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872" r:id="rId2"/>
    <p:sldMasterId id="2147483898" r:id="rId3"/>
    <p:sldMasterId id="2147483938" r:id="rId4"/>
  </p:sldMasterIdLst>
  <p:notesMasterIdLst>
    <p:notesMasterId r:id="rId72"/>
  </p:notesMasterIdLst>
  <p:handoutMasterIdLst>
    <p:handoutMasterId r:id="rId73"/>
  </p:handoutMasterIdLst>
  <p:sldIdLst>
    <p:sldId id="556" r:id="rId5"/>
    <p:sldId id="651" r:id="rId6"/>
    <p:sldId id="559" r:id="rId7"/>
    <p:sldId id="558" r:id="rId8"/>
    <p:sldId id="560" r:id="rId9"/>
    <p:sldId id="561" r:id="rId10"/>
    <p:sldId id="564" r:id="rId11"/>
    <p:sldId id="565" r:id="rId12"/>
    <p:sldId id="573" r:id="rId13"/>
    <p:sldId id="574" r:id="rId14"/>
    <p:sldId id="575" r:id="rId15"/>
    <p:sldId id="576" r:id="rId16"/>
    <p:sldId id="577" r:id="rId17"/>
    <p:sldId id="579" r:id="rId18"/>
    <p:sldId id="580" r:id="rId19"/>
    <p:sldId id="766" r:id="rId20"/>
    <p:sldId id="581" r:id="rId21"/>
    <p:sldId id="582" r:id="rId22"/>
    <p:sldId id="583" r:id="rId23"/>
    <p:sldId id="587" r:id="rId24"/>
    <p:sldId id="588" r:id="rId25"/>
    <p:sldId id="589" r:id="rId26"/>
    <p:sldId id="590" r:id="rId27"/>
    <p:sldId id="613" r:id="rId28"/>
    <p:sldId id="591" r:id="rId29"/>
    <p:sldId id="592" r:id="rId30"/>
    <p:sldId id="593" r:id="rId31"/>
    <p:sldId id="594" r:id="rId32"/>
    <p:sldId id="595" r:id="rId33"/>
    <p:sldId id="596" r:id="rId34"/>
    <p:sldId id="597" r:id="rId35"/>
    <p:sldId id="768" r:id="rId36"/>
    <p:sldId id="599" r:id="rId37"/>
    <p:sldId id="600" r:id="rId38"/>
    <p:sldId id="601" r:id="rId39"/>
    <p:sldId id="602" r:id="rId40"/>
    <p:sldId id="603" r:id="rId41"/>
    <p:sldId id="604" r:id="rId42"/>
    <p:sldId id="605" r:id="rId43"/>
    <p:sldId id="606" r:id="rId44"/>
    <p:sldId id="622" r:id="rId45"/>
    <p:sldId id="623" r:id="rId46"/>
    <p:sldId id="624" r:id="rId47"/>
    <p:sldId id="625" r:id="rId48"/>
    <p:sldId id="630" r:id="rId49"/>
    <p:sldId id="631" r:id="rId50"/>
    <p:sldId id="632" r:id="rId51"/>
    <p:sldId id="448" r:id="rId52"/>
    <p:sldId id="428" r:id="rId53"/>
    <p:sldId id="452" r:id="rId54"/>
    <p:sldId id="432" r:id="rId55"/>
    <p:sldId id="636" r:id="rId56"/>
    <p:sldId id="637" r:id="rId57"/>
    <p:sldId id="648" r:id="rId58"/>
    <p:sldId id="445" r:id="rId59"/>
    <p:sldId id="446" r:id="rId60"/>
    <p:sldId id="447" r:id="rId61"/>
    <p:sldId id="638" r:id="rId62"/>
    <p:sldId id="639" r:id="rId63"/>
    <p:sldId id="640" r:id="rId64"/>
    <p:sldId id="641" r:id="rId65"/>
    <p:sldId id="642" r:id="rId66"/>
    <p:sldId id="643" r:id="rId67"/>
    <p:sldId id="644" r:id="rId68"/>
    <p:sldId id="645" r:id="rId69"/>
    <p:sldId id="646" r:id="rId70"/>
    <p:sldId id="647" r:id="rId71"/>
  </p:sldIdLst>
  <p:sldSz cx="12192000" cy="6858000"/>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B9D3B"/>
    <a:srgbClr val="3333CC"/>
    <a:srgbClr val="0909FB"/>
    <a:srgbClr val="990000"/>
    <a:srgbClr val="2B952B"/>
    <a:srgbClr val="000066"/>
    <a:srgbClr val="FF0000"/>
    <a:srgbClr val="A8E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01" autoAdjust="0"/>
    <p:restoredTop sz="84489" autoAdjust="0"/>
  </p:normalViewPr>
  <p:slideViewPr>
    <p:cSldViewPr showGuides="1">
      <p:cViewPr varScale="1">
        <p:scale>
          <a:sx n="55" d="100"/>
          <a:sy n="55" d="100"/>
        </p:scale>
        <p:origin x="849" y="36"/>
      </p:cViewPr>
      <p:guideLst>
        <p:guide orient="horz" pos="2115"/>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49.wmf"/><Relationship Id="rId5" Type="http://schemas.openxmlformats.org/officeDocument/2006/relationships/image" Target="../media/image51.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8E651FB-AC7E-44C0-82A7-BB1305E3973D}"/>
              </a:ext>
            </a:extLst>
          </p:cNvPr>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algn="l" defTabSz="990600" eaLnBrk="1" hangingPunct="1">
              <a:defRPr sz="1300">
                <a:latin typeface="Times New Roman" panose="02020603050405020304" pitchFamily="18" charset="0"/>
              </a:defRPr>
            </a:lvl1pPr>
          </a:lstStyle>
          <a:p>
            <a:pPr>
              <a:defRPr/>
            </a:pPr>
            <a:endParaRPr lang="en-US" altLang="zh-CN"/>
          </a:p>
        </p:txBody>
      </p:sp>
      <p:sp>
        <p:nvSpPr>
          <p:cNvPr id="97283" name="Rectangle 3">
            <a:extLst>
              <a:ext uri="{FF2B5EF4-FFF2-40B4-BE49-F238E27FC236}">
                <a16:creationId xmlns:a16="http://schemas.microsoft.com/office/drawing/2014/main" id="{8ED3589F-E8FC-40EA-9EA0-7BA5614896AD}"/>
              </a:ext>
            </a:extLst>
          </p:cNvPr>
          <p:cNvSpPr>
            <a:spLocks noGrp="1" noChangeArrowheads="1"/>
          </p:cNvSpPr>
          <p:nvPr>
            <p:ph type="dt" sz="quarter"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90600" eaLnBrk="1" hangingPunct="1">
              <a:defRPr sz="1300">
                <a:latin typeface="Times New Roman" panose="02020603050405020304" pitchFamily="18" charset="0"/>
              </a:defRPr>
            </a:lvl1pPr>
          </a:lstStyle>
          <a:p>
            <a:pPr>
              <a:defRPr/>
            </a:pPr>
            <a:endParaRPr lang="en-US" altLang="zh-CN"/>
          </a:p>
        </p:txBody>
      </p:sp>
      <p:sp>
        <p:nvSpPr>
          <p:cNvPr id="97284" name="Rectangle 4">
            <a:extLst>
              <a:ext uri="{FF2B5EF4-FFF2-40B4-BE49-F238E27FC236}">
                <a16:creationId xmlns:a16="http://schemas.microsoft.com/office/drawing/2014/main" id="{DC957CA9-AB3F-43BC-BA20-26567CF2BD43}"/>
              </a:ext>
            </a:extLst>
          </p:cNvPr>
          <p:cNvSpPr>
            <a:spLocks noGrp="1" noChangeArrowheads="1"/>
          </p:cNvSpPr>
          <p:nvPr>
            <p:ph type="ftr" sz="quarter" idx="2"/>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algn="l" defTabSz="990600" eaLnBrk="1" hangingPunct="1">
              <a:defRPr sz="1300">
                <a:latin typeface="Times New Roman" panose="02020603050405020304" pitchFamily="18" charset="0"/>
              </a:defRPr>
            </a:lvl1pPr>
          </a:lstStyle>
          <a:p>
            <a:pPr>
              <a:defRPr/>
            </a:pPr>
            <a:endParaRPr lang="en-US" altLang="zh-CN"/>
          </a:p>
        </p:txBody>
      </p:sp>
      <p:sp>
        <p:nvSpPr>
          <p:cNvPr id="97285" name="Rectangle 5">
            <a:extLst>
              <a:ext uri="{FF2B5EF4-FFF2-40B4-BE49-F238E27FC236}">
                <a16:creationId xmlns:a16="http://schemas.microsoft.com/office/drawing/2014/main" id="{EADFE987-D8AB-410D-BEC7-0F43219AC2E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lstStyle>
            <a:lvl1pPr algn="r" defTabSz="990600" eaLnBrk="1" hangingPunct="1">
              <a:defRPr sz="1300">
                <a:latin typeface="Times New Roman" panose="02020603050405020304" pitchFamily="18" charset="0"/>
              </a:defRPr>
            </a:lvl1pPr>
          </a:lstStyle>
          <a:p>
            <a:pPr>
              <a:defRPr/>
            </a:pPr>
            <a:fld id="{68364616-36FB-4CEE-BAD8-DF9BEAE42F0C}"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5C22350-70AC-4D9B-81A1-E7F04119D2DB}"/>
              </a:ext>
            </a:extLst>
          </p:cNvPr>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algn="l" defTabSz="990600" eaLnBrk="1" hangingPunct="1">
              <a:defRPr sz="1300">
                <a:latin typeface="Times New Roman" panose="02020603050405020304" pitchFamily="18" charset="0"/>
              </a:defRPr>
            </a:lvl1pPr>
          </a:lstStyle>
          <a:p>
            <a:pPr>
              <a:defRPr/>
            </a:pPr>
            <a:endParaRPr lang="en-US" altLang="zh-CN"/>
          </a:p>
        </p:txBody>
      </p:sp>
      <p:sp>
        <p:nvSpPr>
          <p:cNvPr id="96259" name="Rectangle 3">
            <a:extLst>
              <a:ext uri="{FF2B5EF4-FFF2-40B4-BE49-F238E27FC236}">
                <a16:creationId xmlns:a16="http://schemas.microsoft.com/office/drawing/2014/main" id="{6BCB18F6-55FB-4CB2-9146-B4F528BC7CEE}"/>
              </a:ext>
            </a:extLst>
          </p:cNvPr>
          <p:cNvSpPr>
            <a:spLocks noGrp="1" noChangeArrowheads="1"/>
          </p:cNvSpPr>
          <p:nvPr>
            <p:ph type="dt" idx="1"/>
          </p:nvPr>
        </p:nvSpPr>
        <p:spPr bwMode="auto">
          <a:xfrm>
            <a:off x="4021138" y="0"/>
            <a:ext cx="3076575" cy="511175"/>
          </a:xfrm>
          <a:prstGeom prst="rect">
            <a:avLst/>
          </a:prstGeom>
          <a:noFill/>
          <a:ln w="9525">
            <a:noFill/>
            <a:miter lim="800000"/>
          </a:ln>
        </p:spPr>
        <p:txBody>
          <a:bodyPr vert="horz" wrap="square" lIns="99048" tIns="49524" rIns="99048" bIns="49524" numCol="1" anchor="t" anchorCtr="0" compatLnSpc="1"/>
          <a:lstStyle>
            <a:lvl1pPr algn="r" defTabSz="990600" eaLnBrk="1" hangingPunct="1">
              <a:defRPr sz="1300">
                <a:latin typeface="Times New Roman" panose="02020603050405020304" pitchFamily="18" charset="0"/>
              </a:defRPr>
            </a:lvl1pPr>
          </a:lstStyle>
          <a:p>
            <a:pPr>
              <a:defRPr/>
            </a:pPr>
            <a:endParaRPr lang="en-US" altLang="zh-CN"/>
          </a:p>
        </p:txBody>
      </p:sp>
      <p:sp>
        <p:nvSpPr>
          <p:cNvPr id="45060" name="Rectangle 4">
            <a:extLst>
              <a:ext uri="{FF2B5EF4-FFF2-40B4-BE49-F238E27FC236}">
                <a16:creationId xmlns:a16="http://schemas.microsoft.com/office/drawing/2014/main" id="{0C90FCB6-52BC-43C2-8601-FAEDA0CD7376}"/>
              </a:ext>
            </a:extLst>
          </p:cNvPr>
          <p:cNvSpPr>
            <a:spLocks noGrp="1" noRot="1" noChangeAspect="1" noChangeArrowheads="1" noTextEdit="1"/>
          </p:cNvSpPr>
          <p:nvPr>
            <p:ph type="sldImg" idx="4294967295"/>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1" name="Rectangle 5">
            <a:extLst>
              <a:ext uri="{FF2B5EF4-FFF2-40B4-BE49-F238E27FC236}">
                <a16:creationId xmlns:a16="http://schemas.microsoft.com/office/drawing/2014/main" id="{DC6ABA8E-5B58-4344-8B28-C712CDBA290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6262" name="Rectangle 6">
            <a:extLst>
              <a:ext uri="{FF2B5EF4-FFF2-40B4-BE49-F238E27FC236}">
                <a16:creationId xmlns:a16="http://schemas.microsoft.com/office/drawing/2014/main" id="{20449FE0-BADA-4E52-A88C-0E9E7A6EF860}"/>
              </a:ext>
            </a:extLst>
          </p:cNvPr>
          <p:cNvSpPr>
            <a:spLocks noGrp="1" noChangeArrowheads="1"/>
          </p:cNvSpPr>
          <p:nvPr>
            <p:ph type="ftr" sz="quarter" idx="4"/>
          </p:nvPr>
        </p:nvSpPr>
        <p:spPr bwMode="auto">
          <a:xfrm>
            <a:off x="0" y="9721850"/>
            <a:ext cx="3076575" cy="511175"/>
          </a:xfrm>
          <a:prstGeom prst="rect">
            <a:avLst/>
          </a:prstGeom>
          <a:noFill/>
          <a:ln w="9525">
            <a:noFill/>
            <a:miter lim="800000"/>
          </a:ln>
        </p:spPr>
        <p:txBody>
          <a:bodyPr vert="horz" wrap="square" lIns="99048" tIns="49524" rIns="99048" bIns="49524" numCol="1" anchor="b" anchorCtr="0" compatLnSpc="1"/>
          <a:lstStyle>
            <a:lvl1pPr algn="l" defTabSz="990600" eaLnBrk="1" hangingPunct="1">
              <a:defRPr sz="1300">
                <a:latin typeface="Times New Roman" panose="02020603050405020304" pitchFamily="18" charset="0"/>
              </a:defRPr>
            </a:lvl1pPr>
          </a:lstStyle>
          <a:p>
            <a:pPr>
              <a:defRPr/>
            </a:pPr>
            <a:endParaRPr lang="en-US" altLang="zh-CN"/>
          </a:p>
        </p:txBody>
      </p:sp>
      <p:sp>
        <p:nvSpPr>
          <p:cNvPr id="96263" name="Rectangle 7">
            <a:extLst>
              <a:ext uri="{FF2B5EF4-FFF2-40B4-BE49-F238E27FC236}">
                <a16:creationId xmlns:a16="http://schemas.microsoft.com/office/drawing/2014/main" id="{B3B7AB5C-A111-43FF-AE2E-C82A22ED2E14}"/>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ln>
        </p:spPr>
        <p:txBody>
          <a:bodyPr vert="horz" wrap="square" lIns="99048" tIns="49524" rIns="99048" bIns="49524" numCol="1" anchor="b" anchorCtr="0" compatLnSpc="1"/>
          <a:lstStyle>
            <a:lvl1pPr algn="r" defTabSz="990600" eaLnBrk="1" hangingPunct="1">
              <a:defRPr sz="1300">
                <a:latin typeface="Times New Roman" panose="02020603050405020304" pitchFamily="18" charset="0"/>
              </a:defRPr>
            </a:lvl1pPr>
          </a:lstStyle>
          <a:p>
            <a:pPr>
              <a:defRPr/>
            </a:pPr>
            <a:fld id="{E03264AB-BDE6-42ED-9A44-A5ECFFD6CC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00932C6F-4C76-464C-8E3E-667B92676F1E}"/>
              </a:ext>
            </a:extLst>
          </p:cNvPr>
          <p:cNvSpPr>
            <a:spLocks noGrp="1" noRot="1" noChangeAspect="1" noChangeArrowheads="1" noTextEdit="1"/>
          </p:cNvSpPr>
          <p:nvPr>
            <p:ph type="sldImg" idx="4294967295"/>
          </p:nvPr>
        </p:nvSpPr>
        <p:spPr>
          <a:xfrm>
            <a:off x="139700" y="768350"/>
            <a:ext cx="6819900" cy="3836988"/>
          </a:xfrm>
          <a:ln/>
        </p:spPr>
      </p:sp>
      <p:sp>
        <p:nvSpPr>
          <p:cNvPr id="48131" name="Notes Placeholder 2">
            <a:extLst>
              <a:ext uri="{FF2B5EF4-FFF2-40B4-BE49-F238E27FC236}">
                <a16:creationId xmlns:a16="http://schemas.microsoft.com/office/drawing/2014/main" id="{AC77ED85-E187-47D9-92D6-5ACB838723DE}"/>
              </a:ext>
            </a:extLst>
          </p:cNvPr>
          <p:cNvSpPr>
            <a:spLocks noGrp="1" noChangeArrowheads="1"/>
          </p:cNvSpPr>
          <p:nvPr>
            <p:ph type="body" idx="4294967295"/>
          </p:nvPr>
        </p:nvSpPr>
        <p:spPr/>
        <p:txBody>
          <a:bodyPr lIns="99038" tIns="49520" rIns="99038" bIns="49520">
            <a:prstTxWarp prst="textNoShape">
              <a:avLst/>
            </a:prstTxWarp>
          </a:bodyPr>
          <a:lstStyle/>
          <a:p>
            <a:endParaRPr lang="zh-CN" altLang="en-US"/>
          </a:p>
        </p:txBody>
      </p:sp>
      <p:sp>
        <p:nvSpPr>
          <p:cNvPr id="48132" name="Slide Number Placeholder 3">
            <a:extLst>
              <a:ext uri="{FF2B5EF4-FFF2-40B4-BE49-F238E27FC236}">
                <a16:creationId xmlns:a16="http://schemas.microsoft.com/office/drawing/2014/main" id="{95E39B47-F562-426C-8E06-5D91A973A93C}"/>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FB13ABD-6392-4C04-9174-A4565B688FE4}" type="slidenum">
              <a:rPr lang="en-US" altLang="zh-CN" sz="1300"/>
              <a:pPr algn="r" eaLnBrk="1" hangingPunct="1"/>
              <a:t>1</a:t>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6B7D3B53-ABC8-40BF-B57F-486A53EADB4F}"/>
              </a:ext>
            </a:extLst>
          </p:cNvPr>
          <p:cNvSpPr>
            <a:spLocks noGrp="1" noRot="1" noChangeAspect="1" noChangeArrowheads="1" noTextEdit="1"/>
          </p:cNvSpPr>
          <p:nvPr>
            <p:ph type="sldImg" idx="4294967295"/>
          </p:nvPr>
        </p:nvSpPr>
        <p:spPr>
          <a:xfrm>
            <a:off x="139700" y="768350"/>
            <a:ext cx="6819900" cy="3836988"/>
          </a:xfrm>
          <a:ln/>
        </p:spPr>
      </p:sp>
      <p:sp>
        <p:nvSpPr>
          <p:cNvPr id="71683" name="备注占位符 2">
            <a:extLst>
              <a:ext uri="{FF2B5EF4-FFF2-40B4-BE49-F238E27FC236}">
                <a16:creationId xmlns:a16="http://schemas.microsoft.com/office/drawing/2014/main" id="{21A69EE9-6830-4110-9D47-EB89CAA0A1C9}"/>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71684" name="灯片编号占位符 3">
            <a:extLst>
              <a:ext uri="{FF2B5EF4-FFF2-40B4-BE49-F238E27FC236}">
                <a16:creationId xmlns:a16="http://schemas.microsoft.com/office/drawing/2014/main" id="{E37C872E-EDCC-4258-B970-AE0302CD68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D4C6B8-44F6-4E46-914B-C2A1E031BECD}"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BC26ACB6-2D95-4770-8545-93836DAE43DA}"/>
              </a:ext>
            </a:extLst>
          </p:cNvPr>
          <p:cNvSpPr>
            <a:spLocks noGrp="1" noRot="1" noChangeAspect="1" noChangeArrowheads="1" noTextEdit="1"/>
          </p:cNvSpPr>
          <p:nvPr>
            <p:ph type="sldImg" idx="4294967295"/>
          </p:nvPr>
        </p:nvSpPr>
        <p:spPr>
          <a:xfrm>
            <a:off x="139700" y="768350"/>
            <a:ext cx="6819900" cy="3836988"/>
          </a:xfrm>
          <a:ln/>
        </p:spPr>
      </p:sp>
      <p:sp>
        <p:nvSpPr>
          <p:cNvPr id="74755" name="文本占位符 2">
            <a:extLst>
              <a:ext uri="{FF2B5EF4-FFF2-40B4-BE49-F238E27FC236}">
                <a16:creationId xmlns:a16="http://schemas.microsoft.com/office/drawing/2014/main" id="{8721BC99-8824-4865-B375-4BB2E73FDFE9}"/>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20</a:t>
            </a:fld>
            <a:endParaRPr lang="en-US" altLang="zh-CN"/>
          </a:p>
        </p:txBody>
      </p:sp>
    </p:spTree>
    <p:extLst>
      <p:ext uri="{BB962C8B-B14F-4D97-AF65-F5344CB8AC3E}">
        <p14:creationId xmlns:p14="http://schemas.microsoft.com/office/powerpoint/2010/main" val="3614716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926174AB-852C-45D0-9FE8-7EDF57F1EC87}"/>
              </a:ext>
            </a:extLst>
          </p:cNvPr>
          <p:cNvSpPr>
            <a:spLocks noGrp="1" noRot="1" noChangeAspect="1" noChangeArrowheads="1" noTextEdit="1"/>
          </p:cNvSpPr>
          <p:nvPr>
            <p:ph type="sldImg" idx="4294967295"/>
          </p:nvPr>
        </p:nvSpPr>
        <p:spPr>
          <a:xfrm>
            <a:off x="139700" y="768350"/>
            <a:ext cx="6819900" cy="3836988"/>
          </a:xfrm>
          <a:ln/>
        </p:spPr>
      </p:sp>
      <p:sp>
        <p:nvSpPr>
          <p:cNvPr id="80899" name="Notes Placeholder 2">
            <a:extLst>
              <a:ext uri="{FF2B5EF4-FFF2-40B4-BE49-F238E27FC236}">
                <a16:creationId xmlns:a16="http://schemas.microsoft.com/office/drawing/2014/main" id="{A455D944-D9A5-4E8F-9192-AE4FB9F7819B}"/>
              </a:ext>
            </a:extLst>
          </p:cNvPr>
          <p:cNvSpPr>
            <a:spLocks noGrp="1" noChangeArrowheads="1"/>
          </p:cNvSpPr>
          <p:nvPr>
            <p:ph type="body" idx="4294967295"/>
          </p:nvPr>
        </p:nvSpPr>
        <p:spPr/>
        <p:txBody>
          <a:bodyPr>
            <a:prstTxWarp prst="textNoShape">
              <a:avLst/>
            </a:prstTxWarp>
          </a:bodyPr>
          <a:lstStyle/>
          <a:p>
            <a:r>
              <a:rPr lang="zh-CN" altLang="en-US"/>
              <a:t>在</a:t>
            </a:r>
            <a:r>
              <a:rPr lang="en-US" altLang="zh-CN"/>
              <a:t>a(k)</a:t>
            </a:r>
            <a:r>
              <a:rPr lang="zh-CN" altLang="en-US"/>
              <a:t>处的泰勒展开</a:t>
            </a:r>
          </a:p>
        </p:txBody>
      </p:sp>
      <p:sp>
        <p:nvSpPr>
          <p:cNvPr id="80900" name="Slide Number Placeholder 3">
            <a:extLst>
              <a:ext uri="{FF2B5EF4-FFF2-40B4-BE49-F238E27FC236}">
                <a16:creationId xmlns:a16="http://schemas.microsoft.com/office/drawing/2014/main" id="{F4A3E369-30D3-4BCE-A0A0-782794FC47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553D28-6F1D-46E5-8BF8-99F211661297}" type="slidenum">
              <a:rPr lang="en-US" altLang="zh-CN" smtClean="0">
                <a:latin typeface="Times New Roman" panose="02020603050405020304" pitchFamily="18" charset="0"/>
              </a:rPr>
              <a:pPr/>
              <a:t>24</a:t>
            </a:fld>
            <a:endParaRPr lang="en-US"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578097B2-A065-4B67-B6FF-34E14454FFAD}"/>
              </a:ext>
            </a:extLst>
          </p:cNvPr>
          <p:cNvSpPr>
            <a:spLocks noGrp="1" noRot="1" noChangeAspect="1" noChangeArrowheads="1" noTextEdit="1"/>
          </p:cNvSpPr>
          <p:nvPr>
            <p:ph type="sldImg" idx="4294967295"/>
          </p:nvPr>
        </p:nvSpPr>
        <p:spPr>
          <a:xfrm>
            <a:off x="139700" y="768350"/>
            <a:ext cx="6819900" cy="3836988"/>
          </a:xfrm>
          <a:ln/>
        </p:spPr>
      </p:sp>
      <p:sp>
        <p:nvSpPr>
          <p:cNvPr id="84995" name="备注占位符 2">
            <a:extLst>
              <a:ext uri="{FF2B5EF4-FFF2-40B4-BE49-F238E27FC236}">
                <a16:creationId xmlns:a16="http://schemas.microsoft.com/office/drawing/2014/main" id="{9704F1D9-2EB2-4B0E-B10C-FD03B43C46C5}"/>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84996" name="灯片编号占位符 3">
            <a:extLst>
              <a:ext uri="{FF2B5EF4-FFF2-40B4-BE49-F238E27FC236}">
                <a16:creationId xmlns:a16="http://schemas.microsoft.com/office/drawing/2014/main" id="{A340C099-3975-4EF6-9680-B754CFD0D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61279E-BABA-4315-A90D-5EA36ABD3487}" type="slidenum">
              <a:rPr lang="en-US" altLang="zh-CN" smtClean="0">
                <a:latin typeface="Times New Roman" panose="02020603050405020304" pitchFamily="18" charset="0"/>
              </a:rPr>
              <a:pPr/>
              <a:t>27</a:t>
            </a:fld>
            <a:endParaRPr lang="en-US"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394464F-4C1B-4814-80D1-37D96B8782DA}"/>
              </a:ext>
            </a:extLst>
          </p:cNvPr>
          <p:cNvSpPr>
            <a:spLocks noGrp="1" noRot="1" noChangeAspect="1" noChangeArrowheads="1" noTextEdit="1"/>
          </p:cNvSpPr>
          <p:nvPr>
            <p:ph type="sldImg" idx="4294967295"/>
          </p:nvPr>
        </p:nvSpPr>
        <p:spPr>
          <a:xfrm>
            <a:off x="139700" y="768350"/>
            <a:ext cx="6819900" cy="3836988"/>
          </a:xfrm>
          <a:ln/>
        </p:spPr>
      </p:sp>
      <p:sp>
        <p:nvSpPr>
          <p:cNvPr id="89091" name="Notes Placeholder 2">
            <a:extLst>
              <a:ext uri="{FF2B5EF4-FFF2-40B4-BE49-F238E27FC236}">
                <a16:creationId xmlns:a16="http://schemas.microsoft.com/office/drawing/2014/main" id="{E27C8565-D72B-4FF3-8A06-DABEAF689820}"/>
              </a:ext>
            </a:extLst>
          </p:cNvPr>
          <p:cNvSpPr>
            <a:spLocks noGrp="1" noChangeArrowheads="1"/>
          </p:cNvSpPr>
          <p:nvPr>
            <p:ph type="body" idx="4294967295"/>
          </p:nvPr>
        </p:nvSpPr>
        <p:spPr/>
        <p:txBody>
          <a:bodyPr>
            <a:prstTxWarp prst="textNoShape">
              <a:avLst/>
            </a:prstTxWarp>
          </a:bodyPr>
          <a:lstStyle/>
          <a:p>
            <a:endParaRPr lang="zh-CN" altLang="en-US" dirty="0"/>
          </a:p>
        </p:txBody>
      </p:sp>
      <p:sp>
        <p:nvSpPr>
          <p:cNvPr id="89092" name="Slide Number Placeholder 3">
            <a:extLst>
              <a:ext uri="{FF2B5EF4-FFF2-40B4-BE49-F238E27FC236}">
                <a16:creationId xmlns:a16="http://schemas.microsoft.com/office/drawing/2014/main" id="{F51127A3-557C-4828-93C6-8F60783E7E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EDDF25-3399-460C-8588-7DE3D537A656}" type="slidenum">
              <a:rPr lang="en-US" altLang="zh-CN" smtClean="0">
                <a:latin typeface="Times New Roman" panose="02020603050405020304" pitchFamily="18" charset="0"/>
              </a:rPr>
              <a:pPr/>
              <a:t>30</a:t>
            </a:fld>
            <a:endParaRPr lang="en-US"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31</a:t>
            </a:fld>
            <a:endParaRPr lang="en-US" altLang="zh-CN"/>
          </a:p>
        </p:txBody>
      </p:sp>
    </p:spTree>
    <p:extLst>
      <p:ext uri="{BB962C8B-B14F-4D97-AF65-F5344CB8AC3E}">
        <p14:creationId xmlns:p14="http://schemas.microsoft.com/office/powerpoint/2010/main" val="3191700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36DD010E-883D-493E-9F15-7044C1DB84D1}"/>
              </a:ext>
            </a:extLst>
          </p:cNvPr>
          <p:cNvSpPr>
            <a:spLocks noGrp="1" noRot="1" noChangeAspect="1" noChangeArrowheads="1" noTextEdit="1"/>
          </p:cNvSpPr>
          <p:nvPr>
            <p:ph type="sldImg"/>
          </p:nvPr>
        </p:nvSpPr>
        <p:spPr>
          <a:xfrm>
            <a:off x="139700" y="768350"/>
            <a:ext cx="6819900" cy="3836988"/>
          </a:xfrm>
          <a:ln/>
        </p:spPr>
      </p:sp>
      <p:sp>
        <p:nvSpPr>
          <p:cNvPr id="92163" name="备注占位符 2">
            <a:extLst>
              <a:ext uri="{FF2B5EF4-FFF2-40B4-BE49-F238E27FC236}">
                <a16:creationId xmlns:a16="http://schemas.microsoft.com/office/drawing/2014/main" id="{B0EF0897-686F-4D1E-856D-176D7AB536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92164" name="灯片编号占位符 3">
            <a:extLst>
              <a:ext uri="{FF2B5EF4-FFF2-40B4-BE49-F238E27FC236}">
                <a16:creationId xmlns:a16="http://schemas.microsoft.com/office/drawing/2014/main" id="{4FDDE0DA-7EC7-4E90-A199-2CE3374F52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380413-4EDC-46D9-ABA2-8DE7BDC0CFDB}" type="slidenum">
              <a:rPr lang="en-US" altLang="zh-CN" smtClean="0">
                <a:latin typeface="Times New Roman" panose="02020603050405020304" pitchFamily="18" charset="0"/>
              </a:rPr>
              <a:pPr/>
              <a:t>32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083195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33</a:t>
            </a:fld>
            <a:endParaRPr lang="en-US" altLang="zh-CN"/>
          </a:p>
        </p:txBody>
      </p:sp>
    </p:spTree>
    <p:extLst>
      <p:ext uri="{BB962C8B-B14F-4D97-AF65-F5344CB8AC3E}">
        <p14:creationId xmlns:p14="http://schemas.microsoft.com/office/powerpoint/2010/main" val="154608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D14A7F0D-FF05-4077-90DD-A969F704A8A6}"/>
              </a:ext>
            </a:extLst>
          </p:cNvPr>
          <p:cNvSpPr>
            <a:spLocks noGrp="1" noRot="1" noChangeAspect="1" noChangeArrowheads="1" noTextEdit="1"/>
          </p:cNvSpPr>
          <p:nvPr>
            <p:ph type="sldImg" idx="4294967295"/>
          </p:nvPr>
        </p:nvSpPr>
        <p:spPr>
          <a:xfrm>
            <a:off x="139700" y="768350"/>
            <a:ext cx="6819900" cy="3836988"/>
          </a:xfrm>
          <a:ln/>
        </p:spPr>
      </p:sp>
      <p:sp>
        <p:nvSpPr>
          <p:cNvPr id="95235" name="Notes Placeholder 2">
            <a:extLst>
              <a:ext uri="{FF2B5EF4-FFF2-40B4-BE49-F238E27FC236}">
                <a16:creationId xmlns:a16="http://schemas.microsoft.com/office/drawing/2014/main" id="{8F03DA9D-F629-49EE-A7E5-3FD21038F84F}"/>
              </a:ext>
            </a:extLst>
          </p:cNvPr>
          <p:cNvSpPr>
            <a:spLocks noGrp="1" noChangeArrowheads="1"/>
          </p:cNvSpPr>
          <p:nvPr>
            <p:ph type="body" idx="4294967295"/>
          </p:nvPr>
        </p:nvSpPr>
        <p:spPr/>
        <p:txBody>
          <a:bodyPr>
            <a:prstTxWarp prst="textNoShape">
              <a:avLst/>
            </a:prstTxWarp>
          </a:bodyPr>
          <a:lstStyle/>
          <a:p>
            <a:endParaRPr lang="zh-CN" altLang="en-US" dirty="0"/>
          </a:p>
        </p:txBody>
      </p:sp>
      <p:sp>
        <p:nvSpPr>
          <p:cNvPr id="95236" name="Slide Number Placeholder 3">
            <a:extLst>
              <a:ext uri="{FF2B5EF4-FFF2-40B4-BE49-F238E27FC236}">
                <a16:creationId xmlns:a16="http://schemas.microsoft.com/office/drawing/2014/main" id="{BC7A8A63-87CE-44BC-B8E4-8C591D189C65}"/>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B6107BF-8379-44C7-9BAA-A0E1B6AD8727}" type="slidenum">
              <a:rPr lang="en-US" altLang="zh-CN" sz="1300"/>
              <a:pPr algn="r" eaLnBrk="1" hangingPunct="1"/>
              <a:t>34</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5</a:t>
            </a:fld>
            <a:endParaRPr lang="en-US" altLang="zh-CN"/>
          </a:p>
        </p:txBody>
      </p:sp>
    </p:spTree>
    <p:extLst>
      <p:ext uri="{BB962C8B-B14F-4D97-AF65-F5344CB8AC3E}">
        <p14:creationId xmlns:p14="http://schemas.microsoft.com/office/powerpoint/2010/main" val="122702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F96140A-BBF7-4A94-8001-9548EBEE4C3E}"/>
              </a:ext>
            </a:extLst>
          </p:cNvPr>
          <p:cNvSpPr>
            <a:spLocks noGrp="1" noRot="1" noChangeAspect="1" noChangeArrowheads="1" noTextEdit="1"/>
          </p:cNvSpPr>
          <p:nvPr>
            <p:ph type="sldImg" idx="4294967295"/>
          </p:nvPr>
        </p:nvSpPr>
        <p:spPr>
          <a:xfrm>
            <a:off x="139700" y="768350"/>
            <a:ext cx="6819900" cy="3836988"/>
          </a:xfrm>
          <a:ln/>
        </p:spPr>
      </p:sp>
      <p:sp>
        <p:nvSpPr>
          <p:cNvPr id="97283" name="Notes Placeholder 2">
            <a:extLst>
              <a:ext uri="{FF2B5EF4-FFF2-40B4-BE49-F238E27FC236}">
                <a16:creationId xmlns:a16="http://schemas.microsoft.com/office/drawing/2014/main" id="{45AE282E-ABA9-4E98-A7D6-25DF4ED5B627}"/>
              </a:ext>
            </a:extLst>
          </p:cNvPr>
          <p:cNvSpPr>
            <a:spLocks noGrp="1" noChangeArrowheads="1"/>
          </p:cNvSpPr>
          <p:nvPr>
            <p:ph type="body" idx="4294967295"/>
          </p:nvPr>
        </p:nvSpPr>
        <p:spPr/>
        <p:txBody>
          <a:bodyPr>
            <a:prstTxWarp prst="textNoShape">
              <a:avLst/>
            </a:prstTxWarp>
          </a:bodyPr>
          <a:lstStyle/>
          <a:p>
            <a:endParaRPr lang="zh-CN" altLang="en-US" dirty="0"/>
          </a:p>
        </p:txBody>
      </p:sp>
      <p:sp>
        <p:nvSpPr>
          <p:cNvPr id="97284" name="Slide Number Placeholder 3">
            <a:extLst>
              <a:ext uri="{FF2B5EF4-FFF2-40B4-BE49-F238E27FC236}">
                <a16:creationId xmlns:a16="http://schemas.microsoft.com/office/drawing/2014/main" id="{6B49653A-3486-4A53-A0B5-4F2CC10CAD38}"/>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02DC854D-9E0A-485D-99CE-4C71AE9BF02F}" type="slidenum">
              <a:rPr lang="en-US" altLang="zh-CN" sz="1300"/>
              <a:pPr algn="r" eaLnBrk="1" hangingPunct="1"/>
              <a:t>35</a:t>
            </a:fld>
            <a:endParaRPr lang="en-US" altLang="zh-CN"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2FA2A921-743E-46E9-88E0-62403C5E065B}"/>
              </a:ext>
            </a:extLst>
          </p:cNvPr>
          <p:cNvSpPr>
            <a:spLocks noGrp="1" noRot="1" noChangeAspect="1" noChangeArrowheads="1" noTextEdit="1"/>
          </p:cNvSpPr>
          <p:nvPr>
            <p:ph type="sldImg" idx="4294967295"/>
          </p:nvPr>
        </p:nvSpPr>
        <p:spPr>
          <a:xfrm>
            <a:off x="139700" y="768350"/>
            <a:ext cx="6819900" cy="3836988"/>
          </a:xfrm>
          <a:ln/>
        </p:spPr>
      </p:sp>
      <p:sp>
        <p:nvSpPr>
          <p:cNvPr id="106499" name="备注占位符 2">
            <a:extLst>
              <a:ext uri="{FF2B5EF4-FFF2-40B4-BE49-F238E27FC236}">
                <a16:creationId xmlns:a16="http://schemas.microsoft.com/office/drawing/2014/main" id="{5AB304B0-1E33-4793-B65C-6ACD7F8654AA}"/>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06500" name="灯片编号占位符 3">
            <a:extLst>
              <a:ext uri="{FF2B5EF4-FFF2-40B4-BE49-F238E27FC236}">
                <a16:creationId xmlns:a16="http://schemas.microsoft.com/office/drawing/2014/main" id="{B9266D4C-CECB-43F3-9F05-782A1CA4E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EABE42-4F65-4B81-B9D3-4A277AC63FCA}" type="slidenum">
              <a:rPr lang="en-US" altLang="zh-CN" smtClean="0">
                <a:latin typeface="Times New Roman" panose="02020603050405020304" pitchFamily="18" charset="0"/>
              </a:rPr>
              <a:pPr/>
              <a:t>43</a:t>
            </a:fld>
            <a:endParaRPr lang="en-US"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44</a:t>
            </a:fld>
            <a:endParaRPr lang="en-US" altLang="zh-CN"/>
          </a:p>
        </p:txBody>
      </p:sp>
    </p:spTree>
    <p:extLst>
      <p:ext uri="{BB962C8B-B14F-4D97-AF65-F5344CB8AC3E}">
        <p14:creationId xmlns:p14="http://schemas.microsoft.com/office/powerpoint/2010/main" val="2880636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03264AB-BDE6-42ED-9A44-A5ECFFD6CCB3}" type="slidenum">
              <a:rPr lang="en-US" altLang="zh-CN" smtClean="0"/>
              <a:pPr>
                <a:defRPr/>
              </a:pPr>
              <a:t>45</a:t>
            </a:fld>
            <a:endParaRPr lang="en-US" altLang="zh-CN"/>
          </a:p>
        </p:txBody>
      </p:sp>
    </p:spTree>
    <p:extLst>
      <p:ext uri="{BB962C8B-B14F-4D97-AF65-F5344CB8AC3E}">
        <p14:creationId xmlns:p14="http://schemas.microsoft.com/office/powerpoint/2010/main" val="1040292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0E9879ED-F9CC-4425-A886-C5399D6652FD}"/>
              </a:ext>
            </a:extLst>
          </p:cNvPr>
          <p:cNvSpPr>
            <a:spLocks noGrp="1" noRot="1" noChangeAspect="1" noChangeArrowheads="1" noTextEdit="1"/>
          </p:cNvSpPr>
          <p:nvPr>
            <p:ph type="sldImg"/>
          </p:nvPr>
        </p:nvSpPr>
        <p:spPr>
          <a:xfrm>
            <a:off x="139700" y="768350"/>
            <a:ext cx="6819900" cy="3836988"/>
          </a:xfrm>
          <a:ln/>
        </p:spPr>
      </p:sp>
      <p:sp>
        <p:nvSpPr>
          <p:cNvPr id="110595" name="备注占位符 2">
            <a:extLst>
              <a:ext uri="{FF2B5EF4-FFF2-40B4-BE49-F238E27FC236}">
                <a16:creationId xmlns:a16="http://schemas.microsoft.com/office/drawing/2014/main" id="{C8165EFA-3C39-47BD-8553-AB4D81A820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110596" name="灯片编号占位符 3">
            <a:extLst>
              <a:ext uri="{FF2B5EF4-FFF2-40B4-BE49-F238E27FC236}">
                <a16:creationId xmlns:a16="http://schemas.microsoft.com/office/drawing/2014/main" id="{A8741A67-2486-4BF6-9C47-811FBDC7D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7509F0-E344-4116-BD83-F1CC1C3FB529}" type="slidenum">
              <a:rPr lang="en-US" altLang="zh-CN" smtClean="0">
                <a:latin typeface="Times New Roman" panose="02020603050405020304" pitchFamily="18" charset="0"/>
              </a:rPr>
              <a:pPr/>
              <a:t>46</a:t>
            </a:fld>
            <a:endParaRPr lang="en-US"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4D22EB-B058-48E3-BA77-FFB539FB3D4E}" type="slidenum">
              <a:rPr lang="en-US" altLang="zh-CN" smtClean="0"/>
              <a:pPr>
                <a:defRPr/>
              </a:pPr>
              <a:t>49</a:t>
            </a:fld>
            <a:endParaRPr lang="zh-CN" altLang="en-US"/>
          </a:p>
        </p:txBody>
      </p:sp>
    </p:spTree>
    <p:extLst>
      <p:ext uri="{BB962C8B-B14F-4D97-AF65-F5344CB8AC3E}">
        <p14:creationId xmlns:p14="http://schemas.microsoft.com/office/powerpoint/2010/main" val="2906552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4D22EB-B058-48E3-BA77-FFB539FB3D4E}" type="slidenum">
              <a:rPr lang="en-US" altLang="zh-CN" smtClean="0"/>
              <a:pPr>
                <a:defRPr/>
              </a:pPr>
              <a:t>50</a:t>
            </a:fld>
            <a:endParaRPr lang="zh-CN" altLang="en-US"/>
          </a:p>
        </p:txBody>
      </p:sp>
    </p:spTree>
    <p:extLst>
      <p:ext uri="{BB962C8B-B14F-4D97-AF65-F5344CB8AC3E}">
        <p14:creationId xmlns:p14="http://schemas.microsoft.com/office/powerpoint/2010/main" val="2010991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52</a:t>
            </a:fld>
            <a:endParaRPr lang="en-US" altLang="zh-CN"/>
          </a:p>
        </p:txBody>
      </p:sp>
    </p:spTree>
    <p:extLst>
      <p:ext uri="{BB962C8B-B14F-4D97-AF65-F5344CB8AC3E}">
        <p14:creationId xmlns:p14="http://schemas.microsoft.com/office/powerpoint/2010/main" val="1102064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03264AB-BDE6-42ED-9A44-A5ECFFD6CCB3}" type="slidenum">
              <a:rPr lang="en-US" altLang="zh-CN" smtClean="0"/>
              <a:pPr>
                <a:defRPr/>
              </a:pPr>
              <a:t>55</a:t>
            </a:fld>
            <a:endParaRPr lang="en-US" altLang="zh-CN"/>
          </a:p>
        </p:txBody>
      </p:sp>
    </p:spTree>
    <p:extLst>
      <p:ext uri="{BB962C8B-B14F-4D97-AF65-F5344CB8AC3E}">
        <p14:creationId xmlns:p14="http://schemas.microsoft.com/office/powerpoint/2010/main" val="1151379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8D3D9E48-5943-4D4B-9ED8-258A85193C9C}"/>
              </a:ext>
            </a:extLst>
          </p:cNvPr>
          <p:cNvSpPr>
            <a:spLocks noGrp="1" noRot="1" noChangeAspect="1" noChangeArrowheads="1" noTextEdit="1"/>
          </p:cNvSpPr>
          <p:nvPr>
            <p:ph type="sldImg" idx="4294967295"/>
          </p:nvPr>
        </p:nvSpPr>
        <p:spPr>
          <a:xfrm>
            <a:off x="139700" y="768350"/>
            <a:ext cx="6819900" cy="3836988"/>
          </a:xfrm>
          <a:ln/>
        </p:spPr>
      </p:sp>
      <p:sp>
        <p:nvSpPr>
          <p:cNvPr id="125955" name="备注占位符 2">
            <a:extLst>
              <a:ext uri="{FF2B5EF4-FFF2-40B4-BE49-F238E27FC236}">
                <a16:creationId xmlns:a16="http://schemas.microsoft.com/office/drawing/2014/main" id="{6293952B-C380-4F83-9B5B-F50BC8E185DA}"/>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25956" name="灯片编号占位符 3">
            <a:extLst>
              <a:ext uri="{FF2B5EF4-FFF2-40B4-BE49-F238E27FC236}">
                <a16:creationId xmlns:a16="http://schemas.microsoft.com/office/drawing/2014/main" id="{623F0026-77ED-4970-9C8A-AC385AADEB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0CF25B-8A5F-4740-981D-65600A49545E}" type="slidenum">
              <a:rPr lang="en-US" altLang="zh-CN" smtClean="0">
                <a:latin typeface="Times New Roman" panose="02020603050405020304" pitchFamily="18" charset="0"/>
              </a:rPr>
              <a:pPr/>
              <a:t>61</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6</a:t>
            </a:fld>
            <a:endParaRPr lang="en-US" altLang="zh-CN"/>
          </a:p>
        </p:txBody>
      </p:sp>
    </p:spTree>
    <p:extLst>
      <p:ext uri="{BB962C8B-B14F-4D97-AF65-F5344CB8AC3E}">
        <p14:creationId xmlns:p14="http://schemas.microsoft.com/office/powerpoint/2010/main" val="410356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62</a:t>
            </a:fld>
            <a:endParaRPr lang="en-US" altLang="zh-CN"/>
          </a:p>
        </p:txBody>
      </p:sp>
    </p:spTree>
    <p:extLst>
      <p:ext uri="{BB962C8B-B14F-4D97-AF65-F5344CB8AC3E}">
        <p14:creationId xmlns:p14="http://schemas.microsoft.com/office/powerpoint/2010/main" val="4101339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63</a:t>
            </a:fld>
            <a:endParaRPr lang="en-US" altLang="zh-CN"/>
          </a:p>
        </p:txBody>
      </p:sp>
    </p:spTree>
    <p:extLst>
      <p:ext uri="{BB962C8B-B14F-4D97-AF65-F5344CB8AC3E}">
        <p14:creationId xmlns:p14="http://schemas.microsoft.com/office/powerpoint/2010/main" val="209225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64</a:t>
            </a:fld>
            <a:endParaRPr lang="en-US" altLang="zh-CN"/>
          </a:p>
        </p:txBody>
      </p:sp>
    </p:spTree>
    <p:extLst>
      <p:ext uri="{BB962C8B-B14F-4D97-AF65-F5344CB8AC3E}">
        <p14:creationId xmlns:p14="http://schemas.microsoft.com/office/powerpoint/2010/main" val="1211560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65</a:t>
            </a:fld>
            <a:endParaRPr lang="en-US" altLang="zh-CN"/>
          </a:p>
        </p:txBody>
      </p:sp>
    </p:spTree>
    <p:extLst>
      <p:ext uri="{BB962C8B-B14F-4D97-AF65-F5344CB8AC3E}">
        <p14:creationId xmlns:p14="http://schemas.microsoft.com/office/powerpoint/2010/main" val="265493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03264AB-BDE6-42ED-9A44-A5ECFFD6CCB3}" type="slidenum">
              <a:rPr lang="en-US" altLang="zh-CN" smtClean="0"/>
              <a:pPr>
                <a:defRPr/>
              </a:pPr>
              <a:t>7</a:t>
            </a:fld>
            <a:endParaRPr lang="en-US" altLang="zh-CN"/>
          </a:p>
        </p:txBody>
      </p:sp>
    </p:spTree>
    <p:extLst>
      <p:ext uri="{BB962C8B-B14F-4D97-AF65-F5344CB8AC3E}">
        <p14:creationId xmlns:p14="http://schemas.microsoft.com/office/powerpoint/2010/main" val="36114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9AC34CA3-7BE1-417A-8167-60CC1F4653D1}"/>
              </a:ext>
            </a:extLst>
          </p:cNvPr>
          <p:cNvSpPr>
            <a:spLocks noGrp="1" noRot="1" noChangeAspect="1" noChangeArrowheads="1" noTextEdit="1"/>
          </p:cNvSpPr>
          <p:nvPr>
            <p:ph type="sldImg" idx="4294967295"/>
          </p:nvPr>
        </p:nvSpPr>
        <p:spPr>
          <a:xfrm>
            <a:off x="139700" y="768350"/>
            <a:ext cx="6819900" cy="3836988"/>
          </a:xfrm>
          <a:ln/>
        </p:spPr>
      </p:sp>
      <p:sp>
        <p:nvSpPr>
          <p:cNvPr id="59395" name="Notes Placeholder 2">
            <a:extLst>
              <a:ext uri="{FF2B5EF4-FFF2-40B4-BE49-F238E27FC236}">
                <a16:creationId xmlns:a16="http://schemas.microsoft.com/office/drawing/2014/main" id="{22E5809E-FDE8-4013-BA36-C8A05494FF1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59396" name="Slide Number Placeholder 3">
            <a:extLst>
              <a:ext uri="{FF2B5EF4-FFF2-40B4-BE49-F238E27FC236}">
                <a16:creationId xmlns:a16="http://schemas.microsoft.com/office/drawing/2014/main" id="{F5422D45-C0EE-4C6D-A333-E7443702DBE9}"/>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E4D336B-F054-4B1D-A88E-A0DCA081DEDB}" type="slidenum">
              <a:rPr lang="en-US" altLang="zh-CN" sz="1300"/>
              <a:pPr algn="r" eaLnBrk="1" hangingPunct="1"/>
              <a:t>11</a:t>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AFA6E1E-0D4D-401C-AECC-D6086264E96D}"/>
              </a:ext>
            </a:extLst>
          </p:cNvPr>
          <p:cNvSpPr>
            <a:spLocks noGrp="1" noRot="1" noChangeAspect="1" noChangeArrowheads="1" noTextEdit="1"/>
          </p:cNvSpPr>
          <p:nvPr>
            <p:ph type="sldImg" idx="4294967295"/>
          </p:nvPr>
        </p:nvSpPr>
        <p:spPr>
          <a:xfrm>
            <a:off x="139700" y="768350"/>
            <a:ext cx="6819900" cy="3836988"/>
          </a:xfrm>
          <a:ln/>
        </p:spPr>
      </p:sp>
      <p:sp>
        <p:nvSpPr>
          <p:cNvPr id="61443" name="Notes Placeholder 2">
            <a:extLst>
              <a:ext uri="{FF2B5EF4-FFF2-40B4-BE49-F238E27FC236}">
                <a16:creationId xmlns:a16="http://schemas.microsoft.com/office/drawing/2014/main" id="{820A5BBF-87DA-4BFC-8A86-E6E96300A5E6}"/>
              </a:ext>
            </a:extLst>
          </p:cNvPr>
          <p:cNvSpPr>
            <a:spLocks noGrp="1" noChangeArrowheads="1"/>
          </p:cNvSpPr>
          <p:nvPr>
            <p:ph type="body" idx="4294967295"/>
          </p:nvPr>
        </p:nvSpPr>
        <p:spPr/>
        <p:txBody>
          <a:bodyPr>
            <a:prstTxWarp prst="textNoShape">
              <a:avLst/>
            </a:prstTxWarp>
          </a:bodyPr>
          <a:lstStyle/>
          <a:p>
            <a:r>
              <a:rPr lang="zh-CN" altLang="en-US"/>
              <a:t>板书推导</a:t>
            </a:r>
            <a:r>
              <a:rPr lang="en-US" altLang="zh-CN"/>
              <a:t>R1:x&lt;-1</a:t>
            </a:r>
            <a:r>
              <a:rPr lang="zh-CN" altLang="en-US"/>
              <a:t>或</a:t>
            </a:r>
            <a:r>
              <a:rPr lang="en-US" altLang="zh-CN"/>
              <a:t>x&gt;0.5</a:t>
            </a:r>
            <a:endParaRPr lang="zh-CN" altLang="en-US"/>
          </a:p>
        </p:txBody>
      </p:sp>
      <p:sp>
        <p:nvSpPr>
          <p:cNvPr id="61444" name="Slide Number Placeholder 3">
            <a:extLst>
              <a:ext uri="{FF2B5EF4-FFF2-40B4-BE49-F238E27FC236}">
                <a16:creationId xmlns:a16="http://schemas.microsoft.com/office/drawing/2014/main" id="{2DCF6F76-44FB-4C9A-9768-708720691834}"/>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384E6E5-EBB8-45EB-9711-8AE1C6E64B6E}" type="slidenum">
              <a:rPr lang="en-US" altLang="zh-CN" sz="1300"/>
              <a:pPr algn="r" eaLnBrk="1" hangingPunct="1"/>
              <a:t>12</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6F1D2D8-28C3-43BC-8BFD-87570BBB59AC}"/>
              </a:ext>
            </a:extLst>
          </p:cNvPr>
          <p:cNvSpPr>
            <a:spLocks noGrp="1" noRot="1" noChangeAspect="1" noChangeArrowheads="1" noTextEdit="1"/>
          </p:cNvSpPr>
          <p:nvPr>
            <p:ph type="sldImg" idx="4294967295"/>
          </p:nvPr>
        </p:nvSpPr>
        <p:spPr>
          <a:xfrm>
            <a:off x="139700" y="768350"/>
            <a:ext cx="6819900" cy="3836988"/>
          </a:xfrm>
          <a:ln/>
        </p:spPr>
      </p:sp>
      <p:sp>
        <p:nvSpPr>
          <p:cNvPr id="63491" name="Notes Placeholder 2">
            <a:extLst>
              <a:ext uri="{FF2B5EF4-FFF2-40B4-BE49-F238E27FC236}">
                <a16:creationId xmlns:a16="http://schemas.microsoft.com/office/drawing/2014/main" id="{F04F1094-34B6-4138-874A-6D5C49B95AEE}"/>
              </a:ext>
            </a:extLst>
          </p:cNvPr>
          <p:cNvSpPr>
            <a:spLocks noGrp="1" noChangeArrowheads="1"/>
          </p:cNvSpPr>
          <p:nvPr>
            <p:ph type="body" idx="4294967295"/>
          </p:nvPr>
        </p:nvSpPr>
        <p:spPr/>
        <p:txBody>
          <a:bodyPr>
            <a:prstTxWarp prst="textNoShape">
              <a:avLst/>
            </a:prstTxWarp>
          </a:bodyPr>
          <a:lstStyle/>
          <a:p>
            <a:r>
              <a:rPr lang="zh-CN" altLang="en-US"/>
              <a:t>变换空间</a:t>
            </a:r>
            <a:r>
              <a:rPr lang="en-US" altLang="zh-CN"/>
              <a:t>y</a:t>
            </a:r>
            <a:r>
              <a:rPr lang="zh-CN" altLang="en-US"/>
              <a:t>中的判决面总是一个超平面，因为广义线性</a:t>
            </a:r>
          </a:p>
        </p:txBody>
      </p:sp>
      <p:sp>
        <p:nvSpPr>
          <p:cNvPr id="63492" name="Slide Number Placeholder 3">
            <a:extLst>
              <a:ext uri="{FF2B5EF4-FFF2-40B4-BE49-F238E27FC236}">
                <a16:creationId xmlns:a16="http://schemas.microsoft.com/office/drawing/2014/main" id="{429C502B-1E74-4EDD-8AC9-792E436D85EE}"/>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0CCB800-84E7-43A4-8F02-C315169B606B}" type="slidenum">
              <a:rPr lang="en-US" altLang="zh-CN" sz="1300"/>
              <a:pPr algn="r" eaLnBrk="1" hangingPunct="1"/>
              <a:t>13</a:t>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1ED8E3D6-9604-4FE9-A124-6CB54D12F521}"/>
              </a:ext>
            </a:extLst>
          </p:cNvPr>
          <p:cNvSpPr>
            <a:spLocks noGrp="1" noRot="1" noChangeAspect="1" noChangeArrowheads="1" noTextEdit="1"/>
          </p:cNvSpPr>
          <p:nvPr>
            <p:ph type="sldImg" idx="4294967295"/>
          </p:nvPr>
        </p:nvSpPr>
        <p:spPr>
          <a:xfrm>
            <a:off x="139700" y="768350"/>
            <a:ext cx="6819900" cy="3836988"/>
          </a:xfrm>
          <a:ln/>
        </p:spPr>
      </p:sp>
      <p:sp>
        <p:nvSpPr>
          <p:cNvPr id="66563" name="备注占位符 2">
            <a:extLst>
              <a:ext uri="{FF2B5EF4-FFF2-40B4-BE49-F238E27FC236}">
                <a16:creationId xmlns:a16="http://schemas.microsoft.com/office/drawing/2014/main" id="{8EC93DB9-0947-4695-8665-4477AA6638C1}"/>
              </a:ext>
            </a:extLst>
          </p:cNvPr>
          <p:cNvSpPr>
            <a:spLocks noGrp="1" noChangeArrowheads="1"/>
          </p:cNvSpPr>
          <p:nvPr>
            <p:ph type="body" idx="4294967295"/>
          </p:nvPr>
        </p:nvSpPr>
        <p:spPr/>
        <p:txBody>
          <a:bodyPr>
            <a:prstTxWarp prst="textNoShape">
              <a:avLst/>
            </a:prstTxWarp>
          </a:bodyPr>
          <a:lstStyle/>
          <a:p>
            <a:endParaRPr lang="zh-CN" altLang="en-US" dirty="0"/>
          </a:p>
        </p:txBody>
      </p:sp>
      <p:sp>
        <p:nvSpPr>
          <p:cNvPr id="66564" name="灯片编号占位符 3">
            <a:extLst>
              <a:ext uri="{FF2B5EF4-FFF2-40B4-BE49-F238E27FC236}">
                <a16:creationId xmlns:a16="http://schemas.microsoft.com/office/drawing/2014/main" id="{6EC8A5D9-5540-480D-8598-28A838BF84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44604E-F29B-40AB-81EC-D1477D081005}" type="slidenum">
              <a:rPr lang="en-US" altLang="zh-CN" smtClean="0">
                <a:latin typeface="Times New Roman" panose="02020603050405020304" pitchFamily="18" charset="0"/>
              </a:rPr>
              <a:pPr/>
              <a:t>15</a:t>
            </a:fld>
            <a:endParaRPr lang="en-US"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DAB59992-248A-43C9-9319-5EDB84C5672C}"/>
              </a:ext>
            </a:extLst>
          </p:cNvPr>
          <p:cNvSpPr>
            <a:spLocks noGrp="1" noRot="1" noChangeAspect="1" noChangeArrowheads="1" noTextEdit="1"/>
          </p:cNvSpPr>
          <p:nvPr>
            <p:ph type="sldImg"/>
          </p:nvPr>
        </p:nvSpPr>
        <p:spPr>
          <a:xfrm>
            <a:off x="139700" y="768350"/>
            <a:ext cx="6819900" cy="3836988"/>
          </a:xfrm>
          <a:ln/>
        </p:spPr>
      </p:sp>
      <p:sp>
        <p:nvSpPr>
          <p:cNvPr id="68611" name="备注占位符 2">
            <a:extLst>
              <a:ext uri="{FF2B5EF4-FFF2-40B4-BE49-F238E27FC236}">
                <a16:creationId xmlns:a16="http://schemas.microsoft.com/office/drawing/2014/main" id="{7CC2E813-C95D-4FAA-BB8F-1416E18566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68612" name="灯片编号占位符 3">
            <a:extLst>
              <a:ext uri="{FF2B5EF4-FFF2-40B4-BE49-F238E27FC236}">
                <a16:creationId xmlns:a16="http://schemas.microsoft.com/office/drawing/2014/main" id="{14D94181-0A5D-4CC3-9F46-D6AFA9DCE5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37ED9E-D606-4A8A-81A0-659C924E77AC}" type="slidenum">
              <a:rPr lang="en-US" altLang="zh-CN" smtClean="0">
                <a:latin typeface="Times New Roman" panose="02020603050405020304" pitchFamily="18" charset="0"/>
              </a:rPr>
              <a:pPr/>
              <a:t>16</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4" name="Rectangle 4">
            <a:extLst>
              <a:ext uri="{FF2B5EF4-FFF2-40B4-BE49-F238E27FC236}">
                <a16:creationId xmlns:a16="http://schemas.microsoft.com/office/drawing/2014/main" id="{E8FCD758-5B37-4C9F-9CF2-00EBB690BE3C}"/>
              </a:ext>
            </a:extLst>
          </p:cNvPr>
          <p:cNvSpPr>
            <a:spLocks noGrp="1" noChangeArrowheads="1"/>
          </p:cNvSpPr>
          <p:nvPr>
            <p:ph type="dt" sz="half" idx="10"/>
          </p:nvPr>
        </p:nvSpPr>
        <p:spPr>
          <a:xfrm>
            <a:off x="7056967" y="6629400"/>
            <a:ext cx="2540000" cy="228600"/>
          </a:xfrm>
        </p:spPr>
        <p:txBody>
          <a:bodyPr/>
          <a:lstStyle>
            <a:lvl1pPr>
              <a:defRPr/>
            </a:lvl1pPr>
          </a:lstStyle>
          <a:p>
            <a:pPr>
              <a:defRPr/>
            </a:pPr>
            <a:fld id="{7BF3EE0C-D02F-4ED3-84F2-29BBDA6DB93E}" type="datetime1">
              <a:rPr lang="en-AU"/>
              <a:pPr>
                <a:defRPr/>
              </a:pPr>
              <a:t>10/04/2023</a:t>
            </a:fld>
            <a:endParaRPr lang="en-US" altLang="zh-CN"/>
          </a:p>
        </p:txBody>
      </p:sp>
      <p:sp>
        <p:nvSpPr>
          <p:cNvPr id="5" name="Rectangle 5">
            <a:extLst>
              <a:ext uri="{FF2B5EF4-FFF2-40B4-BE49-F238E27FC236}">
                <a16:creationId xmlns:a16="http://schemas.microsoft.com/office/drawing/2014/main" id="{AB142926-BE74-410C-AB52-2DCFF4A41917}"/>
              </a:ext>
            </a:extLst>
          </p:cNvPr>
          <p:cNvSpPr>
            <a:spLocks noGrp="1" noChangeArrowheads="1"/>
          </p:cNvSpPr>
          <p:nvPr>
            <p:ph type="ftr" sz="quarter" idx="11"/>
          </p:nvPr>
        </p:nvSpPr>
        <p:spPr>
          <a:xfrm>
            <a:off x="0" y="6629400"/>
            <a:ext cx="3860800" cy="228600"/>
          </a:xfrm>
        </p:spPr>
        <p:txBody>
          <a:bodyPr/>
          <a:lstStyle>
            <a:lvl1pPr algn="ctr">
              <a:defRPr sz="1000" i="0">
                <a:solidFill>
                  <a:schemeClr val="tx1"/>
                </a:solidFill>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E989B828-A286-4E61-8C09-7406CA05FA3E}"/>
              </a:ext>
            </a:extLst>
          </p:cNvPr>
          <p:cNvSpPr>
            <a:spLocks noGrp="1" noChangeArrowheads="1"/>
          </p:cNvSpPr>
          <p:nvPr>
            <p:ph type="sldNum" sz="quarter" idx="12"/>
          </p:nvPr>
        </p:nvSpPr>
        <p:spPr>
          <a:xfrm>
            <a:off x="9652000" y="6629400"/>
            <a:ext cx="2540000" cy="228600"/>
          </a:xfrm>
        </p:spPr>
        <p:txBody>
          <a:bodyPr/>
          <a:lstStyle>
            <a:lvl1pPr>
              <a:defRPr sz="1000"/>
            </a:lvl1pPr>
          </a:lstStyle>
          <a:p>
            <a:pPr>
              <a:defRPr/>
            </a:pPr>
            <a:fld id="{7ECED9F3-286B-480E-8BA6-4607F2969E4A}" type="slidenum">
              <a:rPr lang="en-US" altLang="zh-CN"/>
              <a:pPr>
                <a:defRPr/>
              </a:pPr>
              <a:t>‹#›</a:t>
            </a:fld>
            <a:endParaRPr lang="en-US" altLang="zh-CN"/>
          </a:p>
        </p:txBody>
      </p:sp>
    </p:spTree>
    <p:extLst>
      <p:ext uri="{BB962C8B-B14F-4D97-AF65-F5344CB8AC3E}">
        <p14:creationId xmlns:p14="http://schemas.microsoft.com/office/powerpoint/2010/main" val="47740061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B08AFE1A-0C21-4E31-B9A4-C0262B8CB5D2}"/>
              </a:ext>
            </a:extLst>
          </p:cNvPr>
          <p:cNvSpPr>
            <a:spLocks noGrp="1" noChangeArrowheads="1"/>
          </p:cNvSpPr>
          <p:nvPr>
            <p:ph type="dt" sz="half" idx="10"/>
          </p:nvPr>
        </p:nvSpPr>
        <p:spPr/>
        <p:txBody>
          <a:bodyPr/>
          <a:lstStyle>
            <a:lvl1pPr>
              <a:defRPr/>
            </a:lvl1pPr>
          </a:lstStyle>
          <a:p>
            <a:pPr>
              <a:defRPr/>
            </a:pPr>
            <a:fld id="{FDB4B565-34B4-495C-B529-CFCA83AAC36A}" type="datetime1">
              <a:rPr lang="en-AU"/>
              <a:pPr>
                <a:defRPr/>
              </a:pPr>
              <a:t>10/04/2023</a:t>
            </a:fld>
            <a:endParaRPr lang="en-US" altLang="zh-CN"/>
          </a:p>
        </p:txBody>
      </p:sp>
      <p:sp>
        <p:nvSpPr>
          <p:cNvPr id="5" name="Rectangle 5">
            <a:extLst>
              <a:ext uri="{FF2B5EF4-FFF2-40B4-BE49-F238E27FC236}">
                <a16:creationId xmlns:a16="http://schemas.microsoft.com/office/drawing/2014/main" id="{78050390-E09D-4241-9597-88837D967F7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B7125F44-A65E-47E2-9C91-E1C589857F39}"/>
              </a:ext>
            </a:extLst>
          </p:cNvPr>
          <p:cNvSpPr>
            <a:spLocks noGrp="1" noChangeArrowheads="1"/>
          </p:cNvSpPr>
          <p:nvPr>
            <p:ph type="sldNum" sz="quarter" idx="12"/>
          </p:nvPr>
        </p:nvSpPr>
        <p:spPr/>
        <p:txBody>
          <a:bodyPr/>
          <a:lstStyle>
            <a:lvl1pPr>
              <a:defRPr/>
            </a:lvl1pPr>
          </a:lstStyle>
          <a:p>
            <a:pPr>
              <a:defRPr/>
            </a:pPr>
            <a:fld id="{707E5E6B-CC01-4D98-85C2-9656B84DA757}" type="slidenum">
              <a:rPr lang="en-US" altLang="zh-CN"/>
              <a:pPr>
                <a:defRPr/>
              </a:pPr>
              <a:t>‹#›</a:t>
            </a:fld>
            <a:endParaRPr lang="en-US" altLang="zh-CN"/>
          </a:p>
        </p:txBody>
      </p:sp>
    </p:spTree>
    <p:extLst>
      <p:ext uri="{BB962C8B-B14F-4D97-AF65-F5344CB8AC3E}">
        <p14:creationId xmlns:p14="http://schemas.microsoft.com/office/powerpoint/2010/main" val="24519094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20"/>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20"/>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6914C2A1-F89F-4A2E-8C93-176DF4E808F2}"/>
              </a:ext>
            </a:extLst>
          </p:cNvPr>
          <p:cNvSpPr>
            <a:spLocks noGrp="1" noChangeArrowheads="1"/>
          </p:cNvSpPr>
          <p:nvPr>
            <p:ph type="dt" sz="half" idx="10"/>
          </p:nvPr>
        </p:nvSpPr>
        <p:spPr/>
        <p:txBody>
          <a:bodyPr/>
          <a:lstStyle>
            <a:lvl1pPr>
              <a:defRPr/>
            </a:lvl1pPr>
          </a:lstStyle>
          <a:p>
            <a:pPr>
              <a:defRPr/>
            </a:pPr>
            <a:fld id="{5C5D3FDB-5693-43E1-84FE-660EDDC121F4}" type="datetime1">
              <a:rPr lang="en-AU"/>
              <a:pPr>
                <a:defRPr/>
              </a:pPr>
              <a:t>10/04/2023</a:t>
            </a:fld>
            <a:endParaRPr lang="en-US" altLang="zh-CN"/>
          </a:p>
        </p:txBody>
      </p:sp>
      <p:sp>
        <p:nvSpPr>
          <p:cNvPr id="5" name="Rectangle 5">
            <a:extLst>
              <a:ext uri="{FF2B5EF4-FFF2-40B4-BE49-F238E27FC236}">
                <a16:creationId xmlns:a16="http://schemas.microsoft.com/office/drawing/2014/main" id="{27441344-A282-40B1-9F7C-752A0BF96BE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730070A2-D402-4AFA-A060-D038E3621048}"/>
              </a:ext>
            </a:extLst>
          </p:cNvPr>
          <p:cNvSpPr>
            <a:spLocks noGrp="1" noChangeArrowheads="1"/>
          </p:cNvSpPr>
          <p:nvPr>
            <p:ph type="sldNum" sz="quarter" idx="12"/>
          </p:nvPr>
        </p:nvSpPr>
        <p:spPr/>
        <p:txBody>
          <a:bodyPr/>
          <a:lstStyle>
            <a:lvl1pPr>
              <a:defRPr/>
            </a:lvl1pPr>
          </a:lstStyle>
          <a:p>
            <a:pPr>
              <a:defRPr/>
            </a:pPr>
            <a:fld id="{47D37336-23D9-41E2-A9B5-8A47A63DC920}" type="slidenum">
              <a:rPr lang="en-US" altLang="zh-CN"/>
              <a:pPr>
                <a:defRPr/>
              </a:pPr>
              <a:t>‹#›</a:t>
            </a:fld>
            <a:endParaRPr lang="en-US" altLang="zh-CN"/>
          </a:p>
        </p:txBody>
      </p:sp>
    </p:spTree>
    <p:extLst>
      <p:ext uri="{BB962C8B-B14F-4D97-AF65-F5344CB8AC3E}">
        <p14:creationId xmlns:p14="http://schemas.microsoft.com/office/powerpoint/2010/main" val="346811118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able Placeholder 2"/>
          <p:cNvSpPr>
            <a:spLocks noGrp="1"/>
          </p:cNvSpPr>
          <p:nvPr>
            <p:ph type="tbl" idx="1"/>
          </p:nvPr>
        </p:nvSpPr>
        <p:spPr>
          <a:xfrm>
            <a:off x="912284" y="1125538"/>
            <a:ext cx="11040533" cy="5351462"/>
          </a:xfrm>
        </p:spPr>
        <p:txBody>
          <a:bodyPr/>
          <a:lstStyle/>
          <a:p>
            <a:pPr lvl="0"/>
            <a:endParaRPr lang="zh-CN" altLang="en-US" noProof="0"/>
          </a:p>
        </p:txBody>
      </p:sp>
      <p:sp>
        <p:nvSpPr>
          <p:cNvPr id="4" name="Rectangle 4">
            <a:extLst>
              <a:ext uri="{FF2B5EF4-FFF2-40B4-BE49-F238E27FC236}">
                <a16:creationId xmlns:a16="http://schemas.microsoft.com/office/drawing/2014/main" id="{2A470085-FE7D-46A1-B55B-2C77B8E9EE62}"/>
              </a:ext>
            </a:extLst>
          </p:cNvPr>
          <p:cNvSpPr>
            <a:spLocks noGrp="1" noChangeArrowheads="1"/>
          </p:cNvSpPr>
          <p:nvPr>
            <p:ph type="dt" sz="half" idx="10"/>
          </p:nvPr>
        </p:nvSpPr>
        <p:spPr/>
        <p:txBody>
          <a:bodyPr/>
          <a:lstStyle>
            <a:lvl1pPr>
              <a:defRPr/>
            </a:lvl1pPr>
          </a:lstStyle>
          <a:p>
            <a:pPr>
              <a:defRPr/>
            </a:pPr>
            <a:fld id="{491CF3FC-AA67-4828-8B06-66581177AD94}" type="datetime1">
              <a:rPr lang="en-AU"/>
              <a:pPr>
                <a:defRPr/>
              </a:pPr>
              <a:t>10/04/2023</a:t>
            </a:fld>
            <a:endParaRPr lang="en-US" altLang="zh-CN"/>
          </a:p>
        </p:txBody>
      </p:sp>
      <p:sp>
        <p:nvSpPr>
          <p:cNvPr id="5" name="Rectangle 5">
            <a:extLst>
              <a:ext uri="{FF2B5EF4-FFF2-40B4-BE49-F238E27FC236}">
                <a16:creationId xmlns:a16="http://schemas.microsoft.com/office/drawing/2014/main" id="{99B1ACCA-7520-422B-BD0B-EC7CC91A3F90}"/>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3474D71F-651C-4B58-ABD4-544EC4E0457B}"/>
              </a:ext>
            </a:extLst>
          </p:cNvPr>
          <p:cNvSpPr>
            <a:spLocks noGrp="1" noChangeArrowheads="1"/>
          </p:cNvSpPr>
          <p:nvPr>
            <p:ph type="sldNum" sz="quarter" idx="12"/>
          </p:nvPr>
        </p:nvSpPr>
        <p:spPr/>
        <p:txBody>
          <a:bodyPr/>
          <a:lstStyle>
            <a:lvl1pPr>
              <a:defRPr/>
            </a:lvl1pPr>
          </a:lstStyle>
          <a:p>
            <a:pPr>
              <a:defRPr/>
            </a:pPr>
            <a:fld id="{1A306EA7-45EE-4407-8A8B-DB65F3A53D50}" type="slidenum">
              <a:rPr lang="en-US" altLang="zh-CN"/>
              <a:pPr>
                <a:defRPr/>
              </a:pPr>
              <a:t>‹#›</a:t>
            </a:fld>
            <a:endParaRPr lang="en-US" altLang="zh-CN"/>
          </a:p>
        </p:txBody>
      </p:sp>
    </p:spTree>
    <p:extLst>
      <p:ext uri="{BB962C8B-B14F-4D97-AF65-F5344CB8AC3E}">
        <p14:creationId xmlns:p14="http://schemas.microsoft.com/office/powerpoint/2010/main" val="3251160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912285" y="1125538"/>
            <a:ext cx="5418667" cy="5351462"/>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quarter" idx="2"/>
          </p:nvPr>
        </p:nvSpPr>
        <p:spPr>
          <a:xfrm>
            <a:off x="6534153" y="1125545"/>
            <a:ext cx="5418667" cy="2598737"/>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Content Placeholder 4"/>
          <p:cNvSpPr>
            <a:spLocks noGrp="1"/>
          </p:cNvSpPr>
          <p:nvPr>
            <p:ph sz="quarter" idx="3"/>
          </p:nvPr>
        </p:nvSpPr>
        <p:spPr>
          <a:xfrm>
            <a:off x="6534153" y="3876682"/>
            <a:ext cx="5418667" cy="26003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6" name="Rectangle 4">
            <a:extLst>
              <a:ext uri="{FF2B5EF4-FFF2-40B4-BE49-F238E27FC236}">
                <a16:creationId xmlns:a16="http://schemas.microsoft.com/office/drawing/2014/main" id="{7B5242B3-5E5F-41CF-B72E-731F882DDB1C}"/>
              </a:ext>
            </a:extLst>
          </p:cNvPr>
          <p:cNvSpPr>
            <a:spLocks noGrp="1" noChangeArrowheads="1"/>
          </p:cNvSpPr>
          <p:nvPr>
            <p:ph type="dt" sz="half" idx="10"/>
          </p:nvPr>
        </p:nvSpPr>
        <p:spPr/>
        <p:txBody>
          <a:bodyPr/>
          <a:lstStyle>
            <a:lvl1pPr>
              <a:defRPr/>
            </a:lvl1pPr>
          </a:lstStyle>
          <a:p>
            <a:pPr>
              <a:defRPr/>
            </a:pPr>
            <a:fld id="{592F63F6-C08C-43FB-BF65-1642F745EB36}" type="datetime1">
              <a:rPr lang="en-AU"/>
              <a:pPr>
                <a:defRPr/>
              </a:pPr>
              <a:t>10/04/2023</a:t>
            </a:fld>
            <a:endParaRPr lang="en-US" altLang="zh-CN"/>
          </a:p>
        </p:txBody>
      </p:sp>
      <p:sp>
        <p:nvSpPr>
          <p:cNvPr id="7" name="Rectangle 5">
            <a:extLst>
              <a:ext uri="{FF2B5EF4-FFF2-40B4-BE49-F238E27FC236}">
                <a16:creationId xmlns:a16="http://schemas.microsoft.com/office/drawing/2014/main" id="{251608EA-9D6C-46B2-8D5F-364BBCD37DAE}"/>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8" name="Rectangle 6">
            <a:extLst>
              <a:ext uri="{FF2B5EF4-FFF2-40B4-BE49-F238E27FC236}">
                <a16:creationId xmlns:a16="http://schemas.microsoft.com/office/drawing/2014/main" id="{B644AC68-F813-4B7F-8F43-C02B76B19119}"/>
              </a:ext>
            </a:extLst>
          </p:cNvPr>
          <p:cNvSpPr>
            <a:spLocks noGrp="1" noChangeArrowheads="1"/>
          </p:cNvSpPr>
          <p:nvPr>
            <p:ph type="sldNum" sz="quarter" idx="12"/>
          </p:nvPr>
        </p:nvSpPr>
        <p:spPr/>
        <p:txBody>
          <a:bodyPr/>
          <a:lstStyle>
            <a:lvl1pPr>
              <a:defRPr/>
            </a:lvl1pPr>
          </a:lstStyle>
          <a:p>
            <a:pPr>
              <a:defRPr/>
            </a:pPr>
            <a:fld id="{AE8ED776-46B8-4FB5-9478-B10BC76EB220}" type="slidenum">
              <a:rPr lang="en-US" altLang="zh-CN"/>
              <a:pPr>
                <a:defRPr/>
              </a:pPr>
              <a:t>‹#›</a:t>
            </a:fld>
            <a:endParaRPr lang="en-US" altLang="zh-CN"/>
          </a:p>
        </p:txBody>
      </p:sp>
    </p:spTree>
    <p:extLst>
      <p:ext uri="{BB962C8B-B14F-4D97-AF65-F5344CB8AC3E}">
        <p14:creationId xmlns:p14="http://schemas.microsoft.com/office/powerpoint/2010/main" val="7288114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4" name="Rectangle 4">
            <a:extLst>
              <a:ext uri="{FF2B5EF4-FFF2-40B4-BE49-F238E27FC236}">
                <a16:creationId xmlns:a16="http://schemas.microsoft.com/office/drawing/2014/main" id="{DBFA54F3-1DEF-4586-872B-CC9E32A79B13}"/>
              </a:ext>
            </a:extLst>
          </p:cNvPr>
          <p:cNvSpPr>
            <a:spLocks noGrp="1" noChangeArrowheads="1"/>
          </p:cNvSpPr>
          <p:nvPr>
            <p:ph type="dt" sz="half" idx="10"/>
          </p:nvPr>
        </p:nvSpPr>
        <p:spPr>
          <a:ln/>
        </p:spPr>
        <p:txBody>
          <a:bodyPr/>
          <a:lstStyle>
            <a:lvl1pPr>
              <a:defRPr/>
            </a:lvl1pPr>
          </a:lstStyle>
          <a:p>
            <a:pPr>
              <a:defRPr/>
            </a:pPr>
            <a:fld id="{3511B9B8-A45A-4CAF-9C3F-BEAC688E64D6}" type="datetime1">
              <a:rPr lang="en-AU"/>
              <a:pPr>
                <a:defRPr/>
              </a:pPr>
              <a:t>10/04/2023</a:t>
            </a:fld>
            <a:endParaRPr lang="en-US" altLang="zh-CN"/>
          </a:p>
        </p:txBody>
      </p:sp>
      <p:sp>
        <p:nvSpPr>
          <p:cNvPr id="5" name="Rectangle 5">
            <a:extLst>
              <a:ext uri="{FF2B5EF4-FFF2-40B4-BE49-F238E27FC236}">
                <a16:creationId xmlns:a16="http://schemas.microsoft.com/office/drawing/2014/main" id="{F81E2299-0428-4AFA-85EB-E883388CA26D}"/>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78001509-3D40-4F7C-AC24-DBE5A68E9EBB}"/>
              </a:ext>
            </a:extLst>
          </p:cNvPr>
          <p:cNvSpPr>
            <a:spLocks noGrp="1" noChangeArrowheads="1"/>
          </p:cNvSpPr>
          <p:nvPr>
            <p:ph type="sldNum" sz="quarter" idx="12"/>
          </p:nvPr>
        </p:nvSpPr>
        <p:spPr>
          <a:ln/>
        </p:spPr>
        <p:txBody>
          <a:bodyPr/>
          <a:lstStyle>
            <a:lvl1pPr>
              <a:defRPr/>
            </a:lvl1pPr>
          </a:lstStyle>
          <a:p>
            <a:pPr>
              <a:defRPr/>
            </a:pPr>
            <a:fld id="{B9A77A6C-F0C0-48A6-83BE-33AB386994D6}" type="slidenum">
              <a:rPr lang="en-US" altLang="zh-CN"/>
              <a:pPr>
                <a:defRPr/>
              </a:pPr>
              <a:t>‹#›</a:t>
            </a:fld>
            <a:endParaRPr lang="en-US" altLang="zh-CN"/>
          </a:p>
        </p:txBody>
      </p:sp>
    </p:spTree>
    <p:extLst>
      <p:ext uri="{BB962C8B-B14F-4D97-AF65-F5344CB8AC3E}">
        <p14:creationId xmlns:p14="http://schemas.microsoft.com/office/powerpoint/2010/main" val="30707658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ltLang="zh-CN" noProof="1"/>
              <a:t>Click to edit Master title style</a:t>
            </a:r>
            <a:endParaRPr lang="zh-CN" alt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noProof="1"/>
              <a:t>Click to edit Master subtitle style</a:t>
            </a:r>
            <a:endParaRPr lang="zh-CN" altLang="en-US" noProof="1"/>
          </a:p>
        </p:txBody>
      </p:sp>
      <p:sp>
        <p:nvSpPr>
          <p:cNvPr id="4" name="Rectangle 4">
            <a:extLst>
              <a:ext uri="{FF2B5EF4-FFF2-40B4-BE49-F238E27FC236}">
                <a16:creationId xmlns:a16="http://schemas.microsoft.com/office/drawing/2014/main" id="{FA154643-15DA-4F34-BC7F-11B5D0C78634}"/>
              </a:ext>
            </a:extLst>
          </p:cNvPr>
          <p:cNvSpPr>
            <a:spLocks noGrp="1" noChangeArrowheads="1"/>
          </p:cNvSpPr>
          <p:nvPr>
            <p:ph type="dt" sz="half" idx="10"/>
          </p:nvPr>
        </p:nvSpPr>
        <p:spPr>
          <a:ln/>
        </p:spPr>
        <p:txBody>
          <a:bodyPr/>
          <a:lstStyle>
            <a:lvl1pPr>
              <a:defRPr/>
            </a:lvl1pPr>
          </a:lstStyle>
          <a:p>
            <a:pPr>
              <a:defRPr/>
            </a:pPr>
            <a:fld id="{E8FDA02B-E676-4025-A432-08E5FE519676}" type="datetime1">
              <a:rPr lang="en-AU"/>
              <a:pPr>
                <a:defRPr/>
              </a:pPr>
              <a:t>10/04/2023</a:t>
            </a:fld>
            <a:endParaRPr lang="en-US" altLang="zh-CN"/>
          </a:p>
        </p:txBody>
      </p:sp>
      <p:sp>
        <p:nvSpPr>
          <p:cNvPr id="5" name="Rectangle 5">
            <a:extLst>
              <a:ext uri="{FF2B5EF4-FFF2-40B4-BE49-F238E27FC236}">
                <a16:creationId xmlns:a16="http://schemas.microsoft.com/office/drawing/2014/main" id="{134050FE-8716-4DC9-AEF8-D1038BF849D3}"/>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E9ACCD5D-3375-4034-AC7C-45C3EE3852FE}"/>
              </a:ext>
            </a:extLst>
          </p:cNvPr>
          <p:cNvSpPr>
            <a:spLocks noGrp="1" noChangeArrowheads="1"/>
          </p:cNvSpPr>
          <p:nvPr>
            <p:ph type="sldNum" sz="quarter" idx="12"/>
          </p:nvPr>
        </p:nvSpPr>
        <p:spPr>
          <a:ln/>
        </p:spPr>
        <p:txBody>
          <a:bodyPr/>
          <a:lstStyle>
            <a:lvl1pPr>
              <a:defRPr/>
            </a:lvl1pPr>
          </a:lstStyle>
          <a:p>
            <a:pPr>
              <a:defRPr/>
            </a:pPr>
            <a:fld id="{559DC2F9-64F5-4593-AFAC-4196187F55E6}" type="slidenum">
              <a:rPr lang="en-US" altLang="zh-CN"/>
              <a:pPr>
                <a:defRPr/>
              </a:pPr>
              <a:t>‹#›</a:t>
            </a:fld>
            <a:endParaRPr lang="en-US" altLang="zh-CN"/>
          </a:p>
        </p:txBody>
      </p:sp>
    </p:spTree>
    <p:extLst>
      <p:ext uri="{BB962C8B-B14F-4D97-AF65-F5344CB8AC3E}">
        <p14:creationId xmlns:p14="http://schemas.microsoft.com/office/powerpoint/2010/main" val="286560883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EF2972E2-2942-4820-9A68-9006C0514736}"/>
              </a:ext>
            </a:extLst>
          </p:cNvPr>
          <p:cNvSpPr>
            <a:spLocks noGrp="1" noChangeArrowheads="1"/>
          </p:cNvSpPr>
          <p:nvPr>
            <p:ph type="dt" sz="half" idx="10"/>
          </p:nvPr>
        </p:nvSpPr>
        <p:spPr>
          <a:ln/>
        </p:spPr>
        <p:txBody>
          <a:bodyPr/>
          <a:lstStyle>
            <a:lvl1pPr>
              <a:defRPr/>
            </a:lvl1pPr>
          </a:lstStyle>
          <a:p>
            <a:pPr>
              <a:defRPr/>
            </a:pPr>
            <a:fld id="{3BA539BD-3E41-4C25-8831-AEDB99593385}" type="datetime1">
              <a:rPr lang="en-AU"/>
              <a:pPr>
                <a:defRPr/>
              </a:pPr>
              <a:t>10/04/2023</a:t>
            </a:fld>
            <a:endParaRPr lang="en-US" altLang="zh-CN"/>
          </a:p>
        </p:txBody>
      </p:sp>
      <p:sp>
        <p:nvSpPr>
          <p:cNvPr id="5" name="Rectangle 5">
            <a:extLst>
              <a:ext uri="{FF2B5EF4-FFF2-40B4-BE49-F238E27FC236}">
                <a16:creationId xmlns:a16="http://schemas.microsoft.com/office/drawing/2014/main" id="{7577D82C-9BAB-4046-999E-804F52B4FC9D}"/>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D7872027-BC24-4E89-902D-EB927B564431}"/>
              </a:ext>
            </a:extLst>
          </p:cNvPr>
          <p:cNvSpPr>
            <a:spLocks noGrp="1" noChangeArrowheads="1"/>
          </p:cNvSpPr>
          <p:nvPr>
            <p:ph type="sldNum" sz="quarter" idx="12"/>
          </p:nvPr>
        </p:nvSpPr>
        <p:spPr>
          <a:ln/>
        </p:spPr>
        <p:txBody>
          <a:bodyPr/>
          <a:lstStyle>
            <a:lvl1pPr>
              <a:defRPr/>
            </a:lvl1pPr>
          </a:lstStyle>
          <a:p>
            <a:pPr>
              <a:defRPr/>
            </a:pPr>
            <a:fld id="{09345AA8-D425-49DF-8458-49460D07F8C3}" type="slidenum">
              <a:rPr lang="en-US" altLang="zh-CN"/>
              <a:pPr>
                <a:defRPr/>
              </a:pPr>
              <a:t>‹#›</a:t>
            </a:fld>
            <a:endParaRPr lang="en-US" altLang="zh-CN"/>
          </a:p>
        </p:txBody>
      </p:sp>
    </p:spTree>
    <p:extLst>
      <p:ext uri="{BB962C8B-B14F-4D97-AF65-F5344CB8AC3E}">
        <p14:creationId xmlns:p14="http://schemas.microsoft.com/office/powerpoint/2010/main" val="264056462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B29993A4-8775-481D-80DF-A23C4DE23B58}"/>
              </a:ext>
            </a:extLst>
          </p:cNvPr>
          <p:cNvSpPr>
            <a:spLocks noGrp="1" noChangeArrowheads="1"/>
          </p:cNvSpPr>
          <p:nvPr>
            <p:ph type="dt" sz="half" idx="10"/>
          </p:nvPr>
        </p:nvSpPr>
        <p:spPr>
          <a:ln/>
        </p:spPr>
        <p:txBody>
          <a:bodyPr/>
          <a:lstStyle>
            <a:lvl1pPr>
              <a:defRPr/>
            </a:lvl1pPr>
          </a:lstStyle>
          <a:p>
            <a:pPr>
              <a:defRPr/>
            </a:pPr>
            <a:fld id="{3A093A33-A742-41EB-B1A8-72C52B6BF8D5}" type="datetime1">
              <a:rPr lang="en-AU"/>
              <a:pPr>
                <a:defRPr/>
              </a:pPr>
              <a:t>10/04/2023</a:t>
            </a:fld>
            <a:endParaRPr lang="en-US" altLang="zh-CN"/>
          </a:p>
        </p:txBody>
      </p:sp>
      <p:sp>
        <p:nvSpPr>
          <p:cNvPr id="5" name="Rectangle 5">
            <a:extLst>
              <a:ext uri="{FF2B5EF4-FFF2-40B4-BE49-F238E27FC236}">
                <a16:creationId xmlns:a16="http://schemas.microsoft.com/office/drawing/2014/main" id="{437E9F49-1EAA-422C-B2C9-EF2DEC2F3E6B}"/>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58F7E840-519C-4061-AB98-306C61E8D4AB}"/>
              </a:ext>
            </a:extLst>
          </p:cNvPr>
          <p:cNvSpPr>
            <a:spLocks noGrp="1" noChangeArrowheads="1"/>
          </p:cNvSpPr>
          <p:nvPr>
            <p:ph type="sldNum" sz="quarter" idx="12"/>
          </p:nvPr>
        </p:nvSpPr>
        <p:spPr>
          <a:ln/>
        </p:spPr>
        <p:txBody>
          <a:bodyPr/>
          <a:lstStyle>
            <a:lvl1pPr>
              <a:defRPr/>
            </a:lvl1pPr>
          </a:lstStyle>
          <a:p>
            <a:pPr>
              <a:defRPr/>
            </a:pPr>
            <a:fld id="{D2534284-1F3B-40DC-850D-1FF5EE88CBAE}" type="slidenum">
              <a:rPr lang="en-US" altLang="zh-CN"/>
              <a:pPr>
                <a:defRPr/>
              </a:pPr>
              <a:t>‹#›</a:t>
            </a:fld>
            <a:endParaRPr lang="en-US" altLang="zh-CN"/>
          </a:p>
        </p:txBody>
      </p:sp>
    </p:spTree>
    <p:extLst>
      <p:ext uri="{BB962C8B-B14F-4D97-AF65-F5344CB8AC3E}">
        <p14:creationId xmlns:p14="http://schemas.microsoft.com/office/powerpoint/2010/main" val="11552116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5"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3"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4">
            <a:extLst>
              <a:ext uri="{FF2B5EF4-FFF2-40B4-BE49-F238E27FC236}">
                <a16:creationId xmlns:a16="http://schemas.microsoft.com/office/drawing/2014/main" id="{17167935-6967-464B-B215-DBB84F5A93C4}"/>
              </a:ext>
            </a:extLst>
          </p:cNvPr>
          <p:cNvSpPr>
            <a:spLocks noGrp="1" noChangeArrowheads="1"/>
          </p:cNvSpPr>
          <p:nvPr>
            <p:ph type="dt" sz="half" idx="10"/>
          </p:nvPr>
        </p:nvSpPr>
        <p:spPr>
          <a:ln/>
        </p:spPr>
        <p:txBody>
          <a:bodyPr/>
          <a:lstStyle>
            <a:lvl1pPr>
              <a:defRPr/>
            </a:lvl1pPr>
          </a:lstStyle>
          <a:p>
            <a:pPr>
              <a:defRPr/>
            </a:pPr>
            <a:fld id="{9035F1A2-A97E-44C9-9C3B-568A93EDEE76}" type="datetime1">
              <a:rPr lang="en-AU"/>
              <a:pPr>
                <a:defRPr/>
              </a:pPr>
              <a:t>10/04/2023</a:t>
            </a:fld>
            <a:endParaRPr lang="en-US" altLang="zh-CN"/>
          </a:p>
        </p:txBody>
      </p:sp>
      <p:sp>
        <p:nvSpPr>
          <p:cNvPr id="6" name="Rectangle 5">
            <a:extLst>
              <a:ext uri="{FF2B5EF4-FFF2-40B4-BE49-F238E27FC236}">
                <a16:creationId xmlns:a16="http://schemas.microsoft.com/office/drawing/2014/main" id="{83367CBA-3888-4438-A169-D02ED04F712E}"/>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C046C1BE-0C1A-4F61-9E71-BF385B4BAC41}"/>
              </a:ext>
            </a:extLst>
          </p:cNvPr>
          <p:cNvSpPr>
            <a:spLocks noGrp="1" noChangeArrowheads="1"/>
          </p:cNvSpPr>
          <p:nvPr>
            <p:ph type="sldNum" sz="quarter" idx="12"/>
          </p:nvPr>
        </p:nvSpPr>
        <p:spPr>
          <a:ln/>
        </p:spPr>
        <p:txBody>
          <a:bodyPr/>
          <a:lstStyle>
            <a:lvl1pPr>
              <a:defRPr/>
            </a:lvl1pPr>
          </a:lstStyle>
          <a:p>
            <a:pPr>
              <a:defRPr/>
            </a:pPr>
            <a:fld id="{20265A67-6A36-4658-9D68-922AF01A71D1}" type="slidenum">
              <a:rPr lang="en-US" altLang="zh-CN"/>
              <a:pPr>
                <a:defRPr/>
              </a:pPr>
              <a:t>‹#›</a:t>
            </a:fld>
            <a:endParaRPr lang="en-US" altLang="zh-CN"/>
          </a:p>
        </p:txBody>
      </p:sp>
    </p:spTree>
    <p:extLst>
      <p:ext uri="{BB962C8B-B14F-4D97-AF65-F5344CB8AC3E}">
        <p14:creationId xmlns:p14="http://schemas.microsoft.com/office/powerpoint/2010/main" val="230821504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A333556F-EAAF-44DE-88D2-03C0D2E38730}"/>
              </a:ext>
            </a:extLst>
          </p:cNvPr>
          <p:cNvSpPr>
            <a:spLocks noGrp="1" noChangeArrowheads="1"/>
          </p:cNvSpPr>
          <p:nvPr>
            <p:ph type="dt" sz="half" idx="10"/>
          </p:nvPr>
        </p:nvSpPr>
        <p:spPr>
          <a:ln/>
        </p:spPr>
        <p:txBody>
          <a:bodyPr/>
          <a:lstStyle>
            <a:lvl1pPr>
              <a:defRPr/>
            </a:lvl1pPr>
          </a:lstStyle>
          <a:p>
            <a:pPr>
              <a:defRPr/>
            </a:pPr>
            <a:fld id="{6784F5B9-411B-4479-9F0F-DBC5FFFDA366}" type="datetime1">
              <a:rPr lang="en-AU"/>
              <a:pPr>
                <a:defRPr/>
              </a:pPr>
              <a:t>10/04/2023</a:t>
            </a:fld>
            <a:endParaRPr lang="en-US" altLang="zh-CN"/>
          </a:p>
        </p:txBody>
      </p:sp>
      <p:sp>
        <p:nvSpPr>
          <p:cNvPr id="8" name="Rectangle 5">
            <a:extLst>
              <a:ext uri="{FF2B5EF4-FFF2-40B4-BE49-F238E27FC236}">
                <a16:creationId xmlns:a16="http://schemas.microsoft.com/office/drawing/2014/main" id="{F3F05AAA-5412-4FB0-8899-1C513736907C}"/>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9" name="Rectangle 6">
            <a:extLst>
              <a:ext uri="{FF2B5EF4-FFF2-40B4-BE49-F238E27FC236}">
                <a16:creationId xmlns:a16="http://schemas.microsoft.com/office/drawing/2014/main" id="{67C5EDF1-64A5-42F0-93AA-A042C932F44E}"/>
              </a:ext>
            </a:extLst>
          </p:cNvPr>
          <p:cNvSpPr>
            <a:spLocks noGrp="1" noChangeArrowheads="1"/>
          </p:cNvSpPr>
          <p:nvPr>
            <p:ph type="sldNum" sz="quarter" idx="12"/>
          </p:nvPr>
        </p:nvSpPr>
        <p:spPr>
          <a:ln/>
        </p:spPr>
        <p:txBody>
          <a:bodyPr/>
          <a:lstStyle>
            <a:lvl1pPr>
              <a:defRPr/>
            </a:lvl1pPr>
          </a:lstStyle>
          <a:p>
            <a:pPr>
              <a:defRPr/>
            </a:pPr>
            <a:fld id="{3BBC166E-FBC8-40A6-BF7A-60E94F363966}" type="slidenum">
              <a:rPr lang="en-US" altLang="zh-CN"/>
              <a:pPr>
                <a:defRPr/>
              </a:pPr>
              <a:t>‹#›</a:t>
            </a:fld>
            <a:endParaRPr lang="en-US" altLang="zh-CN"/>
          </a:p>
        </p:txBody>
      </p:sp>
    </p:spTree>
    <p:extLst>
      <p:ext uri="{BB962C8B-B14F-4D97-AF65-F5344CB8AC3E}">
        <p14:creationId xmlns:p14="http://schemas.microsoft.com/office/powerpoint/2010/main" val="27640566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6B68B412-6EEB-4436-8E46-C313DD4723C5}"/>
              </a:ext>
            </a:extLst>
          </p:cNvPr>
          <p:cNvCxnSpPr/>
          <p:nvPr/>
        </p:nvCxnSpPr>
        <p:spPr bwMode="auto">
          <a:xfrm>
            <a:off x="285752" y="1000125"/>
            <a:ext cx="11715749" cy="15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Date Placeholder 3">
            <a:extLst>
              <a:ext uri="{FF2B5EF4-FFF2-40B4-BE49-F238E27FC236}">
                <a16:creationId xmlns:a16="http://schemas.microsoft.com/office/drawing/2014/main" id="{C0E74871-5620-4DB4-B3D5-0736378E0680}"/>
              </a:ext>
            </a:extLst>
          </p:cNvPr>
          <p:cNvSpPr>
            <a:spLocks noGrp="1"/>
          </p:cNvSpPr>
          <p:nvPr>
            <p:ph type="dt" sz="half" idx="10"/>
          </p:nvPr>
        </p:nvSpPr>
        <p:spPr/>
        <p:txBody>
          <a:bodyPr/>
          <a:lstStyle>
            <a:lvl1pPr>
              <a:defRPr/>
            </a:lvl1pPr>
          </a:lstStyle>
          <a:p>
            <a:pPr>
              <a:defRPr/>
            </a:pPr>
            <a:fld id="{721CEAFB-7F16-4A34-B36E-310EB03BA89C}" type="datetime1">
              <a:rPr lang="en-AU"/>
              <a:pPr>
                <a:defRPr/>
              </a:pPr>
              <a:t>10/04/2023</a:t>
            </a:fld>
            <a:endParaRPr lang="en-US" altLang="zh-CN"/>
          </a:p>
        </p:txBody>
      </p:sp>
      <p:sp>
        <p:nvSpPr>
          <p:cNvPr id="6" name="Footer Placeholder 4">
            <a:extLst>
              <a:ext uri="{FF2B5EF4-FFF2-40B4-BE49-F238E27FC236}">
                <a16:creationId xmlns:a16="http://schemas.microsoft.com/office/drawing/2014/main" id="{C85BE98B-75CD-4B61-86AC-7572A83E6B69}"/>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F95308A-8DBF-40AB-9248-E518CF3C810F}"/>
              </a:ext>
            </a:extLst>
          </p:cNvPr>
          <p:cNvSpPr>
            <a:spLocks noGrp="1"/>
          </p:cNvSpPr>
          <p:nvPr>
            <p:ph type="sldNum" sz="quarter" idx="12"/>
          </p:nvPr>
        </p:nvSpPr>
        <p:spPr/>
        <p:txBody>
          <a:bodyPr/>
          <a:lstStyle>
            <a:lvl1pPr>
              <a:defRPr/>
            </a:lvl1pPr>
          </a:lstStyle>
          <a:p>
            <a:pPr>
              <a:defRPr/>
            </a:pPr>
            <a:fld id="{C3D3A6C7-F5F3-4ECB-8201-AFEDD9DC089F}" type="slidenum">
              <a:rPr lang="en-US" altLang="zh-CN"/>
              <a:pPr>
                <a:defRPr/>
              </a:pPr>
              <a:t>‹#›</a:t>
            </a:fld>
            <a:endParaRPr lang="en-US" altLang="zh-CN"/>
          </a:p>
        </p:txBody>
      </p:sp>
    </p:spTree>
    <p:extLst>
      <p:ext uri="{BB962C8B-B14F-4D97-AF65-F5344CB8AC3E}">
        <p14:creationId xmlns:p14="http://schemas.microsoft.com/office/powerpoint/2010/main" val="104792493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50142640-19AE-464D-9089-3C4D4636EA86}"/>
              </a:ext>
            </a:extLst>
          </p:cNvPr>
          <p:cNvSpPr>
            <a:spLocks noGrp="1" noChangeArrowheads="1"/>
          </p:cNvSpPr>
          <p:nvPr>
            <p:ph type="dt" sz="half" idx="10"/>
          </p:nvPr>
        </p:nvSpPr>
        <p:spPr>
          <a:ln/>
        </p:spPr>
        <p:txBody>
          <a:bodyPr/>
          <a:lstStyle>
            <a:lvl1pPr>
              <a:defRPr/>
            </a:lvl1pPr>
          </a:lstStyle>
          <a:p>
            <a:pPr>
              <a:defRPr/>
            </a:pPr>
            <a:fld id="{0A99B7B3-4452-42AF-A974-8AA0E670E254}" type="datetime1">
              <a:rPr lang="en-AU"/>
              <a:pPr>
                <a:defRPr/>
              </a:pPr>
              <a:t>10/04/2023</a:t>
            </a:fld>
            <a:endParaRPr lang="en-US" altLang="zh-CN"/>
          </a:p>
        </p:txBody>
      </p:sp>
      <p:sp>
        <p:nvSpPr>
          <p:cNvPr id="4" name="Rectangle 5">
            <a:extLst>
              <a:ext uri="{FF2B5EF4-FFF2-40B4-BE49-F238E27FC236}">
                <a16:creationId xmlns:a16="http://schemas.microsoft.com/office/drawing/2014/main" id="{2D2CD9CB-286B-48A7-9C7E-8B47DAAECFF6}"/>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5" name="Rectangle 6">
            <a:extLst>
              <a:ext uri="{FF2B5EF4-FFF2-40B4-BE49-F238E27FC236}">
                <a16:creationId xmlns:a16="http://schemas.microsoft.com/office/drawing/2014/main" id="{05232E42-6C2B-44F1-82E8-63A185707D69}"/>
              </a:ext>
            </a:extLst>
          </p:cNvPr>
          <p:cNvSpPr>
            <a:spLocks noGrp="1" noChangeArrowheads="1"/>
          </p:cNvSpPr>
          <p:nvPr>
            <p:ph type="sldNum" sz="quarter" idx="12"/>
          </p:nvPr>
        </p:nvSpPr>
        <p:spPr>
          <a:ln/>
        </p:spPr>
        <p:txBody>
          <a:bodyPr/>
          <a:lstStyle>
            <a:lvl1pPr>
              <a:defRPr/>
            </a:lvl1pPr>
          </a:lstStyle>
          <a:p>
            <a:pPr>
              <a:defRPr/>
            </a:pPr>
            <a:fld id="{93B7E481-C606-4162-8DBB-535341EDFA1F}" type="slidenum">
              <a:rPr lang="en-US" altLang="zh-CN"/>
              <a:pPr>
                <a:defRPr/>
              </a:pPr>
              <a:t>‹#›</a:t>
            </a:fld>
            <a:endParaRPr lang="en-US" altLang="zh-CN"/>
          </a:p>
        </p:txBody>
      </p:sp>
    </p:spTree>
    <p:extLst>
      <p:ext uri="{BB962C8B-B14F-4D97-AF65-F5344CB8AC3E}">
        <p14:creationId xmlns:p14="http://schemas.microsoft.com/office/powerpoint/2010/main" val="124455559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C21FDF-90F5-4B26-801F-7DC8EF9642B6}"/>
              </a:ext>
            </a:extLst>
          </p:cNvPr>
          <p:cNvSpPr>
            <a:spLocks noGrp="1" noChangeArrowheads="1"/>
          </p:cNvSpPr>
          <p:nvPr>
            <p:ph type="dt" sz="half" idx="10"/>
          </p:nvPr>
        </p:nvSpPr>
        <p:spPr>
          <a:ln/>
        </p:spPr>
        <p:txBody>
          <a:bodyPr/>
          <a:lstStyle>
            <a:lvl1pPr>
              <a:defRPr/>
            </a:lvl1pPr>
          </a:lstStyle>
          <a:p>
            <a:pPr>
              <a:defRPr/>
            </a:pPr>
            <a:fld id="{738C179A-D495-4B65-94E7-214F7D573B98}" type="datetime1">
              <a:rPr lang="en-AU"/>
              <a:pPr>
                <a:defRPr/>
              </a:pPr>
              <a:t>10/04/2023</a:t>
            </a:fld>
            <a:endParaRPr lang="en-US" altLang="zh-CN"/>
          </a:p>
        </p:txBody>
      </p:sp>
      <p:sp>
        <p:nvSpPr>
          <p:cNvPr id="3" name="Rectangle 5">
            <a:extLst>
              <a:ext uri="{FF2B5EF4-FFF2-40B4-BE49-F238E27FC236}">
                <a16:creationId xmlns:a16="http://schemas.microsoft.com/office/drawing/2014/main" id="{A8AF5F2D-7432-445F-BFAF-B11A51D4F39E}"/>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4" name="Rectangle 6">
            <a:extLst>
              <a:ext uri="{FF2B5EF4-FFF2-40B4-BE49-F238E27FC236}">
                <a16:creationId xmlns:a16="http://schemas.microsoft.com/office/drawing/2014/main" id="{4D574EFD-0D0C-4EBC-8790-703AD707EE2B}"/>
              </a:ext>
            </a:extLst>
          </p:cNvPr>
          <p:cNvSpPr>
            <a:spLocks noGrp="1" noChangeArrowheads="1"/>
          </p:cNvSpPr>
          <p:nvPr>
            <p:ph type="sldNum" sz="quarter" idx="12"/>
          </p:nvPr>
        </p:nvSpPr>
        <p:spPr>
          <a:ln/>
        </p:spPr>
        <p:txBody>
          <a:bodyPr/>
          <a:lstStyle>
            <a:lvl1pPr>
              <a:defRPr/>
            </a:lvl1pPr>
          </a:lstStyle>
          <a:p>
            <a:pPr>
              <a:defRPr/>
            </a:pPr>
            <a:fld id="{7F130772-D01F-43BC-A990-D095FBB4C3B0}" type="slidenum">
              <a:rPr lang="en-US" altLang="zh-CN"/>
              <a:pPr>
                <a:defRPr/>
              </a:pPr>
              <a:t>‹#›</a:t>
            </a:fld>
            <a:endParaRPr lang="en-US" altLang="zh-CN"/>
          </a:p>
        </p:txBody>
      </p:sp>
    </p:spTree>
    <p:extLst>
      <p:ext uri="{BB962C8B-B14F-4D97-AF65-F5344CB8AC3E}">
        <p14:creationId xmlns:p14="http://schemas.microsoft.com/office/powerpoint/2010/main" val="761316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4">
            <a:extLst>
              <a:ext uri="{FF2B5EF4-FFF2-40B4-BE49-F238E27FC236}">
                <a16:creationId xmlns:a16="http://schemas.microsoft.com/office/drawing/2014/main" id="{DC80A118-936B-4642-83FD-FF7C076CA7E1}"/>
              </a:ext>
            </a:extLst>
          </p:cNvPr>
          <p:cNvSpPr>
            <a:spLocks noGrp="1" noChangeArrowheads="1"/>
          </p:cNvSpPr>
          <p:nvPr>
            <p:ph type="dt" sz="half" idx="10"/>
          </p:nvPr>
        </p:nvSpPr>
        <p:spPr>
          <a:ln/>
        </p:spPr>
        <p:txBody>
          <a:bodyPr/>
          <a:lstStyle>
            <a:lvl1pPr>
              <a:defRPr/>
            </a:lvl1pPr>
          </a:lstStyle>
          <a:p>
            <a:pPr>
              <a:defRPr/>
            </a:pPr>
            <a:fld id="{9A89700F-4458-4186-9B06-27E9D3EE4A14}" type="datetime1">
              <a:rPr lang="en-AU"/>
              <a:pPr>
                <a:defRPr/>
              </a:pPr>
              <a:t>10/04/2023</a:t>
            </a:fld>
            <a:endParaRPr lang="en-US" altLang="zh-CN"/>
          </a:p>
        </p:txBody>
      </p:sp>
      <p:sp>
        <p:nvSpPr>
          <p:cNvPr id="6" name="Rectangle 5">
            <a:extLst>
              <a:ext uri="{FF2B5EF4-FFF2-40B4-BE49-F238E27FC236}">
                <a16:creationId xmlns:a16="http://schemas.microsoft.com/office/drawing/2014/main" id="{22ECACC7-309D-488F-B67A-F8DED444F868}"/>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5A765791-E424-469A-8DD7-1318D9B2AE78}"/>
              </a:ext>
            </a:extLst>
          </p:cNvPr>
          <p:cNvSpPr>
            <a:spLocks noGrp="1" noChangeArrowheads="1"/>
          </p:cNvSpPr>
          <p:nvPr>
            <p:ph type="sldNum" sz="quarter" idx="12"/>
          </p:nvPr>
        </p:nvSpPr>
        <p:spPr>
          <a:ln/>
        </p:spPr>
        <p:txBody>
          <a:bodyPr/>
          <a:lstStyle>
            <a:lvl1pPr>
              <a:defRPr/>
            </a:lvl1pPr>
          </a:lstStyle>
          <a:p>
            <a:pPr>
              <a:defRPr/>
            </a:pPr>
            <a:fld id="{F1773A88-C214-4A48-9D80-2ECEF5245AFC}" type="slidenum">
              <a:rPr lang="en-US" altLang="zh-CN"/>
              <a:pPr>
                <a:defRPr/>
              </a:pPr>
              <a:t>‹#›</a:t>
            </a:fld>
            <a:endParaRPr lang="en-US" altLang="zh-CN"/>
          </a:p>
        </p:txBody>
      </p:sp>
    </p:spTree>
    <p:extLst>
      <p:ext uri="{BB962C8B-B14F-4D97-AF65-F5344CB8AC3E}">
        <p14:creationId xmlns:p14="http://schemas.microsoft.com/office/powerpoint/2010/main" val="162507681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4">
            <a:extLst>
              <a:ext uri="{FF2B5EF4-FFF2-40B4-BE49-F238E27FC236}">
                <a16:creationId xmlns:a16="http://schemas.microsoft.com/office/drawing/2014/main" id="{DA9CF074-0CEE-4387-8403-61262908E0A5}"/>
              </a:ext>
            </a:extLst>
          </p:cNvPr>
          <p:cNvSpPr>
            <a:spLocks noGrp="1" noChangeArrowheads="1"/>
          </p:cNvSpPr>
          <p:nvPr>
            <p:ph type="dt" sz="half" idx="10"/>
          </p:nvPr>
        </p:nvSpPr>
        <p:spPr>
          <a:ln/>
        </p:spPr>
        <p:txBody>
          <a:bodyPr/>
          <a:lstStyle>
            <a:lvl1pPr>
              <a:defRPr/>
            </a:lvl1pPr>
          </a:lstStyle>
          <a:p>
            <a:pPr>
              <a:defRPr/>
            </a:pPr>
            <a:fld id="{B52EBE79-AD04-4724-8569-70AD85817976}" type="datetime1">
              <a:rPr lang="en-AU"/>
              <a:pPr>
                <a:defRPr/>
              </a:pPr>
              <a:t>10/04/2023</a:t>
            </a:fld>
            <a:endParaRPr lang="en-US" altLang="zh-CN"/>
          </a:p>
        </p:txBody>
      </p:sp>
      <p:sp>
        <p:nvSpPr>
          <p:cNvPr id="6" name="Rectangle 5">
            <a:extLst>
              <a:ext uri="{FF2B5EF4-FFF2-40B4-BE49-F238E27FC236}">
                <a16:creationId xmlns:a16="http://schemas.microsoft.com/office/drawing/2014/main" id="{A0B51FD4-F0C8-4378-A4E7-1AE337A4F3C7}"/>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7" name="Rectangle 6">
            <a:extLst>
              <a:ext uri="{FF2B5EF4-FFF2-40B4-BE49-F238E27FC236}">
                <a16:creationId xmlns:a16="http://schemas.microsoft.com/office/drawing/2014/main" id="{CA73BA5F-A58D-47D7-8209-5A2F688C9E60}"/>
              </a:ext>
            </a:extLst>
          </p:cNvPr>
          <p:cNvSpPr>
            <a:spLocks noGrp="1" noChangeArrowheads="1"/>
          </p:cNvSpPr>
          <p:nvPr>
            <p:ph type="sldNum" sz="quarter" idx="12"/>
          </p:nvPr>
        </p:nvSpPr>
        <p:spPr>
          <a:ln/>
        </p:spPr>
        <p:txBody>
          <a:bodyPr/>
          <a:lstStyle>
            <a:lvl1pPr>
              <a:defRPr/>
            </a:lvl1pPr>
          </a:lstStyle>
          <a:p>
            <a:pPr>
              <a:defRPr/>
            </a:pPr>
            <a:fld id="{1F927FD3-F7C5-4334-91F4-2D544BB43E4A}" type="slidenum">
              <a:rPr lang="en-US" altLang="zh-CN"/>
              <a:pPr>
                <a:defRPr/>
              </a:pPr>
              <a:t>‹#›</a:t>
            </a:fld>
            <a:endParaRPr lang="en-US" altLang="zh-CN"/>
          </a:p>
        </p:txBody>
      </p:sp>
    </p:spTree>
    <p:extLst>
      <p:ext uri="{BB962C8B-B14F-4D97-AF65-F5344CB8AC3E}">
        <p14:creationId xmlns:p14="http://schemas.microsoft.com/office/powerpoint/2010/main" val="306647616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E3547085-24B9-49F7-A913-9F7F094CF8FF}"/>
              </a:ext>
            </a:extLst>
          </p:cNvPr>
          <p:cNvSpPr>
            <a:spLocks noGrp="1" noChangeArrowheads="1"/>
          </p:cNvSpPr>
          <p:nvPr>
            <p:ph type="dt" sz="half" idx="10"/>
          </p:nvPr>
        </p:nvSpPr>
        <p:spPr>
          <a:ln/>
        </p:spPr>
        <p:txBody>
          <a:bodyPr/>
          <a:lstStyle>
            <a:lvl1pPr>
              <a:defRPr/>
            </a:lvl1pPr>
          </a:lstStyle>
          <a:p>
            <a:pPr>
              <a:defRPr/>
            </a:pPr>
            <a:fld id="{AE5DEAEE-A983-4E68-9412-D39EECA082C7}" type="datetime1">
              <a:rPr lang="en-AU"/>
              <a:pPr>
                <a:defRPr/>
              </a:pPr>
              <a:t>10/04/2023</a:t>
            </a:fld>
            <a:endParaRPr lang="en-US" altLang="zh-CN"/>
          </a:p>
        </p:txBody>
      </p:sp>
      <p:sp>
        <p:nvSpPr>
          <p:cNvPr id="5" name="Rectangle 5">
            <a:extLst>
              <a:ext uri="{FF2B5EF4-FFF2-40B4-BE49-F238E27FC236}">
                <a16:creationId xmlns:a16="http://schemas.microsoft.com/office/drawing/2014/main" id="{7B6B01E1-6344-4D97-A0CD-CF3B7561FBFE}"/>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375B2178-5F85-4D5C-9DC1-8C9A4C124FF3}"/>
              </a:ext>
            </a:extLst>
          </p:cNvPr>
          <p:cNvSpPr>
            <a:spLocks noGrp="1" noChangeArrowheads="1"/>
          </p:cNvSpPr>
          <p:nvPr>
            <p:ph type="sldNum" sz="quarter" idx="12"/>
          </p:nvPr>
        </p:nvSpPr>
        <p:spPr>
          <a:ln/>
        </p:spPr>
        <p:txBody>
          <a:bodyPr/>
          <a:lstStyle>
            <a:lvl1pPr>
              <a:defRPr/>
            </a:lvl1pPr>
          </a:lstStyle>
          <a:p>
            <a:pPr>
              <a:defRPr/>
            </a:pPr>
            <a:fld id="{CDE1A769-29C4-4AB3-8C4B-034720BDB348}" type="slidenum">
              <a:rPr lang="en-US" altLang="zh-CN"/>
              <a:pPr>
                <a:defRPr/>
              </a:pPr>
              <a:t>‹#›</a:t>
            </a:fld>
            <a:endParaRPr lang="en-US" altLang="zh-CN"/>
          </a:p>
        </p:txBody>
      </p:sp>
    </p:spTree>
    <p:extLst>
      <p:ext uri="{BB962C8B-B14F-4D97-AF65-F5344CB8AC3E}">
        <p14:creationId xmlns:p14="http://schemas.microsoft.com/office/powerpoint/2010/main" val="387890129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20"/>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20"/>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79C8E2C4-C168-4C1B-90CA-2C55EFBD6344}"/>
              </a:ext>
            </a:extLst>
          </p:cNvPr>
          <p:cNvSpPr>
            <a:spLocks noGrp="1" noChangeArrowheads="1"/>
          </p:cNvSpPr>
          <p:nvPr>
            <p:ph type="dt" sz="half" idx="10"/>
          </p:nvPr>
        </p:nvSpPr>
        <p:spPr>
          <a:ln/>
        </p:spPr>
        <p:txBody>
          <a:bodyPr/>
          <a:lstStyle>
            <a:lvl1pPr>
              <a:defRPr/>
            </a:lvl1pPr>
          </a:lstStyle>
          <a:p>
            <a:pPr>
              <a:defRPr/>
            </a:pPr>
            <a:fld id="{3FB1CDE4-0809-4F43-B143-E33397522855}" type="datetime1">
              <a:rPr lang="en-AU"/>
              <a:pPr>
                <a:defRPr/>
              </a:pPr>
              <a:t>10/04/2023</a:t>
            </a:fld>
            <a:endParaRPr lang="en-US" altLang="zh-CN"/>
          </a:p>
        </p:txBody>
      </p:sp>
      <p:sp>
        <p:nvSpPr>
          <p:cNvPr id="5" name="Rectangle 5">
            <a:extLst>
              <a:ext uri="{FF2B5EF4-FFF2-40B4-BE49-F238E27FC236}">
                <a16:creationId xmlns:a16="http://schemas.microsoft.com/office/drawing/2014/main" id="{F4E43993-2FEC-42CE-B74F-08649B5D2678}"/>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33341DDA-0775-4BFB-AD10-F9BA3C451FE8}"/>
              </a:ext>
            </a:extLst>
          </p:cNvPr>
          <p:cNvSpPr>
            <a:spLocks noGrp="1" noChangeArrowheads="1"/>
          </p:cNvSpPr>
          <p:nvPr>
            <p:ph type="sldNum" sz="quarter" idx="12"/>
          </p:nvPr>
        </p:nvSpPr>
        <p:spPr>
          <a:ln/>
        </p:spPr>
        <p:txBody>
          <a:bodyPr/>
          <a:lstStyle>
            <a:lvl1pPr>
              <a:defRPr/>
            </a:lvl1pPr>
          </a:lstStyle>
          <a:p>
            <a:pPr>
              <a:defRPr/>
            </a:pPr>
            <a:fld id="{B76BFB56-CF35-4A1D-9AA3-1D5CF9585B45}" type="slidenum">
              <a:rPr lang="en-US" altLang="zh-CN"/>
              <a:pPr>
                <a:defRPr/>
              </a:pPr>
              <a:t>‹#›</a:t>
            </a:fld>
            <a:endParaRPr lang="en-US" altLang="zh-CN"/>
          </a:p>
        </p:txBody>
      </p:sp>
    </p:spTree>
    <p:extLst>
      <p:ext uri="{BB962C8B-B14F-4D97-AF65-F5344CB8AC3E}">
        <p14:creationId xmlns:p14="http://schemas.microsoft.com/office/powerpoint/2010/main" val="26118380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4" name="Rectangle 4">
            <a:extLst>
              <a:ext uri="{FF2B5EF4-FFF2-40B4-BE49-F238E27FC236}">
                <a16:creationId xmlns:a16="http://schemas.microsoft.com/office/drawing/2014/main" id="{937576AC-DB96-41EC-AB1E-2EEB7F193E52}"/>
              </a:ext>
            </a:extLst>
          </p:cNvPr>
          <p:cNvSpPr>
            <a:spLocks noGrp="1" noChangeArrowheads="1"/>
          </p:cNvSpPr>
          <p:nvPr>
            <p:ph type="dt" sz="half" idx="10"/>
          </p:nvPr>
        </p:nvSpPr>
        <p:spPr>
          <a:xfrm>
            <a:off x="7056967" y="6629400"/>
            <a:ext cx="2540000" cy="228600"/>
          </a:xfrm>
        </p:spPr>
        <p:txBody>
          <a:bodyPr/>
          <a:lstStyle>
            <a:lvl1pPr>
              <a:defRPr/>
            </a:lvl1pPr>
          </a:lstStyle>
          <a:p>
            <a:pPr>
              <a:defRPr/>
            </a:pPr>
            <a:fld id="{7051C04B-370A-47DA-A19A-150D70C42DC4}" type="datetime1">
              <a:rPr lang="en-AU"/>
              <a:pPr>
                <a:defRPr/>
              </a:pPr>
              <a:t>10/04/2023</a:t>
            </a:fld>
            <a:endParaRPr lang="en-US" altLang="zh-CN"/>
          </a:p>
        </p:txBody>
      </p:sp>
      <p:sp>
        <p:nvSpPr>
          <p:cNvPr id="5" name="Rectangle 5">
            <a:extLst>
              <a:ext uri="{FF2B5EF4-FFF2-40B4-BE49-F238E27FC236}">
                <a16:creationId xmlns:a16="http://schemas.microsoft.com/office/drawing/2014/main" id="{B4354D65-8663-4A9B-9711-2E06C08E9C72}"/>
              </a:ext>
            </a:extLst>
          </p:cNvPr>
          <p:cNvSpPr>
            <a:spLocks noGrp="1" noChangeArrowheads="1"/>
          </p:cNvSpPr>
          <p:nvPr>
            <p:ph type="ftr" sz="quarter" idx="11"/>
          </p:nvPr>
        </p:nvSpPr>
        <p:spPr>
          <a:xfrm>
            <a:off x="0" y="6629400"/>
            <a:ext cx="3860800" cy="228600"/>
          </a:xfrm>
        </p:spPr>
        <p:txBody>
          <a:bodyPr/>
          <a:lstStyle>
            <a:lvl1pPr algn="ctr">
              <a:defRPr sz="1000" i="0">
                <a:solidFill>
                  <a:schemeClr val="tx1"/>
                </a:solidFill>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0D6E2147-BFFF-4C85-AD6B-DB525FFF664B}"/>
              </a:ext>
            </a:extLst>
          </p:cNvPr>
          <p:cNvSpPr>
            <a:spLocks noGrp="1" noChangeArrowheads="1"/>
          </p:cNvSpPr>
          <p:nvPr>
            <p:ph type="sldNum" sz="quarter" idx="12"/>
          </p:nvPr>
        </p:nvSpPr>
        <p:spPr>
          <a:xfrm>
            <a:off x="9652000" y="6629400"/>
            <a:ext cx="2540000" cy="228600"/>
          </a:xfrm>
        </p:spPr>
        <p:txBody>
          <a:bodyPr/>
          <a:lstStyle>
            <a:lvl1pPr>
              <a:defRPr sz="1000"/>
            </a:lvl1pPr>
          </a:lstStyle>
          <a:p>
            <a:pPr>
              <a:defRPr/>
            </a:pPr>
            <a:fld id="{FA5C8184-694E-49C9-A7EA-DE766C39F2AE}" type="slidenum">
              <a:rPr lang="en-US" altLang="zh-CN"/>
              <a:pPr>
                <a:defRPr/>
              </a:pPr>
              <a:t>‹#›</a:t>
            </a:fld>
            <a:endParaRPr lang="en-US" altLang="zh-CN"/>
          </a:p>
        </p:txBody>
      </p:sp>
    </p:spTree>
    <p:extLst>
      <p:ext uri="{BB962C8B-B14F-4D97-AF65-F5344CB8AC3E}">
        <p14:creationId xmlns:p14="http://schemas.microsoft.com/office/powerpoint/2010/main" val="152260072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95795BBD-6C8D-482A-B084-58679D3CE04A}"/>
              </a:ext>
            </a:extLst>
          </p:cNvPr>
          <p:cNvCxnSpPr/>
          <p:nvPr/>
        </p:nvCxnSpPr>
        <p:spPr bwMode="auto">
          <a:xfrm>
            <a:off x="285752" y="1000125"/>
            <a:ext cx="11715749" cy="15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Date Placeholder 3">
            <a:extLst>
              <a:ext uri="{FF2B5EF4-FFF2-40B4-BE49-F238E27FC236}">
                <a16:creationId xmlns:a16="http://schemas.microsoft.com/office/drawing/2014/main" id="{4F4E40F1-7CAB-4338-826B-7235A044E70A}"/>
              </a:ext>
            </a:extLst>
          </p:cNvPr>
          <p:cNvSpPr>
            <a:spLocks noGrp="1"/>
          </p:cNvSpPr>
          <p:nvPr>
            <p:ph type="dt" sz="half" idx="10"/>
          </p:nvPr>
        </p:nvSpPr>
        <p:spPr/>
        <p:txBody>
          <a:bodyPr/>
          <a:lstStyle>
            <a:lvl1pPr>
              <a:defRPr/>
            </a:lvl1pPr>
          </a:lstStyle>
          <a:p>
            <a:pPr>
              <a:defRPr/>
            </a:pPr>
            <a:fld id="{F20DBC63-02C8-4C2B-980C-5269057487EA}" type="datetime1">
              <a:rPr lang="en-AU"/>
              <a:pPr>
                <a:defRPr/>
              </a:pPr>
              <a:t>10/04/2023</a:t>
            </a:fld>
            <a:endParaRPr lang="en-US" altLang="zh-CN"/>
          </a:p>
        </p:txBody>
      </p:sp>
      <p:sp>
        <p:nvSpPr>
          <p:cNvPr id="6" name="Footer Placeholder 4">
            <a:extLst>
              <a:ext uri="{FF2B5EF4-FFF2-40B4-BE49-F238E27FC236}">
                <a16:creationId xmlns:a16="http://schemas.microsoft.com/office/drawing/2014/main" id="{0A8F4873-650B-42AA-A944-16D734CC7955}"/>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0CD2E4E5-9727-435B-B126-1BEE230203DB}"/>
              </a:ext>
            </a:extLst>
          </p:cNvPr>
          <p:cNvSpPr>
            <a:spLocks noGrp="1"/>
          </p:cNvSpPr>
          <p:nvPr>
            <p:ph type="sldNum" sz="quarter" idx="12"/>
          </p:nvPr>
        </p:nvSpPr>
        <p:spPr/>
        <p:txBody>
          <a:bodyPr/>
          <a:lstStyle>
            <a:lvl1pPr>
              <a:defRPr/>
            </a:lvl1pPr>
          </a:lstStyle>
          <a:p>
            <a:pPr>
              <a:defRPr/>
            </a:pPr>
            <a:fld id="{1609D937-6F07-4507-AA37-4889CC89B1A8}" type="slidenum">
              <a:rPr lang="en-US" altLang="zh-CN"/>
              <a:pPr>
                <a:defRPr/>
              </a:pPr>
              <a:t>‹#›</a:t>
            </a:fld>
            <a:endParaRPr lang="en-US" altLang="zh-CN"/>
          </a:p>
        </p:txBody>
      </p:sp>
    </p:spTree>
    <p:extLst>
      <p:ext uri="{BB962C8B-B14F-4D97-AF65-F5344CB8AC3E}">
        <p14:creationId xmlns:p14="http://schemas.microsoft.com/office/powerpoint/2010/main" val="385256142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A65B213A-A827-433C-924A-279595398FC8}"/>
              </a:ext>
            </a:extLst>
          </p:cNvPr>
          <p:cNvSpPr>
            <a:spLocks noGrp="1" noChangeArrowheads="1"/>
          </p:cNvSpPr>
          <p:nvPr>
            <p:ph type="dt" sz="half" idx="10"/>
          </p:nvPr>
        </p:nvSpPr>
        <p:spPr/>
        <p:txBody>
          <a:bodyPr/>
          <a:lstStyle>
            <a:lvl1pPr>
              <a:defRPr/>
            </a:lvl1pPr>
          </a:lstStyle>
          <a:p>
            <a:pPr>
              <a:defRPr/>
            </a:pPr>
            <a:fld id="{2D481ACA-1B8C-4864-B5D2-21FC060365AF}" type="datetime1">
              <a:rPr lang="en-AU"/>
              <a:pPr>
                <a:defRPr/>
              </a:pPr>
              <a:t>10/04/2023</a:t>
            </a:fld>
            <a:endParaRPr lang="en-US" altLang="zh-CN"/>
          </a:p>
        </p:txBody>
      </p:sp>
      <p:sp>
        <p:nvSpPr>
          <p:cNvPr id="5" name="Rectangle 5">
            <a:extLst>
              <a:ext uri="{FF2B5EF4-FFF2-40B4-BE49-F238E27FC236}">
                <a16:creationId xmlns:a16="http://schemas.microsoft.com/office/drawing/2014/main" id="{C5A55361-F577-43E4-BEA4-1AFA6CD733BE}"/>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7F1A236D-25C6-49C1-B57E-8CA3B7F7A033}"/>
              </a:ext>
            </a:extLst>
          </p:cNvPr>
          <p:cNvSpPr>
            <a:spLocks noGrp="1" noChangeArrowheads="1"/>
          </p:cNvSpPr>
          <p:nvPr>
            <p:ph type="sldNum" sz="quarter" idx="12"/>
          </p:nvPr>
        </p:nvSpPr>
        <p:spPr/>
        <p:txBody>
          <a:bodyPr/>
          <a:lstStyle>
            <a:lvl1pPr>
              <a:defRPr/>
            </a:lvl1pPr>
          </a:lstStyle>
          <a:p>
            <a:pPr>
              <a:defRPr/>
            </a:pPr>
            <a:fld id="{B71988BA-461C-4C1B-91FC-8CC2A4E659CA}" type="slidenum">
              <a:rPr lang="en-US" altLang="zh-CN"/>
              <a:pPr>
                <a:defRPr/>
              </a:pPr>
              <a:t>‹#›</a:t>
            </a:fld>
            <a:endParaRPr lang="en-US" altLang="zh-CN"/>
          </a:p>
        </p:txBody>
      </p:sp>
    </p:spTree>
    <p:extLst>
      <p:ext uri="{BB962C8B-B14F-4D97-AF65-F5344CB8AC3E}">
        <p14:creationId xmlns:p14="http://schemas.microsoft.com/office/powerpoint/2010/main" val="21133811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5"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3"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6">
            <a:extLst>
              <a:ext uri="{FF2B5EF4-FFF2-40B4-BE49-F238E27FC236}">
                <a16:creationId xmlns:a16="http://schemas.microsoft.com/office/drawing/2014/main" id="{2CC7E67C-2DDB-498B-B475-AB096655CAEA}"/>
              </a:ext>
            </a:extLst>
          </p:cNvPr>
          <p:cNvSpPr>
            <a:spLocks noGrp="1" noChangeArrowheads="1"/>
          </p:cNvSpPr>
          <p:nvPr>
            <p:ph type="dt" sz="half" idx="10"/>
          </p:nvPr>
        </p:nvSpPr>
        <p:spPr/>
        <p:txBody>
          <a:bodyPr/>
          <a:lstStyle>
            <a:lvl1pPr>
              <a:defRPr/>
            </a:lvl1pPr>
          </a:lstStyle>
          <a:p>
            <a:pPr>
              <a:defRPr/>
            </a:pPr>
            <a:fld id="{48F9AB4D-B7E7-42BF-A234-41B812B0C8B8}" type="datetime1">
              <a:rPr lang="en-AU"/>
              <a:pPr>
                <a:defRPr/>
              </a:pPr>
              <a:t>10/04/2023</a:t>
            </a:fld>
            <a:endParaRPr lang="en-US" altLang="zh-CN"/>
          </a:p>
        </p:txBody>
      </p:sp>
      <p:sp>
        <p:nvSpPr>
          <p:cNvPr id="6" name="Rectangle 7">
            <a:extLst>
              <a:ext uri="{FF2B5EF4-FFF2-40B4-BE49-F238E27FC236}">
                <a16:creationId xmlns:a16="http://schemas.microsoft.com/office/drawing/2014/main" id="{34499CBE-D1F3-433F-B5F2-B37DAC6072D6}"/>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F7230DD3-20C5-427D-AF4C-25176CE517B8}"/>
              </a:ext>
            </a:extLst>
          </p:cNvPr>
          <p:cNvSpPr>
            <a:spLocks noGrp="1" noChangeArrowheads="1"/>
          </p:cNvSpPr>
          <p:nvPr>
            <p:ph type="sldNum" sz="quarter" idx="12"/>
          </p:nvPr>
        </p:nvSpPr>
        <p:spPr/>
        <p:txBody>
          <a:bodyPr/>
          <a:lstStyle>
            <a:lvl1pPr>
              <a:defRPr/>
            </a:lvl1pPr>
          </a:lstStyle>
          <a:p>
            <a:pPr>
              <a:defRPr/>
            </a:pPr>
            <a:fld id="{80FF8D34-0C74-483A-B689-695ED47BBD69}" type="slidenum">
              <a:rPr lang="en-US" altLang="zh-CN"/>
              <a:pPr>
                <a:defRPr/>
              </a:pPr>
              <a:t>‹#›</a:t>
            </a:fld>
            <a:endParaRPr lang="en-US" altLang="zh-CN"/>
          </a:p>
        </p:txBody>
      </p:sp>
    </p:spTree>
    <p:extLst>
      <p:ext uri="{BB962C8B-B14F-4D97-AF65-F5344CB8AC3E}">
        <p14:creationId xmlns:p14="http://schemas.microsoft.com/office/powerpoint/2010/main" val="4180256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D76106C8-1596-4395-B3D1-5FC8CA56D28B}"/>
              </a:ext>
            </a:extLst>
          </p:cNvPr>
          <p:cNvSpPr>
            <a:spLocks noGrp="1" noChangeArrowheads="1"/>
          </p:cNvSpPr>
          <p:nvPr>
            <p:ph type="dt" sz="half" idx="10"/>
          </p:nvPr>
        </p:nvSpPr>
        <p:spPr/>
        <p:txBody>
          <a:bodyPr/>
          <a:lstStyle>
            <a:lvl1pPr>
              <a:defRPr/>
            </a:lvl1pPr>
          </a:lstStyle>
          <a:p>
            <a:pPr>
              <a:defRPr/>
            </a:pPr>
            <a:fld id="{676E3050-E53A-4E98-8FC3-DEDE75A84517}" type="datetime1">
              <a:rPr lang="en-AU"/>
              <a:pPr>
                <a:defRPr/>
              </a:pPr>
              <a:t>10/04/2023</a:t>
            </a:fld>
            <a:endParaRPr lang="en-US" altLang="zh-CN"/>
          </a:p>
        </p:txBody>
      </p:sp>
      <p:sp>
        <p:nvSpPr>
          <p:cNvPr id="5" name="Rectangle 5">
            <a:extLst>
              <a:ext uri="{FF2B5EF4-FFF2-40B4-BE49-F238E27FC236}">
                <a16:creationId xmlns:a16="http://schemas.microsoft.com/office/drawing/2014/main" id="{2D3DB689-350A-41C0-A7DF-0B78383D2F7B}"/>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E08762B8-06B2-457C-98B7-77F1E980F643}"/>
              </a:ext>
            </a:extLst>
          </p:cNvPr>
          <p:cNvSpPr>
            <a:spLocks noGrp="1" noChangeArrowheads="1"/>
          </p:cNvSpPr>
          <p:nvPr>
            <p:ph type="sldNum" sz="quarter" idx="12"/>
          </p:nvPr>
        </p:nvSpPr>
        <p:spPr/>
        <p:txBody>
          <a:bodyPr/>
          <a:lstStyle>
            <a:lvl1pPr>
              <a:defRPr/>
            </a:lvl1pPr>
          </a:lstStyle>
          <a:p>
            <a:pPr>
              <a:defRPr/>
            </a:pPr>
            <a:fld id="{CF38962E-B1EA-43BB-A591-247E6B895CB4}" type="slidenum">
              <a:rPr lang="en-US" altLang="zh-CN"/>
              <a:pPr>
                <a:defRPr/>
              </a:pPr>
              <a:t>‹#›</a:t>
            </a:fld>
            <a:endParaRPr lang="en-US" altLang="zh-CN"/>
          </a:p>
        </p:txBody>
      </p:sp>
    </p:spTree>
    <p:extLst>
      <p:ext uri="{BB962C8B-B14F-4D97-AF65-F5344CB8AC3E}">
        <p14:creationId xmlns:p14="http://schemas.microsoft.com/office/powerpoint/2010/main" val="267833776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6F740B8E-A515-4EF3-9F0D-AE535A0A3457}"/>
              </a:ext>
            </a:extLst>
          </p:cNvPr>
          <p:cNvSpPr>
            <a:spLocks noGrp="1" noChangeArrowheads="1"/>
          </p:cNvSpPr>
          <p:nvPr>
            <p:ph type="dt" sz="half" idx="10"/>
          </p:nvPr>
        </p:nvSpPr>
        <p:spPr/>
        <p:txBody>
          <a:bodyPr/>
          <a:lstStyle>
            <a:lvl1pPr>
              <a:defRPr/>
            </a:lvl1pPr>
          </a:lstStyle>
          <a:p>
            <a:pPr>
              <a:defRPr/>
            </a:pPr>
            <a:fld id="{F81C8765-EEF1-4037-A775-52AEA2715960}" type="datetime1">
              <a:rPr lang="en-AU"/>
              <a:pPr>
                <a:defRPr/>
              </a:pPr>
              <a:t>10/04/2023</a:t>
            </a:fld>
            <a:endParaRPr lang="en-US" altLang="zh-CN"/>
          </a:p>
        </p:txBody>
      </p:sp>
      <p:sp>
        <p:nvSpPr>
          <p:cNvPr id="8" name="Rectangle 5">
            <a:extLst>
              <a:ext uri="{FF2B5EF4-FFF2-40B4-BE49-F238E27FC236}">
                <a16:creationId xmlns:a16="http://schemas.microsoft.com/office/drawing/2014/main" id="{5EF5B048-42E0-4538-9A72-653339EADABB}"/>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9" name="Rectangle 6">
            <a:extLst>
              <a:ext uri="{FF2B5EF4-FFF2-40B4-BE49-F238E27FC236}">
                <a16:creationId xmlns:a16="http://schemas.microsoft.com/office/drawing/2014/main" id="{7305458C-2C9F-40EB-9503-268C42DB5A5C}"/>
              </a:ext>
            </a:extLst>
          </p:cNvPr>
          <p:cNvSpPr>
            <a:spLocks noGrp="1" noChangeArrowheads="1"/>
          </p:cNvSpPr>
          <p:nvPr>
            <p:ph type="sldNum" sz="quarter" idx="12"/>
          </p:nvPr>
        </p:nvSpPr>
        <p:spPr/>
        <p:txBody>
          <a:bodyPr/>
          <a:lstStyle>
            <a:lvl1pPr>
              <a:defRPr/>
            </a:lvl1pPr>
          </a:lstStyle>
          <a:p>
            <a:pPr>
              <a:defRPr/>
            </a:pPr>
            <a:fld id="{C1E08859-0A85-43E9-926E-E2E0BB3B0ECE}" type="slidenum">
              <a:rPr lang="en-US" altLang="zh-CN"/>
              <a:pPr>
                <a:defRPr/>
              </a:pPr>
              <a:t>‹#›</a:t>
            </a:fld>
            <a:endParaRPr lang="en-US" altLang="zh-CN"/>
          </a:p>
        </p:txBody>
      </p:sp>
    </p:spTree>
    <p:extLst>
      <p:ext uri="{BB962C8B-B14F-4D97-AF65-F5344CB8AC3E}">
        <p14:creationId xmlns:p14="http://schemas.microsoft.com/office/powerpoint/2010/main" val="356230486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2DBA2733-8A6B-4273-9BC9-F9F28CA32D27}"/>
              </a:ext>
            </a:extLst>
          </p:cNvPr>
          <p:cNvSpPr>
            <a:spLocks noGrp="1" noChangeArrowheads="1"/>
          </p:cNvSpPr>
          <p:nvPr>
            <p:ph type="dt" sz="half" idx="10"/>
          </p:nvPr>
        </p:nvSpPr>
        <p:spPr/>
        <p:txBody>
          <a:bodyPr/>
          <a:lstStyle>
            <a:lvl1pPr>
              <a:defRPr/>
            </a:lvl1pPr>
          </a:lstStyle>
          <a:p>
            <a:pPr>
              <a:defRPr/>
            </a:pPr>
            <a:fld id="{70D480B9-802B-4BFC-925A-989BAC6C9110}" type="datetime1">
              <a:rPr lang="en-AU"/>
              <a:pPr>
                <a:defRPr/>
              </a:pPr>
              <a:t>10/04/2023</a:t>
            </a:fld>
            <a:endParaRPr lang="en-US" altLang="zh-CN"/>
          </a:p>
        </p:txBody>
      </p:sp>
      <p:sp>
        <p:nvSpPr>
          <p:cNvPr id="4" name="Rectangle 5">
            <a:extLst>
              <a:ext uri="{FF2B5EF4-FFF2-40B4-BE49-F238E27FC236}">
                <a16:creationId xmlns:a16="http://schemas.microsoft.com/office/drawing/2014/main" id="{0766D328-2500-4121-A6A3-8C4B8036A511}"/>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5" name="Rectangle 6">
            <a:extLst>
              <a:ext uri="{FF2B5EF4-FFF2-40B4-BE49-F238E27FC236}">
                <a16:creationId xmlns:a16="http://schemas.microsoft.com/office/drawing/2014/main" id="{52EF9F2C-F17B-49F3-A0EE-C605D4D8E611}"/>
              </a:ext>
            </a:extLst>
          </p:cNvPr>
          <p:cNvSpPr>
            <a:spLocks noGrp="1" noChangeArrowheads="1"/>
          </p:cNvSpPr>
          <p:nvPr>
            <p:ph type="sldNum" sz="quarter" idx="12"/>
          </p:nvPr>
        </p:nvSpPr>
        <p:spPr/>
        <p:txBody>
          <a:bodyPr/>
          <a:lstStyle>
            <a:lvl1pPr>
              <a:defRPr/>
            </a:lvl1pPr>
          </a:lstStyle>
          <a:p>
            <a:pPr>
              <a:defRPr/>
            </a:pPr>
            <a:fld id="{BEE4449C-480D-4C93-9CFE-D5A2979E9FF6}" type="slidenum">
              <a:rPr lang="en-US" altLang="zh-CN"/>
              <a:pPr>
                <a:defRPr/>
              </a:pPr>
              <a:t>‹#›</a:t>
            </a:fld>
            <a:endParaRPr lang="en-US" altLang="zh-CN"/>
          </a:p>
        </p:txBody>
      </p:sp>
    </p:spTree>
    <p:extLst>
      <p:ext uri="{BB962C8B-B14F-4D97-AF65-F5344CB8AC3E}">
        <p14:creationId xmlns:p14="http://schemas.microsoft.com/office/powerpoint/2010/main" val="353649666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251068-0BD6-41A0-AEBE-26DBEF7B8C3D}"/>
              </a:ext>
            </a:extLst>
          </p:cNvPr>
          <p:cNvSpPr>
            <a:spLocks noGrp="1" noChangeArrowheads="1"/>
          </p:cNvSpPr>
          <p:nvPr>
            <p:ph type="dt" sz="half" idx="10"/>
          </p:nvPr>
        </p:nvSpPr>
        <p:spPr/>
        <p:txBody>
          <a:bodyPr/>
          <a:lstStyle>
            <a:lvl1pPr>
              <a:defRPr/>
            </a:lvl1pPr>
          </a:lstStyle>
          <a:p>
            <a:pPr>
              <a:defRPr/>
            </a:pPr>
            <a:fld id="{FF2C5CFD-209F-4970-87DD-F5D5A344163A}" type="datetime1">
              <a:rPr lang="en-AU"/>
              <a:pPr>
                <a:defRPr/>
              </a:pPr>
              <a:t>10/04/2023</a:t>
            </a:fld>
            <a:endParaRPr lang="en-US" altLang="zh-CN"/>
          </a:p>
        </p:txBody>
      </p:sp>
      <p:sp>
        <p:nvSpPr>
          <p:cNvPr id="3" name="Rectangle 5">
            <a:extLst>
              <a:ext uri="{FF2B5EF4-FFF2-40B4-BE49-F238E27FC236}">
                <a16:creationId xmlns:a16="http://schemas.microsoft.com/office/drawing/2014/main" id="{BF4680F9-84E3-4DF6-A486-DF8D5AB2D64A}"/>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4" name="Rectangle 6">
            <a:extLst>
              <a:ext uri="{FF2B5EF4-FFF2-40B4-BE49-F238E27FC236}">
                <a16:creationId xmlns:a16="http://schemas.microsoft.com/office/drawing/2014/main" id="{99BF0786-AD7C-4A3D-85D8-25F90E3DDA16}"/>
              </a:ext>
            </a:extLst>
          </p:cNvPr>
          <p:cNvSpPr>
            <a:spLocks noGrp="1" noChangeArrowheads="1"/>
          </p:cNvSpPr>
          <p:nvPr>
            <p:ph type="sldNum" sz="quarter" idx="12"/>
          </p:nvPr>
        </p:nvSpPr>
        <p:spPr/>
        <p:txBody>
          <a:bodyPr/>
          <a:lstStyle>
            <a:lvl1pPr>
              <a:defRPr/>
            </a:lvl1pPr>
          </a:lstStyle>
          <a:p>
            <a:pPr>
              <a:defRPr/>
            </a:pPr>
            <a:fld id="{F046988B-8041-4B9A-8FC0-5BE720C0FE6E}" type="slidenum">
              <a:rPr lang="en-US" altLang="zh-CN"/>
              <a:pPr>
                <a:defRPr/>
              </a:pPr>
              <a:t>‹#›</a:t>
            </a:fld>
            <a:endParaRPr lang="en-US" altLang="zh-CN"/>
          </a:p>
        </p:txBody>
      </p:sp>
    </p:spTree>
    <p:extLst>
      <p:ext uri="{BB962C8B-B14F-4D97-AF65-F5344CB8AC3E}">
        <p14:creationId xmlns:p14="http://schemas.microsoft.com/office/powerpoint/2010/main" val="270326435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658A590B-5536-43F0-AFEC-A7C7E0890860}"/>
              </a:ext>
            </a:extLst>
          </p:cNvPr>
          <p:cNvSpPr>
            <a:spLocks noGrp="1" noChangeArrowheads="1"/>
          </p:cNvSpPr>
          <p:nvPr>
            <p:ph type="dt" sz="half" idx="10"/>
          </p:nvPr>
        </p:nvSpPr>
        <p:spPr/>
        <p:txBody>
          <a:bodyPr/>
          <a:lstStyle>
            <a:lvl1pPr>
              <a:defRPr/>
            </a:lvl1pPr>
          </a:lstStyle>
          <a:p>
            <a:pPr>
              <a:defRPr/>
            </a:pPr>
            <a:fld id="{AB346D41-05BC-41BE-BE6E-990D9E10649C}" type="datetime1">
              <a:rPr lang="en-AU"/>
              <a:pPr>
                <a:defRPr/>
              </a:pPr>
              <a:t>10/04/2023</a:t>
            </a:fld>
            <a:endParaRPr lang="en-US" altLang="zh-CN"/>
          </a:p>
        </p:txBody>
      </p:sp>
      <p:sp>
        <p:nvSpPr>
          <p:cNvPr id="6" name="Rectangle 7">
            <a:extLst>
              <a:ext uri="{FF2B5EF4-FFF2-40B4-BE49-F238E27FC236}">
                <a16:creationId xmlns:a16="http://schemas.microsoft.com/office/drawing/2014/main" id="{2816A410-FEC8-4675-A40E-B73A3C15A970}"/>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E037204E-FFB7-4F6B-86F9-241C0C62AA93}"/>
              </a:ext>
            </a:extLst>
          </p:cNvPr>
          <p:cNvSpPr>
            <a:spLocks noGrp="1" noChangeArrowheads="1"/>
          </p:cNvSpPr>
          <p:nvPr>
            <p:ph type="sldNum" sz="quarter" idx="12"/>
          </p:nvPr>
        </p:nvSpPr>
        <p:spPr/>
        <p:txBody>
          <a:bodyPr/>
          <a:lstStyle>
            <a:lvl1pPr>
              <a:defRPr/>
            </a:lvl1pPr>
          </a:lstStyle>
          <a:p>
            <a:pPr>
              <a:defRPr/>
            </a:pPr>
            <a:fld id="{DCA8494F-A679-42C5-97AB-4F0025324D57}" type="slidenum">
              <a:rPr lang="en-US" altLang="zh-CN"/>
              <a:pPr>
                <a:defRPr/>
              </a:pPr>
              <a:t>‹#›</a:t>
            </a:fld>
            <a:endParaRPr lang="en-US" altLang="zh-CN"/>
          </a:p>
        </p:txBody>
      </p:sp>
    </p:spTree>
    <p:extLst>
      <p:ext uri="{BB962C8B-B14F-4D97-AF65-F5344CB8AC3E}">
        <p14:creationId xmlns:p14="http://schemas.microsoft.com/office/powerpoint/2010/main" val="296908122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2126E893-9D01-4A8E-859A-4164E0D3F1C9}"/>
              </a:ext>
            </a:extLst>
          </p:cNvPr>
          <p:cNvSpPr>
            <a:spLocks noGrp="1" noChangeArrowheads="1"/>
          </p:cNvSpPr>
          <p:nvPr>
            <p:ph type="dt" sz="half" idx="10"/>
          </p:nvPr>
        </p:nvSpPr>
        <p:spPr/>
        <p:txBody>
          <a:bodyPr/>
          <a:lstStyle>
            <a:lvl1pPr>
              <a:defRPr/>
            </a:lvl1pPr>
          </a:lstStyle>
          <a:p>
            <a:pPr>
              <a:defRPr/>
            </a:pPr>
            <a:fld id="{37ECA1DE-3F79-4B2E-BE77-02269D4B39F0}" type="datetime1">
              <a:rPr lang="en-AU"/>
              <a:pPr>
                <a:defRPr/>
              </a:pPr>
              <a:t>10/04/2023</a:t>
            </a:fld>
            <a:endParaRPr lang="en-US" altLang="zh-CN"/>
          </a:p>
        </p:txBody>
      </p:sp>
      <p:sp>
        <p:nvSpPr>
          <p:cNvPr id="6" name="Rectangle 7">
            <a:extLst>
              <a:ext uri="{FF2B5EF4-FFF2-40B4-BE49-F238E27FC236}">
                <a16:creationId xmlns:a16="http://schemas.microsoft.com/office/drawing/2014/main" id="{9D00188F-37C7-4FDA-ACFD-901F1DB9E08E}"/>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FFFC3A5A-F78B-490C-9D4C-5D6B5FF33970}"/>
              </a:ext>
            </a:extLst>
          </p:cNvPr>
          <p:cNvSpPr>
            <a:spLocks noGrp="1" noChangeArrowheads="1"/>
          </p:cNvSpPr>
          <p:nvPr>
            <p:ph type="sldNum" sz="quarter" idx="12"/>
          </p:nvPr>
        </p:nvSpPr>
        <p:spPr/>
        <p:txBody>
          <a:bodyPr/>
          <a:lstStyle>
            <a:lvl1pPr>
              <a:defRPr/>
            </a:lvl1pPr>
          </a:lstStyle>
          <a:p>
            <a:pPr>
              <a:defRPr/>
            </a:pPr>
            <a:fld id="{5828561D-6B32-4518-9495-6C52C7286082}" type="slidenum">
              <a:rPr lang="en-US" altLang="zh-CN"/>
              <a:pPr>
                <a:defRPr/>
              </a:pPr>
              <a:t>‹#›</a:t>
            </a:fld>
            <a:endParaRPr lang="en-US" altLang="zh-CN"/>
          </a:p>
        </p:txBody>
      </p:sp>
    </p:spTree>
    <p:extLst>
      <p:ext uri="{BB962C8B-B14F-4D97-AF65-F5344CB8AC3E}">
        <p14:creationId xmlns:p14="http://schemas.microsoft.com/office/powerpoint/2010/main" val="221907058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F4F7692A-2E98-477E-B4BE-452694381DF4}"/>
              </a:ext>
            </a:extLst>
          </p:cNvPr>
          <p:cNvSpPr>
            <a:spLocks noGrp="1" noChangeArrowheads="1"/>
          </p:cNvSpPr>
          <p:nvPr>
            <p:ph type="dt" sz="half" idx="10"/>
          </p:nvPr>
        </p:nvSpPr>
        <p:spPr/>
        <p:txBody>
          <a:bodyPr/>
          <a:lstStyle>
            <a:lvl1pPr>
              <a:defRPr/>
            </a:lvl1pPr>
          </a:lstStyle>
          <a:p>
            <a:pPr>
              <a:defRPr/>
            </a:pPr>
            <a:fld id="{4214855B-ECEF-482C-BDFB-2B377F622B85}" type="datetime1">
              <a:rPr lang="en-AU"/>
              <a:pPr>
                <a:defRPr/>
              </a:pPr>
              <a:t>10/04/2023</a:t>
            </a:fld>
            <a:endParaRPr lang="en-US" altLang="zh-CN"/>
          </a:p>
        </p:txBody>
      </p:sp>
      <p:sp>
        <p:nvSpPr>
          <p:cNvPr id="5" name="Rectangle 5">
            <a:extLst>
              <a:ext uri="{FF2B5EF4-FFF2-40B4-BE49-F238E27FC236}">
                <a16:creationId xmlns:a16="http://schemas.microsoft.com/office/drawing/2014/main" id="{B7089731-364B-4C09-AADD-0D33DFD21DC7}"/>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DBC37268-6699-4A55-826B-740C543D8B8B}"/>
              </a:ext>
            </a:extLst>
          </p:cNvPr>
          <p:cNvSpPr>
            <a:spLocks noGrp="1" noChangeArrowheads="1"/>
          </p:cNvSpPr>
          <p:nvPr>
            <p:ph type="sldNum" sz="quarter" idx="12"/>
          </p:nvPr>
        </p:nvSpPr>
        <p:spPr/>
        <p:txBody>
          <a:bodyPr/>
          <a:lstStyle>
            <a:lvl1pPr>
              <a:defRPr/>
            </a:lvl1pPr>
          </a:lstStyle>
          <a:p>
            <a:pPr>
              <a:defRPr/>
            </a:pPr>
            <a:fld id="{82F5F680-DDDC-403B-93DD-7B0CB4CC488E}" type="slidenum">
              <a:rPr lang="en-US" altLang="zh-CN"/>
              <a:pPr>
                <a:defRPr/>
              </a:pPr>
              <a:t>‹#›</a:t>
            </a:fld>
            <a:endParaRPr lang="en-US" altLang="zh-CN"/>
          </a:p>
        </p:txBody>
      </p:sp>
    </p:spTree>
    <p:extLst>
      <p:ext uri="{BB962C8B-B14F-4D97-AF65-F5344CB8AC3E}">
        <p14:creationId xmlns:p14="http://schemas.microsoft.com/office/powerpoint/2010/main" val="193755664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20"/>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20"/>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06050209-5BB5-4CE4-82EC-4780DA781DFD}"/>
              </a:ext>
            </a:extLst>
          </p:cNvPr>
          <p:cNvSpPr>
            <a:spLocks noGrp="1" noChangeArrowheads="1"/>
          </p:cNvSpPr>
          <p:nvPr>
            <p:ph type="dt" sz="half" idx="10"/>
          </p:nvPr>
        </p:nvSpPr>
        <p:spPr/>
        <p:txBody>
          <a:bodyPr/>
          <a:lstStyle>
            <a:lvl1pPr>
              <a:defRPr/>
            </a:lvl1pPr>
          </a:lstStyle>
          <a:p>
            <a:pPr>
              <a:defRPr/>
            </a:pPr>
            <a:fld id="{6DA2FD16-1399-4ABE-80A8-A0E6F937DB2F}" type="datetime1">
              <a:rPr lang="en-AU"/>
              <a:pPr>
                <a:defRPr/>
              </a:pPr>
              <a:t>10/04/2023</a:t>
            </a:fld>
            <a:endParaRPr lang="en-US" altLang="zh-CN"/>
          </a:p>
        </p:txBody>
      </p:sp>
      <p:sp>
        <p:nvSpPr>
          <p:cNvPr id="5" name="Rectangle 5">
            <a:extLst>
              <a:ext uri="{FF2B5EF4-FFF2-40B4-BE49-F238E27FC236}">
                <a16:creationId xmlns:a16="http://schemas.microsoft.com/office/drawing/2014/main" id="{87BCE3FE-9812-4A5B-A028-1D963BC25940}"/>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2219090E-FBA9-4A3E-A2CD-9D02CEA25F33}"/>
              </a:ext>
            </a:extLst>
          </p:cNvPr>
          <p:cNvSpPr>
            <a:spLocks noGrp="1" noChangeArrowheads="1"/>
          </p:cNvSpPr>
          <p:nvPr>
            <p:ph type="sldNum" sz="quarter" idx="12"/>
          </p:nvPr>
        </p:nvSpPr>
        <p:spPr/>
        <p:txBody>
          <a:bodyPr/>
          <a:lstStyle>
            <a:lvl1pPr>
              <a:defRPr/>
            </a:lvl1pPr>
          </a:lstStyle>
          <a:p>
            <a:pPr>
              <a:defRPr/>
            </a:pPr>
            <a:fld id="{B5B36C72-2272-48BF-A924-074A13257043}" type="slidenum">
              <a:rPr lang="en-US" altLang="zh-CN"/>
              <a:pPr>
                <a:defRPr/>
              </a:pPr>
              <a:t>‹#›</a:t>
            </a:fld>
            <a:endParaRPr lang="en-US" altLang="zh-CN"/>
          </a:p>
        </p:txBody>
      </p:sp>
    </p:spTree>
    <p:extLst>
      <p:ext uri="{BB962C8B-B14F-4D97-AF65-F5344CB8AC3E}">
        <p14:creationId xmlns:p14="http://schemas.microsoft.com/office/powerpoint/2010/main" val="414338229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able Placeholder 2"/>
          <p:cNvSpPr>
            <a:spLocks noGrp="1"/>
          </p:cNvSpPr>
          <p:nvPr>
            <p:ph type="tbl" idx="1"/>
          </p:nvPr>
        </p:nvSpPr>
        <p:spPr>
          <a:xfrm>
            <a:off x="912284" y="1125538"/>
            <a:ext cx="11040533" cy="5351462"/>
          </a:xfrm>
        </p:spPr>
        <p:txBody>
          <a:bodyPr/>
          <a:lstStyle/>
          <a:p>
            <a:pPr lvl="0"/>
            <a:endParaRPr lang="zh-CN" altLang="en-US" noProof="0"/>
          </a:p>
        </p:txBody>
      </p:sp>
      <p:sp>
        <p:nvSpPr>
          <p:cNvPr id="4" name="Rectangle 4">
            <a:extLst>
              <a:ext uri="{FF2B5EF4-FFF2-40B4-BE49-F238E27FC236}">
                <a16:creationId xmlns:a16="http://schemas.microsoft.com/office/drawing/2014/main" id="{A5A8955B-CE15-4D64-93B0-6CFE99263A38}"/>
              </a:ext>
            </a:extLst>
          </p:cNvPr>
          <p:cNvSpPr>
            <a:spLocks noGrp="1" noChangeArrowheads="1"/>
          </p:cNvSpPr>
          <p:nvPr>
            <p:ph type="dt" sz="half" idx="10"/>
          </p:nvPr>
        </p:nvSpPr>
        <p:spPr/>
        <p:txBody>
          <a:bodyPr/>
          <a:lstStyle>
            <a:lvl1pPr>
              <a:defRPr/>
            </a:lvl1pPr>
          </a:lstStyle>
          <a:p>
            <a:pPr>
              <a:defRPr/>
            </a:pPr>
            <a:fld id="{8AA3A9FF-9AD9-4609-B558-26033A2F1AFF}" type="datetime1">
              <a:rPr lang="en-AU"/>
              <a:pPr>
                <a:defRPr/>
              </a:pPr>
              <a:t>10/04/2023</a:t>
            </a:fld>
            <a:endParaRPr lang="en-US" altLang="zh-CN"/>
          </a:p>
        </p:txBody>
      </p:sp>
      <p:sp>
        <p:nvSpPr>
          <p:cNvPr id="5" name="Rectangle 5">
            <a:extLst>
              <a:ext uri="{FF2B5EF4-FFF2-40B4-BE49-F238E27FC236}">
                <a16:creationId xmlns:a16="http://schemas.microsoft.com/office/drawing/2014/main" id="{2DB26326-D3B4-4EB5-A3B4-ABD988AB6B86}"/>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6F6A5193-30C6-4261-9119-7D58410831A9}"/>
              </a:ext>
            </a:extLst>
          </p:cNvPr>
          <p:cNvSpPr>
            <a:spLocks noGrp="1" noChangeArrowheads="1"/>
          </p:cNvSpPr>
          <p:nvPr>
            <p:ph type="sldNum" sz="quarter" idx="12"/>
          </p:nvPr>
        </p:nvSpPr>
        <p:spPr/>
        <p:txBody>
          <a:bodyPr/>
          <a:lstStyle>
            <a:lvl1pPr>
              <a:defRPr/>
            </a:lvl1pPr>
          </a:lstStyle>
          <a:p>
            <a:pPr>
              <a:defRPr/>
            </a:pPr>
            <a:fld id="{07106549-8E2D-49CC-8F59-F415F5A75A94}" type="slidenum">
              <a:rPr lang="en-US" altLang="zh-CN"/>
              <a:pPr>
                <a:defRPr/>
              </a:pPr>
              <a:t>‹#›</a:t>
            </a:fld>
            <a:endParaRPr lang="en-US" altLang="zh-CN"/>
          </a:p>
        </p:txBody>
      </p:sp>
    </p:spTree>
    <p:extLst>
      <p:ext uri="{BB962C8B-B14F-4D97-AF65-F5344CB8AC3E}">
        <p14:creationId xmlns:p14="http://schemas.microsoft.com/office/powerpoint/2010/main" val="33666110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912285" y="1125538"/>
            <a:ext cx="5418667" cy="5351462"/>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quarter" idx="2"/>
          </p:nvPr>
        </p:nvSpPr>
        <p:spPr>
          <a:xfrm>
            <a:off x="6534153" y="1125545"/>
            <a:ext cx="5418667" cy="2598737"/>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Content Placeholder 4"/>
          <p:cNvSpPr>
            <a:spLocks noGrp="1"/>
          </p:cNvSpPr>
          <p:nvPr>
            <p:ph sz="quarter" idx="3"/>
          </p:nvPr>
        </p:nvSpPr>
        <p:spPr>
          <a:xfrm>
            <a:off x="6534153" y="3876682"/>
            <a:ext cx="5418667" cy="26003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6" name="Rectangle 4">
            <a:extLst>
              <a:ext uri="{FF2B5EF4-FFF2-40B4-BE49-F238E27FC236}">
                <a16:creationId xmlns:a16="http://schemas.microsoft.com/office/drawing/2014/main" id="{2B49175A-78E8-4283-84C4-43FBD1973D50}"/>
              </a:ext>
            </a:extLst>
          </p:cNvPr>
          <p:cNvSpPr>
            <a:spLocks noGrp="1" noChangeArrowheads="1"/>
          </p:cNvSpPr>
          <p:nvPr>
            <p:ph type="dt" sz="half" idx="10"/>
          </p:nvPr>
        </p:nvSpPr>
        <p:spPr/>
        <p:txBody>
          <a:bodyPr/>
          <a:lstStyle>
            <a:lvl1pPr>
              <a:defRPr/>
            </a:lvl1pPr>
          </a:lstStyle>
          <a:p>
            <a:pPr>
              <a:defRPr/>
            </a:pPr>
            <a:fld id="{A5319E79-CEF5-45A6-B36F-2A6176D8A5DE}" type="datetime1">
              <a:rPr lang="en-AU"/>
              <a:pPr>
                <a:defRPr/>
              </a:pPr>
              <a:t>10/04/2023</a:t>
            </a:fld>
            <a:endParaRPr lang="en-US" altLang="zh-CN"/>
          </a:p>
        </p:txBody>
      </p:sp>
      <p:sp>
        <p:nvSpPr>
          <p:cNvPr id="7" name="Rectangle 5">
            <a:extLst>
              <a:ext uri="{FF2B5EF4-FFF2-40B4-BE49-F238E27FC236}">
                <a16:creationId xmlns:a16="http://schemas.microsoft.com/office/drawing/2014/main" id="{0436E481-EAF9-4FC4-9BBC-A28B0FA0C327}"/>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8" name="Rectangle 6">
            <a:extLst>
              <a:ext uri="{FF2B5EF4-FFF2-40B4-BE49-F238E27FC236}">
                <a16:creationId xmlns:a16="http://schemas.microsoft.com/office/drawing/2014/main" id="{091B32B1-2C6B-45EB-9C18-3E43F7FBD441}"/>
              </a:ext>
            </a:extLst>
          </p:cNvPr>
          <p:cNvSpPr>
            <a:spLocks noGrp="1" noChangeArrowheads="1"/>
          </p:cNvSpPr>
          <p:nvPr>
            <p:ph type="sldNum" sz="quarter" idx="12"/>
          </p:nvPr>
        </p:nvSpPr>
        <p:spPr/>
        <p:txBody>
          <a:bodyPr/>
          <a:lstStyle>
            <a:lvl1pPr>
              <a:defRPr/>
            </a:lvl1pPr>
          </a:lstStyle>
          <a:p>
            <a:pPr>
              <a:defRPr/>
            </a:pPr>
            <a:fld id="{49A94C2F-5EA4-41B5-9092-B878E5AA28A1}" type="slidenum">
              <a:rPr lang="en-US" altLang="zh-CN"/>
              <a:pPr>
                <a:defRPr/>
              </a:pPr>
              <a:t>‹#›</a:t>
            </a:fld>
            <a:endParaRPr lang="en-US" altLang="zh-CN"/>
          </a:p>
        </p:txBody>
      </p:sp>
    </p:spTree>
    <p:extLst>
      <p:ext uri="{BB962C8B-B14F-4D97-AF65-F5344CB8AC3E}">
        <p14:creationId xmlns:p14="http://schemas.microsoft.com/office/powerpoint/2010/main" val="344716652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4" name="Rectangle 4">
            <a:extLst>
              <a:ext uri="{FF2B5EF4-FFF2-40B4-BE49-F238E27FC236}">
                <a16:creationId xmlns:a16="http://schemas.microsoft.com/office/drawing/2014/main" id="{1991AAE2-8B00-4558-9DBA-AB27C8FFA11C}"/>
              </a:ext>
            </a:extLst>
          </p:cNvPr>
          <p:cNvSpPr>
            <a:spLocks noGrp="1" noChangeArrowheads="1"/>
          </p:cNvSpPr>
          <p:nvPr>
            <p:ph type="dt" sz="half" idx="10"/>
          </p:nvPr>
        </p:nvSpPr>
        <p:spPr>
          <a:ln/>
        </p:spPr>
        <p:txBody>
          <a:bodyPr/>
          <a:lstStyle>
            <a:lvl1pPr>
              <a:defRPr/>
            </a:lvl1pPr>
          </a:lstStyle>
          <a:p>
            <a:pPr>
              <a:defRPr/>
            </a:pPr>
            <a:fld id="{C478210E-2A8E-4598-A65F-400B5E477144}" type="datetime1">
              <a:rPr lang="en-AU"/>
              <a:pPr>
                <a:defRPr/>
              </a:pPr>
              <a:t>10/04/2023</a:t>
            </a:fld>
            <a:endParaRPr lang="en-US" altLang="zh-CN"/>
          </a:p>
        </p:txBody>
      </p:sp>
      <p:sp>
        <p:nvSpPr>
          <p:cNvPr id="5" name="Rectangle 5">
            <a:extLst>
              <a:ext uri="{FF2B5EF4-FFF2-40B4-BE49-F238E27FC236}">
                <a16:creationId xmlns:a16="http://schemas.microsoft.com/office/drawing/2014/main" id="{8DBF2896-7A5E-4BDE-B4FD-DC1DF5A921FD}"/>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63DB1637-2072-44F4-940E-CC17CF3BDCFF}"/>
              </a:ext>
            </a:extLst>
          </p:cNvPr>
          <p:cNvSpPr>
            <a:spLocks noGrp="1" noChangeArrowheads="1"/>
          </p:cNvSpPr>
          <p:nvPr>
            <p:ph type="sldNum" sz="quarter" idx="12"/>
          </p:nvPr>
        </p:nvSpPr>
        <p:spPr>
          <a:ln/>
        </p:spPr>
        <p:txBody>
          <a:bodyPr/>
          <a:lstStyle>
            <a:lvl1pPr>
              <a:defRPr/>
            </a:lvl1pPr>
          </a:lstStyle>
          <a:p>
            <a:pPr>
              <a:defRPr/>
            </a:pPr>
            <a:fld id="{D785DDFE-B618-45EE-A341-BB1E24C9E826}" type="slidenum">
              <a:rPr lang="en-US" altLang="zh-CN"/>
              <a:pPr>
                <a:defRPr/>
              </a:pPr>
              <a:t>‹#›</a:t>
            </a:fld>
            <a:endParaRPr lang="en-US" altLang="zh-CN"/>
          </a:p>
        </p:txBody>
      </p:sp>
    </p:spTree>
    <p:extLst>
      <p:ext uri="{BB962C8B-B14F-4D97-AF65-F5344CB8AC3E}">
        <p14:creationId xmlns:p14="http://schemas.microsoft.com/office/powerpoint/2010/main" val="111725930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5"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3"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6">
            <a:extLst>
              <a:ext uri="{FF2B5EF4-FFF2-40B4-BE49-F238E27FC236}">
                <a16:creationId xmlns:a16="http://schemas.microsoft.com/office/drawing/2014/main" id="{7172B66C-FF43-4801-A3D2-74FF213BAC87}"/>
              </a:ext>
            </a:extLst>
          </p:cNvPr>
          <p:cNvSpPr>
            <a:spLocks noGrp="1" noChangeArrowheads="1"/>
          </p:cNvSpPr>
          <p:nvPr>
            <p:ph type="dt" sz="half" idx="10"/>
          </p:nvPr>
        </p:nvSpPr>
        <p:spPr/>
        <p:txBody>
          <a:bodyPr/>
          <a:lstStyle>
            <a:lvl1pPr>
              <a:defRPr/>
            </a:lvl1pPr>
          </a:lstStyle>
          <a:p>
            <a:pPr>
              <a:defRPr/>
            </a:pPr>
            <a:fld id="{B7E766C6-243B-4F40-927B-344BD05BC0B1}" type="datetime1">
              <a:rPr lang="en-AU"/>
              <a:pPr>
                <a:defRPr/>
              </a:pPr>
              <a:t>10/04/2023</a:t>
            </a:fld>
            <a:endParaRPr lang="en-US" altLang="zh-CN"/>
          </a:p>
        </p:txBody>
      </p:sp>
      <p:sp>
        <p:nvSpPr>
          <p:cNvPr id="6" name="Rectangle 7">
            <a:extLst>
              <a:ext uri="{FF2B5EF4-FFF2-40B4-BE49-F238E27FC236}">
                <a16:creationId xmlns:a16="http://schemas.microsoft.com/office/drawing/2014/main" id="{6B0BFF6F-DFA3-4251-B6FF-490023E64220}"/>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A3157597-DD05-443D-A97B-B38DC1C8B6A2}"/>
              </a:ext>
            </a:extLst>
          </p:cNvPr>
          <p:cNvSpPr>
            <a:spLocks noGrp="1" noChangeArrowheads="1"/>
          </p:cNvSpPr>
          <p:nvPr>
            <p:ph type="sldNum" sz="quarter" idx="12"/>
          </p:nvPr>
        </p:nvSpPr>
        <p:spPr/>
        <p:txBody>
          <a:bodyPr/>
          <a:lstStyle>
            <a:lvl1pPr>
              <a:defRPr/>
            </a:lvl1pPr>
          </a:lstStyle>
          <a:p>
            <a:pPr>
              <a:defRPr/>
            </a:pPr>
            <a:fld id="{7222379C-BDC7-4BFA-8D35-C84C595850F8}" type="slidenum">
              <a:rPr lang="en-US" altLang="zh-CN"/>
              <a:pPr>
                <a:defRPr/>
              </a:pPr>
              <a:t>‹#›</a:t>
            </a:fld>
            <a:endParaRPr lang="en-US" altLang="zh-CN"/>
          </a:p>
        </p:txBody>
      </p:sp>
    </p:spTree>
    <p:extLst>
      <p:ext uri="{BB962C8B-B14F-4D97-AF65-F5344CB8AC3E}">
        <p14:creationId xmlns:p14="http://schemas.microsoft.com/office/powerpoint/2010/main" val="252431639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4" name="Rectangle 4">
            <a:extLst>
              <a:ext uri="{FF2B5EF4-FFF2-40B4-BE49-F238E27FC236}">
                <a16:creationId xmlns:a16="http://schemas.microsoft.com/office/drawing/2014/main" id="{142C7697-046A-4AF9-8F02-8AEFAC42DDC2}"/>
              </a:ext>
            </a:extLst>
          </p:cNvPr>
          <p:cNvSpPr>
            <a:spLocks noGrp="1" noChangeArrowheads="1"/>
          </p:cNvSpPr>
          <p:nvPr>
            <p:ph type="dt" sz="half" idx="10"/>
          </p:nvPr>
        </p:nvSpPr>
        <p:spPr>
          <a:xfrm>
            <a:off x="7056967" y="6629400"/>
            <a:ext cx="2540000" cy="228600"/>
          </a:xfrm>
        </p:spPr>
        <p:txBody>
          <a:bodyPr/>
          <a:lstStyle>
            <a:lvl1pPr>
              <a:defRPr/>
            </a:lvl1pPr>
          </a:lstStyle>
          <a:p>
            <a:pPr>
              <a:defRPr/>
            </a:pPr>
            <a:fld id="{01384DBB-68AD-480B-9E9D-B1747D6137BB}" type="datetime1">
              <a:rPr lang="en-AU"/>
              <a:pPr>
                <a:defRPr/>
              </a:pPr>
              <a:t>10/04/2023</a:t>
            </a:fld>
            <a:endParaRPr lang="en-US" altLang="zh-CN"/>
          </a:p>
        </p:txBody>
      </p:sp>
      <p:sp>
        <p:nvSpPr>
          <p:cNvPr id="5" name="Rectangle 5">
            <a:extLst>
              <a:ext uri="{FF2B5EF4-FFF2-40B4-BE49-F238E27FC236}">
                <a16:creationId xmlns:a16="http://schemas.microsoft.com/office/drawing/2014/main" id="{EDB8FBDF-3E49-4432-8CEE-C345940D44E6}"/>
              </a:ext>
            </a:extLst>
          </p:cNvPr>
          <p:cNvSpPr>
            <a:spLocks noGrp="1" noChangeArrowheads="1"/>
          </p:cNvSpPr>
          <p:nvPr>
            <p:ph type="ftr" sz="quarter" idx="11"/>
          </p:nvPr>
        </p:nvSpPr>
        <p:spPr>
          <a:xfrm>
            <a:off x="0" y="6629400"/>
            <a:ext cx="3860800" cy="228600"/>
          </a:xfrm>
        </p:spPr>
        <p:txBody>
          <a:bodyPr/>
          <a:lstStyle>
            <a:lvl1pPr algn="ctr">
              <a:defRPr sz="1000" i="0">
                <a:solidFill>
                  <a:schemeClr val="tx1"/>
                </a:solidFill>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9EC7A016-AD54-4D8A-9AA1-C9F095C58C27}"/>
              </a:ext>
            </a:extLst>
          </p:cNvPr>
          <p:cNvSpPr>
            <a:spLocks noGrp="1" noChangeArrowheads="1"/>
          </p:cNvSpPr>
          <p:nvPr>
            <p:ph type="sldNum" sz="quarter" idx="12"/>
          </p:nvPr>
        </p:nvSpPr>
        <p:spPr>
          <a:xfrm>
            <a:off x="9652000" y="6629400"/>
            <a:ext cx="2540000" cy="228600"/>
          </a:xfrm>
        </p:spPr>
        <p:txBody>
          <a:bodyPr/>
          <a:lstStyle>
            <a:lvl1pPr>
              <a:defRPr sz="1000"/>
            </a:lvl1pPr>
          </a:lstStyle>
          <a:p>
            <a:pPr>
              <a:defRPr/>
            </a:pPr>
            <a:fld id="{E662845A-7EB1-4910-B684-6E5FD1B96110}" type="slidenum">
              <a:rPr lang="en-US" altLang="zh-CN"/>
              <a:pPr>
                <a:defRPr/>
              </a:pPr>
              <a:t>‹#›</a:t>
            </a:fld>
            <a:endParaRPr lang="en-US" altLang="zh-CN"/>
          </a:p>
        </p:txBody>
      </p:sp>
    </p:spTree>
    <p:extLst>
      <p:ext uri="{BB962C8B-B14F-4D97-AF65-F5344CB8AC3E}">
        <p14:creationId xmlns:p14="http://schemas.microsoft.com/office/powerpoint/2010/main" val="379704524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EE1E0142-52FF-4979-9E54-7CE2979DACFA}"/>
              </a:ext>
            </a:extLst>
          </p:cNvPr>
          <p:cNvCxnSpPr/>
          <p:nvPr/>
        </p:nvCxnSpPr>
        <p:spPr bwMode="auto">
          <a:xfrm>
            <a:off x="285752" y="1000125"/>
            <a:ext cx="11715749" cy="158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Date Placeholder 3">
            <a:extLst>
              <a:ext uri="{FF2B5EF4-FFF2-40B4-BE49-F238E27FC236}">
                <a16:creationId xmlns:a16="http://schemas.microsoft.com/office/drawing/2014/main" id="{081435BA-7A50-4207-B59C-FD9569C26EC7}"/>
              </a:ext>
            </a:extLst>
          </p:cNvPr>
          <p:cNvSpPr>
            <a:spLocks noGrp="1"/>
          </p:cNvSpPr>
          <p:nvPr>
            <p:ph type="dt" sz="half" idx="10"/>
          </p:nvPr>
        </p:nvSpPr>
        <p:spPr/>
        <p:txBody>
          <a:bodyPr/>
          <a:lstStyle>
            <a:lvl1pPr>
              <a:defRPr/>
            </a:lvl1pPr>
          </a:lstStyle>
          <a:p>
            <a:pPr>
              <a:defRPr/>
            </a:pPr>
            <a:fld id="{61511D2D-D5F4-46D8-A6E6-842E50671CE6}" type="datetime1">
              <a:rPr lang="en-AU"/>
              <a:pPr>
                <a:defRPr/>
              </a:pPr>
              <a:t>10/04/2023</a:t>
            </a:fld>
            <a:endParaRPr lang="en-US" altLang="zh-CN"/>
          </a:p>
        </p:txBody>
      </p:sp>
      <p:sp>
        <p:nvSpPr>
          <p:cNvPr id="6" name="Footer Placeholder 4">
            <a:extLst>
              <a:ext uri="{FF2B5EF4-FFF2-40B4-BE49-F238E27FC236}">
                <a16:creationId xmlns:a16="http://schemas.microsoft.com/office/drawing/2014/main" id="{E44FFB35-ED5B-40FA-A548-95C7F5C6F5A6}"/>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371DCB1-D908-4F1A-8438-90BBD3147886}"/>
              </a:ext>
            </a:extLst>
          </p:cNvPr>
          <p:cNvSpPr>
            <a:spLocks noGrp="1"/>
          </p:cNvSpPr>
          <p:nvPr>
            <p:ph type="sldNum" sz="quarter" idx="12"/>
          </p:nvPr>
        </p:nvSpPr>
        <p:spPr/>
        <p:txBody>
          <a:bodyPr/>
          <a:lstStyle>
            <a:lvl1pPr>
              <a:defRPr/>
            </a:lvl1pPr>
          </a:lstStyle>
          <a:p>
            <a:pPr>
              <a:defRPr/>
            </a:pPr>
            <a:fld id="{0EEFA486-F63B-44E7-9F81-8635EFDF089F}" type="slidenum">
              <a:rPr lang="en-US" altLang="zh-CN"/>
              <a:pPr>
                <a:defRPr/>
              </a:pPr>
              <a:t>‹#›</a:t>
            </a:fld>
            <a:endParaRPr lang="en-US" altLang="zh-CN"/>
          </a:p>
        </p:txBody>
      </p:sp>
    </p:spTree>
    <p:extLst>
      <p:ext uri="{BB962C8B-B14F-4D97-AF65-F5344CB8AC3E}">
        <p14:creationId xmlns:p14="http://schemas.microsoft.com/office/powerpoint/2010/main" val="89051916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4">
            <a:extLst>
              <a:ext uri="{FF2B5EF4-FFF2-40B4-BE49-F238E27FC236}">
                <a16:creationId xmlns:a16="http://schemas.microsoft.com/office/drawing/2014/main" id="{3DCA4FF5-1326-44F9-A8ED-61A89556B742}"/>
              </a:ext>
            </a:extLst>
          </p:cNvPr>
          <p:cNvSpPr>
            <a:spLocks noGrp="1" noChangeArrowheads="1"/>
          </p:cNvSpPr>
          <p:nvPr>
            <p:ph type="dt" sz="half" idx="10"/>
          </p:nvPr>
        </p:nvSpPr>
        <p:spPr/>
        <p:txBody>
          <a:bodyPr/>
          <a:lstStyle>
            <a:lvl1pPr>
              <a:defRPr/>
            </a:lvl1pPr>
          </a:lstStyle>
          <a:p>
            <a:pPr>
              <a:defRPr/>
            </a:pPr>
            <a:fld id="{F99ECF3B-21F1-4548-9423-2AE81D1D5D38}" type="datetime1">
              <a:rPr lang="en-AU"/>
              <a:pPr>
                <a:defRPr/>
              </a:pPr>
              <a:t>10/04/2023</a:t>
            </a:fld>
            <a:endParaRPr lang="en-US" altLang="zh-CN"/>
          </a:p>
        </p:txBody>
      </p:sp>
      <p:sp>
        <p:nvSpPr>
          <p:cNvPr id="5" name="Rectangle 5">
            <a:extLst>
              <a:ext uri="{FF2B5EF4-FFF2-40B4-BE49-F238E27FC236}">
                <a16:creationId xmlns:a16="http://schemas.microsoft.com/office/drawing/2014/main" id="{28A9E738-D83E-4ECF-8A14-12911D26C0C1}"/>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FD75204A-5861-4895-91AC-0A5FC4742EA1}"/>
              </a:ext>
            </a:extLst>
          </p:cNvPr>
          <p:cNvSpPr>
            <a:spLocks noGrp="1" noChangeArrowheads="1"/>
          </p:cNvSpPr>
          <p:nvPr>
            <p:ph type="sldNum" sz="quarter" idx="12"/>
          </p:nvPr>
        </p:nvSpPr>
        <p:spPr/>
        <p:txBody>
          <a:bodyPr/>
          <a:lstStyle>
            <a:lvl1pPr>
              <a:defRPr/>
            </a:lvl1pPr>
          </a:lstStyle>
          <a:p>
            <a:pPr>
              <a:defRPr/>
            </a:pPr>
            <a:fld id="{2CB6C426-EC5B-4A4B-8714-A78792F11DAB}" type="slidenum">
              <a:rPr lang="en-US" altLang="zh-CN"/>
              <a:pPr>
                <a:defRPr/>
              </a:pPr>
              <a:t>‹#›</a:t>
            </a:fld>
            <a:endParaRPr lang="en-US" altLang="zh-CN"/>
          </a:p>
        </p:txBody>
      </p:sp>
    </p:spTree>
    <p:extLst>
      <p:ext uri="{BB962C8B-B14F-4D97-AF65-F5344CB8AC3E}">
        <p14:creationId xmlns:p14="http://schemas.microsoft.com/office/powerpoint/2010/main" val="140013193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p:nvPr>
        </p:nvSpPr>
        <p:spPr>
          <a:xfrm>
            <a:off x="912285"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6534153" y="1125538"/>
            <a:ext cx="5418667" cy="5351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6">
            <a:extLst>
              <a:ext uri="{FF2B5EF4-FFF2-40B4-BE49-F238E27FC236}">
                <a16:creationId xmlns:a16="http://schemas.microsoft.com/office/drawing/2014/main" id="{2C1F20A2-C1F4-447F-9C0A-67F897AA9A62}"/>
              </a:ext>
            </a:extLst>
          </p:cNvPr>
          <p:cNvSpPr>
            <a:spLocks noGrp="1" noChangeArrowheads="1"/>
          </p:cNvSpPr>
          <p:nvPr>
            <p:ph type="dt" sz="half" idx="10"/>
          </p:nvPr>
        </p:nvSpPr>
        <p:spPr/>
        <p:txBody>
          <a:bodyPr/>
          <a:lstStyle>
            <a:lvl1pPr>
              <a:defRPr/>
            </a:lvl1pPr>
          </a:lstStyle>
          <a:p>
            <a:pPr>
              <a:defRPr/>
            </a:pPr>
            <a:fld id="{B8A6CBD8-131A-4AA0-9070-E3817F856460}" type="datetime1">
              <a:rPr lang="en-AU"/>
              <a:pPr>
                <a:defRPr/>
              </a:pPr>
              <a:t>10/04/2023</a:t>
            </a:fld>
            <a:endParaRPr lang="en-US" altLang="zh-CN"/>
          </a:p>
        </p:txBody>
      </p:sp>
      <p:sp>
        <p:nvSpPr>
          <p:cNvPr id="6" name="Rectangle 7">
            <a:extLst>
              <a:ext uri="{FF2B5EF4-FFF2-40B4-BE49-F238E27FC236}">
                <a16:creationId xmlns:a16="http://schemas.microsoft.com/office/drawing/2014/main" id="{A1D3D192-765C-4BCE-AA85-7F5E2D89F825}"/>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B7B0BA24-6D9A-44DE-904F-F017932F11DC}"/>
              </a:ext>
            </a:extLst>
          </p:cNvPr>
          <p:cNvSpPr>
            <a:spLocks noGrp="1" noChangeArrowheads="1"/>
          </p:cNvSpPr>
          <p:nvPr>
            <p:ph type="sldNum" sz="quarter" idx="12"/>
          </p:nvPr>
        </p:nvSpPr>
        <p:spPr/>
        <p:txBody>
          <a:bodyPr/>
          <a:lstStyle>
            <a:lvl1pPr>
              <a:defRPr/>
            </a:lvl1pPr>
          </a:lstStyle>
          <a:p>
            <a:pPr>
              <a:defRPr/>
            </a:pPr>
            <a:fld id="{BD466D21-4737-4778-879C-705C7DC97F0C}" type="slidenum">
              <a:rPr lang="en-US" altLang="zh-CN"/>
              <a:pPr>
                <a:defRPr/>
              </a:pPr>
              <a:t>‹#›</a:t>
            </a:fld>
            <a:endParaRPr lang="en-US" altLang="zh-CN"/>
          </a:p>
        </p:txBody>
      </p:sp>
    </p:spTree>
    <p:extLst>
      <p:ext uri="{BB962C8B-B14F-4D97-AF65-F5344CB8AC3E}">
        <p14:creationId xmlns:p14="http://schemas.microsoft.com/office/powerpoint/2010/main" val="30862876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18E60113-9C32-4304-89EB-567A4254A7FF}"/>
              </a:ext>
            </a:extLst>
          </p:cNvPr>
          <p:cNvSpPr>
            <a:spLocks noGrp="1" noChangeArrowheads="1"/>
          </p:cNvSpPr>
          <p:nvPr>
            <p:ph type="dt" sz="half" idx="10"/>
          </p:nvPr>
        </p:nvSpPr>
        <p:spPr/>
        <p:txBody>
          <a:bodyPr/>
          <a:lstStyle>
            <a:lvl1pPr>
              <a:defRPr/>
            </a:lvl1pPr>
          </a:lstStyle>
          <a:p>
            <a:pPr>
              <a:defRPr/>
            </a:pPr>
            <a:fld id="{AF5EC15F-5958-4E79-96FF-91C6AB978D83}" type="datetime1">
              <a:rPr lang="en-AU"/>
              <a:pPr>
                <a:defRPr/>
              </a:pPr>
              <a:t>10/04/2023</a:t>
            </a:fld>
            <a:endParaRPr lang="en-US" altLang="zh-CN"/>
          </a:p>
        </p:txBody>
      </p:sp>
      <p:sp>
        <p:nvSpPr>
          <p:cNvPr id="8" name="Rectangle 5">
            <a:extLst>
              <a:ext uri="{FF2B5EF4-FFF2-40B4-BE49-F238E27FC236}">
                <a16:creationId xmlns:a16="http://schemas.microsoft.com/office/drawing/2014/main" id="{4F11E2CD-E5CA-4EF2-9C67-F2405EFFFE47}"/>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9" name="Rectangle 6">
            <a:extLst>
              <a:ext uri="{FF2B5EF4-FFF2-40B4-BE49-F238E27FC236}">
                <a16:creationId xmlns:a16="http://schemas.microsoft.com/office/drawing/2014/main" id="{7DA875F0-FF96-484F-8B43-8F7271D82017}"/>
              </a:ext>
            </a:extLst>
          </p:cNvPr>
          <p:cNvSpPr>
            <a:spLocks noGrp="1" noChangeArrowheads="1"/>
          </p:cNvSpPr>
          <p:nvPr>
            <p:ph type="sldNum" sz="quarter" idx="12"/>
          </p:nvPr>
        </p:nvSpPr>
        <p:spPr/>
        <p:txBody>
          <a:bodyPr/>
          <a:lstStyle>
            <a:lvl1pPr>
              <a:defRPr/>
            </a:lvl1pPr>
          </a:lstStyle>
          <a:p>
            <a:pPr>
              <a:defRPr/>
            </a:pPr>
            <a:fld id="{E9060D5E-2021-4865-AB9B-4C215B4D0CF8}" type="slidenum">
              <a:rPr lang="en-US" altLang="zh-CN"/>
              <a:pPr>
                <a:defRPr/>
              </a:pPr>
              <a:t>‹#›</a:t>
            </a:fld>
            <a:endParaRPr lang="en-US" altLang="zh-CN"/>
          </a:p>
        </p:txBody>
      </p:sp>
    </p:spTree>
    <p:extLst>
      <p:ext uri="{BB962C8B-B14F-4D97-AF65-F5344CB8AC3E}">
        <p14:creationId xmlns:p14="http://schemas.microsoft.com/office/powerpoint/2010/main" val="366420670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6CE683C6-026D-4696-92BD-4A2D39619E56}"/>
              </a:ext>
            </a:extLst>
          </p:cNvPr>
          <p:cNvSpPr>
            <a:spLocks noGrp="1" noChangeArrowheads="1"/>
          </p:cNvSpPr>
          <p:nvPr>
            <p:ph type="dt" sz="half" idx="10"/>
          </p:nvPr>
        </p:nvSpPr>
        <p:spPr/>
        <p:txBody>
          <a:bodyPr/>
          <a:lstStyle>
            <a:lvl1pPr>
              <a:defRPr/>
            </a:lvl1pPr>
          </a:lstStyle>
          <a:p>
            <a:pPr>
              <a:defRPr/>
            </a:pPr>
            <a:fld id="{39E955AA-358F-442F-BE87-B5824DEB3DE0}" type="datetime1">
              <a:rPr lang="en-AU"/>
              <a:pPr>
                <a:defRPr/>
              </a:pPr>
              <a:t>10/04/2023</a:t>
            </a:fld>
            <a:endParaRPr lang="en-US" altLang="zh-CN"/>
          </a:p>
        </p:txBody>
      </p:sp>
      <p:sp>
        <p:nvSpPr>
          <p:cNvPr id="4" name="Rectangle 5">
            <a:extLst>
              <a:ext uri="{FF2B5EF4-FFF2-40B4-BE49-F238E27FC236}">
                <a16:creationId xmlns:a16="http://schemas.microsoft.com/office/drawing/2014/main" id="{E5DB4E7A-826D-4D5D-937E-B4DD3CFC9E03}"/>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5" name="Rectangle 6">
            <a:extLst>
              <a:ext uri="{FF2B5EF4-FFF2-40B4-BE49-F238E27FC236}">
                <a16:creationId xmlns:a16="http://schemas.microsoft.com/office/drawing/2014/main" id="{946E80E3-6F63-49F9-B241-2D9AFD8954C7}"/>
              </a:ext>
            </a:extLst>
          </p:cNvPr>
          <p:cNvSpPr>
            <a:spLocks noGrp="1" noChangeArrowheads="1"/>
          </p:cNvSpPr>
          <p:nvPr>
            <p:ph type="sldNum" sz="quarter" idx="12"/>
          </p:nvPr>
        </p:nvSpPr>
        <p:spPr/>
        <p:txBody>
          <a:bodyPr/>
          <a:lstStyle>
            <a:lvl1pPr>
              <a:defRPr/>
            </a:lvl1pPr>
          </a:lstStyle>
          <a:p>
            <a:pPr>
              <a:defRPr/>
            </a:pPr>
            <a:fld id="{FA3DD24C-0C90-4176-A678-977FC244A0A4}" type="slidenum">
              <a:rPr lang="en-US" altLang="zh-CN"/>
              <a:pPr>
                <a:defRPr/>
              </a:pPr>
              <a:t>‹#›</a:t>
            </a:fld>
            <a:endParaRPr lang="en-US" altLang="zh-CN"/>
          </a:p>
        </p:txBody>
      </p:sp>
    </p:spTree>
    <p:extLst>
      <p:ext uri="{BB962C8B-B14F-4D97-AF65-F5344CB8AC3E}">
        <p14:creationId xmlns:p14="http://schemas.microsoft.com/office/powerpoint/2010/main" val="66042816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B323F36-322A-474D-A4DC-AA473CD034B3}"/>
              </a:ext>
            </a:extLst>
          </p:cNvPr>
          <p:cNvSpPr>
            <a:spLocks noGrp="1" noChangeArrowheads="1"/>
          </p:cNvSpPr>
          <p:nvPr>
            <p:ph type="dt" sz="half" idx="10"/>
          </p:nvPr>
        </p:nvSpPr>
        <p:spPr/>
        <p:txBody>
          <a:bodyPr/>
          <a:lstStyle>
            <a:lvl1pPr>
              <a:defRPr/>
            </a:lvl1pPr>
          </a:lstStyle>
          <a:p>
            <a:pPr>
              <a:defRPr/>
            </a:pPr>
            <a:fld id="{5416D76F-C3E3-48D8-B7F6-4CFB985789F5}" type="datetime1">
              <a:rPr lang="en-AU"/>
              <a:pPr>
                <a:defRPr/>
              </a:pPr>
              <a:t>10/04/2023</a:t>
            </a:fld>
            <a:endParaRPr lang="en-US" altLang="zh-CN"/>
          </a:p>
        </p:txBody>
      </p:sp>
      <p:sp>
        <p:nvSpPr>
          <p:cNvPr id="3" name="Rectangle 5">
            <a:extLst>
              <a:ext uri="{FF2B5EF4-FFF2-40B4-BE49-F238E27FC236}">
                <a16:creationId xmlns:a16="http://schemas.microsoft.com/office/drawing/2014/main" id="{40DD1EC5-7879-43CD-AAEB-74AC8D4CDE79}"/>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4" name="Rectangle 6">
            <a:extLst>
              <a:ext uri="{FF2B5EF4-FFF2-40B4-BE49-F238E27FC236}">
                <a16:creationId xmlns:a16="http://schemas.microsoft.com/office/drawing/2014/main" id="{AEFE2ED6-0C84-4BB5-9382-1F64816837C3}"/>
              </a:ext>
            </a:extLst>
          </p:cNvPr>
          <p:cNvSpPr>
            <a:spLocks noGrp="1" noChangeArrowheads="1"/>
          </p:cNvSpPr>
          <p:nvPr>
            <p:ph type="sldNum" sz="quarter" idx="12"/>
          </p:nvPr>
        </p:nvSpPr>
        <p:spPr/>
        <p:txBody>
          <a:bodyPr/>
          <a:lstStyle>
            <a:lvl1pPr>
              <a:defRPr/>
            </a:lvl1pPr>
          </a:lstStyle>
          <a:p>
            <a:pPr>
              <a:defRPr/>
            </a:pPr>
            <a:fld id="{F5D9C8F1-DBC6-4723-90A2-686B23AE21D8}" type="slidenum">
              <a:rPr lang="en-US" altLang="zh-CN"/>
              <a:pPr>
                <a:defRPr/>
              </a:pPr>
              <a:t>‹#›</a:t>
            </a:fld>
            <a:endParaRPr lang="en-US" altLang="zh-CN"/>
          </a:p>
        </p:txBody>
      </p:sp>
    </p:spTree>
    <p:extLst>
      <p:ext uri="{BB962C8B-B14F-4D97-AF65-F5344CB8AC3E}">
        <p14:creationId xmlns:p14="http://schemas.microsoft.com/office/powerpoint/2010/main" val="32403235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42EB7236-767D-4CC6-8D98-8C782E08529E}"/>
              </a:ext>
            </a:extLst>
          </p:cNvPr>
          <p:cNvSpPr>
            <a:spLocks noGrp="1" noChangeArrowheads="1"/>
          </p:cNvSpPr>
          <p:nvPr>
            <p:ph type="dt" sz="half" idx="10"/>
          </p:nvPr>
        </p:nvSpPr>
        <p:spPr/>
        <p:txBody>
          <a:bodyPr/>
          <a:lstStyle>
            <a:lvl1pPr>
              <a:defRPr/>
            </a:lvl1pPr>
          </a:lstStyle>
          <a:p>
            <a:pPr>
              <a:defRPr/>
            </a:pPr>
            <a:fld id="{DF180D16-145E-4034-ADC8-DF18D26A3F65}" type="datetime1">
              <a:rPr lang="en-AU"/>
              <a:pPr>
                <a:defRPr/>
              </a:pPr>
              <a:t>10/04/2023</a:t>
            </a:fld>
            <a:endParaRPr lang="en-US" altLang="zh-CN"/>
          </a:p>
        </p:txBody>
      </p:sp>
      <p:sp>
        <p:nvSpPr>
          <p:cNvPr id="6" name="Rectangle 7">
            <a:extLst>
              <a:ext uri="{FF2B5EF4-FFF2-40B4-BE49-F238E27FC236}">
                <a16:creationId xmlns:a16="http://schemas.microsoft.com/office/drawing/2014/main" id="{82829B91-D574-4BB1-8625-00380EB3E7E4}"/>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C5210631-8087-4DEF-8AB6-9A091903A9EB}"/>
              </a:ext>
            </a:extLst>
          </p:cNvPr>
          <p:cNvSpPr>
            <a:spLocks noGrp="1" noChangeArrowheads="1"/>
          </p:cNvSpPr>
          <p:nvPr>
            <p:ph type="sldNum" sz="quarter" idx="12"/>
          </p:nvPr>
        </p:nvSpPr>
        <p:spPr/>
        <p:txBody>
          <a:bodyPr/>
          <a:lstStyle>
            <a:lvl1pPr>
              <a:defRPr/>
            </a:lvl1pPr>
          </a:lstStyle>
          <a:p>
            <a:pPr>
              <a:defRPr/>
            </a:pPr>
            <a:fld id="{5600749E-690E-431D-B689-EF5D8588A1C5}" type="slidenum">
              <a:rPr lang="en-US" altLang="zh-CN"/>
              <a:pPr>
                <a:defRPr/>
              </a:pPr>
              <a:t>‹#›</a:t>
            </a:fld>
            <a:endParaRPr lang="en-US" altLang="zh-CN"/>
          </a:p>
        </p:txBody>
      </p:sp>
    </p:spTree>
    <p:extLst>
      <p:ext uri="{BB962C8B-B14F-4D97-AF65-F5344CB8AC3E}">
        <p14:creationId xmlns:p14="http://schemas.microsoft.com/office/powerpoint/2010/main" val="396918032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1A73BD00-25EE-4BE9-B1F3-4A8054B81D7F}"/>
              </a:ext>
            </a:extLst>
          </p:cNvPr>
          <p:cNvSpPr>
            <a:spLocks noGrp="1" noChangeArrowheads="1"/>
          </p:cNvSpPr>
          <p:nvPr>
            <p:ph type="dt" sz="half" idx="10"/>
          </p:nvPr>
        </p:nvSpPr>
        <p:spPr/>
        <p:txBody>
          <a:bodyPr/>
          <a:lstStyle>
            <a:lvl1pPr>
              <a:defRPr/>
            </a:lvl1pPr>
          </a:lstStyle>
          <a:p>
            <a:pPr>
              <a:defRPr/>
            </a:pPr>
            <a:fld id="{B899CBD6-77E8-4FB7-9ECE-FFA466D8A517}" type="datetime1">
              <a:rPr lang="en-AU"/>
              <a:pPr>
                <a:defRPr/>
              </a:pPr>
              <a:t>10/04/2023</a:t>
            </a:fld>
            <a:endParaRPr lang="en-US" altLang="zh-CN"/>
          </a:p>
        </p:txBody>
      </p:sp>
      <p:sp>
        <p:nvSpPr>
          <p:cNvPr id="6" name="Rectangle 7">
            <a:extLst>
              <a:ext uri="{FF2B5EF4-FFF2-40B4-BE49-F238E27FC236}">
                <a16:creationId xmlns:a16="http://schemas.microsoft.com/office/drawing/2014/main" id="{30B1F053-61FB-4C37-A7E0-F35132AACDC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7B9955A2-B4F7-4904-949C-83AAF4801361}"/>
              </a:ext>
            </a:extLst>
          </p:cNvPr>
          <p:cNvSpPr>
            <a:spLocks noGrp="1" noChangeArrowheads="1"/>
          </p:cNvSpPr>
          <p:nvPr>
            <p:ph type="sldNum" sz="quarter" idx="12"/>
          </p:nvPr>
        </p:nvSpPr>
        <p:spPr/>
        <p:txBody>
          <a:bodyPr/>
          <a:lstStyle>
            <a:lvl1pPr>
              <a:defRPr/>
            </a:lvl1pPr>
          </a:lstStyle>
          <a:p>
            <a:pPr>
              <a:defRPr/>
            </a:pPr>
            <a:fld id="{A6DF9DE8-4EDE-4239-8E4B-CC10A158B186}" type="slidenum">
              <a:rPr lang="en-US" altLang="zh-CN"/>
              <a:pPr>
                <a:defRPr/>
              </a:pPr>
              <a:t>‹#›</a:t>
            </a:fld>
            <a:endParaRPr lang="en-US" altLang="zh-CN"/>
          </a:p>
        </p:txBody>
      </p:sp>
    </p:spTree>
    <p:extLst>
      <p:ext uri="{BB962C8B-B14F-4D97-AF65-F5344CB8AC3E}">
        <p14:creationId xmlns:p14="http://schemas.microsoft.com/office/powerpoint/2010/main" val="221482117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5B7F50B1-A035-464C-A4EF-D5CC33DE927A}"/>
              </a:ext>
            </a:extLst>
          </p:cNvPr>
          <p:cNvSpPr>
            <a:spLocks noGrp="1" noChangeArrowheads="1"/>
          </p:cNvSpPr>
          <p:nvPr>
            <p:ph type="dt" sz="half" idx="10"/>
          </p:nvPr>
        </p:nvSpPr>
        <p:spPr/>
        <p:txBody>
          <a:bodyPr/>
          <a:lstStyle>
            <a:lvl1pPr>
              <a:defRPr/>
            </a:lvl1pPr>
          </a:lstStyle>
          <a:p>
            <a:pPr>
              <a:defRPr/>
            </a:pPr>
            <a:fld id="{2E170DD2-4C71-4C66-AD82-0AD6EAA007E8}" type="datetime1">
              <a:rPr lang="en-AU"/>
              <a:pPr>
                <a:defRPr/>
              </a:pPr>
              <a:t>10/04/2023</a:t>
            </a:fld>
            <a:endParaRPr lang="en-US" altLang="zh-CN"/>
          </a:p>
        </p:txBody>
      </p:sp>
      <p:sp>
        <p:nvSpPr>
          <p:cNvPr id="5" name="Rectangle 5">
            <a:extLst>
              <a:ext uri="{FF2B5EF4-FFF2-40B4-BE49-F238E27FC236}">
                <a16:creationId xmlns:a16="http://schemas.microsoft.com/office/drawing/2014/main" id="{4807154F-58B8-44DD-87D9-8ACE7DC23514}"/>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DA5F50C6-C7F7-409D-9D94-D8F24DD1BCE4}"/>
              </a:ext>
            </a:extLst>
          </p:cNvPr>
          <p:cNvSpPr>
            <a:spLocks noGrp="1" noChangeArrowheads="1"/>
          </p:cNvSpPr>
          <p:nvPr>
            <p:ph type="sldNum" sz="quarter" idx="12"/>
          </p:nvPr>
        </p:nvSpPr>
        <p:spPr/>
        <p:txBody>
          <a:bodyPr/>
          <a:lstStyle>
            <a:lvl1pPr>
              <a:defRPr/>
            </a:lvl1pPr>
          </a:lstStyle>
          <a:p>
            <a:pPr>
              <a:defRPr/>
            </a:pPr>
            <a:fld id="{AE6E2234-71D4-4BEA-8F4F-95655C4D93FC}" type="slidenum">
              <a:rPr lang="en-US" altLang="zh-CN"/>
              <a:pPr>
                <a:defRPr/>
              </a:pPr>
              <a:t>‹#›</a:t>
            </a:fld>
            <a:endParaRPr lang="en-US" altLang="zh-CN"/>
          </a:p>
        </p:txBody>
      </p:sp>
    </p:spTree>
    <p:extLst>
      <p:ext uri="{BB962C8B-B14F-4D97-AF65-F5344CB8AC3E}">
        <p14:creationId xmlns:p14="http://schemas.microsoft.com/office/powerpoint/2010/main" val="27074114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4">
            <a:extLst>
              <a:ext uri="{FF2B5EF4-FFF2-40B4-BE49-F238E27FC236}">
                <a16:creationId xmlns:a16="http://schemas.microsoft.com/office/drawing/2014/main" id="{72ED6D5A-941C-4120-8C72-D375A725AA00}"/>
              </a:ext>
            </a:extLst>
          </p:cNvPr>
          <p:cNvSpPr>
            <a:spLocks noGrp="1" noChangeArrowheads="1"/>
          </p:cNvSpPr>
          <p:nvPr>
            <p:ph type="dt" sz="half" idx="10"/>
          </p:nvPr>
        </p:nvSpPr>
        <p:spPr/>
        <p:txBody>
          <a:bodyPr/>
          <a:lstStyle>
            <a:lvl1pPr>
              <a:defRPr/>
            </a:lvl1pPr>
          </a:lstStyle>
          <a:p>
            <a:pPr>
              <a:defRPr/>
            </a:pPr>
            <a:fld id="{AFD6CDAF-1DEE-4641-BF98-8DB9E79291DC}" type="datetime1">
              <a:rPr lang="en-AU"/>
              <a:pPr>
                <a:defRPr/>
              </a:pPr>
              <a:t>10/04/2023</a:t>
            </a:fld>
            <a:endParaRPr lang="en-US" altLang="zh-CN"/>
          </a:p>
        </p:txBody>
      </p:sp>
      <p:sp>
        <p:nvSpPr>
          <p:cNvPr id="8" name="Rectangle 5">
            <a:extLst>
              <a:ext uri="{FF2B5EF4-FFF2-40B4-BE49-F238E27FC236}">
                <a16:creationId xmlns:a16="http://schemas.microsoft.com/office/drawing/2014/main" id="{8C0F1205-6922-4A97-9824-F585EEF095F5}"/>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9" name="Rectangle 6">
            <a:extLst>
              <a:ext uri="{FF2B5EF4-FFF2-40B4-BE49-F238E27FC236}">
                <a16:creationId xmlns:a16="http://schemas.microsoft.com/office/drawing/2014/main" id="{5DA85708-A196-4377-8E6C-009CE8A33A59}"/>
              </a:ext>
            </a:extLst>
          </p:cNvPr>
          <p:cNvSpPr>
            <a:spLocks noGrp="1" noChangeArrowheads="1"/>
          </p:cNvSpPr>
          <p:nvPr>
            <p:ph type="sldNum" sz="quarter" idx="12"/>
          </p:nvPr>
        </p:nvSpPr>
        <p:spPr/>
        <p:txBody>
          <a:bodyPr/>
          <a:lstStyle>
            <a:lvl1pPr>
              <a:defRPr/>
            </a:lvl1pPr>
          </a:lstStyle>
          <a:p>
            <a:pPr>
              <a:defRPr/>
            </a:pPr>
            <a:fld id="{0C8EDE6E-9D44-4421-BDC4-78B6789C410B}" type="slidenum">
              <a:rPr lang="en-US" altLang="zh-CN"/>
              <a:pPr>
                <a:defRPr/>
              </a:pPr>
              <a:t>‹#›</a:t>
            </a:fld>
            <a:endParaRPr lang="en-US" altLang="zh-CN"/>
          </a:p>
        </p:txBody>
      </p:sp>
    </p:spTree>
    <p:extLst>
      <p:ext uri="{BB962C8B-B14F-4D97-AF65-F5344CB8AC3E}">
        <p14:creationId xmlns:p14="http://schemas.microsoft.com/office/powerpoint/2010/main" val="287085858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88920"/>
            <a:ext cx="3048000" cy="6288087"/>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p:nvPr>
        </p:nvSpPr>
        <p:spPr>
          <a:xfrm>
            <a:off x="0" y="188920"/>
            <a:ext cx="8940800" cy="6288087"/>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4">
            <a:extLst>
              <a:ext uri="{FF2B5EF4-FFF2-40B4-BE49-F238E27FC236}">
                <a16:creationId xmlns:a16="http://schemas.microsoft.com/office/drawing/2014/main" id="{F18B2A1A-DA5E-4D96-8D35-338E4C18B687}"/>
              </a:ext>
            </a:extLst>
          </p:cNvPr>
          <p:cNvSpPr>
            <a:spLocks noGrp="1" noChangeArrowheads="1"/>
          </p:cNvSpPr>
          <p:nvPr>
            <p:ph type="dt" sz="half" idx="10"/>
          </p:nvPr>
        </p:nvSpPr>
        <p:spPr/>
        <p:txBody>
          <a:bodyPr/>
          <a:lstStyle>
            <a:lvl1pPr>
              <a:defRPr/>
            </a:lvl1pPr>
          </a:lstStyle>
          <a:p>
            <a:pPr>
              <a:defRPr/>
            </a:pPr>
            <a:fld id="{208DB874-1546-4D42-843F-FD9B014CCC05}" type="datetime1">
              <a:rPr lang="en-AU"/>
              <a:pPr>
                <a:defRPr/>
              </a:pPr>
              <a:t>10/04/2023</a:t>
            </a:fld>
            <a:endParaRPr lang="en-US" altLang="zh-CN"/>
          </a:p>
        </p:txBody>
      </p:sp>
      <p:sp>
        <p:nvSpPr>
          <p:cNvPr id="5" name="Rectangle 5">
            <a:extLst>
              <a:ext uri="{FF2B5EF4-FFF2-40B4-BE49-F238E27FC236}">
                <a16:creationId xmlns:a16="http://schemas.microsoft.com/office/drawing/2014/main" id="{4FC1A25D-157C-4CDB-AEAF-DC167B71AE62}"/>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ED2F8AC9-53C2-456C-8F7D-2D6F6DF58EFC}"/>
              </a:ext>
            </a:extLst>
          </p:cNvPr>
          <p:cNvSpPr>
            <a:spLocks noGrp="1" noChangeArrowheads="1"/>
          </p:cNvSpPr>
          <p:nvPr>
            <p:ph type="sldNum" sz="quarter" idx="12"/>
          </p:nvPr>
        </p:nvSpPr>
        <p:spPr/>
        <p:txBody>
          <a:bodyPr/>
          <a:lstStyle>
            <a:lvl1pPr>
              <a:defRPr/>
            </a:lvl1pPr>
          </a:lstStyle>
          <a:p>
            <a:pPr>
              <a:defRPr/>
            </a:pPr>
            <a:fld id="{1BCAE7EE-1C08-48AE-8D58-0380D7A7A778}" type="slidenum">
              <a:rPr lang="en-US" altLang="zh-CN"/>
              <a:pPr>
                <a:defRPr/>
              </a:pPr>
              <a:t>‹#›</a:t>
            </a:fld>
            <a:endParaRPr lang="en-US" altLang="zh-CN"/>
          </a:p>
        </p:txBody>
      </p:sp>
    </p:spTree>
    <p:extLst>
      <p:ext uri="{BB962C8B-B14F-4D97-AF65-F5344CB8AC3E}">
        <p14:creationId xmlns:p14="http://schemas.microsoft.com/office/powerpoint/2010/main" val="244133624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able Placeholder 2"/>
          <p:cNvSpPr>
            <a:spLocks noGrp="1"/>
          </p:cNvSpPr>
          <p:nvPr>
            <p:ph type="tbl" idx="1"/>
          </p:nvPr>
        </p:nvSpPr>
        <p:spPr>
          <a:xfrm>
            <a:off x="912284" y="1125538"/>
            <a:ext cx="11040533" cy="5351462"/>
          </a:xfrm>
        </p:spPr>
        <p:txBody>
          <a:bodyPr/>
          <a:lstStyle/>
          <a:p>
            <a:pPr lvl="0"/>
            <a:endParaRPr lang="zh-CN" altLang="en-US" noProof="0"/>
          </a:p>
        </p:txBody>
      </p:sp>
      <p:sp>
        <p:nvSpPr>
          <p:cNvPr id="4" name="Rectangle 4">
            <a:extLst>
              <a:ext uri="{FF2B5EF4-FFF2-40B4-BE49-F238E27FC236}">
                <a16:creationId xmlns:a16="http://schemas.microsoft.com/office/drawing/2014/main" id="{D073306A-6336-4E41-9220-489E1886E0F2}"/>
              </a:ext>
            </a:extLst>
          </p:cNvPr>
          <p:cNvSpPr>
            <a:spLocks noGrp="1" noChangeArrowheads="1"/>
          </p:cNvSpPr>
          <p:nvPr>
            <p:ph type="dt" sz="half" idx="10"/>
          </p:nvPr>
        </p:nvSpPr>
        <p:spPr/>
        <p:txBody>
          <a:bodyPr/>
          <a:lstStyle>
            <a:lvl1pPr>
              <a:defRPr/>
            </a:lvl1pPr>
          </a:lstStyle>
          <a:p>
            <a:pPr>
              <a:defRPr/>
            </a:pPr>
            <a:fld id="{2FDB5BBE-E1A3-430B-A625-6927EA2778BB}" type="datetime1">
              <a:rPr lang="en-AU"/>
              <a:pPr>
                <a:defRPr/>
              </a:pPr>
              <a:t>10/04/2023</a:t>
            </a:fld>
            <a:endParaRPr lang="en-US" altLang="zh-CN"/>
          </a:p>
        </p:txBody>
      </p:sp>
      <p:sp>
        <p:nvSpPr>
          <p:cNvPr id="5" name="Rectangle 5">
            <a:extLst>
              <a:ext uri="{FF2B5EF4-FFF2-40B4-BE49-F238E27FC236}">
                <a16:creationId xmlns:a16="http://schemas.microsoft.com/office/drawing/2014/main" id="{685B6EF2-BA7D-4B08-ADDE-026A82FDBC68}"/>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6" name="Rectangle 6">
            <a:extLst>
              <a:ext uri="{FF2B5EF4-FFF2-40B4-BE49-F238E27FC236}">
                <a16:creationId xmlns:a16="http://schemas.microsoft.com/office/drawing/2014/main" id="{8844C9FF-DE49-4912-979C-F853A1FF1887}"/>
              </a:ext>
            </a:extLst>
          </p:cNvPr>
          <p:cNvSpPr>
            <a:spLocks noGrp="1" noChangeArrowheads="1"/>
          </p:cNvSpPr>
          <p:nvPr>
            <p:ph type="sldNum" sz="quarter" idx="12"/>
          </p:nvPr>
        </p:nvSpPr>
        <p:spPr/>
        <p:txBody>
          <a:bodyPr/>
          <a:lstStyle>
            <a:lvl1pPr>
              <a:defRPr/>
            </a:lvl1pPr>
          </a:lstStyle>
          <a:p>
            <a:pPr>
              <a:defRPr/>
            </a:pPr>
            <a:fld id="{08DD6192-265F-4F0A-94F1-61D4FCFAB9B9}" type="slidenum">
              <a:rPr lang="en-US" altLang="zh-CN"/>
              <a:pPr>
                <a:defRPr/>
              </a:pPr>
              <a:t>‹#›</a:t>
            </a:fld>
            <a:endParaRPr lang="en-US" altLang="zh-CN"/>
          </a:p>
        </p:txBody>
      </p:sp>
    </p:spTree>
    <p:extLst>
      <p:ext uri="{BB962C8B-B14F-4D97-AF65-F5344CB8AC3E}">
        <p14:creationId xmlns:p14="http://schemas.microsoft.com/office/powerpoint/2010/main" val="423096432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913"/>
            <a:ext cx="12192000" cy="762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912285" y="1125538"/>
            <a:ext cx="5418667" cy="5351462"/>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quarter" idx="2"/>
          </p:nvPr>
        </p:nvSpPr>
        <p:spPr>
          <a:xfrm>
            <a:off x="6534153" y="1125545"/>
            <a:ext cx="5418667" cy="2598737"/>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Content Placeholder 4"/>
          <p:cNvSpPr>
            <a:spLocks noGrp="1"/>
          </p:cNvSpPr>
          <p:nvPr>
            <p:ph sz="quarter" idx="3"/>
          </p:nvPr>
        </p:nvSpPr>
        <p:spPr>
          <a:xfrm>
            <a:off x="6534153" y="3876682"/>
            <a:ext cx="5418667" cy="26003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6" name="Rectangle 4">
            <a:extLst>
              <a:ext uri="{FF2B5EF4-FFF2-40B4-BE49-F238E27FC236}">
                <a16:creationId xmlns:a16="http://schemas.microsoft.com/office/drawing/2014/main" id="{165D0596-24B5-4CF5-A88C-531E7227E11F}"/>
              </a:ext>
            </a:extLst>
          </p:cNvPr>
          <p:cNvSpPr>
            <a:spLocks noGrp="1" noChangeArrowheads="1"/>
          </p:cNvSpPr>
          <p:nvPr>
            <p:ph type="dt" sz="half" idx="10"/>
          </p:nvPr>
        </p:nvSpPr>
        <p:spPr/>
        <p:txBody>
          <a:bodyPr/>
          <a:lstStyle>
            <a:lvl1pPr>
              <a:defRPr/>
            </a:lvl1pPr>
          </a:lstStyle>
          <a:p>
            <a:pPr>
              <a:defRPr/>
            </a:pPr>
            <a:fld id="{6F91A0AD-4073-408F-87E6-8FD6971D7497}" type="datetime1">
              <a:rPr lang="en-AU"/>
              <a:pPr>
                <a:defRPr/>
              </a:pPr>
              <a:t>10/04/2023</a:t>
            </a:fld>
            <a:endParaRPr lang="en-US" altLang="zh-CN"/>
          </a:p>
        </p:txBody>
      </p:sp>
      <p:sp>
        <p:nvSpPr>
          <p:cNvPr id="7" name="Rectangle 5">
            <a:extLst>
              <a:ext uri="{FF2B5EF4-FFF2-40B4-BE49-F238E27FC236}">
                <a16:creationId xmlns:a16="http://schemas.microsoft.com/office/drawing/2014/main" id="{EBBDEC14-0400-4821-BA91-9076F5BDCB37}"/>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8" name="Rectangle 6">
            <a:extLst>
              <a:ext uri="{FF2B5EF4-FFF2-40B4-BE49-F238E27FC236}">
                <a16:creationId xmlns:a16="http://schemas.microsoft.com/office/drawing/2014/main" id="{FEFA240D-443A-4A5B-9661-3AC4B59710A3}"/>
              </a:ext>
            </a:extLst>
          </p:cNvPr>
          <p:cNvSpPr>
            <a:spLocks noGrp="1" noChangeArrowheads="1"/>
          </p:cNvSpPr>
          <p:nvPr>
            <p:ph type="sldNum" sz="quarter" idx="12"/>
          </p:nvPr>
        </p:nvSpPr>
        <p:spPr/>
        <p:txBody>
          <a:bodyPr/>
          <a:lstStyle>
            <a:lvl1pPr>
              <a:defRPr/>
            </a:lvl1pPr>
          </a:lstStyle>
          <a:p>
            <a:pPr>
              <a:defRPr/>
            </a:pPr>
            <a:fld id="{2929219E-CBA5-4C00-8B49-FF5FD97F0CE3}" type="slidenum">
              <a:rPr lang="en-US" altLang="zh-CN"/>
              <a:pPr>
                <a:defRPr/>
              </a:pPr>
              <a:t>‹#›</a:t>
            </a:fld>
            <a:endParaRPr lang="en-US" altLang="zh-CN"/>
          </a:p>
        </p:txBody>
      </p:sp>
    </p:spTree>
    <p:extLst>
      <p:ext uri="{BB962C8B-B14F-4D97-AF65-F5344CB8AC3E}">
        <p14:creationId xmlns:p14="http://schemas.microsoft.com/office/powerpoint/2010/main" val="7700083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12192000" cy="914400"/>
          </a:xfrm>
        </p:spPr>
        <p:txBody>
          <a:bodyPr/>
          <a:lstStyle>
            <a:lvl1pPr>
              <a:defRPr sz="4800"/>
            </a:lvl1pPr>
          </a:lstStyle>
          <a:p>
            <a:r>
              <a:rPr lang="en-US" altLang="zh-CN" noProof="1"/>
              <a:t>Click to edit Master title style</a:t>
            </a:r>
          </a:p>
        </p:txBody>
      </p:sp>
      <p:sp>
        <p:nvSpPr>
          <p:cNvPr id="3075" name="Rectangle 3"/>
          <p:cNvSpPr>
            <a:spLocks noGrp="1" noChangeArrowheads="1"/>
          </p:cNvSpPr>
          <p:nvPr>
            <p:ph type="subTitle" idx="1"/>
          </p:nvPr>
        </p:nvSpPr>
        <p:spPr>
          <a:xfrm>
            <a:off x="0" y="3479800"/>
            <a:ext cx="12192000" cy="635000"/>
          </a:xfrm>
        </p:spPr>
        <p:txBody>
          <a:bodyPr/>
          <a:lstStyle>
            <a:lvl1pPr marL="0" indent="0" algn="ctr">
              <a:buFontTx/>
              <a:buNone/>
              <a:defRPr/>
            </a:lvl1pPr>
          </a:lstStyle>
          <a:p>
            <a:r>
              <a:rPr lang="en-US" altLang="zh-CN" noProof="1"/>
              <a:t>Click to edit Master subtitle style</a:t>
            </a:r>
          </a:p>
        </p:txBody>
      </p:sp>
      <p:sp>
        <p:nvSpPr>
          <p:cNvPr id="4" name="Rectangle 4">
            <a:extLst>
              <a:ext uri="{FF2B5EF4-FFF2-40B4-BE49-F238E27FC236}">
                <a16:creationId xmlns:a16="http://schemas.microsoft.com/office/drawing/2014/main" id="{56CBC049-AE2C-4283-80A5-3155AB984DAC}"/>
              </a:ext>
            </a:extLst>
          </p:cNvPr>
          <p:cNvSpPr>
            <a:spLocks noGrp="1" noChangeArrowheads="1"/>
          </p:cNvSpPr>
          <p:nvPr>
            <p:ph type="dt" sz="half" idx="10"/>
          </p:nvPr>
        </p:nvSpPr>
        <p:spPr>
          <a:ln/>
        </p:spPr>
        <p:txBody>
          <a:bodyPr/>
          <a:lstStyle>
            <a:lvl1pPr>
              <a:defRPr/>
            </a:lvl1pPr>
          </a:lstStyle>
          <a:p>
            <a:pPr>
              <a:defRPr/>
            </a:pPr>
            <a:fld id="{F315C8C0-1802-465B-8376-3F67FCC79C44}" type="datetime1">
              <a:rPr lang="en-AU"/>
              <a:pPr>
                <a:defRPr/>
              </a:pPr>
              <a:t>10/04/2023</a:t>
            </a:fld>
            <a:endParaRPr lang="en-US" altLang="zh-CN"/>
          </a:p>
        </p:txBody>
      </p:sp>
      <p:sp>
        <p:nvSpPr>
          <p:cNvPr id="5" name="Rectangle 5">
            <a:extLst>
              <a:ext uri="{FF2B5EF4-FFF2-40B4-BE49-F238E27FC236}">
                <a16:creationId xmlns:a16="http://schemas.microsoft.com/office/drawing/2014/main" id="{952FE16A-66B6-4AAE-A6DA-F01D0A8E03EF}"/>
              </a:ext>
            </a:extLst>
          </p:cNvPr>
          <p:cNvSpPr>
            <a:spLocks noGrp="1" noChangeArrowheads="1"/>
          </p:cNvSpPr>
          <p:nvPr>
            <p:ph type="ftr" sz="quarter" idx="11"/>
          </p:nvPr>
        </p:nvSpPr>
        <p:spPr>
          <a:ln/>
        </p:spPr>
        <p:txBody>
          <a:bodyPr/>
          <a:lstStyle>
            <a:lvl1pPr>
              <a:defRPr/>
            </a:lvl1pPr>
          </a:lstStyle>
          <a:p>
            <a:pPr>
              <a:defRPr/>
            </a:pPr>
            <a:r>
              <a:rPr lang="zh-CN" altLang="en-US"/>
              <a:t>模式识别 </a:t>
            </a:r>
            <a:r>
              <a:rPr lang="en-US" altLang="zh-CN"/>
              <a:t>2009</a:t>
            </a:r>
          </a:p>
        </p:txBody>
      </p:sp>
      <p:sp>
        <p:nvSpPr>
          <p:cNvPr id="6" name="Rectangle 6">
            <a:extLst>
              <a:ext uri="{FF2B5EF4-FFF2-40B4-BE49-F238E27FC236}">
                <a16:creationId xmlns:a16="http://schemas.microsoft.com/office/drawing/2014/main" id="{8903E45D-877E-4A58-9176-E894E10CB0A1}"/>
              </a:ext>
            </a:extLst>
          </p:cNvPr>
          <p:cNvSpPr>
            <a:spLocks noGrp="1" noChangeArrowheads="1"/>
          </p:cNvSpPr>
          <p:nvPr>
            <p:ph type="sldNum" sz="quarter" idx="12"/>
          </p:nvPr>
        </p:nvSpPr>
        <p:spPr>
          <a:ln/>
        </p:spPr>
        <p:txBody>
          <a:bodyPr/>
          <a:lstStyle>
            <a:lvl1pPr>
              <a:defRPr/>
            </a:lvl1pPr>
          </a:lstStyle>
          <a:p>
            <a:pPr>
              <a:defRPr/>
            </a:pPr>
            <a:fld id="{E8ECB692-E2DD-4A27-B467-35055FEB409D}" type="slidenum">
              <a:rPr lang="en-US" altLang="zh-CN"/>
              <a:pPr>
                <a:defRPr/>
              </a:pPr>
              <a:t>‹#›</a:t>
            </a:fld>
            <a:endParaRPr lang="en-US" altLang="zh-CN"/>
          </a:p>
        </p:txBody>
      </p:sp>
    </p:spTree>
    <p:extLst>
      <p:ext uri="{BB962C8B-B14F-4D97-AF65-F5344CB8AC3E}">
        <p14:creationId xmlns:p14="http://schemas.microsoft.com/office/powerpoint/2010/main" val="5041180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zh-CN" altLang="en-US" noProof="1"/>
          </a:p>
        </p:txBody>
      </p:sp>
      <p:sp>
        <p:nvSpPr>
          <p:cNvPr id="3" name="Rectangle 4">
            <a:extLst>
              <a:ext uri="{FF2B5EF4-FFF2-40B4-BE49-F238E27FC236}">
                <a16:creationId xmlns:a16="http://schemas.microsoft.com/office/drawing/2014/main" id="{9E7D1753-7B03-4B3E-8D73-9C526A4DC062}"/>
              </a:ext>
            </a:extLst>
          </p:cNvPr>
          <p:cNvSpPr>
            <a:spLocks noGrp="1" noChangeArrowheads="1"/>
          </p:cNvSpPr>
          <p:nvPr>
            <p:ph type="dt" sz="half" idx="10"/>
          </p:nvPr>
        </p:nvSpPr>
        <p:spPr/>
        <p:txBody>
          <a:bodyPr/>
          <a:lstStyle>
            <a:lvl1pPr>
              <a:defRPr/>
            </a:lvl1pPr>
          </a:lstStyle>
          <a:p>
            <a:pPr>
              <a:defRPr/>
            </a:pPr>
            <a:fld id="{10426529-EBCD-4DEF-BF1A-93F3B61753C6}" type="datetime1">
              <a:rPr lang="en-AU"/>
              <a:pPr>
                <a:defRPr/>
              </a:pPr>
              <a:t>10/04/2023</a:t>
            </a:fld>
            <a:endParaRPr lang="en-US" altLang="zh-CN"/>
          </a:p>
        </p:txBody>
      </p:sp>
      <p:sp>
        <p:nvSpPr>
          <p:cNvPr id="4" name="Rectangle 5">
            <a:extLst>
              <a:ext uri="{FF2B5EF4-FFF2-40B4-BE49-F238E27FC236}">
                <a16:creationId xmlns:a16="http://schemas.microsoft.com/office/drawing/2014/main" id="{E7E056B7-5134-4920-B7F5-4FEDADF055CE}"/>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5" name="Rectangle 6">
            <a:extLst>
              <a:ext uri="{FF2B5EF4-FFF2-40B4-BE49-F238E27FC236}">
                <a16:creationId xmlns:a16="http://schemas.microsoft.com/office/drawing/2014/main" id="{C92AD404-767A-40C2-89D5-BA1FE1278DC0}"/>
              </a:ext>
            </a:extLst>
          </p:cNvPr>
          <p:cNvSpPr>
            <a:spLocks noGrp="1" noChangeArrowheads="1"/>
          </p:cNvSpPr>
          <p:nvPr>
            <p:ph type="sldNum" sz="quarter" idx="12"/>
          </p:nvPr>
        </p:nvSpPr>
        <p:spPr/>
        <p:txBody>
          <a:bodyPr/>
          <a:lstStyle>
            <a:lvl1pPr>
              <a:defRPr/>
            </a:lvl1pPr>
          </a:lstStyle>
          <a:p>
            <a:pPr>
              <a:defRPr/>
            </a:pPr>
            <a:fld id="{47AEDCEE-1B7E-43AC-85CE-20C37864EB42}" type="slidenum">
              <a:rPr lang="en-US" altLang="zh-CN"/>
              <a:pPr>
                <a:defRPr/>
              </a:pPr>
              <a:t>‹#›</a:t>
            </a:fld>
            <a:endParaRPr lang="en-US" altLang="zh-CN"/>
          </a:p>
        </p:txBody>
      </p:sp>
    </p:spTree>
    <p:extLst>
      <p:ext uri="{BB962C8B-B14F-4D97-AF65-F5344CB8AC3E}">
        <p14:creationId xmlns:p14="http://schemas.microsoft.com/office/powerpoint/2010/main" val="3833906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DA528D6-5EB3-4A4E-BCF6-0D976EFF20D8}"/>
              </a:ext>
            </a:extLst>
          </p:cNvPr>
          <p:cNvSpPr>
            <a:spLocks noGrp="1" noChangeArrowheads="1"/>
          </p:cNvSpPr>
          <p:nvPr>
            <p:ph type="dt" sz="half" idx="10"/>
          </p:nvPr>
        </p:nvSpPr>
        <p:spPr/>
        <p:txBody>
          <a:bodyPr/>
          <a:lstStyle>
            <a:lvl1pPr>
              <a:defRPr/>
            </a:lvl1pPr>
          </a:lstStyle>
          <a:p>
            <a:pPr>
              <a:defRPr/>
            </a:pPr>
            <a:fld id="{E7666DA5-C01D-4208-9311-1A67DF3224C5}" type="datetime1">
              <a:rPr lang="en-AU"/>
              <a:pPr>
                <a:defRPr/>
              </a:pPr>
              <a:t>10/04/2023</a:t>
            </a:fld>
            <a:endParaRPr lang="en-US" altLang="zh-CN"/>
          </a:p>
        </p:txBody>
      </p:sp>
      <p:sp>
        <p:nvSpPr>
          <p:cNvPr id="3" name="Rectangle 5">
            <a:extLst>
              <a:ext uri="{FF2B5EF4-FFF2-40B4-BE49-F238E27FC236}">
                <a16:creationId xmlns:a16="http://schemas.microsoft.com/office/drawing/2014/main" id="{AEFFFE6D-A58A-432E-B4A1-A4E722781F5C}"/>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4" name="Rectangle 6">
            <a:extLst>
              <a:ext uri="{FF2B5EF4-FFF2-40B4-BE49-F238E27FC236}">
                <a16:creationId xmlns:a16="http://schemas.microsoft.com/office/drawing/2014/main" id="{8F26C23D-6E8B-461A-9235-3CC4E6B44A33}"/>
              </a:ext>
            </a:extLst>
          </p:cNvPr>
          <p:cNvSpPr>
            <a:spLocks noGrp="1" noChangeArrowheads="1"/>
          </p:cNvSpPr>
          <p:nvPr>
            <p:ph type="sldNum" sz="quarter" idx="12"/>
          </p:nvPr>
        </p:nvSpPr>
        <p:spPr/>
        <p:txBody>
          <a:bodyPr/>
          <a:lstStyle>
            <a:lvl1pPr>
              <a:defRPr/>
            </a:lvl1pPr>
          </a:lstStyle>
          <a:p>
            <a:pPr>
              <a:defRPr/>
            </a:pPr>
            <a:fld id="{4757912D-E6DB-4057-8424-7B83ABC9EC73}" type="slidenum">
              <a:rPr lang="en-US" altLang="zh-CN"/>
              <a:pPr>
                <a:defRPr/>
              </a:pPr>
              <a:t>‹#›</a:t>
            </a:fld>
            <a:endParaRPr lang="en-US" altLang="zh-CN"/>
          </a:p>
        </p:txBody>
      </p:sp>
    </p:spTree>
    <p:extLst>
      <p:ext uri="{BB962C8B-B14F-4D97-AF65-F5344CB8AC3E}">
        <p14:creationId xmlns:p14="http://schemas.microsoft.com/office/powerpoint/2010/main" val="38094607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C7AF4598-7D4E-4AE0-B7E5-4E7C57086FBA}"/>
              </a:ext>
            </a:extLst>
          </p:cNvPr>
          <p:cNvSpPr>
            <a:spLocks noGrp="1" noChangeArrowheads="1"/>
          </p:cNvSpPr>
          <p:nvPr>
            <p:ph type="dt" sz="half" idx="10"/>
          </p:nvPr>
        </p:nvSpPr>
        <p:spPr/>
        <p:txBody>
          <a:bodyPr/>
          <a:lstStyle>
            <a:lvl1pPr>
              <a:defRPr/>
            </a:lvl1pPr>
          </a:lstStyle>
          <a:p>
            <a:pPr>
              <a:defRPr/>
            </a:pPr>
            <a:fld id="{E666273D-9E53-4C86-8E81-7589B2FD4CE4}" type="datetime1">
              <a:rPr lang="en-AU"/>
              <a:pPr>
                <a:defRPr/>
              </a:pPr>
              <a:t>10/04/2023</a:t>
            </a:fld>
            <a:endParaRPr lang="en-US" altLang="zh-CN"/>
          </a:p>
        </p:txBody>
      </p:sp>
      <p:sp>
        <p:nvSpPr>
          <p:cNvPr id="6" name="Rectangle 7">
            <a:extLst>
              <a:ext uri="{FF2B5EF4-FFF2-40B4-BE49-F238E27FC236}">
                <a16:creationId xmlns:a16="http://schemas.microsoft.com/office/drawing/2014/main" id="{931C8630-AB20-4467-AD30-49014D0E3190}"/>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DB24F728-E060-42F3-868B-B5A8340B12D6}"/>
              </a:ext>
            </a:extLst>
          </p:cNvPr>
          <p:cNvSpPr>
            <a:spLocks noGrp="1" noChangeArrowheads="1"/>
          </p:cNvSpPr>
          <p:nvPr>
            <p:ph type="sldNum" sz="quarter" idx="12"/>
          </p:nvPr>
        </p:nvSpPr>
        <p:spPr/>
        <p:txBody>
          <a:bodyPr/>
          <a:lstStyle>
            <a:lvl1pPr>
              <a:defRPr/>
            </a:lvl1pPr>
          </a:lstStyle>
          <a:p>
            <a:pPr>
              <a:defRPr/>
            </a:pPr>
            <a:fld id="{12139927-2AE5-4EC6-928B-48418B4574DA}" type="slidenum">
              <a:rPr lang="en-US" altLang="zh-CN"/>
              <a:pPr>
                <a:defRPr/>
              </a:pPr>
              <a:t>‹#›</a:t>
            </a:fld>
            <a:endParaRPr lang="en-US" altLang="zh-CN"/>
          </a:p>
        </p:txBody>
      </p:sp>
    </p:spTree>
    <p:extLst>
      <p:ext uri="{BB962C8B-B14F-4D97-AF65-F5344CB8AC3E}">
        <p14:creationId xmlns:p14="http://schemas.microsoft.com/office/powerpoint/2010/main" val="21266674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6">
            <a:extLst>
              <a:ext uri="{FF2B5EF4-FFF2-40B4-BE49-F238E27FC236}">
                <a16:creationId xmlns:a16="http://schemas.microsoft.com/office/drawing/2014/main" id="{3B1F5E66-5EC0-47A3-82B6-002C10B08D9E}"/>
              </a:ext>
            </a:extLst>
          </p:cNvPr>
          <p:cNvSpPr>
            <a:spLocks noGrp="1" noChangeArrowheads="1"/>
          </p:cNvSpPr>
          <p:nvPr>
            <p:ph type="dt" sz="half" idx="10"/>
          </p:nvPr>
        </p:nvSpPr>
        <p:spPr/>
        <p:txBody>
          <a:bodyPr/>
          <a:lstStyle>
            <a:lvl1pPr>
              <a:defRPr/>
            </a:lvl1pPr>
          </a:lstStyle>
          <a:p>
            <a:pPr>
              <a:defRPr/>
            </a:pPr>
            <a:fld id="{5732C9C9-CFCF-4382-9A4F-644A09092EC1}" type="datetime1">
              <a:rPr lang="en-AU"/>
              <a:pPr>
                <a:defRPr/>
              </a:pPr>
              <a:t>10/04/2023</a:t>
            </a:fld>
            <a:endParaRPr lang="en-US" altLang="zh-CN"/>
          </a:p>
        </p:txBody>
      </p:sp>
      <p:sp>
        <p:nvSpPr>
          <p:cNvPr id="6" name="Rectangle 7">
            <a:extLst>
              <a:ext uri="{FF2B5EF4-FFF2-40B4-BE49-F238E27FC236}">
                <a16:creationId xmlns:a16="http://schemas.microsoft.com/office/drawing/2014/main" id="{51FE211C-72C4-4AFB-A9F6-1F65AB7D4AC5}"/>
              </a:ext>
            </a:extLst>
          </p:cNvPr>
          <p:cNvSpPr>
            <a:spLocks noGrp="1" noChangeArrowheads="1"/>
          </p:cNvSpPr>
          <p:nvPr>
            <p:ph type="ftr" sz="quarter" idx="11"/>
          </p:nvPr>
        </p:nvSpPr>
        <p:spPr/>
        <p:txBody>
          <a:bodyPr/>
          <a:lstStyle>
            <a:lvl1pPr>
              <a:defRPr/>
            </a:lvl1pPr>
          </a:lstStyle>
          <a:p>
            <a:pPr>
              <a:defRPr/>
            </a:pPr>
            <a:r>
              <a:rPr lang="en-US" altLang="zh-CN"/>
              <a:t>Xin Geng, ACM MM 2006</a:t>
            </a:r>
          </a:p>
        </p:txBody>
      </p:sp>
      <p:sp>
        <p:nvSpPr>
          <p:cNvPr id="7" name="Rectangle 8">
            <a:extLst>
              <a:ext uri="{FF2B5EF4-FFF2-40B4-BE49-F238E27FC236}">
                <a16:creationId xmlns:a16="http://schemas.microsoft.com/office/drawing/2014/main" id="{4FE74AB2-D338-4DC9-8022-656AF2A37C28}"/>
              </a:ext>
            </a:extLst>
          </p:cNvPr>
          <p:cNvSpPr>
            <a:spLocks noGrp="1" noChangeArrowheads="1"/>
          </p:cNvSpPr>
          <p:nvPr>
            <p:ph type="sldNum" sz="quarter" idx="12"/>
          </p:nvPr>
        </p:nvSpPr>
        <p:spPr/>
        <p:txBody>
          <a:bodyPr/>
          <a:lstStyle>
            <a:lvl1pPr>
              <a:defRPr/>
            </a:lvl1pPr>
          </a:lstStyle>
          <a:p>
            <a:pPr>
              <a:defRPr/>
            </a:pPr>
            <a:fld id="{9A63B191-3D9A-486D-86EB-F58D7B4EBC01}" type="slidenum">
              <a:rPr lang="en-US" altLang="zh-CN"/>
              <a:pPr>
                <a:defRPr/>
              </a:pPr>
              <a:t>‹#›</a:t>
            </a:fld>
            <a:endParaRPr lang="en-US" altLang="zh-CN"/>
          </a:p>
        </p:txBody>
      </p:sp>
    </p:spTree>
    <p:extLst>
      <p:ext uri="{BB962C8B-B14F-4D97-AF65-F5344CB8AC3E}">
        <p14:creationId xmlns:p14="http://schemas.microsoft.com/office/powerpoint/2010/main" val="13449718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45A95BA-DDD3-412B-948E-C53668026863}"/>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2">
            <a:extLst>
              <a:ext uri="{FF2B5EF4-FFF2-40B4-BE49-F238E27FC236}">
                <a16:creationId xmlns:a16="http://schemas.microsoft.com/office/drawing/2014/main" id="{B17F00E2-B81F-4265-A9DE-5655846E9D27}"/>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66A4B30B-857A-4273-98AA-DC2372B88A36}"/>
              </a:ext>
            </a:extLst>
          </p:cNvPr>
          <p:cNvSpPr>
            <a:spLocks noGrp="1" noChangeArrowheads="1"/>
          </p:cNvSpPr>
          <p:nvPr>
            <p:ph type="dt" sz="half" idx="2"/>
          </p:nvPr>
        </p:nvSpPr>
        <p:spPr bwMode="auto">
          <a:xfrm>
            <a:off x="4944533" y="6524625"/>
            <a:ext cx="2540000" cy="2286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latin typeface="Arial" panose="020B0604020202020204" pitchFamily="34" charset="0"/>
                <a:ea typeface="宋体" panose="02010600030101010101" pitchFamily="2" charset="-122"/>
              </a:defRPr>
            </a:lvl1pPr>
          </a:lstStyle>
          <a:p>
            <a:pPr>
              <a:defRPr/>
            </a:pPr>
            <a:fld id="{F48F9F93-3CF9-472F-960F-BCE12E83BE09}" type="datetime1">
              <a:rPr lang="en-AU"/>
              <a:pPr>
                <a:defRPr/>
              </a:pPr>
              <a:t>10/04/2023</a:t>
            </a:fld>
            <a:endParaRPr lang="en-US" altLang="zh-CN"/>
          </a:p>
        </p:txBody>
      </p:sp>
      <p:sp>
        <p:nvSpPr>
          <p:cNvPr id="1029" name="Rectangle 5">
            <a:extLst>
              <a:ext uri="{FF2B5EF4-FFF2-40B4-BE49-F238E27FC236}">
                <a16:creationId xmlns:a16="http://schemas.microsoft.com/office/drawing/2014/main" id="{F210B40C-098E-4FA9-93D2-39D91C94721D}"/>
              </a:ext>
            </a:extLst>
          </p:cNvPr>
          <p:cNvSpPr>
            <a:spLocks noGrp="1" noChangeArrowheads="1"/>
          </p:cNvSpPr>
          <p:nvPr>
            <p:ph type="ftr" sz="quarter" idx="3"/>
          </p:nvPr>
        </p:nvSpPr>
        <p:spPr bwMode="auto">
          <a:xfrm>
            <a:off x="8187267" y="6513513"/>
            <a:ext cx="38608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1">
                <a:solidFill>
                  <a:srgbClr val="5F5F5F"/>
                </a:solidFill>
                <a:latin typeface="Arial" panose="020B0604020202020204" pitchFamily="34" charset="0"/>
                <a:ea typeface="宋体" panose="02010600030101010101" pitchFamily="2" charset="-122"/>
              </a:defRPr>
            </a:lvl1pPr>
          </a:lstStyle>
          <a:p>
            <a:pPr>
              <a:defRPr/>
            </a:pPr>
            <a:r>
              <a:rPr lang="zh-CN" altLang="en-US"/>
              <a:t>模式识别 </a:t>
            </a:r>
            <a:r>
              <a:rPr lang="en-US" altLang="zh-CN"/>
              <a:t>2009</a:t>
            </a:r>
          </a:p>
        </p:txBody>
      </p:sp>
      <p:sp>
        <p:nvSpPr>
          <p:cNvPr id="1030" name="Rectangle 6">
            <a:extLst>
              <a:ext uri="{FF2B5EF4-FFF2-40B4-BE49-F238E27FC236}">
                <a16:creationId xmlns:a16="http://schemas.microsoft.com/office/drawing/2014/main" id="{B9A8B161-874C-4E99-AB59-B94A658DD281}"/>
              </a:ext>
            </a:extLst>
          </p:cNvPr>
          <p:cNvSpPr>
            <a:spLocks noGrp="1" noChangeArrowheads="1"/>
          </p:cNvSpPr>
          <p:nvPr>
            <p:ph type="sldNum" sz="quarter" idx="4"/>
          </p:nvPr>
        </p:nvSpPr>
        <p:spPr bwMode="auto">
          <a:xfrm>
            <a:off x="46567" y="6524625"/>
            <a:ext cx="2540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fld id="{2AF195EE-5EF7-4AB7-A3A8-EAA072408DF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 id="2147484636" r:id="rId14"/>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5pPr>
      <a:lvl6pPr marL="4572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6pPr>
      <a:lvl7pPr marL="9144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7pPr>
      <a:lvl8pPr marL="13716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8pPr>
      <a:lvl9pPr marL="18288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BBD22D1E-5B20-4F93-B62F-B343920212AF}"/>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1" name="Rectangle 2">
            <a:extLst>
              <a:ext uri="{FF2B5EF4-FFF2-40B4-BE49-F238E27FC236}">
                <a16:creationId xmlns:a16="http://schemas.microsoft.com/office/drawing/2014/main" id="{D7F6B763-C189-49C7-B61C-79DDB1F2D960}"/>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7" name="Rectangle 4">
            <a:extLst>
              <a:ext uri="{FF2B5EF4-FFF2-40B4-BE49-F238E27FC236}">
                <a16:creationId xmlns:a16="http://schemas.microsoft.com/office/drawing/2014/main" id="{F5A7F0AA-62A5-46B6-8A54-AECCA75FC7A1}"/>
              </a:ext>
            </a:extLst>
          </p:cNvPr>
          <p:cNvSpPr>
            <a:spLocks noGrp="1" noChangeArrowheads="1"/>
          </p:cNvSpPr>
          <p:nvPr>
            <p:ph type="dt" sz="half" idx="2"/>
          </p:nvPr>
        </p:nvSpPr>
        <p:spPr bwMode="auto">
          <a:xfrm>
            <a:off x="7056967" y="6629400"/>
            <a:ext cx="2540000" cy="228600"/>
          </a:xfrm>
          <a:prstGeom prst="rect">
            <a:avLst/>
          </a:prstGeom>
          <a:ln>
            <a:miter lim="800000"/>
          </a:ln>
        </p:spPr>
        <p:txBody>
          <a:bodyPr vert="horz" wrap="square" lIns="91440" tIns="45720" rIns="91440" bIns="45720" numCol="1" anchor="t" anchorCtr="0" compatLnSpc="1"/>
          <a:lstStyle>
            <a:lvl1pPr algn="l" eaLnBrk="1" hangingPunct="1">
              <a:defRPr sz="1000">
                <a:latin typeface="Arial" panose="020B0604020202020204" pitchFamily="34" charset="0"/>
              </a:defRPr>
            </a:lvl1pPr>
          </a:lstStyle>
          <a:p>
            <a:pPr>
              <a:defRPr/>
            </a:pPr>
            <a:fld id="{DA8407E3-4A7D-4DB4-B0CE-013C9D845000}" type="datetime1">
              <a:rPr lang="en-AU"/>
              <a:pPr>
                <a:defRPr/>
              </a:pPr>
              <a:t>10/04/2023</a:t>
            </a:fld>
            <a:endParaRPr lang="en-US" altLang="zh-CN"/>
          </a:p>
        </p:txBody>
      </p:sp>
      <p:sp>
        <p:nvSpPr>
          <p:cNvPr id="8" name="Rectangle 5">
            <a:extLst>
              <a:ext uri="{FF2B5EF4-FFF2-40B4-BE49-F238E27FC236}">
                <a16:creationId xmlns:a16="http://schemas.microsoft.com/office/drawing/2014/main" id="{1CD81501-E395-4CC0-B166-CC395F451C10}"/>
              </a:ext>
            </a:extLst>
          </p:cNvPr>
          <p:cNvSpPr>
            <a:spLocks noGrp="1" noChangeArrowheads="1"/>
          </p:cNvSpPr>
          <p:nvPr>
            <p:ph type="ftr" sz="quarter" idx="3"/>
          </p:nvPr>
        </p:nvSpPr>
        <p:spPr bwMode="auto">
          <a:xfrm>
            <a:off x="0" y="6629400"/>
            <a:ext cx="3860800" cy="228600"/>
          </a:xfrm>
          <a:prstGeom prst="rect">
            <a:avLst/>
          </a:prstGeom>
          <a:ln>
            <a:miter lim="800000"/>
          </a:ln>
        </p:spPr>
        <p:txBody>
          <a:bodyPr vert="horz" wrap="square" lIns="91440" tIns="45720" rIns="91440" bIns="45720" numCol="1" anchor="t" anchorCtr="0" compatLnSpc="1"/>
          <a:lstStyle>
            <a:lvl1pPr algn="ctr" eaLnBrk="1" hangingPunct="1">
              <a:defRPr sz="1000" i="0">
                <a:solidFill>
                  <a:schemeClr val="tx1"/>
                </a:solidFill>
                <a:latin typeface="Arial" panose="020B0604020202020204" pitchFamily="34" charset="0"/>
              </a:defRPr>
            </a:lvl1pPr>
          </a:lstStyle>
          <a:p>
            <a:pPr>
              <a:defRPr/>
            </a:pPr>
            <a:r>
              <a:rPr lang="zh-CN" altLang="en-US"/>
              <a:t>模式识别 </a:t>
            </a:r>
            <a:r>
              <a:rPr lang="en-US" altLang="zh-CN"/>
              <a:t>2009</a:t>
            </a:r>
          </a:p>
        </p:txBody>
      </p:sp>
      <p:sp>
        <p:nvSpPr>
          <p:cNvPr id="9" name="Rectangle 6">
            <a:extLst>
              <a:ext uri="{FF2B5EF4-FFF2-40B4-BE49-F238E27FC236}">
                <a16:creationId xmlns:a16="http://schemas.microsoft.com/office/drawing/2014/main" id="{D015FE5C-8DBA-4066-8A96-C0DB478EE7BF}"/>
              </a:ext>
            </a:extLst>
          </p:cNvPr>
          <p:cNvSpPr>
            <a:spLocks noGrp="1" noChangeArrowheads="1"/>
          </p:cNvSpPr>
          <p:nvPr>
            <p:ph type="sldNum" sz="quarter" idx="4"/>
          </p:nvPr>
        </p:nvSpPr>
        <p:spPr bwMode="auto">
          <a:xfrm>
            <a:off x="9652000" y="6629400"/>
            <a:ext cx="2540000" cy="228600"/>
          </a:xfrm>
          <a:prstGeom prst="rect">
            <a:avLst/>
          </a:prstGeom>
          <a:ln>
            <a:miter lim="800000"/>
          </a:ln>
        </p:spPr>
        <p:txBody>
          <a:bodyPr vert="horz" wrap="square" lIns="91440" tIns="45720" rIns="91440" bIns="45720" numCol="1" anchor="t" anchorCtr="0" compatLnSpc="1"/>
          <a:lstStyle>
            <a:lvl1pPr algn="r" eaLnBrk="1" hangingPunct="1">
              <a:defRPr sz="1000"/>
            </a:lvl1pPr>
          </a:lstStyle>
          <a:p>
            <a:pPr>
              <a:defRPr/>
            </a:pPr>
            <a:fld id="{8E38C3A4-0D32-422C-89B1-4BDA08359C0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5pPr>
      <a:lvl6pPr marL="4572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6pPr>
      <a:lvl7pPr marL="9144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7pPr>
      <a:lvl8pPr marL="13716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8pPr>
      <a:lvl9pPr marL="1828800" algn="ctr" rtl="0" fontAlgn="base">
        <a:spcBef>
          <a:spcPct val="0"/>
        </a:spcBef>
        <a:spcAft>
          <a:spcPct val="0"/>
        </a:spcAft>
        <a:defRPr sz="4000">
          <a:solidFill>
            <a:schemeClr val="tx2"/>
          </a:solidFill>
          <a:latin typeface="Franklin Gothic Heavy" panose="020B0903020102020204" pitchFamily="34" charset="0"/>
          <a:ea typeface="宋体" panose="02010600030101010101" pitchFamily="2" charset="-122"/>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01DFCBB7-0D16-480C-AD88-977E658EA5AF}"/>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5" name="Rectangle 2">
            <a:extLst>
              <a:ext uri="{FF2B5EF4-FFF2-40B4-BE49-F238E27FC236}">
                <a16:creationId xmlns:a16="http://schemas.microsoft.com/office/drawing/2014/main" id="{95FD8E59-DBE6-4A7F-A9DF-F037BEC1838A}"/>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FE1B39C6-1C5E-4116-B21E-41148B0E820E}"/>
              </a:ext>
            </a:extLst>
          </p:cNvPr>
          <p:cNvSpPr>
            <a:spLocks noGrp="1" noChangeArrowheads="1"/>
          </p:cNvSpPr>
          <p:nvPr>
            <p:ph type="dt" sz="half" idx="2"/>
          </p:nvPr>
        </p:nvSpPr>
        <p:spPr bwMode="auto">
          <a:xfrm>
            <a:off x="4944533" y="6524625"/>
            <a:ext cx="2540000" cy="2286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latin typeface="Arial" panose="020B0604020202020204" pitchFamily="34" charset="0"/>
                <a:ea typeface="宋体" panose="02010600030101010101" pitchFamily="2" charset="-122"/>
              </a:defRPr>
            </a:lvl1pPr>
          </a:lstStyle>
          <a:p>
            <a:pPr>
              <a:defRPr/>
            </a:pPr>
            <a:fld id="{9D652EDF-9A18-478D-8BBA-AB44CF85A79C}" type="datetime1">
              <a:rPr lang="en-AU"/>
              <a:pPr>
                <a:defRPr/>
              </a:pPr>
              <a:t>10/04/2023</a:t>
            </a:fld>
            <a:endParaRPr lang="en-US" altLang="zh-CN"/>
          </a:p>
        </p:txBody>
      </p:sp>
      <p:sp>
        <p:nvSpPr>
          <p:cNvPr id="1029" name="Rectangle 5">
            <a:extLst>
              <a:ext uri="{FF2B5EF4-FFF2-40B4-BE49-F238E27FC236}">
                <a16:creationId xmlns:a16="http://schemas.microsoft.com/office/drawing/2014/main" id="{1D6098FB-0594-4916-923A-26E3038216EC}"/>
              </a:ext>
            </a:extLst>
          </p:cNvPr>
          <p:cNvSpPr>
            <a:spLocks noGrp="1" noChangeArrowheads="1"/>
          </p:cNvSpPr>
          <p:nvPr>
            <p:ph type="ftr" sz="quarter" idx="3"/>
          </p:nvPr>
        </p:nvSpPr>
        <p:spPr bwMode="auto">
          <a:xfrm>
            <a:off x="8187267" y="6513513"/>
            <a:ext cx="38608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1">
                <a:solidFill>
                  <a:srgbClr val="5F5F5F"/>
                </a:solidFill>
                <a:latin typeface="Arial" panose="020B0604020202020204" pitchFamily="34" charset="0"/>
                <a:ea typeface="宋体" panose="02010600030101010101" pitchFamily="2" charset="-122"/>
              </a:defRPr>
            </a:lvl1pPr>
          </a:lstStyle>
          <a:p>
            <a:pPr>
              <a:defRPr/>
            </a:pPr>
            <a:r>
              <a:rPr lang="zh-CN" altLang="en-US"/>
              <a:t>模式识别 </a:t>
            </a:r>
            <a:r>
              <a:rPr lang="en-US" altLang="zh-CN"/>
              <a:t>2009</a:t>
            </a:r>
          </a:p>
        </p:txBody>
      </p:sp>
      <p:sp>
        <p:nvSpPr>
          <p:cNvPr id="1030" name="Rectangle 6">
            <a:extLst>
              <a:ext uri="{FF2B5EF4-FFF2-40B4-BE49-F238E27FC236}">
                <a16:creationId xmlns:a16="http://schemas.microsoft.com/office/drawing/2014/main" id="{002AFFE6-53FC-4E48-B0BB-A2E0C2A44019}"/>
              </a:ext>
            </a:extLst>
          </p:cNvPr>
          <p:cNvSpPr>
            <a:spLocks noGrp="1" noChangeArrowheads="1"/>
          </p:cNvSpPr>
          <p:nvPr>
            <p:ph type="sldNum" sz="quarter" idx="4"/>
          </p:nvPr>
        </p:nvSpPr>
        <p:spPr bwMode="auto">
          <a:xfrm>
            <a:off x="46567" y="6524625"/>
            <a:ext cx="2540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fld id="{643FAB78-D3D4-4C37-AF4F-0584662B6D7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63" r:id="rId1"/>
    <p:sldLayoutId id="2147484664" r:id="rId2"/>
    <p:sldLayoutId id="2147484665" r:id="rId3"/>
    <p:sldLayoutId id="2147484666" r:id="rId4"/>
    <p:sldLayoutId id="2147484667" r:id="rId5"/>
    <p:sldLayoutId id="2147484668" r:id="rId6"/>
    <p:sldLayoutId id="2147484669" r:id="rId7"/>
    <p:sldLayoutId id="2147484670" r:id="rId8"/>
    <p:sldLayoutId id="2147484671" r:id="rId9"/>
    <p:sldLayoutId id="2147484672" r:id="rId10"/>
    <p:sldLayoutId id="2147484673" r:id="rId11"/>
    <p:sldLayoutId id="2147484674" r:id="rId12"/>
    <p:sldLayoutId id="2147484675" r:id="rId13"/>
    <p:sldLayoutId id="2147484648" r:id="rId14"/>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5pPr>
      <a:lvl6pPr marL="4572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6pPr>
      <a:lvl7pPr marL="9144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7pPr>
      <a:lvl8pPr marL="13716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8pPr>
      <a:lvl9pPr marL="18288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C420F786-CA29-41B5-876D-461CA2BC809D}"/>
              </a:ext>
            </a:extLst>
          </p:cNvPr>
          <p:cNvSpPr>
            <a:spLocks noGrp="1" noChangeArrowheads="1"/>
          </p:cNvSpPr>
          <p:nvPr>
            <p:ph type="body" idx="4294967295"/>
          </p:nvPr>
        </p:nvSpPr>
        <p:spPr bwMode="auto">
          <a:xfrm>
            <a:off x="912284" y="1125538"/>
            <a:ext cx="11040533" cy="535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099" name="Rectangle 2">
            <a:extLst>
              <a:ext uri="{FF2B5EF4-FFF2-40B4-BE49-F238E27FC236}">
                <a16:creationId xmlns:a16="http://schemas.microsoft.com/office/drawing/2014/main" id="{C463D5B7-066D-46BE-B494-9CBC845CADE3}"/>
              </a:ext>
            </a:extLst>
          </p:cNvPr>
          <p:cNvSpPr>
            <a:spLocks noGrp="1" noChangeArrowheads="1"/>
          </p:cNvSpPr>
          <p:nvPr>
            <p:ph type="title" idx="4294967295"/>
          </p:nvPr>
        </p:nvSpPr>
        <p:spPr bwMode="auto">
          <a:xfrm>
            <a:off x="0" y="188913"/>
            <a:ext cx="1219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4">
            <a:extLst>
              <a:ext uri="{FF2B5EF4-FFF2-40B4-BE49-F238E27FC236}">
                <a16:creationId xmlns:a16="http://schemas.microsoft.com/office/drawing/2014/main" id="{2FDF7413-C480-44CD-8789-55FD2191C579}"/>
              </a:ext>
            </a:extLst>
          </p:cNvPr>
          <p:cNvSpPr>
            <a:spLocks noGrp="1" noChangeArrowheads="1"/>
          </p:cNvSpPr>
          <p:nvPr>
            <p:ph type="dt" sz="half" idx="2"/>
          </p:nvPr>
        </p:nvSpPr>
        <p:spPr bwMode="auto">
          <a:xfrm>
            <a:off x="4944533" y="6524625"/>
            <a:ext cx="2540000" cy="2286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000">
                <a:latin typeface="Arial" panose="020B0604020202020204" pitchFamily="34" charset="0"/>
                <a:ea typeface="宋体" panose="02010600030101010101" pitchFamily="2" charset="-122"/>
              </a:defRPr>
            </a:lvl1pPr>
          </a:lstStyle>
          <a:p>
            <a:pPr>
              <a:defRPr/>
            </a:pPr>
            <a:fld id="{FFCDFBA9-91A4-4213-AEE6-974D7CAEA8DD}" type="datetime1">
              <a:rPr lang="en-AU"/>
              <a:pPr>
                <a:defRPr/>
              </a:pPr>
              <a:t>10/04/2023</a:t>
            </a:fld>
            <a:endParaRPr lang="en-US" altLang="zh-CN"/>
          </a:p>
        </p:txBody>
      </p:sp>
      <p:sp>
        <p:nvSpPr>
          <p:cNvPr id="1029" name="Rectangle 5">
            <a:extLst>
              <a:ext uri="{FF2B5EF4-FFF2-40B4-BE49-F238E27FC236}">
                <a16:creationId xmlns:a16="http://schemas.microsoft.com/office/drawing/2014/main" id="{A1E271FD-FC2F-44E2-B638-CC365456A494}"/>
              </a:ext>
            </a:extLst>
          </p:cNvPr>
          <p:cNvSpPr>
            <a:spLocks noGrp="1" noChangeArrowheads="1"/>
          </p:cNvSpPr>
          <p:nvPr>
            <p:ph type="ftr" sz="quarter" idx="3"/>
          </p:nvPr>
        </p:nvSpPr>
        <p:spPr bwMode="auto">
          <a:xfrm>
            <a:off x="8187267" y="6513513"/>
            <a:ext cx="38608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i="1">
                <a:solidFill>
                  <a:srgbClr val="5F5F5F"/>
                </a:solidFill>
                <a:latin typeface="Arial" panose="020B0604020202020204" pitchFamily="34" charset="0"/>
                <a:ea typeface="宋体" panose="02010600030101010101" pitchFamily="2" charset="-122"/>
              </a:defRPr>
            </a:lvl1pPr>
          </a:lstStyle>
          <a:p>
            <a:pPr>
              <a:defRPr/>
            </a:pPr>
            <a:r>
              <a:rPr lang="zh-CN" altLang="en-US"/>
              <a:t>模式识别 </a:t>
            </a:r>
            <a:r>
              <a:rPr lang="en-US" altLang="zh-CN"/>
              <a:t>2009</a:t>
            </a:r>
          </a:p>
        </p:txBody>
      </p:sp>
      <p:sp>
        <p:nvSpPr>
          <p:cNvPr id="1030" name="Rectangle 6">
            <a:extLst>
              <a:ext uri="{FF2B5EF4-FFF2-40B4-BE49-F238E27FC236}">
                <a16:creationId xmlns:a16="http://schemas.microsoft.com/office/drawing/2014/main" id="{E6C8E85F-E240-402D-A299-FEEC3D4F5237}"/>
              </a:ext>
            </a:extLst>
          </p:cNvPr>
          <p:cNvSpPr>
            <a:spLocks noGrp="1" noChangeArrowheads="1"/>
          </p:cNvSpPr>
          <p:nvPr>
            <p:ph type="sldNum" sz="quarter" idx="4"/>
          </p:nvPr>
        </p:nvSpPr>
        <p:spPr bwMode="auto">
          <a:xfrm>
            <a:off x="46567" y="6524625"/>
            <a:ext cx="2540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fld id="{6D8F71BF-5959-451C-8F48-A134671C20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 id="2147484687" r:id="rId12"/>
    <p:sldLayoutId id="2147484688" r:id="rId13"/>
    <p:sldLayoutId id="2147484649" r:id="rId14"/>
  </p:sldLayoutIdLst>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2pPr>
      <a:lvl3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3pPr>
      <a:lvl4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4pPr>
      <a:lvl5pPr algn="ctr" rtl="0" eaLnBrk="0" fontAlgn="base" hangingPunct="0">
        <a:spcBef>
          <a:spcPct val="0"/>
        </a:spcBef>
        <a:spcAft>
          <a:spcPct val="0"/>
        </a:spcAft>
        <a:defRPr sz="4000">
          <a:solidFill>
            <a:schemeClr val="tx2"/>
          </a:solidFill>
          <a:latin typeface="Franklin Gothic Heavy" panose="020B0903020102020204" pitchFamily="34" charset="0"/>
          <a:ea typeface="Gungsuh" pitchFamily="18" charset="-127"/>
        </a:defRPr>
      </a:lvl5pPr>
      <a:lvl6pPr marL="4572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6pPr>
      <a:lvl7pPr marL="9144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7pPr>
      <a:lvl8pPr marL="13716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8pPr>
      <a:lvl9pPr marL="1828800" algn="ctr" rtl="0" fontAlgn="base">
        <a:spcBef>
          <a:spcPct val="0"/>
        </a:spcBef>
        <a:spcAft>
          <a:spcPct val="0"/>
        </a:spcAft>
        <a:defRPr sz="4000">
          <a:solidFill>
            <a:schemeClr val="tx2"/>
          </a:solidFill>
          <a:latin typeface="Franklin Gothic Heavy" panose="020B0903020102020204" pitchFamily="34" charset="0"/>
          <a:ea typeface="Gungsuh" pitchFamily="18" charset="-127"/>
        </a:defRPr>
      </a:lvl9pPr>
    </p:titleStyle>
    <p:bodyStyle>
      <a:lvl1pPr marL="342900" indent="-342900" algn="l" rtl="0" eaLnBrk="0" fontAlgn="base" hangingPunct="0">
        <a:spcBef>
          <a:spcPct val="20000"/>
        </a:spcBef>
        <a:spcAft>
          <a:spcPct val="2000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20000"/>
        </a:spcAft>
        <a:buChar char="•"/>
        <a:defRPr sz="2400">
          <a:solidFill>
            <a:schemeClr val="tx1"/>
          </a:solidFill>
          <a:latin typeface="+mn-lt"/>
          <a:ea typeface="+mn-ea"/>
        </a:defRPr>
      </a:lvl2pPr>
      <a:lvl3pPr marL="1143000" indent="-228600" algn="l" rtl="0" eaLnBrk="0" fontAlgn="base" hangingPunct="0">
        <a:spcBef>
          <a:spcPct val="20000"/>
        </a:spcBef>
        <a:spcAft>
          <a:spcPct val="20000"/>
        </a:spcAft>
        <a:buChar char="•"/>
        <a:defRPr sz="2000">
          <a:solidFill>
            <a:schemeClr val="tx1"/>
          </a:solidFill>
          <a:latin typeface="+mn-lt"/>
          <a:ea typeface="+mn-ea"/>
        </a:defRPr>
      </a:lvl3pPr>
      <a:lvl4pPr marL="1600200" indent="-228600" algn="l" rtl="0" eaLnBrk="0" fontAlgn="base" hangingPunct="0">
        <a:spcBef>
          <a:spcPct val="20000"/>
        </a:spcBef>
        <a:spcAft>
          <a:spcPct val="20000"/>
        </a:spcAft>
        <a:buChar char="•"/>
        <a:defRPr sz="2000">
          <a:solidFill>
            <a:schemeClr val="tx1"/>
          </a:solidFill>
          <a:latin typeface="+mn-lt"/>
          <a:ea typeface="+mn-ea"/>
        </a:defRPr>
      </a:lvl4pPr>
      <a:lvl5pPr marL="2057400" indent="-228600" algn="l" rtl="0" eaLnBrk="0" fontAlgn="base" hangingPunct="0">
        <a:spcBef>
          <a:spcPct val="20000"/>
        </a:spcBef>
        <a:spcAft>
          <a:spcPct val="20000"/>
        </a:spcAft>
        <a:buChar char="•"/>
        <a:defRPr sz="1600">
          <a:solidFill>
            <a:schemeClr val="tx1"/>
          </a:solidFill>
          <a:latin typeface="+mn-lt"/>
          <a:ea typeface="+mn-ea"/>
        </a:defRPr>
      </a:lvl5pPr>
      <a:lvl6pPr marL="2514600" indent="-228600" algn="l" rtl="0" fontAlgn="base">
        <a:spcBef>
          <a:spcPct val="20000"/>
        </a:spcBef>
        <a:spcAft>
          <a:spcPct val="20000"/>
        </a:spcAft>
        <a:buChar char="•"/>
        <a:defRPr sz="1600">
          <a:solidFill>
            <a:schemeClr val="tx1"/>
          </a:solidFill>
          <a:latin typeface="+mn-lt"/>
          <a:ea typeface="+mn-ea"/>
        </a:defRPr>
      </a:lvl6pPr>
      <a:lvl7pPr marL="2971800" indent="-228600" algn="l" rtl="0" fontAlgn="base">
        <a:spcBef>
          <a:spcPct val="20000"/>
        </a:spcBef>
        <a:spcAft>
          <a:spcPct val="20000"/>
        </a:spcAft>
        <a:buChar char="•"/>
        <a:defRPr sz="1600">
          <a:solidFill>
            <a:schemeClr val="tx1"/>
          </a:solidFill>
          <a:latin typeface="+mn-lt"/>
          <a:ea typeface="+mn-ea"/>
        </a:defRPr>
      </a:lvl7pPr>
      <a:lvl8pPr marL="3429000" indent="-228600" algn="l" rtl="0" fontAlgn="base">
        <a:spcBef>
          <a:spcPct val="20000"/>
        </a:spcBef>
        <a:spcAft>
          <a:spcPct val="20000"/>
        </a:spcAft>
        <a:buChar char="•"/>
        <a:defRPr sz="1600">
          <a:solidFill>
            <a:schemeClr val="tx1"/>
          </a:solidFill>
          <a:latin typeface="+mn-lt"/>
          <a:ea typeface="+mn-ea"/>
        </a:defRPr>
      </a:lvl8pPr>
      <a:lvl9pPr marL="3886200" indent="-228600" algn="l" rtl="0" fontAlgn="base">
        <a:spcBef>
          <a:spcPct val="20000"/>
        </a:spcBef>
        <a:spcAft>
          <a:spcPct val="2000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7.xml"/><Relationship Id="rId1" Type="http://schemas.openxmlformats.org/officeDocument/2006/relationships/vmlDrawing" Target="../drawings/vmlDrawing3.v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15.xml"/><Relationship Id="rId7" Type="http://schemas.openxmlformats.org/officeDocument/2006/relationships/oleObject" Target="../embeddings/oleObject5.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4.bin"/><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16.xml"/><Relationship Id="rId7" Type="http://schemas.openxmlformats.org/officeDocument/2006/relationships/oleObject" Target="../embeddings/oleObject7.bin"/><Relationship Id="rId2" Type="http://schemas.openxmlformats.org/officeDocument/2006/relationships/slideLayout" Target="../slideLayouts/slideLayout27.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6.bin"/><Relationship Id="rId10" Type="http://schemas.openxmlformats.org/officeDocument/2006/relationships/image" Target="../media/image36.wmf"/><Relationship Id="rId4" Type="http://schemas.openxmlformats.org/officeDocument/2006/relationships/image" Target="../media/image40.png"/><Relationship Id="rId9"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7.xml"/><Relationship Id="rId1" Type="http://schemas.openxmlformats.org/officeDocument/2006/relationships/vmlDrawing" Target="../drawings/vmlDrawing6.vml"/><Relationship Id="rId5" Type="http://schemas.openxmlformats.org/officeDocument/2006/relationships/image" Target="../media/image37.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0.xml"/><Relationship Id="rId7" Type="http://schemas.openxmlformats.org/officeDocument/2006/relationships/image" Target="../media/image39.wmf"/><Relationship Id="rId12" Type="http://schemas.openxmlformats.org/officeDocument/2006/relationships/image" Target="../media/image44.png"/><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0.wmf"/></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52.png"/><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51.wmf"/><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oleObject" Target="../embeddings/oleObject17.bin"/></Relationships>
</file>

<file path=ppt/slides/_rels/slide4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57.wmf"/><Relationship Id="rId3" Type="http://schemas.openxmlformats.org/officeDocument/2006/relationships/notesSlide" Target="../notesSlides/notesSlide24.xml"/><Relationship Id="rId7" Type="http://schemas.openxmlformats.org/officeDocument/2006/relationships/image" Target="../media/image54.wmf"/><Relationship Id="rId12"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60.png"/><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55.wmf"/><Relationship Id="rId14" Type="http://schemas.openxmlformats.org/officeDocument/2006/relationships/image" Target="../media/image59.png"/></Relationships>
</file>

<file path=ppt/slides/_rels/slide47.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60.png"/><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65.wmf"/><Relationship Id="rId5" Type="http://schemas.openxmlformats.org/officeDocument/2006/relationships/oleObject" Target="../embeddings/oleObject25.bin"/><Relationship Id="rId4" Type="http://schemas.openxmlformats.org/officeDocument/2006/relationships/image" Target="../media/image64.wmf"/></Relationships>
</file>

<file path=ppt/slides/_rels/slide52.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notesSlide" Target="../notesSlides/notesSlide27.xml"/><Relationship Id="rId7" Type="http://schemas.openxmlformats.org/officeDocument/2006/relationships/oleObject" Target="../embeddings/oleObject28.bin"/><Relationship Id="rId2" Type="http://schemas.openxmlformats.org/officeDocument/2006/relationships/slideLayout" Target="../slideLayouts/slideLayout27.xml"/><Relationship Id="rId1" Type="http://schemas.openxmlformats.org/officeDocument/2006/relationships/vmlDrawing" Target="../drawings/vmlDrawing11.vml"/><Relationship Id="rId6" Type="http://schemas.openxmlformats.org/officeDocument/2006/relationships/image" Target="../media/image67.wmf"/><Relationship Id="rId5" Type="http://schemas.openxmlformats.org/officeDocument/2006/relationships/oleObject" Target="../embeddings/oleObject27.bin"/><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75.png"/><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8.xml"/><Relationship Id="rId7" Type="http://schemas.openxmlformats.org/officeDocument/2006/relationships/image" Target="../media/image65.wmf"/><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64.wmf"/><Relationship Id="rId4" Type="http://schemas.openxmlformats.org/officeDocument/2006/relationships/oleObject" Target="../embeddings/oleObject29.bin"/><Relationship Id="rId9" Type="http://schemas.openxmlformats.org/officeDocument/2006/relationships/image" Target="../media/image66.wmf"/></Relationships>
</file>

<file path=ppt/slides/_rels/slide5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7.xml"/><Relationship Id="rId1" Type="http://schemas.openxmlformats.org/officeDocument/2006/relationships/vmlDrawing" Target="../drawings/vmlDrawing13.vml"/><Relationship Id="rId6" Type="http://schemas.openxmlformats.org/officeDocument/2006/relationships/image" Target="../media/image65.wmf"/><Relationship Id="rId11" Type="http://schemas.openxmlformats.org/officeDocument/2006/relationships/image" Target="../media/image129.png"/><Relationship Id="rId5" Type="http://schemas.openxmlformats.org/officeDocument/2006/relationships/oleObject" Target="../embeddings/oleObject33.bin"/><Relationship Id="rId10" Type="http://schemas.openxmlformats.org/officeDocument/2006/relationships/image" Target="../media/image128.png"/><Relationship Id="rId4" Type="http://schemas.openxmlformats.org/officeDocument/2006/relationships/image" Target="../media/image64.wmf"/><Relationship Id="rId9" Type="http://schemas.openxmlformats.org/officeDocument/2006/relationships/image" Target="../media/image1260.png"/></Relationships>
</file>

<file path=ppt/slides/_rels/slide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69.wmf"/><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82.png"/><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9.xml"/><Relationship Id="rId1" Type="http://schemas.openxmlformats.org/officeDocument/2006/relationships/slideLayout" Target="../slideLayouts/slideLayout27.xml"/><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31.xml"/><Relationship Id="rId1" Type="http://schemas.openxmlformats.org/officeDocument/2006/relationships/slideLayout" Target="../slideLayouts/slideLayout27.xml"/><Relationship Id="rId5" Type="http://schemas.openxmlformats.org/officeDocument/2006/relationships/image" Target="../media/image830.png"/><Relationship Id="rId4" Type="http://schemas.openxmlformats.org/officeDocument/2006/relationships/image" Target="../media/image820.png"/></Relationships>
</file>

<file path=ppt/slides/_rels/slide6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image" Target="../media/image88.png"/><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8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BDC49481-86C2-4274-87A8-F24210F6CAF7}"/>
              </a:ext>
            </a:extLst>
          </p:cNvPr>
          <p:cNvSpPr>
            <a:spLocks noGrp="1" noChangeArrowheads="1"/>
          </p:cNvSpPr>
          <p:nvPr>
            <p:ph type="ctrTitle" idx="4294967295"/>
          </p:nvPr>
        </p:nvSpPr>
        <p:spPr>
          <a:xfrm>
            <a:off x="1524000" y="2514600"/>
            <a:ext cx="9144000" cy="914400"/>
          </a:xfrm>
        </p:spPr>
        <p:txBody>
          <a:bodyPr>
            <a:normAutofit/>
          </a:bodyPr>
          <a:lstStyle/>
          <a:p>
            <a:pPr eaLnBrk="1" hangingPunct="1"/>
            <a:r>
              <a:rPr lang="en-US" altLang="zh-CN" sz="4800" dirty="0"/>
              <a:t>Ch 07. </a:t>
            </a:r>
            <a:r>
              <a:rPr lang="en-US" altLang="zh-CN" dirty="0">
                <a:latin typeface="Comic Sans MS" panose="030F0702030302020204" pitchFamily="66" charset="0"/>
              </a:rPr>
              <a:t>Linear Discriminant Function</a:t>
            </a:r>
            <a:endParaRPr lang="zh-CN" altLang="en-US" sz="4800" dirty="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823B27D-25AB-43D2-8F1E-51FF744DAF5C}"/>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p>
        </p:txBody>
      </p:sp>
      <mc:AlternateContent xmlns:mc="http://schemas.openxmlformats.org/markup-compatibility/2006" xmlns:a14="http://schemas.microsoft.com/office/drawing/2010/main">
        <mc:Choice Requires="a14">
          <p:sp>
            <p:nvSpPr>
              <p:cNvPr id="57347" name="Content Placeholder 2">
                <a:extLst>
                  <a:ext uri="{FF2B5EF4-FFF2-40B4-BE49-F238E27FC236}">
                    <a16:creationId xmlns:a16="http://schemas.microsoft.com/office/drawing/2014/main" id="{E729B0F4-3CE0-407A-872F-B7091950EDCD}"/>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Generalized linear discriminant function </a:t>
                </a:r>
                <a:r>
                  <a:rPr lang="zh-CN" altLang="en-US" dirty="0">
                    <a:solidFill>
                      <a:srgbClr val="FF0000"/>
                    </a:solidFill>
                  </a:rPr>
                  <a:t>（</a:t>
                </a:r>
                <a:r>
                  <a:rPr lang="zh-CN" altLang="en-US" b="1" dirty="0">
                    <a:solidFill>
                      <a:srgbClr val="FF0000"/>
                    </a:solidFill>
                  </a:rPr>
                  <a:t>广义线性判别函数</a:t>
                </a:r>
                <a:r>
                  <a:rPr lang="zh-CN" altLang="en-US" dirty="0">
                    <a:solidFill>
                      <a:srgbClr val="FF0000"/>
                    </a:solidFill>
                  </a:rPr>
                  <a:t>）</a:t>
                </a:r>
                <a:endParaRPr lang="en-US" altLang="zh-CN" dirty="0">
                  <a:solidFill>
                    <a:srgbClr val="FF0000"/>
                  </a:solidFill>
                </a:endParaRPr>
              </a:p>
              <a:p>
                <a:pPr marL="0" indent="0">
                  <a:buNone/>
                </a:pPr>
                <a:r>
                  <a:rPr lang="en-US" altLang="zh-CN" sz="3200" dirty="0"/>
                  <a:t>         </a:t>
                </a:r>
                <a14:m>
                  <m:oMath xmlns:m="http://schemas.openxmlformats.org/officeDocument/2006/math">
                    <m:r>
                      <a:rPr lang="en-US" altLang="zh-CN" sz="2400" i="1">
                        <a:latin typeface="Cambria Math" panose="02040503050406030204" pitchFamily="18" charset="0"/>
                      </a:rPr>
                      <m:t>𝑔</m:t>
                    </m:r>
                    <m:d>
                      <m:dPr>
                        <m:ctrlPr>
                          <a:rPr lang="en-US" altLang="zh-CN" sz="2400" b="1" i="1">
                            <a:latin typeface="Cambria Math" panose="02040503050406030204" pitchFamily="18" charset="0"/>
                          </a:rPr>
                        </m:ctrlPr>
                      </m:dPr>
                      <m:e>
                        <m:r>
                          <a:rPr lang="en-US" altLang="zh-CN" sz="2400" b="1">
                            <a:latin typeface="Cambria Math" panose="02040503050406030204" pitchFamily="18" charset="0"/>
                          </a:rPr>
                          <m:t>𝐱</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𝑑</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b="1">
                            <a:latin typeface="Cambria Math" panose="02040503050406030204" pitchFamily="18" charset="0"/>
                          </a:rPr>
                          <m:t>𝐱</m:t>
                        </m:r>
                        <m:r>
                          <a:rPr lang="en-US" altLang="zh-CN" sz="2400" i="1">
                            <a:latin typeface="Cambria Math" panose="02040503050406030204" pitchFamily="18" charset="0"/>
                          </a:rPr>
                          <m:t>)</m:t>
                        </m:r>
                      </m:e>
                    </m:nary>
                  </m:oMath>
                </a14:m>
                <a:r>
                  <a:rPr lang="en-US" altLang="zh-CN" sz="2400" dirty="0"/>
                  <a:t>         </a:t>
                </a:r>
                <a14:m>
                  <m:oMath xmlns:m="http://schemas.openxmlformats.org/officeDocument/2006/math">
                    <m:r>
                      <a:rPr lang="en-US" altLang="zh-CN" sz="2400" i="1">
                        <a:latin typeface="Cambria Math" panose="02040503050406030204" pitchFamily="18" charset="0"/>
                      </a:rPr>
                      <m:t>𝑔</m:t>
                    </m:r>
                    <m:d>
                      <m:dPr>
                        <m:ctrlPr>
                          <a:rPr lang="en-US" altLang="zh-CN" sz="2400" b="1" i="1">
                            <a:latin typeface="Cambria Math" panose="02040503050406030204" pitchFamily="18" charset="0"/>
                          </a:rPr>
                        </m:ctrlPr>
                      </m:dPr>
                      <m:e>
                        <m:r>
                          <a:rPr lang="en-US" altLang="zh-CN" sz="2400" b="1">
                            <a:latin typeface="Cambria Math" panose="02040503050406030204" pitchFamily="18" charset="0"/>
                          </a:rPr>
                          <m:t>𝐱</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𝐚</m:t>
                        </m:r>
                      </m:e>
                      <m:sup>
                        <m:r>
                          <a:rPr lang="en-US" altLang="zh-CN" sz="2400" i="1">
                            <a:latin typeface="Cambria Math" panose="02040503050406030204" pitchFamily="18" charset="0"/>
                          </a:rPr>
                          <m:t>𝑡</m:t>
                        </m:r>
                      </m:sup>
                    </m:sSup>
                    <m:r>
                      <a:rPr lang="en-US" altLang="zh-CN" sz="2400" b="1">
                        <a:latin typeface="Cambria Math" panose="02040503050406030204" pitchFamily="18" charset="0"/>
                      </a:rPr>
                      <m:t>𝐲</m:t>
                    </m:r>
                  </m:oMath>
                </a14:m>
                <a:endParaRPr lang="en-US" altLang="zh-CN" sz="3200" b="1" dirty="0"/>
              </a:p>
              <a:p>
                <a:pPr lvl="1">
                  <a:buFont typeface="Wingdings" panose="05000000000000000000" pitchFamily="2" charset="2"/>
                  <a:buChar char="n"/>
                </a:pPr>
                <a14:m>
                  <m:oMath xmlns:m="http://schemas.openxmlformats.org/officeDocument/2006/math">
                    <m:r>
                      <a:rPr lang="en-US" altLang="zh-CN" b="1">
                        <a:latin typeface="Cambria Math" panose="02040503050406030204" pitchFamily="18" charset="0"/>
                      </a:rPr>
                      <m:t>𝐚</m:t>
                    </m:r>
                  </m:oMath>
                </a14:m>
                <a:r>
                  <a:rPr lang="en-US" altLang="zh-CN" dirty="0"/>
                  <a:t> is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𝑑</m:t>
                        </m:r>
                      </m:e>
                    </m:acc>
                  </m:oMath>
                </a14:m>
                <a:r>
                  <a:rPr lang="zh-CN" altLang="en-US" dirty="0"/>
                  <a:t> </a:t>
                </a:r>
                <a:r>
                  <a:rPr lang="en-US" altLang="zh-CN" dirty="0"/>
                  <a:t>dimensional weight vector</a:t>
                </a:r>
              </a:p>
              <a:p>
                <a:pPr lvl="1">
                  <a:buFont typeface="Wingdings" panose="05000000000000000000" pitchFamily="2" charset="2"/>
                  <a:buChar char="n"/>
                </a:pPr>
                <a:r>
                  <a:rPr lang="en-US" altLang="zh-CN" dirty="0"/>
                  <a:t>The component function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b="1" i="1" smtClean="0">
                        <a:latin typeface="Cambria Math" panose="02040503050406030204" pitchFamily="18" charset="0"/>
                      </a:rPr>
                      <m:t>)</m:t>
                    </m:r>
                    <m:r>
                      <a:rPr lang="en-US" altLang="zh-CN" b="1" i="1">
                        <a:latin typeface="Cambria Math" panose="02040503050406030204" pitchFamily="18" charset="0"/>
                      </a:rPr>
                      <m:t> </m:t>
                    </m:r>
                  </m:oMath>
                </a14:m>
                <a:r>
                  <a:rPr lang="en-US" altLang="zh-CN" dirty="0"/>
                  <a:t>can be any function of </a:t>
                </a:r>
                <a:r>
                  <a:rPr lang="en-US" altLang="zh-CN" b="1" dirty="0"/>
                  <a:t>x</a:t>
                </a:r>
                <a:r>
                  <a:rPr lang="en-US" altLang="zh-CN" dirty="0"/>
                  <a:t> and can be regarded as the result of the feature extraction subsystem</a:t>
                </a:r>
              </a:p>
              <a:p>
                <a:pPr lvl="1">
                  <a:buFont typeface="Wingdings" panose="05000000000000000000" pitchFamily="2" charset="2"/>
                  <a:buChar char="n"/>
                </a:pPr>
                <a:r>
                  <a:rPr lang="en-US" altLang="zh-CN" dirty="0"/>
                  <a:t>even though </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1" i="0" smtClean="0">
                        <a:latin typeface="Cambria Math" panose="02040503050406030204" pitchFamily="18" charset="0"/>
                      </a:rPr>
                      <m:t>𝐱</m:t>
                    </m:r>
                    <m:r>
                      <a:rPr lang="en-US" altLang="zh-CN" b="0" i="1" smtClean="0">
                        <a:latin typeface="Cambria Math" panose="02040503050406030204" pitchFamily="18" charset="0"/>
                      </a:rPr>
                      <m:t>)</m:t>
                    </m:r>
                  </m:oMath>
                </a14:m>
                <a:r>
                  <a:rPr lang="en-US" altLang="zh-CN" dirty="0"/>
                  <a:t> is not a linear function of x, but it is a linear function of y, called the </a:t>
                </a:r>
                <a:r>
                  <a:rPr lang="en-US" altLang="zh-CN" b="1" dirty="0">
                    <a:solidFill>
                      <a:srgbClr val="C00000"/>
                    </a:solidFill>
                  </a:rPr>
                  <a:t>generalized linear discriminant function</a:t>
                </a:r>
                <a:endParaRPr lang="zh-CN" altLang="en-US" b="1" dirty="0">
                  <a:solidFill>
                    <a:srgbClr val="C00000"/>
                  </a:solidFill>
                </a:endParaRPr>
              </a:p>
            </p:txBody>
          </p:sp>
        </mc:Choice>
        <mc:Fallback xmlns="">
          <p:sp>
            <p:nvSpPr>
              <p:cNvPr id="57347" name="Content Placeholder 2">
                <a:extLst>
                  <a:ext uri="{FF2B5EF4-FFF2-40B4-BE49-F238E27FC236}">
                    <a16:creationId xmlns:a16="http://schemas.microsoft.com/office/drawing/2014/main" id="{E729B0F4-3CE0-407A-872F-B7091950EDCD}"/>
                  </a:ext>
                </a:extLst>
              </p:cNvPr>
              <p:cNvSpPr>
                <a:spLocks noGrp="1" noRot="1" noChangeAspect="1" noMove="1" noResize="1" noEditPoints="1" noAdjustHandles="1" noChangeArrowheads="1" noChangeShapeType="1" noTextEdit="1"/>
              </p:cNvSpPr>
              <p:nvPr>
                <p:ph idx="1"/>
              </p:nvPr>
            </p:nvSpPr>
            <p:spPr>
              <a:blipFill>
                <a:blip r:embed="rId2"/>
                <a:stretch>
                  <a:fillRect l="-994" t="-1595" r="-773"/>
                </a:stretch>
              </a:blipFill>
            </p:spPr>
            <p:txBody>
              <a:bodyPr/>
              <a:lstStyle/>
              <a:p>
                <a:r>
                  <a:rPr lang="zh-CN" altLang="en-US">
                    <a:noFill/>
                  </a:rPr>
                  <a:t> </a:t>
                </a:r>
              </a:p>
            </p:txBody>
          </p:sp>
        </mc:Fallback>
      </mc:AlternateContent>
      <p:sp>
        <p:nvSpPr>
          <p:cNvPr id="57348" name="Footer Placeholder 3">
            <a:extLst>
              <a:ext uri="{FF2B5EF4-FFF2-40B4-BE49-F238E27FC236}">
                <a16:creationId xmlns:a16="http://schemas.microsoft.com/office/drawing/2014/main" id="{B3B12342-13A6-4870-B5D0-2E495C35B848}"/>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1BB7836-213F-4EBA-A1F5-28D085A9A053}"/>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p>
        </p:txBody>
      </p:sp>
      <mc:AlternateContent xmlns:mc="http://schemas.openxmlformats.org/markup-compatibility/2006" xmlns:a14="http://schemas.microsoft.com/office/drawing/2010/main">
        <mc:Choice Requires="a14">
          <p:sp>
            <p:nvSpPr>
              <p:cNvPr id="58371" name="Content Placeholder 2">
                <a:extLst>
                  <a:ext uri="{FF2B5EF4-FFF2-40B4-BE49-F238E27FC236}">
                    <a16:creationId xmlns:a16="http://schemas.microsoft.com/office/drawing/2014/main" id="{2DA29BFD-666B-4D38-8AB0-266D9374B472}"/>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 1</a:t>
                </a:r>
              </a:p>
              <a:p>
                <a:pPr lvl="1">
                  <a:buFont typeface="Wingdings" panose="05000000000000000000" pitchFamily="2" charset="2"/>
                  <a:buChar char="n"/>
                </a:pPr>
                <a:r>
                  <a:rPr lang="en-US" altLang="zh-CN" dirty="0"/>
                  <a:t>Quadratic discriminant function </a:t>
                </a:r>
              </a:p>
              <a:p>
                <a:pPr marL="457200" lvl="1" indent="0" algn="ctr">
                  <a:buNone/>
                </a:pPr>
                <a:r>
                  <a:rPr lang="en-US" altLang="zh-CN" b="0" dirty="0"/>
                  <a:t>    </a:t>
                </a:r>
                <a14:m>
                  <m:oMath xmlns:m="http://schemas.openxmlformats.org/officeDocument/2006/math">
                    <m:r>
                      <a:rPr lang="en-US" altLang="zh-CN" b="0" i="1" smtClean="0">
                        <a:latin typeface="Cambria Math" panose="02040503050406030204" pitchFamily="18" charset="0"/>
                      </a:rPr>
                      <m:t>𝑔</m:t>
                    </m:r>
                    <m:d>
                      <m:dPr>
                        <m:ctrlPr>
                          <a:rPr lang="en-US" altLang="zh-CN" b="1" i="1" smtClean="0">
                            <a:latin typeface="Cambria Math" panose="02040503050406030204" pitchFamily="18" charset="0"/>
                          </a:rPr>
                        </m:ctrlPr>
                      </m:dPr>
                      <m:e>
                        <m:r>
                          <a:rPr lang="en-US" altLang="zh-CN" b="1" i="0" smtClean="0">
                            <a:latin typeface="Cambria Math" panose="02040503050406030204" pitchFamily="18" charset="0"/>
                          </a:rPr>
                          <m:t>𝐱</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oMath>
                </a14:m>
                <a:endParaRPr lang="en-US" altLang="zh-CN" dirty="0"/>
              </a:p>
              <a:p>
                <a:pPr lvl="1">
                  <a:buFont typeface="Wingdings" panose="05000000000000000000" pitchFamily="2" charset="2"/>
                  <a:buChar char="n"/>
                </a:pPr>
                <a:r>
                  <a:rPr lang="en-US" altLang="zh-CN" dirty="0"/>
                  <a:t>Define three dimensional vector y</a:t>
                </a:r>
              </a:p>
              <a:p>
                <a:pPr marL="457200" lvl="1"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𝐲</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𝑥</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eqArr>
                        </m:e>
                      </m:d>
                    </m:oMath>
                  </m:oMathPara>
                </a14:m>
                <a:endParaRPr lang="en-US" altLang="zh-CN" dirty="0"/>
              </a:p>
              <a:p>
                <a:pPr lvl="1">
                  <a:buFont typeface="Wingdings" panose="05000000000000000000" pitchFamily="2" charset="2"/>
                  <a:buChar char="n"/>
                </a:pPr>
                <a:r>
                  <a:rPr lang="en-US" altLang="zh-CN" dirty="0"/>
                  <a:t>Then</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1" i="1" smtClean="0">
                              <a:latin typeface="Cambria Math" panose="02040503050406030204" pitchFamily="18" charset="0"/>
                            </a:rPr>
                          </m:ctrlPr>
                        </m:dPr>
                        <m:e>
                          <m:r>
                            <a:rPr lang="en-US" altLang="zh-CN" b="1" i="0" smtClean="0">
                              <a:latin typeface="Cambria Math" panose="02040503050406030204" pitchFamily="18" charset="0"/>
                            </a:rPr>
                            <m:t>𝐱</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a:latin typeface="Cambria Math" panose="02040503050406030204" pitchFamily="18" charset="0"/>
                            </a:rPr>
                            <m:t>𝐚</m:t>
                          </m:r>
                        </m:e>
                        <m:sup>
                          <m:r>
                            <a:rPr lang="en-US" altLang="zh-CN" b="0" i="1" smtClean="0">
                              <a:latin typeface="Cambria Math" panose="02040503050406030204" pitchFamily="18" charset="0"/>
                            </a:rPr>
                            <m:t>𝑡</m:t>
                          </m:r>
                        </m:sup>
                      </m:sSup>
                      <m:r>
                        <a:rPr lang="en-US" altLang="zh-CN" b="1" i="0" smtClean="0">
                          <a:latin typeface="Cambria Math" panose="02040503050406030204" pitchFamily="18" charset="0"/>
                        </a:rPr>
                        <m:t>𝐲</m:t>
                      </m:r>
                    </m:oMath>
                  </m:oMathPara>
                </a14:m>
                <a:endParaRPr lang="zh-CN" altLang="en-US" b="1" dirty="0"/>
              </a:p>
            </p:txBody>
          </p:sp>
        </mc:Choice>
        <mc:Fallback xmlns="">
          <p:sp>
            <p:nvSpPr>
              <p:cNvPr id="58371" name="Content Placeholder 2">
                <a:extLst>
                  <a:ext uri="{FF2B5EF4-FFF2-40B4-BE49-F238E27FC236}">
                    <a16:creationId xmlns:a16="http://schemas.microsoft.com/office/drawing/2014/main" id="{2DA29BFD-666B-4D38-8AB0-266D9374B472}"/>
                  </a:ext>
                </a:extLst>
              </p:cNvPr>
              <p:cNvSpPr>
                <a:spLocks noGrp="1" noRot="1" noChangeAspect="1" noMove="1" noResize="1" noEditPoints="1" noAdjustHandles="1" noChangeArrowheads="1" noChangeShapeType="1" noTextEdit="1"/>
              </p:cNvSpPr>
              <p:nvPr>
                <p:ph idx="1"/>
              </p:nvPr>
            </p:nvSpPr>
            <p:spPr>
              <a:blipFill>
                <a:blip r:embed="rId3"/>
                <a:stretch>
                  <a:fillRect l="-1251" t="-1253"/>
                </a:stretch>
              </a:blipFill>
            </p:spPr>
            <p:txBody>
              <a:bodyPr/>
              <a:lstStyle/>
              <a:p>
                <a:r>
                  <a:rPr lang="zh-CN" altLang="en-US">
                    <a:noFill/>
                  </a:rPr>
                  <a:t> </a:t>
                </a:r>
              </a:p>
            </p:txBody>
          </p:sp>
        </mc:Fallback>
      </mc:AlternateContent>
      <p:sp>
        <p:nvSpPr>
          <p:cNvPr id="58372" name="Footer Placeholder 3">
            <a:extLst>
              <a:ext uri="{FF2B5EF4-FFF2-40B4-BE49-F238E27FC236}">
                <a16:creationId xmlns:a16="http://schemas.microsoft.com/office/drawing/2014/main" id="{19E6FF2C-0C15-43F8-8A7E-E646CA0A5C09}"/>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C442E53-BEF7-42F8-85D2-8942DC3388E4}"/>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p>
        </p:txBody>
      </p:sp>
      <mc:AlternateContent xmlns:mc="http://schemas.openxmlformats.org/markup-compatibility/2006" xmlns:a14="http://schemas.microsoft.com/office/drawing/2010/main">
        <mc:Choice Requires="a14">
          <p:sp>
            <p:nvSpPr>
              <p:cNvPr id="60419" name="Content Placeholder 2">
                <a:extLst>
                  <a:ext uri="{FF2B5EF4-FFF2-40B4-BE49-F238E27FC236}">
                    <a16:creationId xmlns:a16="http://schemas.microsoft.com/office/drawing/2014/main" id="{319632C8-908D-4D39-B173-858B28A12077}"/>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 1</a:t>
                </a:r>
              </a:p>
              <a:p>
                <a:pPr lvl="1">
                  <a:buFont typeface="Wingdings" panose="05000000000000000000" pitchFamily="2" charset="2"/>
                  <a:buChar char="n"/>
                </a:pPr>
                <a:r>
                  <a:rPr lang="en-US" altLang="zh-CN" dirty="0"/>
                  <a:t>When</a:t>
                </a:r>
                <a:r>
                  <a:rPr lang="zh-CN" altLang="en-US" dirty="0"/>
                  <a:t>  </a:t>
                </a:r>
                <a14:m>
                  <m:oMath xmlns:m="http://schemas.openxmlformats.org/officeDocument/2006/math">
                    <m:r>
                      <a:rPr lang="en-US" altLang="zh-CN" b="1" i="0" smtClean="0">
                        <a:latin typeface="Cambria Math" panose="02040503050406030204" pitchFamily="18" charset="0"/>
                      </a:rPr>
                      <m:t>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(−1,1,2)</m:t>
                        </m:r>
                      </m:e>
                      <m:sup>
                        <m:r>
                          <a:rPr lang="en-US" altLang="zh-CN" b="0" i="1" smtClean="0">
                            <a:latin typeface="Cambria Math" panose="02040503050406030204" pitchFamily="18" charset="0"/>
                          </a:rPr>
                          <m:t>𝑡</m:t>
                        </m:r>
                      </m:sup>
                    </m:sSup>
                  </m:oMath>
                </a14:m>
                <a:endParaRPr lang="zh-CN" altLang="en-US" dirty="0"/>
              </a:p>
            </p:txBody>
          </p:sp>
        </mc:Choice>
        <mc:Fallback xmlns="">
          <p:sp>
            <p:nvSpPr>
              <p:cNvPr id="60419" name="Content Placeholder 2">
                <a:extLst>
                  <a:ext uri="{FF2B5EF4-FFF2-40B4-BE49-F238E27FC236}">
                    <a16:creationId xmlns:a16="http://schemas.microsoft.com/office/drawing/2014/main" id="{319632C8-908D-4D39-B173-858B28A12077}"/>
                  </a:ext>
                </a:extLst>
              </p:cNvPr>
              <p:cNvSpPr>
                <a:spLocks noGrp="1" noRot="1" noChangeAspect="1" noMove="1" noResize="1" noEditPoints="1" noAdjustHandles="1" noChangeArrowheads="1" noChangeShapeType="1" noTextEdit="1"/>
              </p:cNvSpPr>
              <p:nvPr>
                <p:ph idx="1"/>
              </p:nvPr>
            </p:nvSpPr>
            <p:spPr>
              <a:blipFill>
                <a:blip r:embed="rId3"/>
                <a:stretch>
                  <a:fillRect l="-1251" t="-1253"/>
                </a:stretch>
              </a:blipFill>
            </p:spPr>
            <p:txBody>
              <a:bodyPr/>
              <a:lstStyle/>
              <a:p>
                <a:r>
                  <a:rPr lang="zh-CN" altLang="en-US">
                    <a:noFill/>
                  </a:rPr>
                  <a:t> </a:t>
                </a:r>
              </a:p>
            </p:txBody>
          </p:sp>
        </mc:Fallback>
      </mc:AlternateContent>
      <p:sp>
        <p:nvSpPr>
          <p:cNvPr id="60420" name="Footer Placeholder 3">
            <a:extLst>
              <a:ext uri="{FF2B5EF4-FFF2-40B4-BE49-F238E27FC236}">
                <a16:creationId xmlns:a16="http://schemas.microsoft.com/office/drawing/2014/main" id="{CCC95535-F158-46CD-BB76-05053218D99E}"/>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60422" name="Picture 3">
            <a:extLst>
              <a:ext uri="{FF2B5EF4-FFF2-40B4-BE49-F238E27FC236}">
                <a16:creationId xmlns:a16="http://schemas.microsoft.com/office/drawing/2014/main" id="{D57F8BDF-CE05-42B7-A3B2-F10EA45F5D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2" y="2265363"/>
            <a:ext cx="6143625"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4">
            <a:extLst>
              <a:ext uri="{FF2B5EF4-FFF2-40B4-BE49-F238E27FC236}">
                <a16:creationId xmlns:a16="http://schemas.microsoft.com/office/drawing/2014/main" id="{B158E49A-03B4-4AEA-B1D1-C163A7000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57" y="5214945"/>
            <a:ext cx="6572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3A06EADF-95AC-4EC6-A827-7DCAC836C764}"/>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p>
        </p:txBody>
      </p:sp>
      <p:sp>
        <p:nvSpPr>
          <p:cNvPr id="62467" name="Content Placeholder 2">
            <a:extLst>
              <a:ext uri="{FF2B5EF4-FFF2-40B4-BE49-F238E27FC236}">
                <a16:creationId xmlns:a16="http://schemas.microsoft.com/office/drawing/2014/main" id="{4B622306-7745-41C9-903B-38B3C53AD722}"/>
              </a:ext>
            </a:extLst>
          </p:cNvPr>
          <p:cNvSpPr>
            <a:spLocks noGrp="1" noChangeArrowheads="1"/>
          </p:cNvSpPr>
          <p:nvPr>
            <p:ph idx="1"/>
          </p:nvPr>
        </p:nvSpPr>
        <p:spPr/>
        <p:txBody>
          <a:bodyPr/>
          <a:lstStyle/>
          <a:p>
            <a:pPr>
              <a:buFont typeface="Wingdings" panose="05000000000000000000" pitchFamily="2" charset="2"/>
              <a:buChar char="n"/>
            </a:pPr>
            <a:r>
              <a:rPr lang="en-US" altLang="zh-CN" dirty="0"/>
              <a:t>Example 2</a:t>
            </a:r>
          </a:p>
          <a:p>
            <a:endParaRPr lang="zh-CN" altLang="en-US" dirty="0"/>
          </a:p>
        </p:txBody>
      </p:sp>
      <p:sp>
        <p:nvSpPr>
          <p:cNvPr id="62468" name="Footer Placeholder 3">
            <a:extLst>
              <a:ext uri="{FF2B5EF4-FFF2-40B4-BE49-F238E27FC236}">
                <a16:creationId xmlns:a16="http://schemas.microsoft.com/office/drawing/2014/main" id="{44AADD88-9CFA-4263-AC9D-AD2CB2820D5C}"/>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62469" name="Picture 2">
            <a:extLst>
              <a:ext uri="{FF2B5EF4-FFF2-40B4-BE49-F238E27FC236}">
                <a16:creationId xmlns:a16="http://schemas.microsoft.com/office/drawing/2014/main" id="{0B6F38C6-4BD0-4122-945D-D16892440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2273300"/>
            <a:ext cx="5786438"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97371038-DFEA-417C-8321-1AEA13B9DE93}"/>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p>
        </p:txBody>
      </p:sp>
      <mc:AlternateContent xmlns:mc="http://schemas.openxmlformats.org/markup-compatibility/2006" xmlns:a14="http://schemas.microsoft.com/office/drawing/2010/main">
        <mc:Choice Requires="a14">
          <p:sp>
            <p:nvSpPr>
              <p:cNvPr id="64515" name="Content Placeholder 2">
                <a:extLst>
                  <a:ext uri="{FF2B5EF4-FFF2-40B4-BE49-F238E27FC236}">
                    <a16:creationId xmlns:a16="http://schemas.microsoft.com/office/drawing/2014/main" id="{5CDDB53B-CE4B-44E4-B559-2D8CC017883F}"/>
                  </a:ext>
                </a:extLst>
              </p:cNvPr>
              <p:cNvSpPr>
                <a:spLocks noGrp="1" noChangeArrowheads="1"/>
              </p:cNvSpPr>
              <p:nvPr>
                <p:ph idx="1"/>
              </p:nvPr>
            </p:nvSpPr>
            <p:spPr>
              <a:xfrm>
                <a:off x="911424" y="1125538"/>
                <a:ext cx="9577189" cy="5732462"/>
              </a:xfrm>
            </p:spPr>
            <p:txBody>
              <a:bodyPr/>
              <a:lstStyle/>
              <a:p>
                <a:pPr>
                  <a:buFont typeface="Wingdings" panose="05000000000000000000" pitchFamily="2" charset="2"/>
                  <a:buChar char="n"/>
                </a:pPr>
                <a:r>
                  <a:rPr lang="en-US" altLang="zh-CN" dirty="0"/>
                  <a:t>Linear Discriminant Function</a:t>
                </a: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nary>
                    </m:oMath>
                  </m:oMathPara>
                </a14:m>
                <a:endParaRPr lang="en-US" altLang="zh-CN" dirty="0"/>
              </a:p>
              <a:p>
                <a:pPr lvl="1">
                  <a:buFont typeface="Wingdings" panose="05000000000000000000" pitchFamily="2" charset="2"/>
                  <a:buChar char="n"/>
                </a:pPr>
                <a:r>
                  <a:rPr lang="en-US" altLang="zh-CN" dirty="0"/>
                  <a:t>Augmented feature vector </a:t>
                </a:r>
                <a:r>
                  <a:rPr lang="zh-CN" altLang="en-US" dirty="0"/>
                  <a:t>（增广特征向量）</a:t>
                </a:r>
                <a14:m>
                  <m:oMath xmlns:m="http://schemas.openxmlformats.org/officeDocument/2006/math">
                    <m:r>
                      <a:rPr lang="en-US" altLang="zh-CN" b="1" i="0" smtClean="0">
                        <a:latin typeface="Cambria Math" panose="02040503050406030204" pitchFamily="18" charset="0"/>
                      </a:rPr>
                      <m:t>𝐲</m:t>
                    </m:r>
                  </m:oMath>
                </a14:m>
                <a:endParaRPr lang="en-US" altLang="zh-CN" b="1" dirty="0"/>
              </a:p>
              <a:p>
                <a:pPr lvl="1">
                  <a:buFont typeface="Wingdings" panose="05000000000000000000" pitchFamily="2" charset="2"/>
                  <a:buChar char="n"/>
                </a:pPr>
                <a:r>
                  <a:rPr lang="en-US" altLang="zh-CN" dirty="0"/>
                  <a:t>Augmented weight vector </a:t>
                </a:r>
                <a:r>
                  <a:rPr lang="zh-CN" altLang="en-US" dirty="0"/>
                  <a:t>（增广权向量）</a:t>
                </a:r>
                <a14:m>
                  <m:oMath xmlns:m="http://schemas.openxmlformats.org/officeDocument/2006/math">
                    <m:r>
                      <a:rPr lang="en-US" altLang="zh-CN" b="1" i="0" smtClean="0">
                        <a:latin typeface="Cambria Math" panose="02040503050406030204" pitchFamily="18" charset="0"/>
                      </a:rPr>
                      <m:t>𝐚</m:t>
                    </m:r>
                  </m:oMath>
                </a14:m>
                <a:endParaRPr lang="en-US" altLang="zh-CN" dirty="0"/>
              </a:p>
              <a:p>
                <a:pPr marL="457200" lvl="1" indent="0">
                  <a:buNone/>
                </a:pPr>
                <a14:m>
                  <m:oMathPara xmlns:m="http://schemas.openxmlformats.org/officeDocument/2006/math">
                    <m:oMathParaPr>
                      <m:jc m:val="center"/>
                    </m:oMathParaPr>
                    <m:oMath xmlns:m="http://schemas.openxmlformats.org/officeDocument/2006/math">
                      <m:r>
                        <a:rPr lang="en-US" altLang="zh-CN" b="1" i="0" smtClean="0">
                          <a:latin typeface="Cambria Math" panose="02040503050406030204" pitchFamily="18" charset="0"/>
                        </a:rPr>
                        <m:t>𝐲</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0" i="0" smtClean="0">
                                  <a:latin typeface="Cambria Math" panose="02040503050406030204" pitchFamily="18" charset="0"/>
                                </a:rPr>
                                <m:t>1</m:t>
                              </m:r>
                            </m:e>
                            <m:e>
                              <m:r>
                                <a:rPr lang="en-US" altLang="zh-CN" b="1" i="0" smtClean="0">
                                  <a:latin typeface="Cambria Math" panose="02040503050406030204" pitchFamily="18" charset="0"/>
                                </a:rPr>
                                <m:t>𝐱</m:t>
                              </m:r>
                            </m:e>
                          </m:eqAr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𝜔</m:t>
                                  </m:r>
                                </m:e>
                                <m:sub>
                                  <m:r>
                                    <a:rPr lang="en-US" altLang="zh-CN" b="0" i="1" smtClean="0">
                                      <a:latin typeface="Cambria Math" panose="02040503050406030204" pitchFamily="18" charset="0"/>
                                    </a:rPr>
                                    <m:t>0</m:t>
                                  </m:r>
                                </m:sub>
                              </m:sSub>
                            </m:e>
                            <m:e>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b="0" i="1" smtClean="0">
                                      <a:latin typeface="Cambria Math" panose="02040503050406030204" pitchFamily="18" charset="0"/>
                                    </a:rPr>
                                    <m:t>1</m:t>
                                  </m:r>
                                </m:sub>
                              </m:sSub>
                            </m:e>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b="0" i="1" smtClean="0">
                                      <a:latin typeface="Cambria Math" panose="02040503050406030204" pitchFamily="18" charset="0"/>
                                    </a:rPr>
                                    <m:t>𝑑</m:t>
                                  </m:r>
                                </m:sub>
                              </m:sSub>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1" i="1">
                                  <a:latin typeface="Cambria Math" panose="02040503050406030204" pitchFamily="18" charset="0"/>
                                </a:rPr>
                              </m:ctrlPr>
                            </m:eqArrPr>
                            <m:e>
                              <m:sSub>
                                <m:sSubPr>
                                  <m:ctrlPr>
                                    <a:rPr lang="en-US" altLang="zh-CN" i="1">
                                      <a:latin typeface="Cambria Math" panose="02040503050406030204" pitchFamily="18" charset="0"/>
                                    </a:rPr>
                                  </m:ctrlPr>
                                </m:sSubPr>
                                <m:e>
                                  <m:r>
                                    <a:rPr lang="zh-CN" altLang="en-US" b="0" i="1">
                                      <a:latin typeface="Cambria Math" panose="02040503050406030204" pitchFamily="18" charset="0"/>
                                    </a:rPr>
                                    <m:t>𝜔</m:t>
                                  </m:r>
                                </m:e>
                                <m:sub>
                                  <m:r>
                                    <a:rPr lang="en-US" altLang="zh-CN" b="0" i="1">
                                      <a:latin typeface="Cambria Math" panose="02040503050406030204" pitchFamily="18" charset="0"/>
                                    </a:rPr>
                                    <m:t>0</m:t>
                                  </m:r>
                                </m:sub>
                              </m:sSub>
                            </m:e>
                            <m:e>
                              <m:r>
                                <a:rPr lang="en-US" altLang="zh-CN" b="1" i="0" smtClean="0">
                                  <a:latin typeface="Cambria Math" panose="02040503050406030204" pitchFamily="18" charset="0"/>
                                </a:rPr>
                                <m:t>𝐰</m:t>
                              </m:r>
                            </m:e>
                          </m:eqArr>
                        </m:e>
                      </m:d>
                    </m:oMath>
                  </m:oMathPara>
                </a14:m>
                <a:endParaRPr lang="en-US" altLang="zh-CN" dirty="0"/>
              </a:p>
              <a:p>
                <a:pPr lvl="1">
                  <a:buFont typeface="Wingdings" panose="05000000000000000000" pitchFamily="2" charset="2"/>
                  <a:buChar char="n"/>
                </a:pPr>
                <a:r>
                  <a:rPr lang="en-US" altLang="zh-CN" dirty="0"/>
                  <a:t>Transform the finding of the weight vector </a:t>
                </a:r>
                <a14:m>
                  <m:oMath xmlns:m="http://schemas.openxmlformats.org/officeDocument/2006/math">
                    <m:r>
                      <a:rPr lang="en-US" altLang="zh-CN" b="1" i="0" smtClean="0">
                        <a:latin typeface="Cambria Math" panose="02040503050406030204" pitchFamily="18" charset="0"/>
                      </a:rPr>
                      <m:t>𝐰</m:t>
                    </m:r>
                  </m:oMath>
                </a14:m>
                <a:r>
                  <a:rPr lang="en-US" altLang="zh-CN" dirty="0"/>
                  <a:t> and the weight threshold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a:rPr lang="en-US" altLang="zh-CN" i="1">
                            <a:latin typeface="Cambria Math" panose="02040503050406030204" pitchFamily="18" charset="0"/>
                          </a:rPr>
                          <m:t>0</m:t>
                        </m:r>
                      </m:sub>
                    </m:sSub>
                  </m:oMath>
                </a14:m>
                <a:r>
                  <a:rPr lang="en-US" altLang="zh-CN" dirty="0"/>
                  <a:t> into finding weight vector</a:t>
                </a:r>
                <a:r>
                  <a:rPr lang="en-US" altLang="zh-CN" b="1" dirty="0"/>
                  <a:t> </a:t>
                </a:r>
                <a14:m>
                  <m:oMath xmlns:m="http://schemas.openxmlformats.org/officeDocument/2006/math">
                    <m:r>
                      <a:rPr lang="en-US" altLang="zh-CN" b="1">
                        <a:latin typeface="Cambria Math" panose="02040503050406030204" pitchFamily="18" charset="0"/>
                      </a:rPr>
                      <m:t>𝐚</m:t>
                    </m:r>
                  </m:oMath>
                </a14:m>
                <a:endParaRPr lang="zh-CN" altLang="en-US" b="1" dirty="0"/>
              </a:p>
            </p:txBody>
          </p:sp>
        </mc:Choice>
        <mc:Fallback xmlns="">
          <p:sp>
            <p:nvSpPr>
              <p:cNvPr id="64515" name="Content Placeholder 2">
                <a:extLst>
                  <a:ext uri="{FF2B5EF4-FFF2-40B4-BE49-F238E27FC236}">
                    <a16:creationId xmlns:a16="http://schemas.microsoft.com/office/drawing/2014/main" id="{5CDDB53B-CE4B-44E4-B559-2D8CC017883F}"/>
                  </a:ext>
                </a:extLst>
              </p:cNvPr>
              <p:cNvSpPr>
                <a:spLocks noGrp="1" noRot="1" noChangeAspect="1" noMove="1" noResize="1" noEditPoints="1" noAdjustHandles="1" noChangeArrowheads="1" noChangeShapeType="1" noTextEdit="1"/>
              </p:cNvSpPr>
              <p:nvPr>
                <p:ph idx="1"/>
              </p:nvPr>
            </p:nvSpPr>
            <p:spPr>
              <a:xfrm>
                <a:off x="911424" y="1125538"/>
                <a:ext cx="9577189" cy="5732462"/>
              </a:xfrm>
              <a:blipFill>
                <a:blip r:embed="rId2"/>
                <a:stretch>
                  <a:fillRect l="-1146" t="-1170"/>
                </a:stretch>
              </a:blipFill>
            </p:spPr>
            <p:txBody>
              <a:bodyPr/>
              <a:lstStyle/>
              <a:p>
                <a:r>
                  <a:rPr lang="zh-CN" altLang="en-US">
                    <a:noFill/>
                  </a:rPr>
                  <a:t> </a:t>
                </a:r>
              </a:p>
            </p:txBody>
          </p:sp>
        </mc:Fallback>
      </mc:AlternateContent>
      <p:sp>
        <p:nvSpPr>
          <p:cNvPr id="64516" name="Footer Placeholder 3">
            <a:extLst>
              <a:ext uri="{FF2B5EF4-FFF2-40B4-BE49-F238E27FC236}">
                <a16:creationId xmlns:a16="http://schemas.microsoft.com/office/drawing/2014/main" id="{BDE3AA51-6C05-41D6-8324-B410C73637D6}"/>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52DFCA44-62F3-4950-9996-BD4A599D3A10}"/>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p>
        </p:txBody>
      </p:sp>
      <mc:AlternateContent xmlns:mc="http://schemas.openxmlformats.org/markup-compatibility/2006" xmlns:a14="http://schemas.microsoft.com/office/drawing/2010/main">
        <mc:Choice Requires="a14">
          <p:sp>
            <p:nvSpPr>
              <p:cNvPr id="65539" name="Rectangle 3">
                <a:extLst>
                  <a:ext uri="{FF2B5EF4-FFF2-40B4-BE49-F238E27FC236}">
                    <a16:creationId xmlns:a16="http://schemas.microsoft.com/office/drawing/2014/main" id="{EEBA0C64-0ABC-4BFF-B0C2-19CE371B462D}"/>
                  </a:ext>
                </a:extLst>
              </p:cNvPr>
              <p:cNvSpPr>
                <a:spLocks noChangeArrowheads="1"/>
              </p:cNvSpPr>
              <p:nvPr/>
            </p:nvSpPr>
            <p:spPr bwMode="auto">
              <a:xfrm>
                <a:off x="2063552" y="1628800"/>
                <a:ext cx="2609846" cy="16312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buFontTx/>
                  <a:buNone/>
                </a:pPr>
                <a:r>
                  <a:rPr lang="en-US" altLang="zh-CN" sz="2000" b="1" dirty="0">
                    <a:solidFill>
                      <a:srgbClr val="0909FB"/>
                    </a:solidFill>
                  </a:rPr>
                  <a:t>The decision surface </a:t>
                </a:r>
                <a14:m>
                  <m:oMath xmlns:m="http://schemas.openxmlformats.org/officeDocument/2006/math">
                    <m:sSup>
                      <m:sSupPr>
                        <m:ctrlPr>
                          <a:rPr lang="zh-CN" altLang="en-US" sz="2000" i="1">
                            <a:solidFill>
                              <a:srgbClr val="0000FF"/>
                            </a:solidFill>
                            <a:latin typeface="Cambria Math" panose="02040503050406030204" pitchFamily="18" charset="0"/>
                          </a:rPr>
                        </m:ctrlPr>
                      </m:sSupPr>
                      <m:e>
                        <m:r>
                          <a:rPr lang="zh-CN" altLang="en-US" sz="2000" i="1">
                            <a:solidFill>
                              <a:srgbClr val="0000FF"/>
                            </a:solidFill>
                            <a:latin typeface="Cambria Math" panose="02040503050406030204" pitchFamily="18" charset="0"/>
                          </a:rPr>
                          <m:t>𝐚</m:t>
                        </m:r>
                      </m:e>
                      <m:sup>
                        <m:r>
                          <a:rPr lang="zh-CN" altLang="en-US" sz="2000" i="1">
                            <a:solidFill>
                              <a:srgbClr val="0000FF"/>
                            </a:solidFill>
                            <a:latin typeface="Cambria Math" panose="02040503050406030204" pitchFamily="18" charset="0"/>
                          </a:rPr>
                          <m:t>𝑡</m:t>
                        </m:r>
                      </m:sup>
                    </m:sSup>
                    <m:r>
                      <a:rPr lang="zh-CN" altLang="en-US" sz="2000" i="1">
                        <a:solidFill>
                          <a:srgbClr val="0000FF"/>
                        </a:solidFill>
                        <a:latin typeface="Cambria Math" panose="02040503050406030204" pitchFamily="18" charset="0"/>
                      </a:rPr>
                      <m:t>𝐲</m:t>
                    </m:r>
                    <m:r>
                      <a:rPr lang="zh-CN" altLang="en-US" sz="2000" i="1">
                        <a:solidFill>
                          <a:srgbClr val="0000FF"/>
                        </a:solidFill>
                        <a:latin typeface="Cambria Math" panose="02040503050406030204" pitchFamily="18" charset="0"/>
                      </a:rPr>
                      <m:t>=0</m:t>
                    </m:r>
                  </m:oMath>
                </a14:m>
                <a:r>
                  <a:rPr lang="en-US" altLang="zh-CN" sz="2000" b="1" dirty="0">
                    <a:solidFill>
                      <a:srgbClr val="0909FB"/>
                    </a:solidFill>
                  </a:rPr>
                  <a:t> must pass through the origin of the augmented space</a:t>
                </a:r>
                <a:endParaRPr lang="zh-CN" altLang="en-US" sz="2000" b="1" dirty="0">
                  <a:solidFill>
                    <a:srgbClr val="0909FB"/>
                  </a:solidFill>
                </a:endParaRPr>
              </a:p>
            </p:txBody>
          </p:sp>
        </mc:Choice>
        <mc:Fallback xmlns="">
          <p:sp>
            <p:nvSpPr>
              <p:cNvPr id="65539" name="Rectangle 3">
                <a:extLst>
                  <a:ext uri="{FF2B5EF4-FFF2-40B4-BE49-F238E27FC236}">
                    <a16:creationId xmlns:a16="http://schemas.microsoft.com/office/drawing/2014/main" id="{EEBA0C64-0ABC-4BFF-B0C2-19CE371B462D}"/>
                  </a:ext>
                </a:extLst>
              </p:cNvPr>
              <p:cNvSpPr>
                <a:spLocks noRot="1" noChangeAspect="1" noMove="1" noResize="1" noEditPoints="1" noAdjustHandles="1" noChangeArrowheads="1" noChangeShapeType="1" noTextEdit="1"/>
              </p:cNvSpPr>
              <p:nvPr/>
            </p:nvSpPr>
            <p:spPr bwMode="auto">
              <a:xfrm>
                <a:off x="2063552" y="1628800"/>
                <a:ext cx="2609846" cy="1631216"/>
              </a:xfrm>
              <a:prstGeom prst="rect">
                <a:avLst/>
              </a:prstGeom>
              <a:blipFill>
                <a:blip r:embed="rId3"/>
                <a:stretch>
                  <a:fillRect l="-2570" t="-1493" b="-59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5540" name="Footer Placeholder 3">
            <a:extLst>
              <a:ext uri="{FF2B5EF4-FFF2-40B4-BE49-F238E27FC236}">
                <a16:creationId xmlns:a16="http://schemas.microsoft.com/office/drawing/2014/main" id="{0613A3C5-F6F6-494B-AC05-252B70069174}"/>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65541" name="Picture 2">
            <a:extLst>
              <a:ext uri="{FF2B5EF4-FFF2-40B4-BE49-F238E27FC236}">
                <a16:creationId xmlns:a16="http://schemas.microsoft.com/office/drawing/2014/main" id="{34EEDF43-F0B8-42AA-BE52-8A375FC6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052513"/>
            <a:ext cx="520065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8">
            <a:extLst>
              <a:ext uri="{FF2B5EF4-FFF2-40B4-BE49-F238E27FC236}">
                <a16:creationId xmlns:a16="http://schemas.microsoft.com/office/drawing/2014/main" id="{F55C8E05-A790-403D-996B-477F9A1C4C17}"/>
              </a:ext>
            </a:extLst>
          </p:cNvPr>
          <p:cNvSpPr>
            <a:spLocks noChangeArrowheads="1"/>
          </p:cNvSpPr>
          <p:nvPr/>
        </p:nvSpPr>
        <p:spPr bwMode="auto">
          <a:xfrm>
            <a:off x="2190757" y="4173538"/>
            <a:ext cx="28813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buFontTx/>
              <a:buNone/>
            </a:pPr>
            <a:r>
              <a:rPr lang="en-US" altLang="zh-CN" sz="2000" b="1" dirty="0">
                <a:solidFill>
                  <a:srgbClr val="C00000"/>
                </a:solidFill>
              </a:rPr>
              <a:t>By adjusting a, a certain linear decision surface in the original space (y</a:t>
            </a:r>
            <a:r>
              <a:rPr lang="en-US" altLang="zh-CN" sz="2000" b="1" baseline="-25000" dirty="0">
                <a:solidFill>
                  <a:srgbClr val="C00000"/>
                </a:solidFill>
              </a:rPr>
              <a:t>0</a:t>
            </a:r>
            <a:r>
              <a:rPr lang="en-US" altLang="zh-CN" sz="2000" b="1" dirty="0">
                <a:solidFill>
                  <a:srgbClr val="C00000"/>
                </a:solidFill>
              </a:rPr>
              <a:t>=1 plane) can be projected</a:t>
            </a:r>
            <a:endParaRPr lang="zh-CN" altLang="en-US" sz="2000" b="1" dirty="0">
              <a:solidFill>
                <a:srgbClr val="C0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C4E7389-17CE-4571-AF68-3FD735232BFB}"/>
              </a:ext>
            </a:extLst>
          </p:cNvPr>
          <p:cNvSpPr>
            <a:spLocks noGrp="1" noChangeArrowheads="1"/>
          </p:cNvSpPr>
          <p:nvPr>
            <p:ph type="title"/>
          </p:nvPr>
        </p:nvSpPr>
        <p:spPr/>
        <p:txBody>
          <a:bodyPr/>
          <a:lstStyle/>
          <a:p>
            <a:r>
              <a:rPr lang="en-US" altLang="zh-CN">
                <a:latin typeface="Comic Sans MS" panose="030F0702030302020204" pitchFamily="66" charset="0"/>
              </a:rPr>
              <a:t>Summary</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96259" name="Rectangle 3">
                <a:extLst>
                  <a:ext uri="{FF2B5EF4-FFF2-40B4-BE49-F238E27FC236}">
                    <a16:creationId xmlns:a16="http://schemas.microsoft.com/office/drawing/2014/main" id="{8C3035B5-4523-4C55-B23A-619EDDDD816F}"/>
                  </a:ext>
                </a:extLst>
              </p:cNvPr>
              <p:cNvSpPr>
                <a:spLocks noGrp="1" noChangeArrowheads="1"/>
              </p:cNvSpPr>
              <p:nvPr>
                <p:ph idx="1"/>
              </p:nvPr>
            </p:nvSpPr>
            <p:spPr/>
            <p:txBody>
              <a:bodyPr/>
              <a:lstStyle/>
              <a:p>
                <a:pPr>
                  <a:buFont typeface="Wingdings" panose="05000000000000000000" pitchFamily="2" charset="2"/>
                  <a:buChar char="n"/>
                  <a:defRPr/>
                </a:pPr>
                <a:r>
                  <a:rPr lang="en-US" altLang="zh-CN" dirty="0"/>
                  <a:t>Discriminant function</a:t>
                </a:r>
                <a:endParaRPr lang="zh-CN" altLang="en-US" dirty="0"/>
              </a:p>
              <a:p>
                <a:pPr lvl="1">
                  <a:buFont typeface="Wingdings" panose="05000000000000000000" pitchFamily="2" charset="2"/>
                  <a:buChar char="n"/>
                  <a:defRPr/>
                </a:pPr>
                <a:r>
                  <a:rPr lang="en-US" altLang="zh-CN" dirty="0">
                    <a:cs typeface="+mn-ea"/>
                  </a:rPr>
                  <a:t>Decision rule based on discriminant function</a:t>
                </a:r>
                <a:endParaRPr lang="zh-CN" altLang="zh-CN" dirty="0">
                  <a:cs typeface="+mn-ea"/>
                </a:endParaRPr>
              </a:p>
              <a:p>
                <a:pPr lvl="1">
                  <a:buFont typeface="Wingdings" panose="05000000000000000000" pitchFamily="2" charset="2"/>
                  <a:buChar char="n"/>
                  <a:defRPr/>
                </a:pPr>
                <a:endParaRPr lang="zh-CN" altLang="en-US" dirty="0">
                  <a:cs typeface="+mn-ea"/>
                </a:endParaRPr>
              </a:p>
              <a:p>
                <a:pPr lvl="1">
                  <a:buFont typeface="Wingdings" panose="05000000000000000000" pitchFamily="2" charset="2"/>
                  <a:buChar char="n"/>
                  <a:defRPr/>
                </a:pPr>
                <a:endParaRPr lang="zh-CN" altLang="en-US" dirty="0">
                  <a:cs typeface="+mn-ea"/>
                </a:endParaRPr>
              </a:p>
              <a:p>
                <a:pPr lvl="1">
                  <a:buFont typeface="Wingdings" panose="05000000000000000000" pitchFamily="2" charset="2"/>
                  <a:buChar char="n"/>
                  <a:defRPr/>
                </a:pPr>
                <a:r>
                  <a:rPr lang="en-US" altLang="zh-CN" dirty="0">
                    <a:cs typeface="+mn-ea"/>
                  </a:rPr>
                  <a:t>Linear discriminant function</a:t>
                </a:r>
              </a:p>
              <a:p>
                <a:pPr lvl="1">
                  <a:buFont typeface="Wingdings" panose="05000000000000000000" pitchFamily="2" charset="2"/>
                  <a:buChar char="n"/>
                  <a:defRPr/>
                </a:pPr>
                <a:r>
                  <a:rPr lang="en-US" altLang="zh-CN" dirty="0">
                    <a:cs typeface="+mn-ea"/>
                  </a:rPr>
                  <a:t>Quadratic discriminant function</a:t>
                </a:r>
                <a:endParaRPr lang="zh-CN" altLang="en-US" dirty="0">
                  <a:cs typeface="+mn-ea"/>
                </a:endParaRPr>
              </a:p>
              <a:p>
                <a:pPr lvl="1">
                  <a:buFont typeface="Wingdings" panose="05000000000000000000" pitchFamily="2" charset="2"/>
                  <a:buChar char="n"/>
                  <a:defRPr/>
                </a:pPr>
                <a:r>
                  <a:rPr lang="en-US" altLang="zh-CN" dirty="0">
                    <a:cs typeface="+mn-ea"/>
                  </a:rPr>
                  <a:t>Polynomial discriminant function</a:t>
                </a:r>
              </a:p>
              <a:p>
                <a:pPr marL="0" lvl="1">
                  <a:spcBef>
                    <a:spcPts val="1000"/>
                  </a:spcBef>
                  <a:buFont typeface="Wingdings" panose="05000000000000000000" pitchFamily="2" charset="2"/>
                  <a:buChar char="n"/>
                  <a:defRPr/>
                </a:pPr>
                <a:r>
                  <a:rPr lang="en-US" altLang="zh-CN" sz="2800" dirty="0">
                    <a:cs typeface="+mn-cs"/>
                  </a:rPr>
                  <a:t>Generalized linear discriminant function</a:t>
                </a:r>
              </a:p>
              <a:p>
                <a:pPr marL="457200" lvl="1" indent="0">
                  <a:buNone/>
                  <a:defRPr/>
                </a:pPr>
                <a:r>
                  <a:rPr lang="en-US" altLang="zh-CN" dirty="0"/>
                  <a:t>                      </a:t>
                </a:r>
                <a14:m>
                  <m:oMath xmlns:m="http://schemas.openxmlformats.org/officeDocument/2006/math">
                    <m:r>
                      <a:rPr lang="en-US" altLang="zh-CN" i="1">
                        <a:latin typeface="Cambria Math" panose="02040503050406030204" pitchFamily="18" charset="0"/>
                      </a:rPr>
                      <m:t>𝑔</m:t>
                    </m:r>
                    <m:d>
                      <m:dPr>
                        <m:ctrlPr>
                          <a:rPr lang="en-US" altLang="zh-CN" b="1" i="1">
                            <a:latin typeface="Cambria Math" panose="02040503050406030204" pitchFamily="18" charset="0"/>
                          </a:rPr>
                        </m:ctrlPr>
                      </m:dPr>
                      <m:e>
                        <m:r>
                          <a:rPr lang="en-US" altLang="zh-CN" b="1">
                            <a:latin typeface="Cambria Math" panose="02040503050406030204" pitchFamily="18" charset="0"/>
                          </a:rPr>
                          <m:t>𝐱</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𝑑</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1">
                            <a:latin typeface="Cambria Math" panose="02040503050406030204" pitchFamily="18" charset="0"/>
                          </a:rPr>
                          <m:t>𝐱</m:t>
                        </m:r>
                        <m:r>
                          <a:rPr lang="en-US" altLang="zh-CN" i="1">
                            <a:latin typeface="Cambria Math" panose="02040503050406030204" pitchFamily="18" charset="0"/>
                          </a:rPr>
                          <m:t>)</m:t>
                        </m:r>
                      </m:e>
                    </m:nary>
                  </m:oMath>
                </a14:m>
                <a:r>
                  <a:rPr lang="en-US" altLang="zh-CN" dirty="0"/>
                  <a:t>         </a:t>
                </a:r>
                <a14:m>
                  <m:oMath xmlns:m="http://schemas.openxmlformats.org/officeDocument/2006/math">
                    <m:r>
                      <a:rPr lang="en-US" altLang="zh-CN" i="1">
                        <a:latin typeface="Cambria Math" panose="02040503050406030204" pitchFamily="18" charset="0"/>
                      </a:rPr>
                      <m:t>𝑔</m:t>
                    </m:r>
                    <m:d>
                      <m:dPr>
                        <m:ctrlPr>
                          <a:rPr lang="en-US" altLang="zh-CN" b="1" i="1">
                            <a:latin typeface="Cambria Math" panose="02040503050406030204" pitchFamily="18" charset="0"/>
                          </a:rPr>
                        </m:ctrlPr>
                      </m:dPr>
                      <m:e>
                        <m:r>
                          <a:rPr lang="en-US" altLang="zh-CN" b="1">
                            <a:latin typeface="Cambria Math" panose="02040503050406030204" pitchFamily="18" charset="0"/>
                          </a:rPr>
                          <m:t>𝐱</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a:latin typeface="Cambria Math" panose="02040503050406030204" pitchFamily="18" charset="0"/>
                          </a:rPr>
                          <m:t>𝐚</m:t>
                        </m:r>
                      </m:e>
                      <m:sup>
                        <m:r>
                          <a:rPr lang="en-US" altLang="zh-CN" i="1">
                            <a:latin typeface="Cambria Math" panose="02040503050406030204" pitchFamily="18" charset="0"/>
                          </a:rPr>
                          <m:t>𝑡</m:t>
                        </m:r>
                      </m:sup>
                    </m:sSup>
                    <m:r>
                      <a:rPr lang="en-US" altLang="zh-CN" b="1">
                        <a:latin typeface="Cambria Math" panose="02040503050406030204" pitchFamily="18" charset="0"/>
                      </a:rPr>
                      <m:t>𝐲</m:t>
                    </m:r>
                  </m:oMath>
                </a14:m>
                <a:endParaRPr lang="zh-CN" altLang="en-US" dirty="0">
                  <a:cs typeface="+mn-ea"/>
                </a:endParaRPr>
              </a:p>
            </p:txBody>
          </p:sp>
        </mc:Choice>
        <mc:Fallback xmlns="">
          <p:sp>
            <p:nvSpPr>
              <p:cNvPr id="96259" name="Rectangle 3">
                <a:extLst>
                  <a:ext uri="{FF2B5EF4-FFF2-40B4-BE49-F238E27FC236}">
                    <a16:creationId xmlns:a16="http://schemas.microsoft.com/office/drawing/2014/main" id="{8C3035B5-4523-4C55-B23A-619EDDDD816F}"/>
                  </a:ext>
                </a:extLst>
              </p:cNvPr>
              <p:cNvSpPr>
                <a:spLocks noGrp="1" noRot="1" noChangeAspect="1" noMove="1" noResize="1" noEditPoints="1" noAdjustHandles="1" noChangeArrowheads="1" noChangeShapeType="1" noTextEdit="1"/>
              </p:cNvSpPr>
              <p:nvPr>
                <p:ph idx="1"/>
              </p:nvPr>
            </p:nvSpPr>
            <p:spPr>
              <a:blipFill>
                <a:blip r:embed="rId3"/>
                <a:stretch>
                  <a:fillRect l="-994" t="-12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 Box 4">
                <a:extLst>
                  <a:ext uri="{FF2B5EF4-FFF2-40B4-BE49-F238E27FC236}">
                    <a16:creationId xmlns:a16="http://schemas.microsoft.com/office/drawing/2014/main" id="{FF6A6D64-B1D4-4627-A05E-F3486064D112}"/>
                  </a:ext>
                </a:extLst>
              </p:cNvPr>
              <p:cNvSpPr txBox="1">
                <a:spLocks noChangeArrowheads="1"/>
              </p:cNvSpPr>
              <p:nvPr/>
            </p:nvSpPr>
            <p:spPr bwMode="auto">
              <a:xfrm>
                <a:off x="3071667" y="2492896"/>
                <a:ext cx="5398169" cy="424796"/>
              </a:xfrm>
              <a:prstGeom prst="rect">
                <a:avLst/>
              </a:prstGeom>
              <a:noFill/>
              <a:ln w="28575">
                <a:solidFill>
                  <a:srgbClr val="FF0000"/>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2000" dirty="0"/>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𝑗</m:t>
                        </m:r>
                      </m:sub>
                    </m:sSub>
                    <m:d>
                      <m:dPr>
                        <m:ctrlPr>
                          <a:rPr lang="en-US" altLang="zh-CN" sz="2000"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d>
                      <m:dPr>
                        <m:ctrlPr>
                          <a:rPr lang="en-US" altLang="zh-CN" sz="2000" i="1">
                            <a:latin typeface="Cambria Math" panose="02040503050406030204" pitchFamily="18" charset="0"/>
                            <a:ea typeface="Cambria Math" panose="02040503050406030204" pitchFamily="18" charset="0"/>
                          </a:rPr>
                        </m:ctrlPr>
                      </m:dPr>
                      <m:e>
                        <m:r>
                          <a:rPr lang="en-US" altLang="zh-CN" sz="2000" b="1">
                            <a:latin typeface="Cambria Math" panose="02040503050406030204" pitchFamily="18" charset="0"/>
                            <a:ea typeface="Cambria Math" panose="02040503050406030204" pitchFamily="18" charset="0"/>
                          </a:rPr>
                          <m:t>𝐱</m:t>
                        </m:r>
                      </m:e>
                    </m:d>
                    <m:r>
                      <a:rPr lang="en-US" altLang="zh-CN" sz="200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𝑗</m:t>
                    </m:r>
                  </m:oMath>
                </a14:m>
                <a:r>
                  <a:rPr lang="en-US" altLang="zh-CN" sz="2000" dirty="0"/>
                  <a:t>, then the pattern is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𝑗</m:t>
                        </m:r>
                      </m:sub>
                    </m:sSub>
                  </m:oMath>
                </a14:m>
                <a:endParaRPr lang="en-US" altLang="zh-CN" sz="2000" dirty="0"/>
              </a:p>
            </p:txBody>
          </p:sp>
        </mc:Choice>
        <mc:Fallback xmlns="">
          <p:sp>
            <p:nvSpPr>
              <p:cNvPr id="7" name="Text Box 4">
                <a:extLst>
                  <a:ext uri="{FF2B5EF4-FFF2-40B4-BE49-F238E27FC236}">
                    <a16:creationId xmlns:a16="http://schemas.microsoft.com/office/drawing/2014/main" id="{FF6A6D64-B1D4-4627-A05E-F3486064D112}"/>
                  </a:ext>
                </a:extLst>
              </p:cNvPr>
              <p:cNvSpPr txBox="1">
                <a:spLocks noRot="1" noChangeAspect="1" noMove="1" noResize="1" noEditPoints="1" noAdjustHandles="1" noChangeArrowheads="1" noChangeShapeType="1" noTextEdit="1"/>
              </p:cNvSpPr>
              <p:nvPr/>
            </p:nvSpPr>
            <p:spPr bwMode="auto">
              <a:xfrm>
                <a:off x="3071667" y="2492896"/>
                <a:ext cx="5398169" cy="424796"/>
              </a:xfrm>
              <a:prstGeom prst="rect">
                <a:avLst/>
              </a:prstGeom>
              <a:blipFill>
                <a:blip r:embed="rId4"/>
                <a:stretch>
                  <a:fillRect l="-1011" t="-5333" b="-13333"/>
                </a:stretch>
              </a:blip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F915FCD-2623-4E27-8170-08B3ECACAA6F}"/>
              </a:ext>
            </a:extLst>
          </p:cNvPr>
          <p:cNvSpPr>
            <a:spLocks noGrp="1" noChangeArrowheads="1"/>
          </p:cNvSpPr>
          <p:nvPr>
            <p:ph type="title"/>
          </p:nvPr>
        </p:nvSpPr>
        <p:spPr/>
        <p:txBody>
          <a:bodyPr/>
          <a:lstStyle/>
          <a:p>
            <a:r>
              <a:rPr lang="en-US" altLang="zh-CN" sz="3600">
                <a:latin typeface="Comic Sans MS" panose="030F0702030302020204" pitchFamily="66" charset="0"/>
              </a:rPr>
              <a:t>Two-Category Linearly Separable Case</a:t>
            </a:r>
            <a:endParaRPr lang="zh-CN" altLang="zh-CN" sz="36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0659" name="Content Placeholder 2">
                <a:extLst>
                  <a:ext uri="{FF2B5EF4-FFF2-40B4-BE49-F238E27FC236}">
                    <a16:creationId xmlns:a16="http://schemas.microsoft.com/office/drawing/2014/main" id="{F6C09DF7-3EB7-4270-91F3-B077C568B3CE}"/>
                  </a:ext>
                </a:extLst>
              </p:cNvPr>
              <p:cNvSpPr>
                <a:spLocks noGrp="1" noChangeArrowheads="1"/>
              </p:cNvSpPr>
              <p:nvPr>
                <p:ph idx="1"/>
              </p:nvPr>
            </p:nvSpPr>
            <p:spPr>
              <a:xfrm>
                <a:off x="912285" y="1125538"/>
                <a:ext cx="10512308" cy="5351462"/>
              </a:xfrm>
            </p:spPr>
            <p:txBody>
              <a:bodyPr/>
              <a:lstStyle/>
              <a:p>
                <a:pPr>
                  <a:buFont typeface="Wingdings" panose="05000000000000000000" pitchFamily="2" charset="2"/>
                  <a:buChar char="n"/>
                </a:pPr>
                <a:r>
                  <a:rPr lang="en-US" altLang="zh-CN" sz="2000" dirty="0"/>
                  <a:t>Suppose there is a set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𝑛</m:t>
                        </m:r>
                      </m:sub>
                    </m:sSub>
                  </m:oMath>
                </a14:m>
                <a:r>
                  <a:rPr lang="en-US" altLang="zh-CN" sz="2000" dirty="0"/>
                  <a:t> of n samples, and these samples are used to determine the weight vector </a:t>
                </a:r>
                <a14:m>
                  <m:oMath xmlns:m="http://schemas.openxmlformats.org/officeDocument/2006/math">
                    <m:r>
                      <a:rPr lang="en-US" altLang="zh-CN" sz="2000" b="1">
                        <a:latin typeface="Cambria Math" panose="02040503050406030204" pitchFamily="18" charset="0"/>
                      </a:rPr>
                      <m:t>𝐚</m:t>
                    </m:r>
                  </m:oMath>
                </a14:m>
                <a:r>
                  <a:rPr lang="en-US" altLang="zh-CN" sz="2000" dirty="0"/>
                  <a:t> in the discriminant function</a:t>
                </a:r>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𝑔</m:t>
                    </m:r>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𝑡</m:t>
                        </m:r>
                      </m:sup>
                    </m:sSup>
                    <m:r>
                      <a:rPr lang="en-US" altLang="zh-CN" sz="2000" b="1">
                        <a:latin typeface="Cambria Math" panose="02040503050406030204" pitchFamily="18" charset="0"/>
                      </a:rPr>
                      <m:t>𝐲</m:t>
                    </m:r>
                  </m:oMath>
                </a14:m>
                <a:endParaRPr lang="en-US" altLang="zh-CN" sz="2000" b="1" dirty="0"/>
              </a:p>
              <a:p>
                <a:pPr>
                  <a:buFont typeface="Wingdings" panose="05000000000000000000" pitchFamily="2" charset="2"/>
                  <a:buChar char="n"/>
                </a:pPr>
                <a:r>
                  <a:rPr lang="en-US" altLang="zh-CN" sz="2000" dirty="0"/>
                  <a:t>If there is a weight vector (i.e., y is a hyperplane) in the space, all these samples can be classified correctly, then the samples is called “</a:t>
                </a:r>
                <a:r>
                  <a:rPr lang="en-US" altLang="zh-CN" sz="2000" b="1" dirty="0">
                    <a:solidFill>
                      <a:srgbClr val="C00000"/>
                    </a:solidFill>
                  </a:rPr>
                  <a:t>linear separable</a:t>
                </a:r>
                <a:r>
                  <a:rPr lang="en-US" altLang="zh-CN" sz="2000" dirty="0"/>
                  <a:t>” (</a:t>
                </a:r>
                <a:r>
                  <a:rPr lang="zh-CN" altLang="en-US" sz="2000" dirty="0"/>
                  <a:t>线性可分</a:t>
                </a:r>
                <a:r>
                  <a:rPr lang="en-US" altLang="zh-CN" sz="2000" dirty="0"/>
                  <a:t>)</a:t>
                </a:r>
              </a:p>
              <a:p>
                <a:pPr>
                  <a:buFont typeface="Wingdings" panose="05000000000000000000" pitchFamily="2" charset="2"/>
                  <a:buChar char="n"/>
                </a:pPr>
                <a:r>
                  <a:rPr lang="en-US" altLang="zh-CN" sz="2000" dirty="0"/>
                  <a:t>Normalization of the two-category problem</a:t>
                </a:r>
              </a:p>
              <a:p>
                <a:pPr lvl="1">
                  <a:buFont typeface="Wingdings" panose="05000000000000000000" pitchFamily="2" charset="2"/>
                  <a:buChar char="n"/>
                </a:pPr>
                <a:r>
                  <a:rPr lang="en-US" altLang="zh-CN" sz="2000" dirty="0"/>
                  <a:t>For sample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oMath>
                </a14:m>
                <a:r>
                  <a:rPr lang="en-US" altLang="zh-CN" sz="2000" dirty="0"/>
                  <a:t>, if </a:t>
                </a:r>
                <a14:m>
                  <m:oMath xmlns:m="http://schemas.openxmlformats.org/officeDocument/2006/math">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𝑡</m:t>
                        </m:r>
                      </m:sup>
                    </m:sSup>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&gt;0</m:t>
                    </m:r>
                  </m:oMath>
                </a14:m>
                <a:r>
                  <a:rPr lang="en-US" altLang="zh-CN" sz="2000" dirty="0"/>
                  <a:t>, then mark it as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1</m:t>
                        </m:r>
                      </m:sub>
                    </m:sSub>
                  </m:oMath>
                </a14:m>
                <a:r>
                  <a:rPr lang="en-US" altLang="zh-CN" sz="2000" dirty="0"/>
                  <a:t>, if </a:t>
                </a:r>
                <a14:m>
                  <m:oMath xmlns:m="http://schemas.openxmlformats.org/officeDocument/2006/math">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𝑡</m:t>
                        </m:r>
                      </m:sup>
                    </m:sSup>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&lt;0</m:t>
                    </m:r>
                  </m:oMath>
                </a14:m>
                <a:r>
                  <a:rPr lang="en-US" altLang="zh-CN" sz="2000" dirty="0"/>
                  <a:t>, then mark it as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2</m:t>
                        </m:r>
                      </m:sub>
                    </m:sSub>
                  </m:oMath>
                </a14:m>
                <a:endParaRPr lang="en-US" altLang="zh-CN" sz="2000" dirty="0"/>
              </a:p>
              <a:p>
                <a:pPr lvl="1">
                  <a:buFont typeface="Wingdings" panose="05000000000000000000" pitchFamily="2" charset="2"/>
                  <a:buChar char="n"/>
                </a:pPr>
                <a:r>
                  <a:rPr lang="en-US" altLang="zh-CN" sz="2000" dirty="0"/>
                  <a:t>Normalization:</a:t>
                </a:r>
                <a:br>
                  <a:rPr lang="en-US" altLang="zh-CN" sz="2000" dirty="0"/>
                </a:br>
                <a:r>
                  <a:rPr lang="en-US" altLang="zh-CN" sz="2000" dirty="0"/>
                  <a:t>Take negative (</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en-US" altLang="zh-CN" sz="2000" b="1" i="1">
                            <a:latin typeface="Cambria Math" panose="02040503050406030204" pitchFamily="18" charset="0"/>
                          </a:rPr>
                          <m:t>𝒚</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en-US" altLang="zh-CN" sz="2000" b="1" i="1">
                            <a:latin typeface="Cambria Math" panose="02040503050406030204" pitchFamily="18" charset="0"/>
                          </a:rPr>
                          <m:t>𝒚</m:t>
                        </m:r>
                      </m:e>
                      <m:sub>
                        <m:r>
                          <a:rPr lang="zh-CN" altLang="en-US" sz="2000" i="1">
                            <a:solidFill>
                              <a:srgbClr val="000000"/>
                            </a:solidFill>
                            <a:latin typeface="Cambria Math" panose="02040503050406030204" pitchFamily="18" charset="0"/>
                          </a:rPr>
                          <m:t>𝑖</m:t>
                        </m:r>
                      </m:sub>
                    </m:sSub>
                  </m:oMath>
                </a14:m>
                <a:r>
                  <a:rPr lang="en-US" altLang="zh-CN" sz="2000" dirty="0"/>
                  <a:t>) of all marked samples belonging to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2</m:t>
                        </m:r>
                      </m:sub>
                    </m:sSub>
                  </m:oMath>
                </a14:m>
                <a:r>
                  <a:rPr lang="en-US" altLang="zh-CN" sz="2000" dirty="0"/>
                  <a:t>, then the problem can be simplified as: find a weight vector </a:t>
                </a:r>
                <a14:m>
                  <m:oMath xmlns:m="http://schemas.openxmlformats.org/officeDocument/2006/math">
                    <m:r>
                      <a:rPr lang="en-US" altLang="zh-CN" sz="2000" b="1">
                        <a:latin typeface="Cambria Math" panose="02040503050406030204" pitchFamily="18" charset="0"/>
                      </a:rPr>
                      <m:t>𝐚</m:t>
                    </m:r>
                  </m:oMath>
                </a14:m>
                <a:r>
                  <a:rPr lang="en-US" altLang="zh-CN" sz="2000" dirty="0"/>
                  <a:t> that has </a:t>
                </a:r>
                <a14:m>
                  <m:oMath xmlns:m="http://schemas.openxmlformats.org/officeDocument/2006/math">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𝑡</m:t>
                        </m:r>
                      </m:sup>
                    </m:sSup>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𝒚</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&gt;0</m:t>
                    </m:r>
                  </m:oMath>
                </a14:m>
                <a:r>
                  <a:rPr lang="en-US" altLang="zh-CN" sz="2000" dirty="0"/>
                  <a:t> for all samples </a:t>
                </a:r>
              </a:p>
              <a:p>
                <a:pPr marL="457200" lvl="1" indent="0">
                  <a:buNone/>
                </a:pPr>
                <a:r>
                  <a:rPr lang="en-US" altLang="zh-CN" sz="2000" dirty="0"/>
                  <a:t> </a:t>
                </a:r>
                <a14:m>
                  <m:oMath xmlns:m="http://schemas.openxmlformats.org/officeDocument/2006/math">
                    <m:r>
                      <a:rPr lang="en-US" altLang="zh-CN" sz="2000" b="1">
                        <a:latin typeface="Cambria Math" panose="02040503050406030204" pitchFamily="18" charset="0"/>
                      </a:rPr>
                      <m:t>𝐚</m:t>
                    </m:r>
                    <m:r>
                      <a:rPr lang="en-US" altLang="zh-CN" sz="2000" b="1" i="1">
                        <a:latin typeface="Cambria Math" panose="02040503050406030204" pitchFamily="18" charset="0"/>
                      </a:rPr>
                      <m:t> </m:t>
                    </m:r>
                  </m:oMath>
                </a14:m>
                <a:r>
                  <a:rPr lang="zh-CN" altLang="en-US" sz="2000" dirty="0"/>
                  <a:t>：</a:t>
                </a:r>
                <a:r>
                  <a:rPr lang="en-US" altLang="zh-CN" sz="2000" dirty="0"/>
                  <a:t> separating vector (</a:t>
                </a:r>
                <a:r>
                  <a:rPr lang="zh-CN" altLang="en-US" sz="2000" dirty="0"/>
                  <a:t>分离向量</a:t>
                </a:r>
                <a:r>
                  <a:rPr lang="en-US" altLang="zh-CN" sz="2000" dirty="0"/>
                  <a:t>)</a:t>
                </a:r>
                <a:r>
                  <a:rPr lang="zh-CN" altLang="en-US" sz="2000" dirty="0"/>
                  <a:t> </a:t>
                </a:r>
                <a:r>
                  <a:rPr lang="en-US" altLang="zh-CN" sz="2000" dirty="0"/>
                  <a:t>or solution vector (</a:t>
                </a:r>
                <a:r>
                  <a:rPr lang="zh-CN" altLang="en-US" sz="2000" dirty="0"/>
                  <a:t>解向量</a:t>
                </a:r>
                <a:r>
                  <a:rPr lang="en-US" altLang="zh-CN" sz="2000" dirty="0"/>
                  <a:t>)</a:t>
                </a:r>
                <a:endParaRPr lang="zh-CN" altLang="en-US" sz="2000" dirty="0"/>
              </a:p>
            </p:txBody>
          </p:sp>
        </mc:Choice>
        <mc:Fallback xmlns="">
          <p:sp>
            <p:nvSpPr>
              <p:cNvPr id="70659" name="Content Placeholder 2">
                <a:extLst>
                  <a:ext uri="{FF2B5EF4-FFF2-40B4-BE49-F238E27FC236}">
                    <a16:creationId xmlns:a16="http://schemas.microsoft.com/office/drawing/2014/main" id="{F6C09DF7-3EB7-4270-91F3-B077C568B3CE}"/>
                  </a:ext>
                </a:extLst>
              </p:cNvPr>
              <p:cNvSpPr>
                <a:spLocks noGrp="1" noRot="1" noChangeAspect="1" noMove="1" noResize="1" noEditPoints="1" noAdjustHandles="1" noChangeArrowheads="1" noChangeShapeType="1" noTextEdit="1"/>
              </p:cNvSpPr>
              <p:nvPr>
                <p:ph idx="1"/>
              </p:nvPr>
            </p:nvSpPr>
            <p:spPr>
              <a:xfrm>
                <a:off x="912285" y="1125538"/>
                <a:ext cx="10512308" cy="5351462"/>
              </a:xfrm>
              <a:blipFill>
                <a:blip r:embed="rId3"/>
                <a:stretch>
                  <a:fillRect l="-522" t="-569"/>
                </a:stretch>
              </a:blipFill>
            </p:spPr>
            <p:txBody>
              <a:bodyPr/>
              <a:lstStyle/>
              <a:p>
                <a:r>
                  <a:rPr lang="zh-CN" altLang="en-US">
                    <a:noFill/>
                  </a:rPr>
                  <a:t> </a:t>
                </a:r>
              </a:p>
            </p:txBody>
          </p:sp>
        </mc:Fallback>
      </mc:AlternateContent>
      <p:sp>
        <p:nvSpPr>
          <p:cNvPr id="70660" name="Footer Placeholder 3">
            <a:extLst>
              <a:ext uri="{FF2B5EF4-FFF2-40B4-BE49-F238E27FC236}">
                <a16:creationId xmlns:a16="http://schemas.microsoft.com/office/drawing/2014/main" id="{AC011AC2-845C-489F-B84F-1DBFAE40CEE8}"/>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70667" name="Picture 9">
            <a:extLst>
              <a:ext uri="{FF2B5EF4-FFF2-40B4-BE49-F238E27FC236}">
                <a16:creationId xmlns:a16="http://schemas.microsoft.com/office/drawing/2014/main" id="{DD84BCB9-D815-4E13-90A8-A0DBD9BDD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8550" y="7781925"/>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055901B-6D10-4C49-8EB4-93AFF804EC8D}"/>
              </a:ext>
            </a:extLst>
          </p:cNvPr>
          <p:cNvSpPr>
            <a:spLocks noGrp="1" noChangeArrowheads="1"/>
          </p:cNvSpPr>
          <p:nvPr>
            <p:ph type="title"/>
          </p:nvPr>
        </p:nvSpPr>
        <p:spPr/>
        <p:txBody>
          <a:bodyPr/>
          <a:lstStyle/>
          <a:p>
            <a:r>
              <a:rPr lang="en-US" altLang="zh-CN">
                <a:latin typeface="Comic Sans MS" panose="030F0702030302020204" pitchFamily="66" charset="0"/>
              </a:rPr>
              <a:t>Weight Space and Solution Region</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2707" name="Content Placeholder 2">
                <a:extLst>
                  <a:ext uri="{FF2B5EF4-FFF2-40B4-BE49-F238E27FC236}">
                    <a16:creationId xmlns:a16="http://schemas.microsoft.com/office/drawing/2014/main" id="{4C13083D-9E6D-48F2-B4C5-B80623C50998}"/>
                  </a:ext>
                </a:extLst>
              </p:cNvPr>
              <p:cNvSpPr>
                <a:spLocks noGrp="1" noChangeArrowheads="1"/>
              </p:cNvSpPr>
              <p:nvPr>
                <p:ph idx="1"/>
              </p:nvPr>
            </p:nvSpPr>
            <p:spPr>
              <a:xfrm>
                <a:off x="912285" y="1125538"/>
                <a:ext cx="10656324" cy="5351462"/>
              </a:xfrm>
            </p:spPr>
            <p:txBody>
              <a:bodyPr/>
              <a:lstStyle/>
              <a:p>
                <a:pPr>
                  <a:lnSpc>
                    <a:spcPct val="120000"/>
                  </a:lnSpc>
                  <a:buFont typeface="Wingdings" panose="05000000000000000000" pitchFamily="2" charset="2"/>
                  <a:buChar char="n"/>
                </a:pPr>
                <a:r>
                  <a:rPr lang="en-US" altLang="zh-CN" sz="2400" dirty="0"/>
                  <a:t>All the possible weight vectors make up the </a:t>
                </a:r>
                <a:r>
                  <a:rPr lang="en-US" altLang="zh-CN" sz="2400" dirty="0">
                    <a:solidFill>
                      <a:srgbClr val="FF0000"/>
                    </a:solidFill>
                  </a:rPr>
                  <a:t>weight space </a:t>
                </a:r>
                <a:r>
                  <a:rPr lang="en-US" altLang="zh-CN" sz="2400" dirty="0"/>
                  <a:t>(</a:t>
                </a:r>
                <a:r>
                  <a:rPr lang="zh-CN" altLang="en-US" sz="2400" dirty="0"/>
                  <a:t>权空间</a:t>
                </a:r>
                <a:r>
                  <a:rPr lang="en-US" altLang="zh-CN" sz="2400" dirty="0"/>
                  <a:t>)</a:t>
                </a:r>
              </a:p>
              <a:p>
                <a:pPr>
                  <a:lnSpc>
                    <a:spcPct val="120000"/>
                  </a:lnSpc>
                  <a:buFont typeface="Wingdings" panose="05000000000000000000" pitchFamily="2" charset="2"/>
                  <a:buChar char="n"/>
                </a:pPr>
                <a:r>
                  <a:rPr lang="en-US" altLang="zh-CN" sz="2400" dirty="0"/>
                  <a:t>The solution vector is a point in the weight space</a:t>
                </a:r>
              </a:p>
              <a:p>
                <a:pPr>
                  <a:lnSpc>
                    <a:spcPct val="120000"/>
                  </a:lnSpc>
                  <a:buFont typeface="Wingdings" panose="05000000000000000000" pitchFamily="2" charset="2"/>
                  <a:buChar char="n"/>
                </a:pPr>
                <a:r>
                  <a:rPr lang="en-US" altLang="zh-CN" sz="2400" dirty="0"/>
                  <a:t>For each </a:t>
                </a:r>
                <a14:m>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i="1">
                            <a:latin typeface="Cambria Math" panose="02040503050406030204" pitchFamily="18" charset="0"/>
                          </a:rPr>
                          <m:t>𝑖</m:t>
                        </m:r>
                      </m:sub>
                    </m:sSub>
                  </m:oMath>
                </a14:m>
                <a:r>
                  <a:rPr lang="en-US" altLang="zh-CN"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𝐚</m:t>
                        </m:r>
                      </m:e>
                      <m:sup>
                        <m:r>
                          <a:rPr lang="en-US" altLang="zh-CN" sz="2400" i="1">
                            <a:latin typeface="Cambria Math" panose="02040503050406030204" pitchFamily="18" charset="0"/>
                          </a:rPr>
                          <m:t>𝑡</m:t>
                        </m:r>
                      </m:sup>
                    </m:sSup>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=0</m:t>
                    </m:r>
                  </m:oMath>
                </a14:m>
                <a:r>
                  <a:rPr lang="en-US" altLang="zh-CN" sz="2400" dirty="0"/>
                  <a:t> determines a hyperplane that crosses the origin in the weighted space, and </a:t>
                </a:r>
                <a14:m>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i="1">
                            <a:latin typeface="Cambria Math" panose="02040503050406030204" pitchFamily="18" charset="0"/>
                          </a:rPr>
                          <m:t>𝑖</m:t>
                        </m:r>
                      </m:sub>
                    </m:sSub>
                  </m:oMath>
                </a14:m>
                <a:r>
                  <a:rPr lang="en-US" altLang="zh-CN" sz="2400" dirty="0"/>
                  <a:t> is its normal vector</a:t>
                </a:r>
              </a:p>
              <a:p>
                <a:pPr>
                  <a:lnSpc>
                    <a:spcPct val="120000"/>
                  </a:lnSpc>
                  <a:buFont typeface="Wingdings" panose="05000000000000000000" pitchFamily="2" charset="2"/>
                  <a:buChar char="n"/>
                </a:pPr>
                <a:r>
                  <a:rPr lang="en-US" altLang="zh-CN" sz="2400" dirty="0"/>
                  <a:t>The solution vector must be on the positive side of the hyperplane determined by each training sample, that is, the solution vector must be in the overlapping region of n positive half spaces determined by n samples, which is called “</a:t>
                </a:r>
                <a:r>
                  <a:rPr lang="en-US" altLang="zh-CN" sz="2400" dirty="0">
                    <a:solidFill>
                      <a:srgbClr val="FF0000"/>
                    </a:solidFill>
                  </a:rPr>
                  <a:t>solution region</a:t>
                </a:r>
                <a:r>
                  <a:rPr lang="en-US" altLang="zh-CN" sz="2400" dirty="0"/>
                  <a:t>“ (</a:t>
                </a:r>
                <a:r>
                  <a:rPr lang="zh-CN" altLang="en-US" sz="2400" dirty="0"/>
                  <a:t>解区域</a:t>
                </a:r>
                <a:r>
                  <a:rPr lang="en-US" altLang="zh-CN" sz="2400" dirty="0"/>
                  <a:t>), in which any vector is a solution vector</a:t>
                </a:r>
                <a:endParaRPr lang="zh-CN" altLang="en-US" sz="2400" dirty="0"/>
              </a:p>
            </p:txBody>
          </p:sp>
        </mc:Choice>
        <mc:Fallback xmlns="">
          <p:sp>
            <p:nvSpPr>
              <p:cNvPr id="72707" name="Content Placeholder 2">
                <a:extLst>
                  <a:ext uri="{FF2B5EF4-FFF2-40B4-BE49-F238E27FC236}">
                    <a16:creationId xmlns:a16="http://schemas.microsoft.com/office/drawing/2014/main" id="{4C13083D-9E6D-48F2-B4C5-B80623C50998}"/>
                  </a:ext>
                </a:extLst>
              </p:cNvPr>
              <p:cNvSpPr>
                <a:spLocks noGrp="1" noRot="1" noChangeAspect="1" noMove="1" noResize="1" noEditPoints="1" noAdjustHandles="1" noChangeArrowheads="1" noChangeShapeType="1" noTextEdit="1"/>
              </p:cNvSpPr>
              <p:nvPr>
                <p:ph idx="1"/>
              </p:nvPr>
            </p:nvSpPr>
            <p:spPr>
              <a:xfrm>
                <a:off x="912285" y="1125538"/>
                <a:ext cx="10656324" cy="5351462"/>
              </a:xfrm>
              <a:blipFill>
                <a:blip r:embed="rId2"/>
                <a:stretch>
                  <a:fillRect l="-801" t="-683"/>
                </a:stretch>
              </a:blipFill>
            </p:spPr>
            <p:txBody>
              <a:bodyPr/>
              <a:lstStyle/>
              <a:p>
                <a:r>
                  <a:rPr lang="zh-CN" altLang="en-US">
                    <a:noFill/>
                  </a:rPr>
                  <a:t> </a:t>
                </a:r>
              </a:p>
            </p:txBody>
          </p:sp>
        </mc:Fallback>
      </mc:AlternateContent>
      <p:sp>
        <p:nvSpPr>
          <p:cNvPr id="72708" name="Footer Placeholder 3">
            <a:extLst>
              <a:ext uri="{FF2B5EF4-FFF2-40B4-BE49-F238E27FC236}">
                <a16:creationId xmlns:a16="http://schemas.microsoft.com/office/drawing/2014/main" id="{7D8131F3-FFEC-48BD-BAED-8BF43C140B84}"/>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2B0E893A-2D0B-4576-AABF-2A7CECF6AFA6}"/>
              </a:ext>
            </a:extLst>
          </p:cNvPr>
          <p:cNvSpPr>
            <a:spLocks noGrp="1" noChangeArrowheads="1"/>
          </p:cNvSpPr>
          <p:nvPr>
            <p:ph type="title"/>
          </p:nvPr>
        </p:nvSpPr>
        <p:spPr/>
        <p:txBody>
          <a:bodyPr/>
          <a:lstStyle/>
          <a:p>
            <a:r>
              <a:rPr lang="en-US" altLang="zh-CN">
                <a:latin typeface="Comic Sans MS" panose="030F0702030302020204" pitchFamily="66" charset="0"/>
              </a:rPr>
              <a:t>Weight Space and Solution Region</a:t>
            </a:r>
            <a:endParaRPr lang="zh-CN" altLang="en-US"/>
          </a:p>
        </p:txBody>
      </p:sp>
      <p:sp>
        <p:nvSpPr>
          <p:cNvPr id="73732" name="Footer Placeholder 3">
            <a:extLst>
              <a:ext uri="{FF2B5EF4-FFF2-40B4-BE49-F238E27FC236}">
                <a16:creationId xmlns:a16="http://schemas.microsoft.com/office/drawing/2014/main" id="{89C94397-5E46-4948-AB1B-C59913DAA310}"/>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73733" name="Picture 2">
            <a:extLst>
              <a:ext uri="{FF2B5EF4-FFF2-40B4-BE49-F238E27FC236}">
                <a16:creationId xmlns:a16="http://schemas.microsoft.com/office/drawing/2014/main" id="{1494305C-2D1F-445C-92EC-2C5964495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091" y="1755939"/>
            <a:ext cx="9139238"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TextBox 5">
            <a:extLst>
              <a:ext uri="{FF2B5EF4-FFF2-40B4-BE49-F238E27FC236}">
                <a16:creationId xmlns:a16="http://schemas.microsoft.com/office/drawing/2014/main" id="{078DBA6F-D484-49F0-A8DE-64DADCE0358F}"/>
              </a:ext>
            </a:extLst>
          </p:cNvPr>
          <p:cNvSpPr txBox="1">
            <a:spLocks noChangeArrowheads="1"/>
          </p:cNvSpPr>
          <p:nvPr/>
        </p:nvSpPr>
        <p:spPr bwMode="auto">
          <a:xfrm>
            <a:off x="2439988" y="5389563"/>
            <a:ext cx="2214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en-US" altLang="zh-CN" sz="1800"/>
              <a:t>Before Normalized</a:t>
            </a:r>
            <a:endParaRPr lang="zh-CN" altLang="en-US" sz="1800" b="1"/>
          </a:p>
        </p:txBody>
      </p:sp>
      <p:sp>
        <p:nvSpPr>
          <p:cNvPr id="73735" name="TextBox 6">
            <a:extLst>
              <a:ext uri="{FF2B5EF4-FFF2-40B4-BE49-F238E27FC236}">
                <a16:creationId xmlns:a16="http://schemas.microsoft.com/office/drawing/2014/main" id="{E4D2AA6B-655C-44F8-B48D-AF3299CA6496}"/>
              </a:ext>
            </a:extLst>
          </p:cNvPr>
          <p:cNvSpPr txBox="1">
            <a:spLocks noChangeArrowheads="1"/>
          </p:cNvSpPr>
          <p:nvPr/>
        </p:nvSpPr>
        <p:spPr bwMode="auto">
          <a:xfrm>
            <a:off x="7537457" y="5389570"/>
            <a:ext cx="221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en-US" altLang="zh-CN" sz="1800"/>
              <a:t>After Normalized</a:t>
            </a:r>
            <a:endParaRPr lang="zh-CN" altLang="en-US" sz="1800" b="1"/>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3259973-4C75-4329-81E7-939EB9140AAB}"/>
              </a:ext>
            </a:extLst>
          </p:cNvPr>
          <p:cNvSpPr>
            <a:spLocks noGrp="1" noChangeArrowheads="1"/>
          </p:cNvSpPr>
          <p:nvPr>
            <p:ph type="title"/>
          </p:nvPr>
        </p:nvSpPr>
        <p:spPr/>
        <p:txBody>
          <a:bodyPr/>
          <a:lstStyle/>
          <a:p>
            <a:r>
              <a:rPr lang="en-US" altLang="zh-CN">
                <a:latin typeface="Comic Sans MS" panose="030F0702030302020204" pitchFamily="66" charset="0"/>
              </a:rPr>
              <a:t>Approaches to Pattern Classification</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49155" name="Rectangle 3">
                <a:extLst>
                  <a:ext uri="{FF2B5EF4-FFF2-40B4-BE49-F238E27FC236}">
                    <a16:creationId xmlns:a16="http://schemas.microsoft.com/office/drawing/2014/main" id="{F6B4B8CB-A0C5-42E2-ACF9-AB2A96250800}"/>
                  </a:ext>
                </a:extLst>
              </p:cNvPr>
              <p:cNvSpPr>
                <a:spLocks noGrp="1" noChangeArrowheads="1"/>
              </p:cNvSpPr>
              <p:nvPr>
                <p:ph idx="1"/>
              </p:nvPr>
            </p:nvSpPr>
            <p:spPr/>
            <p:txBody>
              <a:bodyPr/>
              <a:lstStyle/>
              <a:p>
                <a:pPr>
                  <a:buFont typeface="Wingdings" panose="05000000000000000000" pitchFamily="2" charset="2"/>
                  <a:buChar char="n"/>
                </a:pPr>
                <a:r>
                  <a:rPr lang="en-US" altLang="zh-CN" sz="2000" b="1" dirty="0">
                    <a:solidFill>
                      <a:schemeClr val="accent2"/>
                    </a:solidFill>
                  </a:rPr>
                  <a:t>Approach 1</a:t>
                </a:r>
                <a:r>
                  <a:rPr lang="zh-CN" altLang="en-US" sz="2000" dirty="0"/>
                  <a:t>：</a:t>
                </a:r>
                <a:r>
                  <a:rPr lang="en-US" altLang="zh-CN" sz="2000" dirty="0"/>
                  <a:t>Estimate</a:t>
                </a:r>
                <a:r>
                  <a:rPr lang="zh-CN" altLang="en-US" sz="2000" dirty="0"/>
                  <a:t> </a:t>
                </a:r>
                <a:r>
                  <a:rPr lang="en-US" altLang="zh-CN" sz="2000" dirty="0"/>
                  <a:t>class-conditional probability density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endParaRPr lang="zh-CN" altLang="en-US" sz="2000" dirty="0"/>
              </a:p>
              <a:p>
                <a:pPr lvl="1">
                  <a:buFont typeface="Wingdings" panose="05000000000000000000" pitchFamily="2" charset="2"/>
                  <a:buChar char="n"/>
                </a:pPr>
                <a:r>
                  <a:rPr lang="en-US" altLang="zh-CN" sz="2000" dirty="0"/>
                  <a:t>Through</a:t>
                </a:r>
                <a:r>
                  <a:rPr lang="zh-CN" altLang="en-US" sz="2000" dirty="0"/>
                  <a:t>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zh-CN" altLang="en-US" sz="2000" dirty="0"/>
                  <a:t> </a:t>
                </a:r>
                <a:r>
                  <a:rPr lang="en-US" altLang="zh-CN" sz="2000" dirty="0"/>
                  <a:t>and </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en-US" altLang="zh-CN" sz="2000" dirty="0"/>
                  <a:t> , calculate posterior probability </a:t>
                </a:r>
                <a14:m>
                  <m:oMath xmlns:m="http://schemas.openxmlformats.org/officeDocument/2006/math">
                    <m:r>
                      <m:rPr>
                        <m:sty m:val="p"/>
                      </m:rPr>
                      <a:rPr lang="en-US" altLang="zh-CN" sz="2000">
                        <a:latin typeface="Cambria Math" panose="02040503050406030204" pitchFamily="18" charset="0"/>
                      </a:rPr>
                      <m:t>P</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b="1">
                        <a:latin typeface="Cambria Math" panose="02040503050406030204" pitchFamily="18" charset="0"/>
                      </a:rPr>
                      <m:t>𝐱</m:t>
                    </m:r>
                    <m:r>
                      <a:rPr lang="en-US" altLang="zh-CN" sz="2000" i="1">
                        <a:latin typeface="Cambria Math" panose="02040503050406030204" pitchFamily="18" charset="0"/>
                      </a:rPr>
                      <m:t>)</m:t>
                    </m:r>
                  </m:oMath>
                </a14:m>
                <a:r>
                  <a:rPr lang="en-US" altLang="zh-CN" sz="2000" dirty="0"/>
                  <a:t> with Bayes’ rule, then make decisions with maximum posterior probability       </a:t>
                </a:r>
                <a:endParaRPr lang="zh-CN" altLang="en-US" sz="2000" dirty="0"/>
              </a:p>
              <a:p>
                <a:pPr lvl="1">
                  <a:buFont typeface="Wingdings" panose="05000000000000000000" pitchFamily="2" charset="2"/>
                  <a:buChar char="n"/>
                </a:pPr>
                <a:r>
                  <a:rPr lang="en-US" altLang="zh-CN" sz="2000" b="1" dirty="0"/>
                  <a:t>Two Methods</a:t>
                </a:r>
                <a:endParaRPr lang="zh-CN" altLang="en-US" sz="2000" b="1" dirty="0"/>
              </a:p>
              <a:p>
                <a:pPr lvl="2">
                  <a:buFont typeface="Wingdings" panose="05000000000000000000" pitchFamily="2" charset="2"/>
                  <a:buChar char="n"/>
                </a:pPr>
                <a:r>
                  <a:rPr lang="en-US" altLang="zh-CN" sz="1800" b="1" dirty="0">
                    <a:solidFill>
                      <a:srgbClr val="FF0000"/>
                    </a:solidFill>
                  </a:rPr>
                  <a:t>Method 1a</a:t>
                </a:r>
                <a:r>
                  <a:rPr lang="zh-CN" altLang="en-US" sz="1800" dirty="0">
                    <a:solidFill>
                      <a:srgbClr val="FF0000"/>
                    </a:solidFill>
                  </a:rPr>
                  <a:t>：</a:t>
                </a:r>
                <a:r>
                  <a:rPr lang="en-US" altLang="zh-CN" sz="1800" dirty="0"/>
                  <a:t>Parameter estimation of probability density</a:t>
                </a:r>
                <a:endParaRPr lang="zh-CN" altLang="en-US" sz="1800" dirty="0"/>
              </a:p>
              <a:p>
                <a:pPr lvl="3">
                  <a:buFont typeface="Wingdings" panose="05000000000000000000" pitchFamily="2" charset="2"/>
                  <a:buChar char="n"/>
                </a:pPr>
                <a:r>
                  <a:rPr lang="en-US" altLang="zh-CN" sz="1600" dirty="0"/>
                  <a:t>Based on parametric description of </a:t>
                </a:r>
                <a14:m>
                  <m:oMath xmlns:m="http://schemas.openxmlformats.org/officeDocument/2006/math">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b="1">
                        <a:latin typeface="Cambria Math" panose="02040503050406030204" pitchFamily="18" charset="0"/>
                      </a:rPr>
                      <m:t>𝐱</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𝜔</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a:t> </a:t>
                </a:r>
              </a:p>
              <a:p>
                <a:pPr lvl="2">
                  <a:buFont typeface="Wingdings" panose="05000000000000000000" pitchFamily="2" charset="2"/>
                  <a:buChar char="n"/>
                </a:pPr>
                <a:r>
                  <a:rPr lang="en-US" altLang="zh-CN" sz="1800" b="1" dirty="0">
                    <a:solidFill>
                      <a:srgbClr val="FF0000"/>
                    </a:solidFill>
                  </a:rPr>
                  <a:t>Method 1b</a:t>
                </a:r>
                <a:r>
                  <a:rPr lang="zh-CN" altLang="en-US" sz="1800" dirty="0"/>
                  <a:t>：</a:t>
                </a:r>
                <a:r>
                  <a:rPr lang="en-US" altLang="zh-CN" sz="1800" dirty="0"/>
                  <a:t> Non-Parametric estimation of probability density</a:t>
                </a:r>
                <a:endParaRPr lang="zh-CN" altLang="en-US" sz="1800" dirty="0"/>
              </a:p>
              <a:p>
                <a:pPr lvl="3">
                  <a:buFont typeface="Wingdings" panose="05000000000000000000" pitchFamily="2" charset="2"/>
                  <a:buChar char="n"/>
                </a:pPr>
                <a:r>
                  <a:rPr lang="en-US" altLang="zh-CN" sz="1600" dirty="0"/>
                  <a:t>Based on non-parametric description of </a:t>
                </a:r>
                <a14:m>
                  <m:oMath xmlns:m="http://schemas.openxmlformats.org/officeDocument/2006/math">
                    <m:r>
                      <a:rPr lang="en-US" altLang="zh-CN" sz="1600" i="1">
                        <a:latin typeface="Cambria Math" panose="02040503050406030204" pitchFamily="18" charset="0"/>
                      </a:rPr>
                      <m:t>𝑝</m:t>
                    </m:r>
                    <m:r>
                      <a:rPr lang="en-US" altLang="zh-CN" sz="1600" i="1">
                        <a:latin typeface="Cambria Math" panose="02040503050406030204" pitchFamily="18" charset="0"/>
                      </a:rPr>
                      <m:t>(</m:t>
                    </m:r>
                    <m:r>
                      <a:rPr lang="en-US" altLang="zh-CN" sz="1600" b="1">
                        <a:latin typeface="Cambria Math" panose="02040503050406030204" pitchFamily="18" charset="0"/>
                      </a:rPr>
                      <m:t>𝐱</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𝜔</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dirty="0"/>
                  <a:t> </a:t>
                </a:r>
              </a:p>
              <a:p>
                <a:pPr>
                  <a:buFont typeface="Wingdings" panose="05000000000000000000" pitchFamily="2" charset="2"/>
                  <a:buChar char="n"/>
                </a:pPr>
                <a:r>
                  <a:rPr lang="en-US" altLang="zh-CN" sz="2000" b="1" dirty="0">
                    <a:solidFill>
                      <a:schemeClr val="accent2"/>
                    </a:solidFill>
                  </a:rPr>
                  <a:t>Approach 2</a:t>
                </a:r>
                <a:r>
                  <a:rPr lang="zh-CN" altLang="en-US" sz="2000" dirty="0"/>
                  <a:t>：</a:t>
                </a:r>
                <a:r>
                  <a:rPr lang="en-US" altLang="zh-CN" sz="2000" dirty="0"/>
                  <a:t>Estimate posterior probability</a:t>
                </a:r>
                <a:endParaRPr lang="zh-CN" altLang="en-US" sz="2000" dirty="0"/>
              </a:p>
              <a:p>
                <a:pPr lvl="1">
                  <a:buFont typeface="Wingdings" panose="05000000000000000000" pitchFamily="2" charset="2"/>
                  <a:buChar char="n"/>
                </a:pPr>
                <a:r>
                  <a:rPr lang="en-US" altLang="zh-CN" sz="2000" dirty="0"/>
                  <a:t>Don’t have to estimate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en-US" altLang="zh-CN" sz="2000" dirty="0"/>
                  <a:t> in advance</a:t>
                </a:r>
                <a:endParaRPr lang="zh-CN" altLang="en-US" sz="2000" dirty="0"/>
              </a:p>
              <a:p>
                <a:pPr>
                  <a:buFont typeface="Wingdings" panose="05000000000000000000" pitchFamily="2" charset="2"/>
                  <a:buChar char="n"/>
                </a:pPr>
                <a:r>
                  <a:rPr lang="en-US" altLang="zh-CN" sz="2000" b="1" dirty="0">
                    <a:solidFill>
                      <a:schemeClr val="accent2"/>
                    </a:solidFill>
                  </a:rPr>
                  <a:t>Approach 3</a:t>
                </a:r>
                <a:r>
                  <a:rPr lang="zh-CN" altLang="en-US" sz="2000" dirty="0"/>
                  <a:t>：</a:t>
                </a:r>
                <a:r>
                  <a:rPr lang="en-US" altLang="zh-CN" sz="2000" dirty="0"/>
                  <a:t>Compute discrimination function </a:t>
                </a:r>
                <a:endParaRPr lang="zh-CN" altLang="en-US" sz="2000" dirty="0"/>
              </a:p>
              <a:p>
                <a:pPr lvl="1">
                  <a:buFont typeface="Wingdings" panose="05000000000000000000" pitchFamily="2" charset="2"/>
                  <a:buChar char="n"/>
                </a:pPr>
                <a:r>
                  <a:rPr lang="en-US" altLang="zh-CN" sz="2000" dirty="0"/>
                  <a:t>Don’t have to estimate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r>
                  <a:rPr lang="en-US" altLang="zh-CN" sz="2000" dirty="0"/>
                  <a:t> or </a:t>
                </a:r>
                <a14:m>
                  <m:oMath xmlns:m="http://schemas.openxmlformats.org/officeDocument/2006/math">
                    <m:r>
                      <m:rPr>
                        <m:sty m:val="p"/>
                      </m:rPr>
                      <a:rPr lang="en-US" altLang="zh-CN" sz="2000">
                        <a:latin typeface="Cambria Math" panose="02040503050406030204" pitchFamily="18" charset="0"/>
                      </a:rPr>
                      <m:t>P</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b="1">
                        <a:latin typeface="Cambria Math" panose="02040503050406030204" pitchFamily="18" charset="0"/>
                      </a:rPr>
                      <m:t>𝐱</m:t>
                    </m:r>
                    <m:r>
                      <a:rPr lang="en-US" altLang="zh-CN" sz="2000" i="1">
                        <a:latin typeface="Cambria Math" panose="02040503050406030204" pitchFamily="18" charset="0"/>
                      </a:rPr>
                      <m:t>)</m:t>
                    </m:r>
                  </m:oMath>
                </a14:m>
                <a:r>
                  <a:rPr lang="en-US" altLang="zh-CN" sz="2000" dirty="0"/>
                  <a:t> </a:t>
                </a:r>
                <a:endParaRPr lang="zh-CN" altLang="en-US" sz="2000" dirty="0"/>
              </a:p>
            </p:txBody>
          </p:sp>
        </mc:Choice>
        <mc:Fallback xmlns="">
          <p:sp>
            <p:nvSpPr>
              <p:cNvPr id="49155" name="Rectangle 3">
                <a:extLst>
                  <a:ext uri="{FF2B5EF4-FFF2-40B4-BE49-F238E27FC236}">
                    <a16:creationId xmlns:a16="http://schemas.microsoft.com/office/drawing/2014/main" id="{F6B4B8CB-A0C5-42E2-ACF9-AB2A96250800}"/>
                  </a:ext>
                </a:extLst>
              </p:cNvPr>
              <p:cNvSpPr>
                <a:spLocks noGrp="1" noRot="1" noChangeAspect="1" noMove="1" noResize="1" noEditPoints="1" noAdjustHandles="1" noChangeArrowheads="1" noChangeShapeType="1" noTextEdit="1"/>
              </p:cNvSpPr>
              <p:nvPr>
                <p:ph type="body" idx="4294967295"/>
              </p:nvPr>
            </p:nvSpPr>
            <p:spPr>
              <a:blipFill>
                <a:blip r:embed="rId2"/>
                <a:stretch>
                  <a:fillRect l="-662" t="-911"/>
                </a:stretch>
              </a:blipFill>
            </p:spPr>
            <p:txBody>
              <a:bodyPr/>
              <a:lstStyle/>
              <a:p>
                <a:r>
                  <a:rPr lang="zh-CN" altLang="en-US">
                    <a:noFill/>
                  </a:rPr>
                  <a:t> </a:t>
                </a:r>
              </a:p>
            </p:txBody>
          </p:sp>
        </mc:Fallback>
      </mc:AlternateContent>
      <p:sp>
        <p:nvSpPr>
          <p:cNvPr id="153614" name="Rectangle 14">
            <a:extLst>
              <a:ext uri="{FF2B5EF4-FFF2-40B4-BE49-F238E27FC236}">
                <a16:creationId xmlns:a16="http://schemas.microsoft.com/office/drawing/2014/main" id="{97A45F03-F506-4135-9406-57195C22C5F5}"/>
              </a:ext>
            </a:extLst>
          </p:cNvPr>
          <p:cNvSpPr>
            <a:spLocks noChangeArrowheads="1"/>
          </p:cNvSpPr>
          <p:nvPr/>
        </p:nvSpPr>
        <p:spPr bwMode="auto">
          <a:xfrm>
            <a:off x="912285" y="5013176"/>
            <a:ext cx="5831788" cy="9985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14"/>
                                        </p:tgtEl>
                                        <p:attrNameLst>
                                          <p:attrName>style.visibility</p:attrName>
                                        </p:attrNameLst>
                                      </p:cBhvr>
                                      <p:to>
                                        <p:strVal val="visible"/>
                                      </p:to>
                                    </p:set>
                                    <p:animEffect transition="in" filter="blinds(horizontal)">
                                      <p:cBhvr>
                                        <p:cTn id="7" dur="500"/>
                                        <p:tgtEl>
                                          <p:spTgt spid="153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E9AEDC7-2490-4B5E-81FC-53977964CBEF}"/>
              </a:ext>
            </a:extLst>
          </p:cNvPr>
          <p:cNvSpPr>
            <a:spLocks noGrp="1" noChangeArrowheads="1"/>
          </p:cNvSpPr>
          <p:nvPr>
            <p:ph type="title"/>
          </p:nvPr>
        </p:nvSpPr>
        <p:spPr/>
        <p:txBody>
          <a:bodyPr/>
          <a:lstStyle/>
          <a:p>
            <a:r>
              <a:rPr lang="en-US" altLang="zh-CN">
                <a:latin typeface="Comic Sans MS" panose="030F0702030302020204" pitchFamily="66" charset="0"/>
              </a:rPr>
              <a:t>Gradient Descent Algorithm</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75779" name="Content Placeholder 2">
                <a:extLst>
                  <a:ext uri="{FF2B5EF4-FFF2-40B4-BE49-F238E27FC236}">
                    <a16:creationId xmlns:a16="http://schemas.microsoft.com/office/drawing/2014/main" id="{FD6070D8-F7D4-41FB-AEE5-758B8316F5F8}"/>
                  </a:ext>
                </a:extLst>
              </p:cNvPr>
              <p:cNvSpPr>
                <a:spLocks noGrp="1" noChangeArrowheads="1"/>
              </p:cNvSpPr>
              <p:nvPr>
                <p:ph idx="1"/>
              </p:nvPr>
            </p:nvSpPr>
            <p:spPr>
              <a:xfrm>
                <a:off x="912285" y="1125538"/>
                <a:ext cx="10800340" cy="5351462"/>
              </a:xfrm>
            </p:spPr>
            <p:txBody>
              <a:bodyPr/>
              <a:lstStyle/>
              <a:p>
                <a:pPr>
                  <a:buFont typeface="Wingdings" panose="05000000000000000000" pitchFamily="2" charset="2"/>
                  <a:buChar char="n"/>
                </a:pPr>
                <a:r>
                  <a:rPr lang="en-US" altLang="zh-CN" sz="2400" dirty="0"/>
                  <a:t>The vector can be solved by minimizing a certain criterion function J(a)</a:t>
                </a:r>
              </a:p>
              <a:p>
                <a:pPr>
                  <a:buFont typeface="Wingdings" panose="05000000000000000000" pitchFamily="2" charset="2"/>
                  <a:buChar char="n"/>
                </a:pPr>
                <a:r>
                  <a:rPr lang="en-US" altLang="zh-CN" sz="2400" dirty="0"/>
                  <a:t>The gradient descent method is used to solve the function minimization problem</a:t>
                </a:r>
              </a:p>
              <a:p>
                <a:pPr>
                  <a:buFont typeface="Wingdings" panose="05000000000000000000" pitchFamily="2" charset="2"/>
                  <a:buChar char="n"/>
                </a:pPr>
                <a:r>
                  <a:rPr lang="en-US" altLang="zh-CN" sz="2400" dirty="0"/>
                  <a:t>Basic idea:</a:t>
                </a:r>
              </a:p>
              <a:p>
                <a:pPr lvl="1">
                  <a:buFont typeface="Wingdings" panose="05000000000000000000" pitchFamily="2" charset="2"/>
                  <a:buChar char="n"/>
                </a:pPr>
                <a:r>
                  <a:rPr lang="en-US" altLang="zh-CN" sz="2000" dirty="0"/>
                  <a:t>Randomly choose a weight vector a(1) as the initial value</a:t>
                </a:r>
              </a:p>
              <a:p>
                <a:pPr lvl="1">
                  <a:buFont typeface="Wingdings" panose="05000000000000000000" pitchFamily="2" charset="2"/>
                  <a:buChar char="n"/>
                </a:pPr>
                <a:r>
                  <a:rPr lang="en-US" altLang="zh-CN" sz="2000" dirty="0"/>
                  <a:t>Compute the gradient vector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𝐽</m:t>
                    </m:r>
                    <m:r>
                      <a:rPr lang="en-US" altLang="zh-CN" sz="2000" i="1">
                        <a:latin typeface="Cambria Math" panose="02040503050406030204" pitchFamily="18" charset="0"/>
                      </a:rPr>
                      <m:t>(</m:t>
                    </m:r>
                    <m:r>
                      <m:rPr>
                        <m:sty m:val="p"/>
                      </m:rPr>
                      <a:rPr lang="en-US" altLang="zh-CN" sz="2000">
                        <a:latin typeface="Cambria Math" panose="02040503050406030204" pitchFamily="18" charset="0"/>
                      </a:rPr>
                      <m:t>a</m:t>
                    </m:r>
                    <m:r>
                      <a:rPr lang="en-US" altLang="zh-CN" sz="2000" i="1">
                        <a:latin typeface="Cambria Math" panose="02040503050406030204" pitchFamily="18" charset="0"/>
                      </a:rPr>
                      <m:t>(1))</m:t>
                    </m:r>
                  </m:oMath>
                </a14:m>
                <a:r>
                  <a:rPr lang="en-US" altLang="zh-CN" sz="2000" dirty="0"/>
                  <a:t> of J(a) in a(1), and its negative direction represents the direction in which J(a) drops the fastest from a(1)</a:t>
                </a:r>
              </a:p>
              <a:p>
                <a:pPr lvl="1">
                  <a:buFont typeface="Wingdings" panose="05000000000000000000" pitchFamily="2" charset="2"/>
                  <a:buChar char="n"/>
                </a:pPr>
                <a:r>
                  <a:rPr lang="en-US" altLang="zh-CN" sz="2000" dirty="0"/>
                  <a:t>The next value a(2) is obtained by moving a distance in the negative direction of the gradient from a(1)</a:t>
                </a:r>
              </a:p>
              <a:p>
                <a:pPr lvl="1">
                  <a:buFont typeface="Wingdings" panose="05000000000000000000" pitchFamily="2" charset="2"/>
                  <a:buChar char="n"/>
                </a:pPr>
                <a:r>
                  <a:rPr lang="en-US" altLang="zh-CN" sz="2000" dirty="0"/>
                  <a:t>Iterative formula</a:t>
                </a:r>
              </a:p>
              <a:p>
                <a:pPr marL="457200" lvl="1" indent="0">
                  <a:buNone/>
                </a:pPr>
                <a:r>
                  <a:rPr lang="en-US" altLang="zh-CN" sz="2000" dirty="0"/>
                  <a:t>	</a:t>
                </a:r>
                <a14:m>
                  <m:oMath xmlns:m="http://schemas.openxmlformats.org/officeDocument/2006/math">
                    <m:r>
                      <a:rPr lang="en-US" altLang="zh-CN" sz="2000" b="1">
                        <a:latin typeface="Cambria Math" panose="02040503050406030204" pitchFamily="18" charset="0"/>
                      </a:rPr>
                      <m:t>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r>
                          <a:rPr lang="en-US" altLang="zh-CN" sz="2000" i="1">
                            <a:latin typeface="Cambria Math" panose="02040503050406030204" pitchFamily="18" charset="0"/>
                          </a:rPr>
                          <m:t>+1</m:t>
                        </m:r>
                      </m:e>
                    </m:d>
                    <m:r>
                      <a:rPr lang="en-US" altLang="zh-CN" sz="2000" i="1">
                        <a:latin typeface="Cambria Math" panose="02040503050406030204" pitchFamily="18" charset="0"/>
                      </a:rPr>
                      <m:t>=</m:t>
                    </m:r>
                    <m:r>
                      <a:rPr lang="en-US" altLang="zh-CN" sz="2000" b="1">
                        <a:latin typeface="Cambria Math" panose="02040503050406030204" pitchFamily="18" charset="0"/>
                      </a:rPr>
                      <m:t>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r>
                      <a:rPr lang="en-US" altLang="zh-CN" sz="2000" i="1">
                        <a:latin typeface="Cambria Math" panose="02040503050406030204" pitchFamily="18" charset="0"/>
                      </a:rPr>
                      <m:t>−</m:t>
                    </m:r>
                    <m:r>
                      <a:rPr lang="zh-CN" altLang="en-US" sz="2000" i="1">
                        <a:latin typeface="Cambria Math" panose="02040503050406030204" pitchFamily="18" charset="0"/>
                      </a:rPr>
                      <m:t>𝜂</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𝐽</m:t>
                    </m:r>
                    <m:r>
                      <a:rPr lang="en-US" altLang="zh-CN" sz="2000" i="1">
                        <a:latin typeface="Cambria Math" panose="02040503050406030204" pitchFamily="18" charset="0"/>
                      </a:rPr>
                      <m:t>(</m:t>
                    </m:r>
                    <m:r>
                      <a:rPr lang="en-US" altLang="zh-CN" sz="2000" b="1" i="1">
                        <a:latin typeface="Cambria Math" panose="02040503050406030204" pitchFamily="18" charset="0"/>
                      </a:rPr>
                      <m:t>𝐚</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oMath>
                </a14:m>
                <a:endParaRPr lang="en-US" altLang="zh-CN" sz="2000" dirty="0"/>
              </a:p>
            </p:txBody>
          </p:sp>
        </mc:Choice>
        <mc:Fallback xmlns="">
          <p:sp>
            <p:nvSpPr>
              <p:cNvPr id="75779" name="Content Placeholder 2">
                <a:extLst>
                  <a:ext uri="{FF2B5EF4-FFF2-40B4-BE49-F238E27FC236}">
                    <a16:creationId xmlns:a16="http://schemas.microsoft.com/office/drawing/2014/main" id="{FD6070D8-F7D4-41FB-AEE5-758B8316F5F8}"/>
                  </a:ext>
                </a:extLst>
              </p:cNvPr>
              <p:cNvSpPr>
                <a:spLocks noGrp="1" noRot="1" noChangeAspect="1" noMove="1" noResize="1" noEditPoints="1" noAdjustHandles="1" noChangeArrowheads="1" noChangeShapeType="1" noTextEdit="1"/>
              </p:cNvSpPr>
              <p:nvPr>
                <p:ph idx="1"/>
              </p:nvPr>
            </p:nvSpPr>
            <p:spPr>
              <a:xfrm>
                <a:off x="912285" y="1125538"/>
                <a:ext cx="10800340" cy="5351462"/>
              </a:xfrm>
              <a:blipFill>
                <a:blip r:embed="rId3"/>
                <a:stretch>
                  <a:fillRect l="-791" t="-797"/>
                </a:stretch>
              </a:blipFill>
            </p:spPr>
            <p:txBody>
              <a:bodyPr/>
              <a:lstStyle/>
              <a:p>
                <a:r>
                  <a:rPr lang="zh-CN" altLang="en-US">
                    <a:noFill/>
                  </a:rPr>
                  <a:t> </a:t>
                </a:r>
              </a:p>
            </p:txBody>
          </p:sp>
        </mc:Fallback>
      </mc:AlternateContent>
      <p:sp>
        <p:nvSpPr>
          <p:cNvPr id="75780" name="Footer Placeholder 3">
            <a:extLst>
              <a:ext uri="{FF2B5EF4-FFF2-40B4-BE49-F238E27FC236}">
                <a16:creationId xmlns:a16="http://schemas.microsoft.com/office/drawing/2014/main" id="{48F87544-4D53-4590-A075-B0746E0E7853}"/>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
        <p:nvSpPr>
          <p:cNvPr id="75783" name="Oval 7">
            <a:extLst>
              <a:ext uri="{FF2B5EF4-FFF2-40B4-BE49-F238E27FC236}">
                <a16:creationId xmlns:a16="http://schemas.microsoft.com/office/drawing/2014/main" id="{818C6F4B-60AF-45FF-9AAC-E9A69841B868}"/>
              </a:ext>
            </a:extLst>
          </p:cNvPr>
          <p:cNvSpPr>
            <a:spLocks noChangeArrowheads="1"/>
          </p:cNvSpPr>
          <p:nvPr/>
        </p:nvSpPr>
        <p:spPr bwMode="auto">
          <a:xfrm>
            <a:off x="3927342" y="5353049"/>
            <a:ext cx="642938" cy="5000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FontTx/>
              <a:buNone/>
            </a:pPr>
            <a:endParaRPr lang="zh-CN" altLang="en-US" sz="1800" b="1"/>
          </a:p>
        </p:txBody>
      </p:sp>
      <p:cxnSp>
        <p:nvCxnSpPr>
          <p:cNvPr id="75784" name="Straight Arrow Connector 9">
            <a:extLst>
              <a:ext uri="{FF2B5EF4-FFF2-40B4-BE49-F238E27FC236}">
                <a16:creationId xmlns:a16="http://schemas.microsoft.com/office/drawing/2014/main" id="{46C162D4-279D-4D68-AFA7-B304FEBF4D96}"/>
              </a:ext>
            </a:extLst>
          </p:cNvPr>
          <p:cNvCxnSpPr>
            <a:cxnSpLocks noChangeShapeType="1"/>
          </p:cNvCxnSpPr>
          <p:nvPr/>
        </p:nvCxnSpPr>
        <p:spPr bwMode="auto">
          <a:xfrm flipV="1">
            <a:off x="4367808" y="4995861"/>
            <a:ext cx="1071563" cy="357188"/>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75785" name="TextBox 10">
            <a:extLst>
              <a:ext uri="{FF2B5EF4-FFF2-40B4-BE49-F238E27FC236}">
                <a16:creationId xmlns:a16="http://schemas.microsoft.com/office/drawing/2014/main" id="{3E464713-E171-40A0-88C6-21FCCC7C4B39}"/>
              </a:ext>
            </a:extLst>
          </p:cNvPr>
          <p:cNvSpPr txBox="1">
            <a:spLocks noChangeArrowheads="1"/>
          </p:cNvSpPr>
          <p:nvPr/>
        </p:nvSpPr>
        <p:spPr bwMode="auto">
          <a:xfrm>
            <a:off x="5231904" y="4811711"/>
            <a:ext cx="285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en-US" altLang="zh-CN" sz="1800" b="1" dirty="0"/>
              <a:t>Learning rate (</a:t>
            </a:r>
            <a:r>
              <a:rPr lang="zh-CN" altLang="en-US" sz="1800" b="1" dirty="0"/>
              <a:t>学习率</a:t>
            </a:r>
            <a:r>
              <a:rPr lang="en-US" altLang="zh-CN" sz="1800" b="1" dirty="0"/>
              <a:t>)</a:t>
            </a:r>
            <a:endParaRPr lang="zh-CN" altLang="en-US"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blinds(horizontal)">
                                      <p:cBhvr>
                                        <p:cTn id="7" dur="500"/>
                                        <p:tgtEl>
                                          <p:spTgt spid="75783"/>
                                        </p:tgtEl>
                                      </p:cBhvr>
                                    </p:animEffect>
                                  </p:childTnLst>
                                </p:cTn>
                              </p:par>
                              <p:par>
                                <p:cTn id="8" presetID="3" presetClass="entr" presetSubtype="10" fill="hold" nodeType="withEffect">
                                  <p:stCondLst>
                                    <p:cond delay="0"/>
                                  </p:stCondLst>
                                  <p:childTnLst>
                                    <p:set>
                                      <p:cBhvr>
                                        <p:cTn id="9" dur="1" fill="hold">
                                          <p:stCondLst>
                                            <p:cond delay="0"/>
                                          </p:stCondLst>
                                        </p:cTn>
                                        <p:tgtEl>
                                          <p:spTgt spid="75784"/>
                                        </p:tgtEl>
                                        <p:attrNameLst>
                                          <p:attrName>style.visibility</p:attrName>
                                        </p:attrNameLst>
                                      </p:cBhvr>
                                      <p:to>
                                        <p:strVal val="visible"/>
                                      </p:to>
                                    </p:set>
                                    <p:animEffect transition="in" filter="blinds(horizontal)">
                                      <p:cBhvr>
                                        <p:cTn id="10" dur="500"/>
                                        <p:tgtEl>
                                          <p:spTgt spid="7578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85"/>
                                        </p:tgtEl>
                                        <p:attrNameLst>
                                          <p:attrName>style.visibility</p:attrName>
                                        </p:attrNameLst>
                                      </p:cBhvr>
                                      <p:to>
                                        <p:strVal val="visible"/>
                                      </p:to>
                                    </p:set>
                                    <p:animEffect transition="in" filter="blinds(horizontal)">
                                      <p:cBhvr>
                                        <p:cTn id="13" dur="5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nimBg="1"/>
      <p:bldP spid="757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CFEFB8AC-6DA0-4795-91F6-B7DA6A870730}"/>
              </a:ext>
            </a:extLst>
          </p:cNvPr>
          <p:cNvSpPr>
            <a:spLocks noGrp="1" noChangeArrowheads="1"/>
          </p:cNvSpPr>
          <p:nvPr>
            <p:ph type="title"/>
          </p:nvPr>
        </p:nvSpPr>
        <p:spPr/>
        <p:txBody>
          <a:bodyPr/>
          <a:lstStyle/>
          <a:p>
            <a:r>
              <a:rPr lang="en-US" altLang="zh-CN">
                <a:latin typeface="Comic Sans MS" panose="030F0702030302020204" pitchFamily="66" charset="0"/>
              </a:rPr>
              <a:t>Gradient Descent Algorithm</a:t>
            </a:r>
            <a:endParaRPr lang="zh-CN" altLang="en-US"/>
          </a:p>
        </p:txBody>
      </p:sp>
      <p:sp>
        <p:nvSpPr>
          <p:cNvPr id="76804" name="Footer Placeholder 3">
            <a:extLst>
              <a:ext uri="{FF2B5EF4-FFF2-40B4-BE49-F238E27FC236}">
                <a16:creationId xmlns:a16="http://schemas.microsoft.com/office/drawing/2014/main" id="{98F4006E-0648-4FE5-8398-D4410140BC1F}"/>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76805" name="Picture 2">
            <a:extLst>
              <a:ext uri="{FF2B5EF4-FFF2-40B4-BE49-F238E27FC236}">
                <a16:creationId xmlns:a16="http://schemas.microsoft.com/office/drawing/2014/main" id="{8A5A3BD2-7F79-4554-8FB9-4515E8991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8" y="1143000"/>
            <a:ext cx="565785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2B070AD2-8965-448F-8F78-C9C2B21F3698}"/>
              </a:ext>
            </a:extLst>
          </p:cNvPr>
          <p:cNvSpPr>
            <a:spLocks noGrp="1" noChangeArrowheads="1"/>
          </p:cNvSpPr>
          <p:nvPr>
            <p:ph type="title"/>
          </p:nvPr>
        </p:nvSpPr>
        <p:spPr/>
        <p:txBody>
          <a:bodyPr/>
          <a:lstStyle/>
          <a:p>
            <a:r>
              <a:rPr lang="en-US" altLang="zh-CN">
                <a:latin typeface="Comic Sans MS" panose="030F0702030302020204" pitchFamily="66" charset="0"/>
              </a:rPr>
              <a:t>Gradient Descent Algorithm</a:t>
            </a:r>
            <a:endParaRPr lang="zh-CN" altLang="en-US"/>
          </a:p>
        </p:txBody>
      </p:sp>
      <p:sp>
        <p:nvSpPr>
          <p:cNvPr id="77827" name="Content Placeholder 2">
            <a:extLst>
              <a:ext uri="{FF2B5EF4-FFF2-40B4-BE49-F238E27FC236}">
                <a16:creationId xmlns:a16="http://schemas.microsoft.com/office/drawing/2014/main" id="{172EF765-921E-4D90-9BAB-B6E1CA50B0EB}"/>
              </a:ext>
            </a:extLst>
          </p:cNvPr>
          <p:cNvSpPr>
            <a:spLocks noGrp="1" noChangeArrowheads="1"/>
          </p:cNvSpPr>
          <p:nvPr>
            <p:ph idx="1"/>
          </p:nvPr>
        </p:nvSpPr>
        <p:spPr/>
        <p:txBody>
          <a:bodyPr/>
          <a:lstStyle/>
          <a:p>
            <a:pPr>
              <a:buFont typeface="Wingdings" panose="05000000000000000000" pitchFamily="2" charset="2"/>
              <a:buChar char="n"/>
            </a:pPr>
            <a:r>
              <a:rPr lang="en-US" altLang="zh-CN" dirty="0"/>
              <a:t>Basic gradient descent algorithm</a:t>
            </a:r>
            <a:endParaRPr lang="zh-CN" altLang="en-US" dirty="0"/>
          </a:p>
        </p:txBody>
      </p:sp>
      <p:sp>
        <p:nvSpPr>
          <p:cNvPr id="77828" name="Footer Placeholder 3">
            <a:extLst>
              <a:ext uri="{FF2B5EF4-FFF2-40B4-BE49-F238E27FC236}">
                <a16:creationId xmlns:a16="http://schemas.microsoft.com/office/drawing/2014/main" id="{B4688A98-6987-4D7D-A5CF-0EF94BF47CAB}"/>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graphicFrame>
        <p:nvGraphicFramePr>
          <p:cNvPr id="2" name="对象 1">
            <a:extLst>
              <a:ext uri="{FF2B5EF4-FFF2-40B4-BE49-F238E27FC236}">
                <a16:creationId xmlns:a16="http://schemas.microsoft.com/office/drawing/2014/main" id="{D96213C6-DCFF-491B-9BC7-D829CF3CF7DE}"/>
              </a:ext>
            </a:extLst>
          </p:cNvPr>
          <p:cNvGraphicFramePr>
            <a:graphicFrameLocks noChangeAspect="1"/>
          </p:cNvGraphicFramePr>
          <p:nvPr>
            <p:extLst>
              <p:ext uri="{D42A27DB-BD31-4B8C-83A1-F6EECF244321}">
                <p14:modId xmlns:p14="http://schemas.microsoft.com/office/powerpoint/2010/main" val="1109576176"/>
              </p:ext>
            </p:extLst>
          </p:nvPr>
        </p:nvGraphicFramePr>
        <p:xfrm>
          <a:off x="3575720" y="2132856"/>
          <a:ext cx="4933950" cy="2944813"/>
        </p:xfrm>
        <a:graphic>
          <a:graphicData uri="http://schemas.openxmlformats.org/presentationml/2006/ole">
            <mc:AlternateContent xmlns:mc="http://schemas.openxmlformats.org/markup-compatibility/2006">
              <mc:Choice xmlns:v="urn:schemas-microsoft-com:vml" Requires="v">
                <p:oleObj spid="_x0000_s11336" name="AxMath" r:id="rId3" imgW="4933800" imgH="2943360" progId="Equation.AxMath">
                  <p:embed/>
                </p:oleObj>
              </mc:Choice>
              <mc:Fallback>
                <p:oleObj name="AxMath" r:id="rId3" imgW="4933800" imgH="2943360" progId="Equation.AxMath">
                  <p:embed/>
                  <p:pic>
                    <p:nvPicPr>
                      <p:cNvPr id="0" name=""/>
                      <p:cNvPicPr/>
                      <p:nvPr/>
                    </p:nvPicPr>
                    <p:blipFill>
                      <a:blip r:embed="rId4"/>
                      <a:stretch>
                        <a:fillRect/>
                      </a:stretch>
                    </p:blipFill>
                    <p:spPr>
                      <a:xfrm>
                        <a:off x="3575720" y="2132856"/>
                        <a:ext cx="4933950" cy="2944813"/>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AA3939A-4717-4184-881C-41D684C5C927}"/>
              </a:ext>
            </a:extLst>
          </p:cNvPr>
          <p:cNvSpPr>
            <a:spLocks noGrp="1" noChangeArrowheads="1"/>
          </p:cNvSpPr>
          <p:nvPr>
            <p:ph type="title"/>
          </p:nvPr>
        </p:nvSpPr>
        <p:spPr/>
        <p:txBody>
          <a:bodyPr/>
          <a:lstStyle/>
          <a:p>
            <a:r>
              <a:rPr lang="en-US" altLang="zh-CN">
                <a:latin typeface="Comic Sans MS" panose="030F0702030302020204" pitchFamily="66" charset="0"/>
              </a:rPr>
              <a:t>Gradient Descent Algorithm</a:t>
            </a:r>
            <a:endParaRPr lang="zh-CN" altLang="en-US"/>
          </a:p>
        </p:txBody>
      </p:sp>
      <mc:AlternateContent xmlns:mc="http://schemas.openxmlformats.org/markup-compatibility/2006" xmlns:a14="http://schemas.microsoft.com/office/drawing/2010/main">
        <mc:Choice Requires="a14">
          <p:sp>
            <p:nvSpPr>
              <p:cNvPr id="47106" name="Content Placeholder 2">
                <a:extLst>
                  <a:ext uri="{FF2B5EF4-FFF2-40B4-BE49-F238E27FC236}">
                    <a16:creationId xmlns:a16="http://schemas.microsoft.com/office/drawing/2014/main" id="{974B9734-9015-4AF3-B05A-99E5ACAFCB86}"/>
                  </a:ext>
                </a:extLst>
              </p:cNvPr>
              <p:cNvSpPr>
                <a:spLocks noGrp="1"/>
              </p:cNvSpPr>
              <p:nvPr>
                <p:ph idx="1"/>
              </p:nvPr>
            </p:nvSpPr>
            <p:spPr/>
            <p:txBody>
              <a:bodyPr/>
              <a:lstStyle/>
              <a:p>
                <a:pPr>
                  <a:buFont typeface="Wingdings" panose="05000000000000000000" pitchFamily="2" charset="2"/>
                  <a:buChar char="n"/>
                  <a:defRPr/>
                </a:pPr>
                <a:r>
                  <a:rPr lang="en-US" altLang="zh-CN" noProof="1"/>
                  <a:t>The choice of learning rate</a:t>
                </a:r>
              </a:p>
              <a:p>
                <a:pPr lvl="1">
                  <a:buFont typeface="Wingdings" panose="05000000000000000000" pitchFamily="2" charset="2"/>
                  <a:buChar char="n"/>
                  <a:defRPr/>
                </a:pPr>
                <a:r>
                  <a:rPr lang="en-US" altLang="zh-CN" noProof="1">
                    <a:cs typeface="+mn-ea"/>
                  </a:rPr>
                  <a:t>If </a:t>
                </a:r>
                <a14:m>
                  <m:oMath xmlns:m="http://schemas.openxmlformats.org/officeDocument/2006/math">
                    <m:r>
                      <a:rPr lang="zh-CN" altLang="en-US" i="1">
                        <a:latin typeface="Cambria Math" panose="02040503050406030204" pitchFamily="18" charset="0"/>
                      </a:rPr>
                      <m:t>𝜂</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oMath>
                </a14:m>
                <a:r>
                  <a:rPr lang="en-US" altLang="zh-CN" noProof="1">
                    <a:cs typeface="+mn-ea"/>
                  </a:rPr>
                  <a:t> is too small, the algorithm converges very slowly</a:t>
                </a:r>
              </a:p>
              <a:p>
                <a:pPr lvl="1">
                  <a:buFont typeface="Wingdings" panose="05000000000000000000" pitchFamily="2" charset="2"/>
                  <a:buChar char="n"/>
                  <a:defRPr/>
                </a:pPr>
                <a:r>
                  <a:rPr lang="en-US" altLang="zh-CN" noProof="1">
                    <a:cs typeface="+mn-ea"/>
                  </a:rPr>
                  <a:t>If </a:t>
                </a:r>
                <a14:m>
                  <m:oMath xmlns:m="http://schemas.openxmlformats.org/officeDocument/2006/math">
                    <m:r>
                      <a:rPr lang="zh-CN" altLang="en-US" i="1">
                        <a:latin typeface="Cambria Math" panose="02040503050406030204" pitchFamily="18" charset="0"/>
                      </a:rPr>
                      <m:t>𝜂</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oMath>
                </a14:m>
                <a:r>
                  <a:rPr lang="en-US" altLang="zh-CN" noProof="1">
                    <a:cs typeface="+mn-ea"/>
                  </a:rPr>
                  <a:t> is too large, the algorithm might overshoot (</a:t>
                </a:r>
                <a:r>
                  <a:rPr lang="zh-CN" altLang="en-US" noProof="1">
                    <a:cs typeface="+mn-ea"/>
                  </a:rPr>
                  <a:t>过冲</a:t>
                </a:r>
                <a:r>
                  <a:rPr lang="en-US" altLang="zh-CN" noProof="1">
                    <a:cs typeface="+mn-ea"/>
                  </a:rPr>
                  <a:t>) or even fail to converge</a:t>
                </a:r>
              </a:p>
              <a:p>
                <a:pPr>
                  <a:buFont typeface="Wingdings" panose="05000000000000000000" pitchFamily="2" charset="2"/>
                  <a:buChar char="n"/>
                  <a:defRPr/>
                </a:pPr>
                <a:r>
                  <a:rPr lang="en-US" altLang="zh-CN" noProof="1"/>
                  <a:t>Can you find the </a:t>
                </a:r>
                <a:r>
                  <a:rPr lang="en-US" altLang="zh-CN" noProof="1">
                    <a:solidFill>
                      <a:srgbClr val="0909FB"/>
                    </a:solidFill>
                  </a:rPr>
                  <a:t>optimal learning rate</a:t>
                </a:r>
                <a:r>
                  <a:rPr lang="en-US" altLang="zh-CN" noProof="1"/>
                  <a:t> for each iteration?</a:t>
                </a:r>
                <a:endParaRPr lang="zh-CN" altLang="en-US" noProof="1"/>
              </a:p>
              <a:p>
                <a:pPr lvl="1">
                  <a:buFont typeface="Wingdings" panose="05000000000000000000" pitchFamily="2" charset="2"/>
                  <a:buChar char="n"/>
                  <a:defRPr/>
                </a:pP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b="1" i="1">
                        <a:latin typeface="Cambria Math" panose="02040503050406030204" pitchFamily="18" charset="0"/>
                      </a:rPr>
                      <m:t>𝐚</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r>
                      <a:rPr lang="en-US" altLang="zh-CN" i="1">
                        <a:latin typeface="Cambria Math" panose="02040503050406030204" pitchFamily="18" charset="0"/>
                      </a:rPr>
                      <m:t>))</m:t>
                    </m:r>
                  </m:oMath>
                </a14:m>
                <a:r>
                  <a:rPr lang="en-US" altLang="zh-CN" noProof="1">
                    <a:cs typeface="+mn-ea"/>
                  </a:rPr>
                  <a:t> can reach lowest point along the negative direction of the gradient</a:t>
                </a: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noProof="1">
                  <a:cs typeface="+mn-ea"/>
                </a:endParaRPr>
              </a:p>
            </p:txBody>
          </p:sp>
        </mc:Choice>
        <mc:Fallback xmlns="">
          <p:sp>
            <p:nvSpPr>
              <p:cNvPr id="47106" name="Content Placeholder 2">
                <a:extLst>
                  <a:ext uri="{FF2B5EF4-FFF2-40B4-BE49-F238E27FC236}">
                    <a16:creationId xmlns:a16="http://schemas.microsoft.com/office/drawing/2014/main" id="{974B9734-9015-4AF3-B05A-99E5ACAFCB86}"/>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
        <p:nvSpPr>
          <p:cNvPr id="78852" name="Footer Placeholder 3">
            <a:extLst>
              <a:ext uri="{FF2B5EF4-FFF2-40B4-BE49-F238E27FC236}">
                <a16:creationId xmlns:a16="http://schemas.microsoft.com/office/drawing/2014/main" id="{38EC5C2C-C8E6-42D7-B188-DF8FFC71F40B}"/>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7" dur="500"/>
                                        <p:tgtEl>
                                          <p:spTgt spid="47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D28621B-B1C4-453E-AAAC-007EF6DEF624}"/>
              </a:ext>
            </a:extLst>
          </p:cNvPr>
          <p:cNvSpPr>
            <a:spLocks noGrp="1" noChangeArrowheads="1"/>
          </p:cNvSpPr>
          <p:nvPr>
            <p:ph type="title"/>
          </p:nvPr>
        </p:nvSpPr>
        <p:spPr/>
        <p:txBody>
          <a:bodyPr/>
          <a:lstStyle/>
          <a:p>
            <a:r>
              <a:rPr lang="en-US" altLang="zh-CN">
                <a:latin typeface="Comic Sans MS" panose="030F0702030302020204" pitchFamily="66" charset="0"/>
              </a:rPr>
              <a:t>Gradient Descent Algorithm</a:t>
            </a:r>
            <a:endParaRPr lang="zh-CN" altLang="en-US"/>
          </a:p>
        </p:txBody>
      </p:sp>
      <mc:AlternateContent xmlns:mc="http://schemas.openxmlformats.org/markup-compatibility/2006" xmlns:a14="http://schemas.microsoft.com/office/drawing/2010/main">
        <mc:Choice Requires="a14">
          <p:sp>
            <p:nvSpPr>
              <p:cNvPr id="79875" name="Rectangle 3">
                <a:extLst>
                  <a:ext uri="{FF2B5EF4-FFF2-40B4-BE49-F238E27FC236}">
                    <a16:creationId xmlns:a16="http://schemas.microsoft.com/office/drawing/2014/main" id="{3E7EE22D-D41A-4383-B4AE-79A42AC91065}"/>
                  </a:ext>
                </a:extLst>
              </p:cNvPr>
              <p:cNvSpPr>
                <a:spLocks noGrp="1" noChangeArrowheads="1"/>
              </p:cNvSpPr>
              <p:nvPr>
                <p:ph idx="1"/>
              </p:nvPr>
            </p:nvSpPr>
            <p:spPr>
              <a:xfrm>
                <a:off x="911424" y="1125538"/>
                <a:ext cx="10657183" cy="5351462"/>
              </a:xfrm>
            </p:spPr>
            <p:txBody>
              <a:bodyPr/>
              <a:lstStyle/>
              <a:p>
                <a:pPr>
                  <a:buFont typeface="Wingdings" panose="05000000000000000000" pitchFamily="2" charset="2"/>
                  <a:buChar char="n"/>
                </a:pPr>
                <a:r>
                  <a:rPr lang="en-US" altLang="zh-CN" dirty="0"/>
                  <a:t>Optimal learning rate</a:t>
                </a:r>
                <a:endParaRPr lang="zh-CN" altLang="en-US" dirty="0"/>
              </a:p>
              <a:p>
                <a:pPr lvl="1">
                  <a:buFont typeface="Wingdings" panose="05000000000000000000" pitchFamily="2" charset="2"/>
                  <a:buChar char="n"/>
                </a:pPr>
                <a:r>
                  <a:rPr lang="en-US" altLang="zh-CN" dirty="0"/>
                  <a:t>The second order expansion of the criterion function near a(k)</a:t>
                </a:r>
                <a:r>
                  <a:rPr lang="zh-CN" altLang="en-US" dirty="0"/>
                  <a:t/>
                </a:r>
                <a:br>
                  <a:rPr lang="zh-CN" altLang="en-US" dirty="0"/>
                </a:br>
                <a14:m>
                  <m:oMath xmlns:m="http://schemas.openxmlformats.org/officeDocument/2006/math">
                    <m:r>
                      <a:rPr lang="en-US" altLang="zh-CN" sz="2000" i="1">
                        <a:latin typeface="Cambria Math" panose="02040503050406030204" pitchFamily="18" charset="0"/>
                      </a:rPr>
                      <m:t>𝐽</m:t>
                    </m:r>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𝐚</m:t>
                        </m:r>
                      </m:e>
                    </m:d>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e>
                    </m:d>
                    <m:r>
                      <a:rPr lang="en-US" altLang="zh-CN" sz="2000" i="1">
                        <a:latin typeface="Cambria Math" panose="02040503050406030204" pitchFamily="18" charset="0"/>
                      </a:rPr>
                      <m:t>+</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𝐽</m:t>
                        </m:r>
                      </m:e>
                      <m:sup>
                        <m:r>
                          <a:rPr lang="en-US" altLang="zh-CN" sz="2000" i="1">
                            <a:latin typeface="Cambria Math" panose="02040503050406030204" pitchFamily="18" charset="0"/>
                          </a:rPr>
                          <m:t>𝑡</m:t>
                        </m:r>
                      </m:sup>
                    </m:sSup>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𝐚</m:t>
                        </m:r>
                        <m:r>
                          <a:rPr lang="en-US" altLang="zh-CN" sz="2000" b="1" i="1">
                            <a:latin typeface="Cambria Math" panose="02040503050406030204" pitchFamily="18" charset="0"/>
                          </a:rPr>
                          <m:t>−</m:t>
                        </m:r>
                        <m:r>
                          <a:rPr lang="en-US" altLang="zh-CN" sz="2000" b="1" i="1">
                            <a:latin typeface="Cambria Math" panose="02040503050406030204" pitchFamily="18" charset="0"/>
                          </a:rPr>
                          <m:t>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𝐚</m:t>
                            </m:r>
                            <m:r>
                              <a:rPr lang="en-US" altLang="zh-CN" sz="2000" b="1" i="1">
                                <a:latin typeface="Cambria Math" panose="02040503050406030204" pitchFamily="18" charset="0"/>
                              </a:rPr>
                              <m:t>−</m:t>
                            </m:r>
                            <m:r>
                              <a:rPr lang="en-US" altLang="zh-CN" sz="2000" b="1" i="1">
                                <a:latin typeface="Cambria Math" panose="02040503050406030204" pitchFamily="18" charset="0"/>
                              </a:rPr>
                              <m:t>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e>
                        </m:d>
                      </m:e>
                      <m:sup>
                        <m:r>
                          <a:rPr lang="en-US" altLang="zh-CN" sz="2000" i="1">
                            <a:latin typeface="Cambria Math" panose="02040503050406030204" pitchFamily="18" charset="0"/>
                          </a:rPr>
                          <m:t>𝑡</m:t>
                        </m:r>
                      </m:sup>
                    </m:sSup>
                    <m:r>
                      <a:rPr lang="en-US" altLang="zh-CN" sz="2000" b="1">
                        <a:latin typeface="Cambria Math" panose="02040503050406030204" pitchFamily="18" charset="0"/>
                      </a:rPr>
                      <m:t>𝐇</m:t>
                    </m:r>
                    <m:r>
                      <a:rPr lang="en-US" altLang="zh-CN" sz="2000" i="1">
                        <a:latin typeface="Cambria Math" panose="02040503050406030204" pitchFamily="18" charset="0"/>
                      </a:rPr>
                      <m:t>(</m:t>
                    </m:r>
                    <m:r>
                      <a:rPr lang="en-US" altLang="zh-CN" sz="2000" b="1" i="1">
                        <a:latin typeface="Cambria Math" panose="02040503050406030204" pitchFamily="18" charset="0"/>
                      </a:rPr>
                      <m:t>𝐚</m:t>
                    </m:r>
                    <m:r>
                      <a:rPr lang="en-US" altLang="zh-CN" sz="2000" b="1" i="1">
                        <a:latin typeface="Cambria Math" panose="02040503050406030204" pitchFamily="18" charset="0"/>
                      </a:rPr>
                      <m:t>−</m:t>
                    </m:r>
                    <m:r>
                      <a:rPr lang="en-US" altLang="zh-CN" sz="2000" b="1" i="1">
                        <a:latin typeface="Cambria Math" panose="02040503050406030204" pitchFamily="18" charset="0"/>
                      </a:rPr>
                      <m:t>𝐚</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r>
                      <a:rPr lang="en-US" altLang="zh-CN" sz="2000" i="1">
                        <a:latin typeface="Cambria Math" panose="02040503050406030204" pitchFamily="18" charset="0"/>
                      </a:rPr>
                      <m:t>)</m:t>
                    </m:r>
                  </m:oMath>
                </a14:m>
                <a:r>
                  <a:rPr lang="zh-CN" altLang="en-US" dirty="0"/>
                  <a:t/>
                </a:r>
                <a:br>
                  <a:rPr lang="zh-CN" altLang="en-US" dirty="0"/>
                </a:br>
                <a:r>
                  <a:rPr lang="en-US" altLang="zh-CN" dirty="0"/>
                  <a:t>where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𝐽</m:t>
                    </m:r>
                  </m:oMath>
                </a14:m>
                <a:r>
                  <a:rPr lang="en-US" altLang="zh-CN" dirty="0"/>
                  <a:t> is the gradient vector of J(a) in a (k), and </a:t>
                </a:r>
                <a14:m>
                  <m:oMath xmlns:m="http://schemas.openxmlformats.org/officeDocument/2006/math">
                    <m:r>
                      <a:rPr lang="en-US" altLang="zh-CN" b="1">
                        <a:latin typeface="Cambria Math" panose="02040503050406030204" pitchFamily="18" charset="0"/>
                      </a:rPr>
                      <m:t>𝐇</m:t>
                    </m:r>
                  </m:oMath>
                </a14:m>
                <a:r>
                  <a:rPr lang="en-US" altLang="zh-CN" dirty="0"/>
                  <a:t> is Hessian matrix, i.e. the second partial derivative of J(a) in a(k)</a:t>
                </a:r>
              </a:p>
              <a:p>
                <a:pPr marL="457200" lvl="1" indent="0">
                  <a:buNone/>
                </a:pPr>
                <a:r>
                  <a:rPr lang="en-US" altLang="zh-CN" sz="2000" dirty="0">
                    <a:solidFill>
                      <a:srgbClr val="000000"/>
                    </a:solidFill>
                  </a:rPr>
                  <a:t>                                              	</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h</m:t>
                        </m:r>
                      </m:e>
                      <m:sub>
                        <m:r>
                          <a:rPr lang="zh-CN" altLang="en-US" sz="2000" i="1">
                            <a:solidFill>
                              <a:srgbClr val="000000"/>
                            </a:solidFill>
                            <a:latin typeface="Cambria Math" panose="02040503050406030204" pitchFamily="18" charset="0"/>
                          </a:rPr>
                          <m:t>𝑖𝑗</m:t>
                        </m:r>
                      </m:sub>
                    </m:sSub>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𝐽</m:t>
                        </m:r>
                      </m:num>
                      <m:den>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𝑗</m:t>
                            </m:r>
                          </m:sub>
                        </m:sSub>
                      </m:den>
                    </m:f>
                  </m:oMath>
                </a14:m>
                <a:r>
                  <a:rPr lang="zh-CN" altLang="en-US" dirty="0"/>
                  <a:t/>
                </a:r>
                <a:br>
                  <a:rPr lang="zh-CN" altLang="en-US" dirty="0"/>
                </a:br>
                <a:r>
                  <a:rPr lang="en-US" altLang="zh-CN" dirty="0"/>
                  <a:t>Put into</a:t>
                </a:r>
                <a:r>
                  <a:rPr lang="zh-CN" altLang="en-US" dirty="0"/>
                  <a:t> </a:t>
                </a:r>
                <a14:m>
                  <m:oMath xmlns:m="http://schemas.openxmlformats.org/officeDocument/2006/math">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b="0" i="1" smtClean="0">
                        <a:latin typeface="Cambria Math" panose="02040503050406030204" pitchFamily="18" charset="0"/>
                      </a:rPr>
                      <m:t>−</m:t>
                    </m:r>
                    <m:r>
                      <a:rPr lang="zh-CN" altLang="en-US" i="1">
                        <a:latin typeface="Cambria Math" panose="02040503050406030204" pitchFamily="18" charset="0"/>
                      </a:rPr>
                      <m:t>𝜂</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smtClean="0">
                        <a:latin typeface="Cambria Math" panose="02040503050406030204" pitchFamily="18" charset="0"/>
                      </a:rPr>
                      <m:t>𝛻</m:t>
                    </m:r>
                    <m:r>
                      <a:rPr lang="en-US" altLang="zh-CN"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e>
                    </m:d>
                  </m:oMath>
                </a14:m>
                <a:r>
                  <a:rPr lang="en-US" altLang="zh-CN" dirty="0"/>
                  <a:t> get</a:t>
                </a:r>
                <a:r>
                  <a:rPr lang="zh-CN" altLang="en-US" dirty="0"/>
                  <a:t/>
                </a:r>
                <a:br>
                  <a:rPr lang="zh-CN" altLang="en-US" dirty="0"/>
                </a:b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𝐽</m:t>
                      </m:r>
                      <m:d>
                        <m:dPr>
                          <m:ctrlPr>
                            <a:rPr lang="en-US" altLang="zh-CN" b="1" i="1" smtClean="0">
                              <a:latin typeface="Cambria Math" panose="02040503050406030204" pitchFamily="18" charset="0"/>
                            </a:rPr>
                          </m:ctrlPr>
                        </m:dPr>
                        <m:e>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𝐽</m:t>
                      </m:r>
                      <m:d>
                        <m:dPr>
                          <m:ctrlPr>
                            <a:rPr lang="en-US" altLang="zh-CN" i="1">
                              <a:latin typeface="Cambria Math" panose="02040503050406030204" pitchFamily="18" charset="0"/>
                            </a:rPr>
                          </m:ctrlPr>
                        </m:dPr>
                        <m:e>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e>
                      </m:d>
                      <m:r>
                        <a:rPr lang="en-US" altLang="zh-CN" b="0" i="1" smtClean="0">
                          <a:latin typeface="Cambria Math" panose="02040503050406030204" pitchFamily="18" charset="0"/>
                        </a:rPr>
                        <m:t>−</m:t>
                      </m:r>
                      <m:r>
                        <a:rPr lang="zh-CN" altLang="en-US" i="1">
                          <a:latin typeface="Cambria Math" panose="02040503050406030204" pitchFamily="18" charset="0"/>
                        </a:rPr>
                        <m:t>𝜂</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𝐽</m:t>
                          </m:r>
                        </m:e>
                      </m:d>
                      <m:r>
                        <a:rPr lang="en-US" altLang="zh-CN" b="0" i="1" baseline="30000" smtClean="0">
                          <a:latin typeface="Cambria Math" panose="02040503050406030204" pitchFamily="18" charset="0"/>
                        </a:rPr>
                        <m:t>2</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zh-CN" altLang="en-US" i="1" smtClean="0">
                          <a:latin typeface="Cambria Math" panose="02040503050406030204" pitchFamily="18" charset="0"/>
                        </a:rPr>
                        <m:t>𝜂</m:t>
                      </m:r>
                      <m:r>
                        <a:rPr lang="en-US" altLang="zh-CN" b="0" i="0" baseline="30000" smtClean="0">
                          <a:latin typeface="Cambria Math" panose="02040503050406030204" pitchFamily="18" charset="0"/>
                        </a:rPr>
                        <m:t>2</m:t>
                      </m:r>
                      <m:r>
                        <a:rPr lang="en-US" altLang="zh-CN" b="1" i="0" smtClean="0">
                          <a:latin typeface="Cambria Math" panose="02040503050406030204" pitchFamily="18" charset="0"/>
                        </a:rPr>
                        <m:t>(</m:t>
                      </m:r>
                      <m:r>
                        <a:rPr lang="en-US" altLang="zh-CN" i="1" smtClean="0">
                          <a:latin typeface="Cambria Math" panose="02040503050406030204" pitchFamily="18" charset="0"/>
                        </a:rPr>
                        <m:t>𝑘</m:t>
                      </m:r>
                      <m:r>
                        <a:rPr lang="en-US" altLang="zh-CN" b="1" i="0"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𝐽</m:t>
                          </m:r>
                        </m:e>
                        <m:sup>
                          <m:r>
                            <a:rPr lang="en-US" altLang="zh-CN" b="0" i="1" smtClean="0">
                              <a:latin typeface="Cambria Math" panose="02040503050406030204" pitchFamily="18" charset="0"/>
                            </a:rPr>
                            <m:t>𝑡</m:t>
                          </m:r>
                        </m:sup>
                      </m:sSup>
                      <m:r>
                        <a:rPr lang="en-US" altLang="zh-CN" b="1">
                          <a:latin typeface="Cambria Math" panose="02040503050406030204" pitchFamily="18" charset="0"/>
                        </a:rPr>
                        <m:t>𝐇</m:t>
                      </m:r>
                      <m:r>
                        <a:rPr lang="en-US" altLang="zh-CN" i="1">
                          <a:latin typeface="Cambria Math" panose="02040503050406030204" pitchFamily="18" charset="0"/>
                        </a:rPr>
                        <m:t>𝛻</m:t>
                      </m:r>
                      <m:r>
                        <a:rPr lang="en-US" altLang="zh-CN" b="0" i="1" smtClean="0">
                          <a:latin typeface="Cambria Math" panose="02040503050406030204" pitchFamily="18" charset="0"/>
                        </a:rPr>
                        <m:t>𝐽</m:t>
                      </m:r>
                    </m:oMath>
                  </m:oMathPara>
                </a14:m>
                <a:r>
                  <a:rPr lang="zh-CN" altLang="en-US" dirty="0"/>
                  <a:t/>
                </a:r>
                <a:br>
                  <a:rPr lang="zh-CN" altLang="en-US" dirty="0"/>
                </a:br>
                <a:r>
                  <a:rPr lang="en-US" altLang="zh-CN" dirty="0"/>
                  <a:t>when </a:t>
                </a:r>
                <a14:m>
                  <m:oMath xmlns:m="http://schemas.openxmlformats.org/officeDocument/2006/math">
                    <m:r>
                      <a:rPr lang="zh-CN" altLang="en-US" i="1">
                        <a:latin typeface="Cambria Math" panose="02040503050406030204" pitchFamily="18" charset="0"/>
                      </a:rPr>
                      <m:t>𝜂</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𝐽</m:t>
                            </m:r>
                          </m:e>
                        </m:d>
                        <m:r>
                          <a:rPr lang="en-US" altLang="zh-CN" b="0" i="1" baseline="30000" smtClean="0">
                            <a:latin typeface="Cambria Math" panose="02040503050406030204" pitchFamily="18" charset="0"/>
                          </a:rPr>
                          <m:t>2</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𝐽</m:t>
                            </m:r>
                          </m:e>
                          <m:sup>
                            <m:r>
                              <a:rPr lang="en-US" altLang="zh-CN" i="1">
                                <a:latin typeface="Cambria Math" panose="02040503050406030204" pitchFamily="18" charset="0"/>
                              </a:rPr>
                              <m:t>𝑡</m:t>
                            </m:r>
                          </m:sup>
                        </m:sSup>
                        <m:r>
                          <a:rPr lang="en-US" altLang="zh-CN" b="1">
                            <a:latin typeface="Cambria Math" panose="02040503050406030204" pitchFamily="18" charset="0"/>
                          </a:rPr>
                          <m:t>𝐇</m:t>
                        </m:r>
                        <m:r>
                          <a:rPr lang="en-US" altLang="zh-CN" i="1">
                            <a:latin typeface="Cambria Math" panose="02040503050406030204" pitchFamily="18" charset="0"/>
                          </a:rPr>
                          <m:t>𝛻</m:t>
                        </m:r>
                        <m:r>
                          <a:rPr lang="en-US" altLang="zh-CN" i="1">
                            <a:latin typeface="Cambria Math" panose="02040503050406030204" pitchFamily="18" charset="0"/>
                          </a:rPr>
                          <m:t>𝐽</m:t>
                        </m:r>
                        <m:r>
                          <m:rPr>
                            <m:nor/>
                          </m:rPr>
                          <a:rPr lang="zh-CN" altLang="en-US" dirty="0"/>
                          <m:t> </m:t>
                        </m:r>
                      </m:den>
                    </m:f>
                    <m:r>
                      <a:rPr lang="en-US" altLang="zh-CN" b="0" i="1" dirty="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𝐽</m:t>
                    </m:r>
                    <m:d>
                      <m:dPr>
                        <m:ctrlPr>
                          <a:rPr lang="en-US" altLang="zh-CN" b="1" i="1">
                            <a:latin typeface="Cambria Math" panose="02040503050406030204" pitchFamily="18" charset="0"/>
                          </a:rPr>
                        </m:ctrlPr>
                      </m:dPr>
                      <m:e>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e>
                    </m:d>
                  </m:oMath>
                </a14:m>
                <a:r>
                  <a:rPr lang="en-US" altLang="zh-CN" dirty="0"/>
                  <a:t> is the minimum</a:t>
                </a:r>
              </a:p>
              <a:p>
                <a:pPr lvl="1"/>
                <a:endParaRPr lang="zh-CN" altLang="en-US" dirty="0"/>
              </a:p>
            </p:txBody>
          </p:sp>
        </mc:Choice>
        <mc:Fallback xmlns="">
          <p:sp>
            <p:nvSpPr>
              <p:cNvPr id="79875" name="Rectangle 3">
                <a:extLst>
                  <a:ext uri="{FF2B5EF4-FFF2-40B4-BE49-F238E27FC236}">
                    <a16:creationId xmlns:a16="http://schemas.microsoft.com/office/drawing/2014/main" id="{3E7EE22D-D41A-4383-B4AE-79A42AC91065}"/>
                  </a:ext>
                </a:extLst>
              </p:cNvPr>
              <p:cNvSpPr>
                <a:spLocks noGrp="1" noRot="1" noChangeAspect="1" noMove="1" noResize="1" noEditPoints="1" noAdjustHandles="1" noChangeArrowheads="1" noChangeShapeType="1" noTextEdit="1"/>
              </p:cNvSpPr>
              <p:nvPr>
                <p:ph idx="1"/>
              </p:nvPr>
            </p:nvSpPr>
            <p:spPr>
              <a:xfrm>
                <a:off x="911424" y="1125538"/>
                <a:ext cx="10657183" cy="5351462"/>
              </a:xfrm>
              <a:blipFill>
                <a:blip r:embed="rId3"/>
                <a:stretch>
                  <a:fillRect l="-1030" t="-1253" r="-286"/>
                </a:stretch>
              </a:blipFill>
            </p:spPr>
            <p:txBody>
              <a:bodyPr/>
              <a:lstStyle/>
              <a:p>
                <a:r>
                  <a:rPr lang="zh-CN" altLang="en-US">
                    <a:noFill/>
                  </a:rPr>
                  <a:t> </a:t>
                </a:r>
              </a:p>
            </p:txBody>
          </p:sp>
        </mc:Fallback>
      </mc:AlternateContent>
      <p:sp>
        <p:nvSpPr>
          <p:cNvPr id="79884" name="Oval 7">
            <a:extLst>
              <a:ext uri="{FF2B5EF4-FFF2-40B4-BE49-F238E27FC236}">
                <a16:creationId xmlns:a16="http://schemas.microsoft.com/office/drawing/2014/main" id="{7CD18154-B016-43D4-82A4-7A4811B3C18E}"/>
              </a:ext>
            </a:extLst>
          </p:cNvPr>
          <p:cNvSpPr>
            <a:spLocks noChangeArrowheads="1"/>
          </p:cNvSpPr>
          <p:nvPr/>
        </p:nvSpPr>
        <p:spPr bwMode="auto">
          <a:xfrm>
            <a:off x="3143672" y="5172992"/>
            <a:ext cx="1008112" cy="7921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FontTx/>
              <a:buNone/>
            </a:pPr>
            <a:endParaRPr lang="zh-CN" altLang="en-US" sz="1800" b="1"/>
          </a:p>
        </p:txBody>
      </p:sp>
      <p:cxnSp>
        <p:nvCxnSpPr>
          <p:cNvPr id="79885" name="Straight Arrow Connector 9">
            <a:extLst>
              <a:ext uri="{FF2B5EF4-FFF2-40B4-BE49-F238E27FC236}">
                <a16:creationId xmlns:a16="http://schemas.microsoft.com/office/drawing/2014/main" id="{5292D514-07B0-4C79-A418-2E781B3F3F91}"/>
              </a:ext>
            </a:extLst>
          </p:cNvPr>
          <p:cNvCxnSpPr>
            <a:cxnSpLocks noChangeShapeType="1"/>
            <a:stCxn id="79884" idx="5"/>
          </p:cNvCxnSpPr>
          <p:nvPr/>
        </p:nvCxnSpPr>
        <p:spPr bwMode="auto">
          <a:xfrm>
            <a:off x="4004149" y="5849145"/>
            <a:ext cx="1113988" cy="290635"/>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79886" name="Rectangle 14">
            <a:extLst>
              <a:ext uri="{FF2B5EF4-FFF2-40B4-BE49-F238E27FC236}">
                <a16:creationId xmlns:a16="http://schemas.microsoft.com/office/drawing/2014/main" id="{7AC6DDC3-35B1-4E2B-86DD-407D9C8BFA78}"/>
              </a:ext>
            </a:extLst>
          </p:cNvPr>
          <p:cNvSpPr>
            <a:spLocks noChangeArrowheads="1"/>
          </p:cNvSpPr>
          <p:nvPr/>
        </p:nvSpPr>
        <p:spPr bwMode="auto">
          <a:xfrm>
            <a:off x="5231904" y="5965155"/>
            <a:ext cx="2952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en-US" altLang="zh-CN" sz="2400" dirty="0">
                <a:solidFill>
                  <a:srgbClr val="0909FB"/>
                </a:solidFill>
              </a:rPr>
              <a:t>optimal learning rate</a:t>
            </a:r>
            <a:r>
              <a:rPr lang="en-US" altLang="zh-CN" sz="2400" dirty="0"/>
              <a:t> </a:t>
            </a:r>
            <a:endParaRPr lang="zh-CN" altLang="en-US" sz="2400" b="1"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4"/>
                                        </p:tgtEl>
                                        <p:attrNameLst>
                                          <p:attrName>style.visibility</p:attrName>
                                        </p:attrNameLst>
                                      </p:cBhvr>
                                      <p:to>
                                        <p:strVal val="visible"/>
                                      </p:to>
                                    </p:set>
                                    <p:animEffect transition="in" filter="blinds(horizontal)">
                                      <p:cBhvr>
                                        <p:cTn id="7" dur="500"/>
                                        <p:tgtEl>
                                          <p:spTgt spid="79884"/>
                                        </p:tgtEl>
                                      </p:cBhvr>
                                    </p:animEffect>
                                  </p:childTnLst>
                                </p:cTn>
                              </p:par>
                              <p:par>
                                <p:cTn id="8" presetID="3" presetClass="entr" presetSubtype="10" fill="hold" nodeType="withEffect">
                                  <p:stCondLst>
                                    <p:cond delay="0"/>
                                  </p:stCondLst>
                                  <p:childTnLst>
                                    <p:set>
                                      <p:cBhvr>
                                        <p:cTn id="9" dur="1" fill="hold">
                                          <p:stCondLst>
                                            <p:cond delay="0"/>
                                          </p:stCondLst>
                                        </p:cTn>
                                        <p:tgtEl>
                                          <p:spTgt spid="79885"/>
                                        </p:tgtEl>
                                        <p:attrNameLst>
                                          <p:attrName>style.visibility</p:attrName>
                                        </p:attrNameLst>
                                      </p:cBhvr>
                                      <p:to>
                                        <p:strVal val="visible"/>
                                      </p:to>
                                    </p:set>
                                    <p:animEffect transition="in" filter="blinds(horizontal)">
                                      <p:cBhvr>
                                        <p:cTn id="10" dur="500"/>
                                        <p:tgtEl>
                                          <p:spTgt spid="798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86"/>
                                        </p:tgtEl>
                                        <p:attrNameLst>
                                          <p:attrName>style.visibility</p:attrName>
                                        </p:attrNameLst>
                                      </p:cBhvr>
                                      <p:to>
                                        <p:strVal val="visible"/>
                                      </p:to>
                                    </p:set>
                                    <p:animEffect transition="in" filter="blinds(horizontal)">
                                      <p:cBhvr>
                                        <p:cTn id="13" dur="500"/>
                                        <p:tgtEl>
                                          <p:spTgt spid="79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4" grpId="0" animBg="1"/>
      <p:bldP spid="798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044AD1FC-225D-4FCA-894B-57D11ED52776}"/>
              </a:ext>
            </a:extLst>
          </p:cNvPr>
          <p:cNvSpPr>
            <a:spLocks noGrp="1" noChangeArrowheads="1"/>
          </p:cNvSpPr>
          <p:nvPr>
            <p:ph type="title"/>
          </p:nvPr>
        </p:nvSpPr>
        <p:spPr/>
        <p:txBody>
          <a:bodyPr/>
          <a:lstStyle/>
          <a:p>
            <a:r>
              <a:rPr lang="en-US" altLang="zh-CN">
                <a:latin typeface="Comic Sans MS" panose="030F0702030302020204" pitchFamily="66" charset="0"/>
              </a:rPr>
              <a:t>Newton Descent Algorithm</a:t>
            </a:r>
            <a:endParaRPr lang="en-US" altLang="zh-CN"/>
          </a:p>
        </p:txBody>
      </p:sp>
      <mc:AlternateContent xmlns:mc="http://schemas.openxmlformats.org/markup-compatibility/2006" xmlns:a14="http://schemas.microsoft.com/office/drawing/2010/main">
        <mc:Choice Requires="a14">
          <p:sp>
            <p:nvSpPr>
              <p:cNvPr id="81923" name="Content Placeholder 2">
                <a:extLst>
                  <a:ext uri="{FF2B5EF4-FFF2-40B4-BE49-F238E27FC236}">
                    <a16:creationId xmlns:a16="http://schemas.microsoft.com/office/drawing/2014/main" id="{843EB384-8694-40E0-A3E9-8B379FE1B152}"/>
                  </a:ext>
                </a:extLst>
              </p:cNvPr>
              <p:cNvSpPr>
                <a:spLocks noGrp="1" noChangeArrowheads="1"/>
              </p:cNvSpPr>
              <p:nvPr>
                <p:ph idx="1"/>
              </p:nvPr>
            </p:nvSpPr>
            <p:spPr/>
            <p:txBody>
              <a:bodyPr/>
              <a:lstStyle/>
              <a:p>
                <a:pPr>
                  <a:buFont typeface="Wingdings" panose="05000000000000000000" pitchFamily="2" charset="2"/>
                  <a:buChar char="n"/>
                </a:pPr>
                <a:r>
                  <a:rPr lang="en-US" altLang="zh-CN" dirty="0"/>
                  <a:t>Directly find a to minimize</a:t>
                </a:r>
                <a:r>
                  <a:rPr lang="zh-CN" altLang="en-US" dirty="0"/>
                  <a:t/>
                </a:r>
                <a:br>
                  <a:rPr lang="zh-CN" altLang="en-US" dirty="0"/>
                </a:br>
                <a14:m>
                  <m:oMath xmlns:m="http://schemas.openxmlformats.org/officeDocument/2006/math">
                    <m:r>
                      <a:rPr lang="en-US" altLang="zh-CN" sz="2400" i="1">
                        <a:latin typeface="Cambria Math" panose="02040503050406030204" pitchFamily="18" charset="0"/>
                      </a:rPr>
                      <m:t>𝐽</m:t>
                    </m:r>
                    <m:d>
                      <m:dPr>
                        <m:ctrlPr>
                          <a:rPr lang="en-US" altLang="zh-CN" sz="2400" b="1" i="1">
                            <a:latin typeface="Cambria Math" panose="02040503050406030204" pitchFamily="18" charset="0"/>
                          </a:rPr>
                        </m:ctrlPr>
                      </m:dPr>
                      <m:e>
                        <m:r>
                          <a:rPr lang="en-US" altLang="zh-CN" sz="2400" b="1">
                            <a:latin typeface="Cambria Math" panose="02040503050406030204" pitchFamily="18" charset="0"/>
                          </a:rPr>
                          <m:t>𝐚</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𝐽</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e>
                    </m:d>
                    <m:r>
                      <a:rPr lang="en-US" altLang="zh-CN" sz="2400" i="1">
                        <a:latin typeface="Cambria Math" panose="02040503050406030204" pitchFamily="18" charset="0"/>
                      </a:rPr>
                      <m:t>+</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𝐽</m:t>
                        </m:r>
                      </m:e>
                      <m:sup>
                        <m:r>
                          <a:rPr lang="en-US" altLang="zh-CN" sz="2400" i="1">
                            <a:latin typeface="Cambria Math" panose="02040503050406030204" pitchFamily="18" charset="0"/>
                          </a:rPr>
                          <m:t>𝑡</m:t>
                        </m:r>
                      </m:sup>
                    </m:sSup>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𝐚</m:t>
                        </m:r>
                        <m:r>
                          <a:rPr lang="en-US" altLang="zh-CN" sz="2400" b="1" i="1">
                            <a:latin typeface="Cambria Math" panose="02040503050406030204" pitchFamily="18" charset="0"/>
                          </a:rPr>
                          <m:t>−</m:t>
                        </m:r>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𝐚</m:t>
                            </m:r>
                            <m:r>
                              <a:rPr lang="en-US" altLang="zh-CN" sz="2400" b="1" i="1">
                                <a:latin typeface="Cambria Math" panose="02040503050406030204" pitchFamily="18" charset="0"/>
                              </a:rPr>
                              <m:t>−</m:t>
                            </m:r>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e>
                        </m:d>
                      </m:e>
                      <m:sup>
                        <m:r>
                          <a:rPr lang="en-US" altLang="zh-CN" sz="2400" i="1">
                            <a:latin typeface="Cambria Math" panose="02040503050406030204" pitchFamily="18" charset="0"/>
                          </a:rPr>
                          <m:t>𝑡</m:t>
                        </m:r>
                      </m:sup>
                    </m:sSup>
                    <m:r>
                      <a:rPr lang="en-US" altLang="zh-CN" sz="2400" b="1">
                        <a:latin typeface="Cambria Math" panose="02040503050406030204" pitchFamily="18" charset="0"/>
                      </a:rPr>
                      <m:t>𝐇</m:t>
                    </m:r>
                    <m:r>
                      <a:rPr lang="en-US" altLang="zh-CN" sz="2400" i="1">
                        <a:latin typeface="Cambria Math" panose="02040503050406030204" pitchFamily="18" charset="0"/>
                      </a:rPr>
                      <m:t>(</m:t>
                    </m:r>
                    <m:r>
                      <a:rPr lang="en-US" altLang="zh-CN" sz="2400" b="1" i="1">
                        <a:latin typeface="Cambria Math" panose="02040503050406030204" pitchFamily="18" charset="0"/>
                      </a:rPr>
                      <m:t>𝐚</m:t>
                    </m:r>
                    <m:r>
                      <a:rPr lang="en-US" altLang="zh-CN" sz="2400" b="1" i="1">
                        <a:latin typeface="Cambria Math" panose="02040503050406030204" pitchFamily="18" charset="0"/>
                      </a:rPr>
                      <m:t>−</m:t>
                    </m:r>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r>
                      <a:rPr lang="en-US" altLang="zh-CN" sz="2400" i="1">
                        <a:latin typeface="Cambria Math" panose="02040503050406030204" pitchFamily="18" charset="0"/>
                      </a:rPr>
                      <m:t>)</m:t>
                    </m:r>
                  </m:oMath>
                </a14:m>
                <a:r>
                  <a:rPr lang="zh-CN" altLang="en-US" sz="2400" dirty="0"/>
                  <a:t/>
                </a:r>
                <a:br>
                  <a:rPr lang="zh-CN" altLang="en-US" sz="2400" dirty="0"/>
                </a:br>
                <a:r>
                  <a:rPr lang="en-US" altLang="zh-CN" dirty="0"/>
                  <a:t>that denotes </a:t>
                </a:r>
                <a14:m>
                  <m:oMath xmlns:m="http://schemas.openxmlformats.org/officeDocument/2006/math">
                    <m:r>
                      <a:rPr lang="en-US" altLang="zh-CN" b="1" i="1">
                        <a:latin typeface="Cambria Math" panose="02040503050406030204" pitchFamily="18" charset="0"/>
                      </a:rPr>
                      <m:t>𝐚</m:t>
                    </m:r>
                  </m:oMath>
                </a14:m>
                <a:r>
                  <a:rPr lang="en-US" altLang="zh-CN" dirty="0"/>
                  <a:t> as </a:t>
                </a:r>
                <a14:m>
                  <m:oMath xmlns:m="http://schemas.openxmlformats.org/officeDocument/2006/math">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+1</m:t>
                        </m:r>
                      </m:e>
                    </m:d>
                  </m:oMath>
                </a14:m>
                <a:endParaRPr lang="zh-CN" altLang="en-US" sz="2400" dirty="0"/>
              </a:p>
              <a:p>
                <a:pPr>
                  <a:buFont typeface="Wingdings" panose="05000000000000000000" pitchFamily="2" charset="2"/>
                  <a:buChar char="n"/>
                </a:pPr>
                <a:r>
                  <a:rPr lang="en-US" altLang="zh-CN" dirty="0"/>
                  <a:t>Iterative formula </a:t>
                </a:r>
                <a14:m>
                  <m:oMath xmlns:m="http://schemas.openxmlformats.org/officeDocument/2006/math">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+1</m:t>
                        </m:r>
                      </m:e>
                    </m:d>
                    <m:r>
                      <a:rPr lang="en-US" altLang="zh-CN" sz="2400" i="1">
                        <a:latin typeface="Cambria Math" panose="02040503050406030204" pitchFamily="18" charset="0"/>
                      </a:rPr>
                      <m:t>=</m:t>
                    </m:r>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𝐇</m:t>
                        </m:r>
                      </m:e>
                      <m:sup>
                        <m:r>
                          <a:rPr lang="en-US" altLang="zh-CN" sz="2400" i="1">
                            <a:latin typeface="Cambria Math" panose="02040503050406030204" pitchFamily="18" charset="0"/>
                          </a:rPr>
                          <m:t>−1</m:t>
                        </m:r>
                      </m:sup>
                    </m:sSup>
                  </m:oMath>
                </a14:m>
                <a:r>
                  <a:rPr lang="en-US" altLang="zh-CN" sz="2400" dirty="0"/>
                  <a:t> </a:t>
                </a:r>
                <a14:m>
                  <m:oMath xmlns:m="http://schemas.openxmlformats.org/officeDocument/2006/math">
                    <m:r>
                      <a:rPr lang="en-US" altLang="zh-CN" sz="2400" i="1">
                        <a:latin typeface="Cambria Math" panose="02040503050406030204" pitchFamily="18" charset="0"/>
                      </a:rPr>
                      <m:t>𝛻</m:t>
                    </m:r>
                    <m:r>
                      <a:rPr lang="en-US" altLang="zh-CN" sz="2400" i="1">
                        <a:latin typeface="Cambria Math" panose="02040503050406030204" pitchFamily="18" charset="0"/>
                      </a:rPr>
                      <m:t>𝐽</m:t>
                    </m:r>
                  </m:oMath>
                </a14:m>
                <a:endParaRPr lang="en-US" altLang="zh-CN" sz="2400" dirty="0"/>
              </a:p>
              <a:p>
                <a:pPr>
                  <a:buFont typeface="Wingdings" panose="05000000000000000000" pitchFamily="2" charset="2"/>
                  <a:buChar char="n"/>
                </a:pPr>
                <a:r>
                  <a:rPr lang="en-US" altLang="zh-CN" dirty="0"/>
                  <a:t>Algorithm</a:t>
                </a:r>
                <a:endParaRPr lang="zh-CN" altLang="en-US" dirty="0"/>
              </a:p>
            </p:txBody>
          </p:sp>
        </mc:Choice>
        <mc:Fallback xmlns="">
          <p:sp>
            <p:nvSpPr>
              <p:cNvPr id="81923" name="Content Placeholder 2">
                <a:extLst>
                  <a:ext uri="{FF2B5EF4-FFF2-40B4-BE49-F238E27FC236}">
                    <a16:creationId xmlns:a16="http://schemas.microsoft.com/office/drawing/2014/main" id="{843EB384-8694-40E0-A3E9-8B379FE1B152}"/>
                  </a:ext>
                </a:extLst>
              </p:cNvPr>
              <p:cNvSpPr>
                <a:spLocks noGrp="1" noRot="1" noChangeAspect="1" noMove="1" noResize="1" noEditPoints="1" noAdjustHandles="1" noChangeArrowheads="1" noChangeShapeType="1" noTextEdit="1"/>
              </p:cNvSpPr>
              <p:nvPr>
                <p:ph idx="1"/>
              </p:nvPr>
            </p:nvSpPr>
            <p:spPr>
              <a:blipFill>
                <a:blip r:embed="rId3"/>
                <a:stretch>
                  <a:fillRect l="-1251" t="-1253"/>
                </a:stretch>
              </a:blipFill>
            </p:spPr>
            <p:txBody>
              <a:bodyPr/>
              <a:lstStyle/>
              <a:p>
                <a:r>
                  <a:rPr lang="zh-CN" altLang="en-US">
                    <a:noFill/>
                  </a:rPr>
                  <a:t> </a:t>
                </a:r>
              </a:p>
            </p:txBody>
          </p:sp>
        </mc:Fallback>
      </mc:AlternateContent>
      <p:sp>
        <p:nvSpPr>
          <p:cNvPr id="81924" name="Footer Placeholder 3">
            <a:extLst>
              <a:ext uri="{FF2B5EF4-FFF2-40B4-BE49-F238E27FC236}">
                <a16:creationId xmlns:a16="http://schemas.microsoft.com/office/drawing/2014/main" id="{E705E72E-7042-4271-B335-997D8F8828AB}"/>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graphicFrame>
        <p:nvGraphicFramePr>
          <p:cNvPr id="2" name="对象 1">
            <a:extLst>
              <a:ext uri="{FF2B5EF4-FFF2-40B4-BE49-F238E27FC236}">
                <a16:creationId xmlns:a16="http://schemas.microsoft.com/office/drawing/2014/main" id="{37B4A45F-484F-4063-9DDB-78C5B876D272}"/>
              </a:ext>
            </a:extLst>
          </p:cNvPr>
          <p:cNvGraphicFramePr>
            <a:graphicFrameLocks noChangeAspect="1"/>
          </p:cNvGraphicFramePr>
          <p:nvPr>
            <p:extLst>
              <p:ext uri="{D42A27DB-BD31-4B8C-83A1-F6EECF244321}">
                <p14:modId xmlns:p14="http://schemas.microsoft.com/office/powerpoint/2010/main" val="460444744"/>
              </p:ext>
            </p:extLst>
          </p:nvPr>
        </p:nvGraphicFramePr>
        <p:xfrm>
          <a:off x="4655840" y="3947405"/>
          <a:ext cx="3072727" cy="2529595"/>
        </p:xfrm>
        <a:graphic>
          <a:graphicData uri="http://schemas.openxmlformats.org/presentationml/2006/ole">
            <mc:AlternateContent xmlns:mc="http://schemas.openxmlformats.org/markup-compatibility/2006">
              <mc:Choice xmlns:v="urn:schemas-microsoft-com:vml" Requires="v">
                <p:oleObj spid="_x0000_s12360" name="AxMath" r:id="rId4" imgW="3566160" imgH="2935800" progId="Equation.AxMath">
                  <p:embed/>
                </p:oleObj>
              </mc:Choice>
              <mc:Fallback>
                <p:oleObj name="AxMath" r:id="rId4" imgW="3566160" imgH="2935800" progId="Equation.AxMath">
                  <p:embed/>
                  <p:pic>
                    <p:nvPicPr>
                      <p:cNvPr id="0" name=""/>
                      <p:cNvPicPr/>
                      <p:nvPr/>
                    </p:nvPicPr>
                    <p:blipFill>
                      <a:blip r:embed="rId5"/>
                      <a:stretch>
                        <a:fillRect/>
                      </a:stretch>
                    </p:blipFill>
                    <p:spPr>
                      <a:xfrm>
                        <a:off x="4655840" y="3947405"/>
                        <a:ext cx="3072727" cy="252959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3ADE93F5-E1F6-467A-AC32-7FBBC5F6B893}"/>
              </a:ext>
            </a:extLst>
          </p:cNvPr>
          <p:cNvSpPr>
            <a:spLocks noGrp="1" noChangeArrowheads="1"/>
          </p:cNvSpPr>
          <p:nvPr>
            <p:ph type="title"/>
          </p:nvPr>
        </p:nvSpPr>
        <p:spPr/>
        <p:txBody>
          <a:bodyPr/>
          <a:lstStyle/>
          <a:p>
            <a:r>
              <a:rPr lang="en-US" altLang="zh-CN">
                <a:latin typeface="Comic Sans MS" panose="030F0702030302020204" pitchFamily="66" charset="0"/>
              </a:rPr>
              <a:t>Newton Descent Algorithm</a:t>
            </a:r>
            <a:endParaRPr lang="zh-CN" altLang="en-US"/>
          </a:p>
        </p:txBody>
      </p:sp>
      <p:sp>
        <p:nvSpPr>
          <p:cNvPr id="82947" name="Content Placeholder 2">
            <a:extLst>
              <a:ext uri="{FF2B5EF4-FFF2-40B4-BE49-F238E27FC236}">
                <a16:creationId xmlns:a16="http://schemas.microsoft.com/office/drawing/2014/main" id="{83369251-5A79-4A8F-9FDA-1B1CEFCC8872}"/>
              </a:ext>
            </a:extLst>
          </p:cNvPr>
          <p:cNvSpPr>
            <a:spLocks noGrp="1" noChangeArrowheads="1"/>
          </p:cNvSpPr>
          <p:nvPr>
            <p:ph idx="1"/>
          </p:nvPr>
        </p:nvSpPr>
        <p:spPr/>
        <p:txBody>
          <a:bodyPr/>
          <a:lstStyle/>
          <a:p>
            <a:pPr>
              <a:buFont typeface="Wingdings" panose="05000000000000000000" pitchFamily="2" charset="2"/>
              <a:buChar char="n"/>
            </a:pPr>
            <a:r>
              <a:rPr lang="en-US" altLang="zh-CN" b="1" dirty="0">
                <a:solidFill>
                  <a:srgbClr val="FF0000"/>
                </a:solidFill>
              </a:rPr>
              <a:t>Advantage</a:t>
            </a:r>
          </a:p>
          <a:p>
            <a:pPr lvl="1">
              <a:buFont typeface="Wingdings" panose="05000000000000000000" pitchFamily="2" charset="2"/>
              <a:buChar char="n"/>
            </a:pPr>
            <a:r>
              <a:rPr lang="en-US" altLang="zh-CN" dirty="0"/>
              <a:t>The Newton descent method gives a better step size at each step than the gradient descent method</a:t>
            </a:r>
          </a:p>
          <a:p>
            <a:pPr>
              <a:buFont typeface="Wingdings" panose="05000000000000000000" pitchFamily="2" charset="2"/>
              <a:buChar char="n"/>
            </a:pPr>
            <a:r>
              <a:rPr lang="en-US" altLang="zh-CN" b="1" dirty="0">
                <a:solidFill>
                  <a:srgbClr val="00B050"/>
                </a:solidFill>
              </a:rPr>
              <a:t>Disadvantage</a:t>
            </a:r>
          </a:p>
          <a:p>
            <a:pPr lvl="1">
              <a:buFont typeface="Wingdings" panose="05000000000000000000" pitchFamily="2" charset="2"/>
              <a:buChar char="n"/>
            </a:pPr>
            <a:r>
              <a:rPr lang="en-US" altLang="zh-CN" dirty="0"/>
              <a:t>When the Hessian matrix </a:t>
            </a:r>
            <a:r>
              <a:rPr lang="en-US" altLang="zh-CN" b="1" dirty="0"/>
              <a:t>H</a:t>
            </a:r>
            <a:r>
              <a:rPr lang="en-US" altLang="zh-CN" dirty="0"/>
              <a:t> is singular, the Newton descent method cannot be applied</a:t>
            </a:r>
          </a:p>
          <a:p>
            <a:pPr lvl="1">
              <a:buFont typeface="Wingdings" panose="05000000000000000000" pitchFamily="2" charset="2"/>
              <a:buChar char="n"/>
            </a:pPr>
            <a:r>
              <a:rPr lang="en-US" altLang="zh-CN" dirty="0"/>
              <a:t>Even if </a:t>
            </a:r>
            <a:r>
              <a:rPr lang="en-US" altLang="zh-CN" b="1" dirty="0"/>
              <a:t>H</a:t>
            </a:r>
            <a:r>
              <a:rPr lang="en-US" altLang="zh-CN" dirty="0"/>
              <a:t> is not singular, the computational complexity of computing the inverse matrix of </a:t>
            </a:r>
            <a:r>
              <a:rPr lang="en-US" altLang="zh-CN" b="1" dirty="0"/>
              <a:t>H</a:t>
            </a:r>
            <a:r>
              <a:rPr lang="en-US" altLang="zh-CN" dirty="0"/>
              <a:t> is O(d</a:t>
            </a:r>
            <a:r>
              <a:rPr lang="en-US" altLang="zh-CN" baseline="30000" dirty="0"/>
              <a:t>3</a:t>
            </a:r>
            <a:r>
              <a:rPr lang="en-US" altLang="zh-CN" dirty="0"/>
              <a:t>)</a:t>
            </a:r>
          </a:p>
          <a:p>
            <a:pPr lvl="1"/>
            <a:endParaRPr lang="en-US" altLang="zh-CN" dirty="0"/>
          </a:p>
          <a:p>
            <a:pPr lvl="1"/>
            <a:endParaRPr lang="zh-CN" altLang="en-US" dirty="0"/>
          </a:p>
        </p:txBody>
      </p:sp>
      <p:sp>
        <p:nvSpPr>
          <p:cNvPr id="82948" name="Footer Placeholder 3">
            <a:extLst>
              <a:ext uri="{FF2B5EF4-FFF2-40B4-BE49-F238E27FC236}">
                <a16:creationId xmlns:a16="http://schemas.microsoft.com/office/drawing/2014/main" id="{64E2CA61-F5D4-4677-AC7D-CCAEF21ABE26}"/>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D02ADB40-A2C9-4E69-9343-6B4FD0000640}"/>
              </a:ext>
            </a:extLst>
          </p:cNvPr>
          <p:cNvSpPr>
            <a:spLocks noGrp="1" noChangeArrowheads="1"/>
          </p:cNvSpPr>
          <p:nvPr>
            <p:ph type="title"/>
          </p:nvPr>
        </p:nvSpPr>
        <p:spPr/>
        <p:txBody>
          <a:bodyPr/>
          <a:lstStyle/>
          <a:p>
            <a:r>
              <a:rPr lang="en-US" altLang="zh-CN">
                <a:latin typeface="Comic Sans MS" panose="030F0702030302020204" pitchFamily="66" charset="0"/>
              </a:rPr>
              <a:t>Newton Descent Algorithm</a:t>
            </a:r>
            <a:endParaRPr lang="zh-CN" altLang="en-US"/>
          </a:p>
        </p:txBody>
      </p:sp>
      <p:sp>
        <p:nvSpPr>
          <p:cNvPr id="83972" name="Footer Placeholder 3">
            <a:extLst>
              <a:ext uri="{FF2B5EF4-FFF2-40B4-BE49-F238E27FC236}">
                <a16:creationId xmlns:a16="http://schemas.microsoft.com/office/drawing/2014/main" id="{1A204BB9-864A-4551-B9C9-04DC0D6ED5BA}"/>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83973" name="Picture 2">
            <a:extLst>
              <a:ext uri="{FF2B5EF4-FFF2-40B4-BE49-F238E27FC236}">
                <a16:creationId xmlns:a16="http://schemas.microsoft.com/office/drawing/2014/main" id="{38B73BE4-E081-447B-BA93-8AC6AE191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8" y="1143000"/>
            <a:ext cx="565785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F2A089D3-FDD0-4C34-8F89-32EC4D00A1FC}"/>
              </a:ext>
            </a:extLst>
          </p:cNvPr>
          <p:cNvSpPr>
            <a:spLocks noGrp="1" noChangeArrowheads="1"/>
          </p:cNvSpPr>
          <p:nvPr>
            <p:ph type="title"/>
          </p:nvPr>
        </p:nvSpPr>
        <p:spPr/>
        <p:txBody>
          <a:bodyPr/>
          <a:lstStyle/>
          <a:p>
            <a:r>
              <a:rPr lang="en-US" altLang="zh-CN" sz="3600">
                <a:latin typeface="Comic Sans MS" panose="030F0702030302020204" pitchFamily="66" charset="0"/>
              </a:rPr>
              <a:t>The Choice of Learning Rate in Practice</a:t>
            </a:r>
            <a:endParaRPr lang="zh-CN" altLang="en-US" sz="36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86019" name="Content Placeholder 2">
                <a:extLst>
                  <a:ext uri="{FF2B5EF4-FFF2-40B4-BE49-F238E27FC236}">
                    <a16:creationId xmlns:a16="http://schemas.microsoft.com/office/drawing/2014/main" id="{B81ED932-CA30-4F90-9984-C9463A65680D}"/>
                  </a:ext>
                </a:extLst>
              </p:cNvPr>
              <p:cNvSpPr>
                <a:spLocks noGrp="1" noChangeArrowheads="1"/>
              </p:cNvSpPr>
              <p:nvPr>
                <p:ph idx="1"/>
              </p:nvPr>
            </p:nvSpPr>
            <p:spPr/>
            <p:txBody>
              <a:bodyPr/>
              <a:lstStyle/>
              <a:p>
                <a:pPr>
                  <a:buFont typeface="Wingdings" panose="05000000000000000000" pitchFamily="2" charset="2"/>
                  <a:buChar char="n"/>
                </a:pPr>
                <a:r>
                  <a:rPr lang="en-US" altLang="zh-CN" dirty="0"/>
                  <a:t>Directly set  </a:t>
                </a:r>
                <a14:m>
                  <m:oMath xmlns:m="http://schemas.openxmlformats.org/officeDocument/2006/math">
                    <m:r>
                      <a:rPr lang="zh-CN" altLang="en-US" i="1">
                        <a:latin typeface="Cambria Math" panose="02040503050406030204" pitchFamily="18" charset="0"/>
                      </a:rPr>
                      <m:t>𝜂</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en-US" altLang="zh-CN" dirty="0"/>
                  <a:t>  to some a certain enough small constant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𝜂</m:t>
                    </m:r>
                  </m:oMath>
                </a14:m>
                <a:endParaRPr lang="en-US" altLang="zh-CN" dirty="0"/>
              </a:p>
              <a:p>
                <a:pPr>
                  <a:buFont typeface="Wingdings" panose="05000000000000000000" pitchFamily="2" charset="2"/>
                  <a:buChar char="n"/>
                </a:pPr>
                <a:r>
                  <a:rPr lang="en-US" altLang="zh-CN" dirty="0"/>
                  <a:t>Although it takes more steps to adjust than using the optimal learning rate for each step</a:t>
                </a:r>
              </a:p>
              <a:p>
                <a:pPr>
                  <a:buFont typeface="Wingdings" panose="05000000000000000000" pitchFamily="2" charset="2"/>
                  <a:buChar char="n"/>
                </a:pPr>
                <a:r>
                  <a:rPr lang="en-US" altLang="zh-CN" dirty="0"/>
                  <a:t>However, since there is no need to calculate the optimal learning rate, the total time overhead is often smaller</a:t>
                </a:r>
              </a:p>
              <a:p>
                <a:pPr>
                  <a:buFont typeface="Wingdings" panose="05000000000000000000" pitchFamily="2" charset="2"/>
                  <a:buChar char="n"/>
                </a:pPr>
                <a:r>
                  <a:rPr lang="en-US" altLang="zh-CN" b="1" dirty="0">
                    <a:solidFill>
                      <a:srgbClr val="FF0000"/>
                    </a:solidFill>
                  </a:rPr>
                  <a:t>The most common choice in practice</a:t>
                </a:r>
                <a:endParaRPr lang="zh-CN" altLang="en-US" b="1" dirty="0">
                  <a:solidFill>
                    <a:srgbClr val="FF0000"/>
                  </a:solidFill>
                </a:endParaRPr>
              </a:p>
            </p:txBody>
          </p:sp>
        </mc:Choice>
        <mc:Fallback xmlns="">
          <p:sp>
            <p:nvSpPr>
              <p:cNvPr id="86019" name="Content Placeholder 2">
                <a:extLst>
                  <a:ext uri="{FF2B5EF4-FFF2-40B4-BE49-F238E27FC236}">
                    <a16:creationId xmlns:a16="http://schemas.microsoft.com/office/drawing/2014/main" id="{B81ED932-CA30-4F90-9984-C9463A65680D}"/>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p:sp>
        <p:nvSpPr>
          <p:cNvPr id="86020" name="Footer Placeholder 3">
            <a:extLst>
              <a:ext uri="{FF2B5EF4-FFF2-40B4-BE49-F238E27FC236}">
                <a16:creationId xmlns:a16="http://schemas.microsoft.com/office/drawing/2014/main" id="{13870CDB-5689-4E7A-BA50-46C43B6569A3}"/>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4C69D161-8DA8-4671-9EE9-667F25071A9F}"/>
              </a:ext>
            </a:extLst>
          </p:cNvPr>
          <p:cNvSpPr>
            <a:spLocks noGrp="1" noChangeArrowheads="1"/>
          </p:cNvSpPr>
          <p:nvPr>
            <p:ph type="title"/>
          </p:nvPr>
        </p:nvSpPr>
        <p:spPr/>
        <p:txBody>
          <a:bodyPr/>
          <a:lstStyle/>
          <a:p>
            <a:r>
              <a:rPr lang="en-US" altLang="zh-CN">
                <a:latin typeface="Comic Sans MS" panose="030F0702030302020204" pitchFamily="66" charset="0"/>
              </a:rPr>
              <a:t>Perceptron Criterion Function</a:t>
            </a:r>
            <a:endParaRPr lang="zh-CN" altLang="en-US">
              <a:latin typeface="Comic Sans MS" panose="030F0702030302020204" pitchFamily="66" charset="0"/>
            </a:endParaRPr>
          </a:p>
        </p:txBody>
      </p:sp>
      <p:sp>
        <p:nvSpPr>
          <p:cNvPr id="87043" name="Content Placeholder 2">
            <a:extLst>
              <a:ext uri="{FF2B5EF4-FFF2-40B4-BE49-F238E27FC236}">
                <a16:creationId xmlns:a16="http://schemas.microsoft.com/office/drawing/2014/main" id="{19FA1822-5C98-408A-9A71-1C2C5DFC421D}"/>
              </a:ext>
            </a:extLst>
          </p:cNvPr>
          <p:cNvSpPr>
            <a:spLocks noGrp="1" noChangeArrowheads="1"/>
          </p:cNvSpPr>
          <p:nvPr>
            <p:ph idx="1"/>
          </p:nvPr>
        </p:nvSpPr>
        <p:spPr/>
        <p:txBody>
          <a:bodyPr/>
          <a:lstStyle/>
          <a:p>
            <a:pPr>
              <a:buFont typeface="Wingdings" panose="05000000000000000000" pitchFamily="2" charset="2"/>
              <a:buChar char="n"/>
            </a:pPr>
            <a:r>
              <a:rPr lang="en-US" altLang="zh-CN" dirty="0"/>
              <a:t>How to construct the criterion function J(</a:t>
            </a:r>
            <a:r>
              <a:rPr lang="en-US" altLang="zh-CN" b="1" dirty="0"/>
              <a:t>a</a:t>
            </a:r>
            <a:r>
              <a:rPr lang="en-US" altLang="zh-CN" dirty="0"/>
              <a:t>) to solve the vector?</a:t>
            </a:r>
          </a:p>
          <a:p>
            <a:pPr lvl="1">
              <a:buFont typeface="Wingdings" panose="05000000000000000000" pitchFamily="2" charset="2"/>
              <a:buChar char="n"/>
            </a:pPr>
            <a:r>
              <a:rPr lang="en-US" altLang="zh-CN" dirty="0"/>
              <a:t>Let J(</a:t>
            </a:r>
            <a:r>
              <a:rPr lang="en-US" altLang="zh-CN" b="1" dirty="0"/>
              <a:t>a</a:t>
            </a:r>
            <a:r>
              <a:rPr lang="en-US" altLang="zh-CN" dirty="0"/>
              <a:t>) be equal to the number of samples misclassified by the decision surface determined by </a:t>
            </a:r>
            <a:r>
              <a:rPr lang="en-US" altLang="zh-CN" b="1" dirty="0"/>
              <a:t>a</a:t>
            </a:r>
          </a:p>
          <a:p>
            <a:pPr lvl="2">
              <a:buFontTx/>
              <a:buNone/>
            </a:pPr>
            <a:r>
              <a:rPr lang="en-US" altLang="zh-CN" dirty="0"/>
              <a:t>Piecewise constant function, not be conducive to gradient search</a:t>
            </a:r>
          </a:p>
          <a:p>
            <a:pPr lvl="2">
              <a:buFontTx/>
              <a:buNone/>
            </a:pPr>
            <a:r>
              <a:rPr lang="en-US" altLang="zh-CN" dirty="0"/>
              <a:t> (gradient is often 0)</a:t>
            </a:r>
          </a:p>
        </p:txBody>
      </p:sp>
      <p:sp>
        <p:nvSpPr>
          <p:cNvPr id="87044" name="Footer Placeholder 3">
            <a:extLst>
              <a:ext uri="{FF2B5EF4-FFF2-40B4-BE49-F238E27FC236}">
                <a16:creationId xmlns:a16="http://schemas.microsoft.com/office/drawing/2014/main" id="{A5212B5A-9D98-4808-8A96-BB399144B3F2}"/>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87045" name="Picture 8">
            <a:extLst>
              <a:ext uri="{FF2B5EF4-FFF2-40B4-BE49-F238E27FC236}">
                <a16:creationId xmlns:a16="http://schemas.microsoft.com/office/drawing/2014/main" id="{8D0D8F31-D96C-427E-A69F-CB74EFE9F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45" y="3429007"/>
            <a:ext cx="37750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5004B8C-8A20-4DB2-BA2D-DDF0403FD929}"/>
              </a:ext>
            </a:extLst>
          </p:cNvPr>
          <p:cNvSpPr>
            <a:spLocks noGrp="1" noChangeArrowheads="1"/>
          </p:cNvSpPr>
          <p:nvPr>
            <p:ph type="title"/>
          </p:nvPr>
        </p:nvSpPr>
        <p:spPr/>
        <p:txBody>
          <a:bodyPr/>
          <a:lstStyle/>
          <a:p>
            <a:r>
              <a:rPr lang="en-US" altLang="zh-CN">
                <a:latin typeface="Comic Sans MS" panose="030F0702030302020204" pitchFamily="66" charset="0"/>
              </a:rPr>
              <a:t>Discriminant Function</a:t>
            </a:r>
            <a:endParaRPr lang="zh-CN" altLang="zh-CN">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0179" name="Content Placeholder 2">
                <a:extLst>
                  <a:ext uri="{FF2B5EF4-FFF2-40B4-BE49-F238E27FC236}">
                    <a16:creationId xmlns:a16="http://schemas.microsoft.com/office/drawing/2014/main" id="{E25E0491-C379-44EB-8C1A-9BE8E9871F3C}"/>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The most common expression of classifier is </a:t>
                </a:r>
                <a:r>
                  <a:rPr lang="en-US" altLang="zh-CN" sz="2400" dirty="0">
                    <a:solidFill>
                      <a:srgbClr val="FF0000"/>
                    </a:solidFill>
                  </a:rPr>
                  <a:t>discriminant function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=1,…,</m:t>
                    </m:r>
                    <m:r>
                      <a:rPr lang="en-US" altLang="zh-CN" sz="2400" i="1">
                        <a:latin typeface="Cambria Math" panose="02040503050406030204" pitchFamily="18" charset="0"/>
                      </a:rPr>
                      <m:t>𝑐</m:t>
                    </m:r>
                  </m:oMath>
                </a14:m>
                <a:r>
                  <a:rPr lang="en-US" altLang="zh-CN" sz="2400" dirty="0"/>
                  <a:t>, and each category corresponds to a discriminant function</a:t>
                </a:r>
              </a:p>
              <a:p>
                <a:pPr>
                  <a:buFont typeface="Wingdings" panose="05000000000000000000" pitchFamily="2" charset="2"/>
                  <a:buChar char="n"/>
                </a:pPr>
                <a:r>
                  <a:rPr lang="en-US" altLang="zh-CN" sz="2400" dirty="0"/>
                  <a:t>Decision rule based on discriminant function</a:t>
                </a:r>
              </a:p>
              <a:p>
                <a:endParaRPr lang="zh-CN" altLang="en-US" dirty="0"/>
              </a:p>
            </p:txBody>
          </p:sp>
        </mc:Choice>
        <mc:Fallback xmlns="">
          <p:sp>
            <p:nvSpPr>
              <p:cNvPr id="50179" name="Content Placeholder 2">
                <a:extLst>
                  <a:ext uri="{FF2B5EF4-FFF2-40B4-BE49-F238E27FC236}">
                    <a16:creationId xmlns:a16="http://schemas.microsoft.com/office/drawing/2014/main" id="{E25E0491-C379-44EB-8C1A-9BE8E9871F3C}"/>
                  </a:ext>
                </a:extLst>
              </p:cNvPr>
              <p:cNvSpPr>
                <a:spLocks noGrp="1" noRot="1" noChangeAspect="1" noMove="1" noResize="1" noEditPoints="1" noAdjustHandles="1" noChangeArrowheads="1" noChangeShapeType="1" noTextEdit="1"/>
              </p:cNvSpPr>
              <p:nvPr>
                <p:ph idx="1"/>
              </p:nvPr>
            </p:nvSpPr>
            <p:spPr>
              <a:blipFill>
                <a:blip r:embed="rId3"/>
                <a:stretch>
                  <a:fillRect l="-773" t="-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181" name="Text Box 4">
                <a:extLst>
                  <a:ext uri="{FF2B5EF4-FFF2-40B4-BE49-F238E27FC236}">
                    <a16:creationId xmlns:a16="http://schemas.microsoft.com/office/drawing/2014/main" id="{92781122-58BF-44A1-A1EA-A60C8D6D0E25}"/>
                  </a:ext>
                </a:extLst>
              </p:cNvPr>
              <p:cNvSpPr txBox="1">
                <a:spLocks noChangeArrowheads="1"/>
              </p:cNvSpPr>
              <p:nvPr/>
            </p:nvSpPr>
            <p:spPr bwMode="auto">
              <a:xfrm>
                <a:off x="2800645" y="2778078"/>
                <a:ext cx="5398169" cy="424796"/>
              </a:xfrm>
              <a:prstGeom prst="rect">
                <a:avLst/>
              </a:prstGeom>
              <a:noFill/>
              <a:ln w="28575">
                <a:solidFill>
                  <a:srgbClr val="FF0000"/>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2000" dirty="0"/>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𝑗</m:t>
                        </m:r>
                      </m:sub>
                    </m:sSub>
                    <m:d>
                      <m:dPr>
                        <m:ctrlPr>
                          <a:rPr lang="en-US" altLang="zh-CN" sz="2000"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d>
                      <m:dPr>
                        <m:ctrlPr>
                          <a:rPr lang="en-US" altLang="zh-CN" sz="2000" i="1">
                            <a:latin typeface="Cambria Math" panose="02040503050406030204" pitchFamily="18" charset="0"/>
                            <a:ea typeface="Cambria Math" panose="02040503050406030204" pitchFamily="18" charset="0"/>
                          </a:rPr>
                        </m:ctrlPr>
                      </m:dPr>
                      <m:e>
                        <m:r>
                          <a:rPr lang="en-US" altLang="zh-CN" sz="2000" b="1">
                            <a:latin typeface="Cambria Math" panose="02040503050406030204" pitchFamily="18" charset="0"/>
                            <a:ea typeface="Cambria Math" panose="02040503050406030204" pitchFamily="18" charset="0"/>
                          </a:rPr>
                          <m:t>𝐱</m:t>
                        </m:r>
                      </m:e>
                    </m:d>
                    <m:r>
                      <a:rPr lang="en-US" altLang="zh-CN" sz="200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𝑗</m:t>
                    </m:r>
                  </m:oMath>
                </a14:m>
                <a:r>
                  <a:rPr lang="en-US" altLang="zh-CN" sz="2000" dirty="0"/>
                  <a:t>, then the pattern is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𝑗</m:t>
                        </m:r>
                      </m:sub>
                    </m:sSub>
                  </m:oMath>
                </a14:m>
                <a:endParaRPr lang="en-US" altLang="zh-CN" sz="2000" dirty="0"/>
              </a:p>
            </p:txBody>
          </p:sp>
        </mc:Choice>
        <mc:Fallback xmlns="">
          <p:sp>
            <p:nvSpPr>
              <p:cNvPr id="50181" name="Text Box 4">
                <a:extLst>
                  <a:ext uri="{FF2B5EF4-FFF2-40B4-BE49-F238E27FC236}">
                    <a16:creationId xmlns:a16="http://schemas.microsoft.com/office/drawing/2014/main" id="{92781122-58BF-44A1-A1EA-A60C8D6D0E25}"/>
                  </a:ext>
                </a:extLst>
              </p:cNvPr>
              <p:cNvSpPr txBox="1">
                <a:spLocks noRot="1" noChangeAspect="1" noMove="1" noResize="1" noEditPoints="1" noAdjustHandles="1" noChangeArrowheads="1" noChangeShapeType="1" noTextEdit="1"/>
              </p:cNvSpPr>
              <p:nvPr/>
            </p:nvSpPr>
            <p:spPr bwMode="auto">
              <a:xfrm>
                <a:off x="2800645" y="2778078"/>
                <a:ext cx="5398169" cy="424796"/>
              </a:xfrm>
              <a:prstGeom prst="rect">
                <a:avLst/>
              </a:prstGeom>
              <a:blipFill>
                <a:blip r:embed="rId4"/>
                <a:stretch>
                  <a:fillRect l="-898" t="-5405" b="-14865"/>
                </a:stretch>
              </a:blip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pic>
        <p:nvPicPr>
          <p:cNvPr id="49160" name="Picture 6">
            <a:extLst>
              <a:ext uri="{FF2B5EF4-FFF2-40B4-BE49-F238E27FC236}">
                <a16:creationId xmlns:a16="http://schemas.microsoft.com/office/drawing/2014/main" id="{3545803F-768A-4C2D-9D93-A8FC857730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663" y="3717039"/>
            <a:ext cx="55911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a:extLst>
              <a:ext uri="{FF2B5EF4-FFF2-40B4-BE49-F238E27FC236}">
                <a16:creationId xmlns:a16="http://schemas.microsoft.com/office/drawing/2014/main" id="{F11BAA33-97AB-4B01-BE4C-55D4F5FBADF6}"/>
              </a:ext>
            </a:extLst>
          </p:cNvPr>
          <p:cNvGraphicFramePr>
            <a:graphicFrameLocks noChangeAspect="1"/>
          </p:cNvGraphicFramePr>
          <p:nvPr>
            <p:extLst>
              <p:ext uri="{D42A27DB-BD31-4B8C-83A1-F6EECF244321}">
                <p14:modId xmlns:p14="http://schemas.microsoft.com/office/powerpoint/2010/main" val="2077803258"/>
              </p:ext>
            </p:extLst>
          </p:nvPr>
        </p:nvGraphicFramePr>
        <p:xfrm>
          <a:off x="8178800" y="4470400"/>
          <a:ext cx="914400" cy="198438"/>
        </p:xfrm>
        <a:graphic>
          <a:graphicData uri="http://schemas.openxmlformats.org/presentationml/2006/ole">
            <mc:AlternateContent xmlns:mc="http://schemas.openxmlformats.org/markup-compatibility/2006">
              <mc:Choice xmlns:v="urn:schemas-microsoft-com:vml" Requires="v">
                <p:oleObj spid="_x0000_s10322"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8178800" y="4470400"/>
                        <a:ext cx="914400" cy="198438"/>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blinds(horizontal)">
                                      <p:cBhvr>
                                        <p:cTn id="7"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14DC6A3E-ED30-43E1-8F8B-DE74959A0103}"/>
              </a:ext>
            </a:extLst>
          </p:cNvPr>
          <p:cNvSpPr>
            <a:spLocks noGrp="1" noChangeArrowheads="1"/>
          </p:cNvSpPr>
          <p:nvPr>
            <p:ph type="title"/>
          </p:nvPr>
        </p:nvSpPr>
        <p:spPr/>
        <p:txBody>
          <a:bodyPr/>
          <a:lstStyle/>
          <a:p>
            <a:r>
              <a:rPr lang="en-US" altLang="zh-CN">
                <a:latin typeface="Comic Sans MS" panose="030F0702030302020204" pitchFamily="66" charset="0"/>
              </a:rPr>
              <a:t>Perceptron Criterion Function</a:t>
            </a:r>
            <a:endParaRPr lang="zh-CN" altLang="en-US"/>
          </a:p>
        </p:txBody>
      </p:sp>
      <p:sp>
        <p:nvSpPr>
          <p:cNvPr id="63491" name="Content Placeholder 2">
            <a:extLst>
              <a:ext uri="{FF2B5EF4-FFF2-40B4-BE49-F238E27FC236}">
                <a16:creationId xmlns:a16="http://schemas.microsoft.com/office/drawing/2014/main" id="{7C03AB95-C35D-486E-B5F4-C89ADEC17F81}"/>
              </a:ext>
            </a:extLst>
          </p:cNvPr>
          <p:cNvSpPr>
            <a:spLocks noGrp="1"/>
          </p:cNvSpPr>
          <p:nvPr>
            <p:ph idx="1"/>
          </p:nvPr>
        </p:nvSpPr>
        <p:spPr>
          <a:xfrm>
            <a:off x="911424" y="1035057"/>
            <a:ext cx="10657184" cy="5351463"/>
          </a:xfrm>
        </p:spPr>
        <p:txBody>
          <a:bodyPr/>
          <a:lstStyle/>
          <a:p>
            <a:pPr>
              <a:buFont typeface="Wingdings" panose="05000000000000000000" pitchFamily="2" charset="2"/>
              <a:buChar char="n"/>
              <a:defRPr/>
            </a:pPr>
            <a:r>
              <a:rPr lang="en-US" altLang="zh-CN" dirty="0"/>
              <a:t>How to construct the criterion function J(a) to solve the vector?</a:t>
            </a:r>
          </a:p>
          <a:p>
            <a:pPr lvl="1">
              <a:buFont typeface="Wingdings" panose="05000000000000000000" pitchFamily="2" charset="2"/>
              <a:buChar char="n"/>
              <a:defRPr/>
            </a:pPr>
            <a:r>
              <a:rPr lang="en-US" altLang="zh-CN" dirty="0">
                <a:cs typeface="+mn-ea"/>
              </a:rPr>
              <a:t>Perceptron criterion function </a:t>
            </a:r>
            <a:r>
              <a:rPr lang="zh-CN" altLang="en-US" dirty="0">
                <a:cs typeface="+mn-ea"/>
              </a:rPr>
              <a:t>（感知器准则函数）</a:t>
            </a:r>
            <a:endParaRPr lang="en-US" altLang="zh-CN" dirty="0">
              <a:cs typeface="+mn-ea"/>
            </a:endParaRPr>
          </a:p>
          <a:p>
            <a:pPr lvl="2">
              <a:buFont typeface="Wingdings" panose="05000000000000000000" pitchFamily="2" charset="2"/>
              <a:buChar char="n"/>
              <a:defRPr/>
            </a:pPr>
            <a:endParaRPr lang="en-US" altLang="zh-CN" dirty="0">
              <a:cs typeface="+mn-ea"/>
            </a:endParaRPr>
          </a:p>
          <a:p>
            <a:pPr lvl="2">
              <a:buFont typeface="Wingdings" panose="05000000000000000000" pitchFamily="2" charset="2"/>
              <a:buChar char="n"/>
              <a:defRPr/>
            </a:pPr>
            <a:r>
              <a:rPr lang="en-US" altLang="zh-CN" sz="1800">
                <a:cs typeface="+mn-ea"/>
              </a:rPr>
              <a:t>where         is </a:t>
            </a:r>
            <a:r>
              <a:rPr lang="en-US" altLang="zh-CN" sz="1800" dirty="0">
                <a:cs typeface="+mn-ea"/>
              </a:rPr>
              <a:t>the sample set </a:t>
            </a:r>
          </a:p>
          <a:p>
            <a:pPr marL="914400" lvl="2" indent="0">
              <a:buNone/>
              <a:defRPr/>
            </a:pPr>
            <a:r>
              <a:rPr lang="en-US" altLang="zh-CN" sz="1800" dirty="0">
                <a:cs typeface="+mn-ea"/>
              </a:rPr>
              <a:t>    misclassified by </a:t>
            </a:r>
            <a:r>
              <a:rPr lang="en-US" altLang="zh-CN" sz="1800" b="1" dirty="0">
                <a:cs typeface="+mn-ea"/>
              </a:rPr>
              <a:t>a</a:t>
            </a:r>
          </a:p>
          <a:p>
            <a:pPr lvl="2">
              <a:buFont typeface="Wingdings" panose="05000000000000000000" pitchFamily="2" charset="2"/>
              <a:buChar char="n"/>
              <a:defRPr/>
            </a:pPr>
            <a:r>
              <a:rPr lang="en-US" altLang="zh-CN" sz="1800" dirty="0">
                <a:cs typeface="+mn-ea"/>
              </a:rPr>
              <a:t>The perceptron criterion function </a:t>
            </a:r>
          </a:p>
          <a:p>
            <a:pPr marL="914400" lvl="2" indent="0">
              <a:buNone/>
              <a:defRPr/>
            </a:pPr>
            <a:r>
              <a:rPr lang="en-US" altLang="zh-CN" sz="1800" dirty="0">
                <a:cs typeface="+mn-ea"/>
              </a:rPr>
              <a:t>    is proportional to the sum of </a:t>
            </a:r>
          </a:p>
          <a:p>
            <a:pPr marL="914400" lvl="2" indent="0">
              <a:buNone/>
              <a:defRPr/>
            </a:pPr>
            <a:r>
              <a:rPr lang="en-US" altLang="zh-CN" sz="1800" dirty="0">
                <a:cs typeface="+mn-ea"/>
              </a:rPr>
              <a:t>    the distance from the wrong </a:t>
            </a:r>
          </a:p>
          <a:p>
            <a:pPr marL="914400" lvl="2" indent="0">
              <a:buNone/>
              <a:defRPr/>
            </a:pPr>
            <a:r>
              <a:rPr lang="en-US" altLang="zh-CN" sz="1800" dirty="0">
                <a:cs typeface="+mn-ea"/>
              </a:rPr>
              <a:t>    sample to the decision surface</a:t>
            </a:r>
            <a:endParaRPr lang="zh-CN" altLang="en-US" sz="1800" dirty="0">
              <a:cs typeface="+mn-ea"/>
            </a:endParaRPr>
          </a:p>
        </p:txBody>
      </p:sp>
      <p:sp>
        <p:nvSpPr>
          <p:cNvPr id="88068" name="Footer Placeholder 3">
            <a:extLst>
              <a:ext uri="{FF2B5EF4-FFF2-40B4-BE49-F238E27FC236}">
                <a16:creationId xmlns:a16="http://schemas.microsoft.com/office/drawing/2014/main" id="{27A95D49-E316-403B-A92A-FDFFAE7A3333}"/>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88071" name="Picture 2">
            <a:extLst>
              <a:ext uri="{FF2B5EF4-FFF2-40B4-BE49-F238E27FC236}">
                <a16:creationId xmlns:a16="http://schemas.microsoft.com/office/drawing/2014/main" id="{AEE61209-136D-4B99-8265-17116E06C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016" y="2780928"/>
            <a:ext cx="39814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a:extLst>
              <a:ext uri="{FF2B5EF4-FFF2-40B4-BE49-F238E27FC236}">
                <a16:creationId xmlns:a16="http://schemas.microsoft.com/office/drawing/2014/main" id="{A3C2FBB6-DA6C-4760-800E-9BD434B33A55}"/>
              </a:ext>
            </a:extLst>
          </p:cNvPr>
          <p:cNvGraphicFramePr>
            <a:graphicFrameLocks noChangeAspect="1"/>
          </p:cNvGraphicFramePr>
          <p:nvPr>
            <p:extLst>
              <p:ext uri="{D42A27DB-BD31-4B8C-83A1-F6EECF244321}">
                <p14:modId xmlns:p14="http://schemas.microsoft.com/office/powerpoint/2010/main" val="1440295133"/>
              </p:ext>
            </p:extLst>
          </p:nvPr>
        </p:nvGraphicFramePr>
        <p:xfrm>
          <a:off x="2063552" y="1988840"/>
          <a:ext cx="2209800" cy="685800"/>
        </p:xfrm>
        <a:graphic>
          <a:graphicData uri="http://schemas.openxmlformats.org/presentationml/2006/ole">
            <mc:AlternateContent xmlns:mc="http://schemas.openxmlformats.org/markup-compatibility/2006">
              <mc:Choice xmlns:v="urn:schemas-microsoft-com:vml" Requires="v">
                <p:oleObj spid="_x0000_s17426" name="AxMath" r:id="rId5" imgW="2210400" imgH="686520" progId="Equation.AxMath">
                  <p:embed/>
                </p:oleObj>
              </mc:Choice>
              <mc:Fallback>
                <p:oleObj name="AxMath" r:id="rId5" imgW="2210400" imgH="686520" progId="Equation.AxMath">
                  <p:embed/>
                  <p:pic>
                    <p:nvPicPr>
                      <p:cNvPr id="0" name=""/>
                      <p:cNvPicPr/>
                      <p:nvPr/>
                    </p:nvPicPr>
                    <p:blipFill>
                      <a:blip r:embed="rId6"/>
                      <a:stretch>
                        <a:fillRect/>
                      </a:stretch>
                    </p:blipFill>
                    <p:spPr>
                      <a:xfrm>
                        <a:off x="2063552" y="1988840"/>
                        <a:ext cx="2209800" cy="68580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EEBC208E-DACE-4FCD-BDCB-6187290A928C}"/>
              </a:ext>
            </a:extLst>
          </p:cNvPr>
          <p:cNvGraphicFramePr>
            <a:graphicFrameLocks noChangeAspect="1"/>
          </p:cNvGraphicFramePr>
          <p:nvPr>
            <p:extLst>
              <p:ext uri="{D42A27DB-BD31-4B8C-83A1-F6EECF244321}">
                <p14:modId xmlns:p14="http://schemas.microsoft.com/office/powerpoint/2010/main" val="2137425012"/>
              </p:ext>
            </p:extLst>
          </p:nvPr>
        </p:nvGraphicFramePr>
        <p:xfrm>
          <a:off x="2783632" y="2564904"/>
          <a:ext cx="593725" cy="398463"/>
        </p:xfrm>
        <a:graphic>
          <a:graphicData uri="http://schemas.openxmlformats.org/presentationml/2006/ole">
            <mc:AlternateContent xmlns:mc="http://schemas.openxmlformats.org/markup-compatibility/2006">
              <mc:Choice xmlns:v="urn:schemas-microsoft-com:vml" Requires="v">
                <p:oleObj spid="_x0000_s17427" name="AxMath" r:id="rId7" imgW="593280" imgH="398880" progId="Equation.AxMath">
                  <p:embed/>
                </p:oleObj>
              </mc:Choice>
              <mc:Fallback>
                <p:oleObj name="AxMath" r:id="rId7" imgW="593280" imgH="398880" progId="Equation.AxMath">
                  <p:embed/>
                  <p:pic>
                    <p:nvPicPr>
                      <p:cNvPr id="0" name=""/>
                      <p:cNvPicPr/>
                      <p:nvPr/>
                    </p:nvPicPr>
                    <p:blipFill>
                      <a:blip r:embed="rId8"/>
                      <a:stretch>
                        <a:fillRect/>
                      </a:stretch>
                    </p:blipFill>
                    <p:spPr>
                      <a:xfrm>
                        <a:off x="2783632" y="2564904"/>
                        <a:ext cx="593725" cy="398463"/>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9CA3F5F6-2037-411A-8431-2E5D2CC5185E}"/>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mc:AlternateContent xmlns:mc="http://schemas.openxmlformats.org/markup-compatibility/2006" xmlns:a14="http://schemas.microsoft.com/office/drawing/2010/main">
        <mc:Choice Requires="a14">
          <p:sp>
            <p:nvSpPr>
              <p:cNvPr id="90115" name="Content Placeholder 2">
                <a:extLst>
                  <a:ext uri="{FF2B5EF4-FFF2-40B4-BE49-F238E27FC236}">
                    <a16:creationId xmlns:a16="http://schemas.microsoft.com/office/drawing/2014/main" id="{671D6257-A84F-4BB2-9946-D7E92A5DC484}"/>
                  </a:ext>
                </a:extLst>
              </p:cNvPr>
              <p:cNvSpPr>
                <a:spLocks noGrp="1" noChangeArrowheads="1"/>
              </p:cNvSpPr>
              <p:nvPr>
                <p:ph idx="1"/>
              </p:nvPr>
            </p:nvSpPr>
            <p:spPr>
              <a:xfrm>
                <a:off x="911424" y="1276351"/>
                <a:ext cx="11041393" cy="5351462"/>
              </a:xfrm>
            </p:spPr>
            <p:txBody>
              <a:bodyPr/>
              <a:lstStyle/>
              <a:p>
                <a:pPr>
                  <a:buFont typeface="Wingdings" panose="05000000000000000000" pitchFamily="2" charset="2"/>
                  <a:buChar char="n"/>
                </a:pPr>
                <a:r>
                  <a:rPr lang="en-US" altLang="zh-CN" dirty="0"/>
                  <a:t>The gradient of the perceptron criterion function</a:t>
                </a:r>
              </a:p>
              <a:p>
                <a:pPr marL="0" indent="0">
                  <a:buNone/>
                </a:pPr>
                <a:r>
                  <a:rPr lang="en-US" altLang="zh-CN">
                    <a:cs typeface="+mn-ea"/>
                  </a:rPr>
                  <a:t>	</a:t>
                </a:r>
                <a:endParaRPr lang="en-US" altLang="zh-CN" dirty="0"/>
              </a:p>
              <a:p>
                <a:pPr>
                  <a:buFont typeface="Wingdings" panose="05000000000000000000" pitchFamily="2" charset="2"/>
                  <a:buChar char="n"/>
                </a:pPr>
                <a:r>
                  <a:rPr lang="en-US" altLang="zh-CN" dirty="0"/>
                  <a:t>Iterative formula of gradient descent method</a:t>
                </a:r>
              </a:p>
              <a:p>
                <a:pPr marL="0" indent="0">
                  <a:buNone/>
                </a:pPr>
                <a:r>
                  <a:rPr lang="en-US" altLang="zh-CN" b="1"/>
                  <a:t>	</a:t>
                </a:r>
                <a:endParaRPr lang="en-US" altLang="zh-CN" dirty="0"/>
              </a:p>
              <a:p>
                <a:pPr marL="457200" lvl="1" indent="0">
                  <a:buNone/>
                </a:pPr>
                <a:r>
                  <a:rPr lang="en-US" altLang="zh-CN"/>
                  <a:t>where      represents </a:t>
                </a:r>
                <a:r>
                  <a:rPr lang="en-US" altLang="zh-CN" dirty="0"/>
                  <a:t>the sample set misclassified by </a:t>
                </a:r>
                <a14:m>
                  <m:oMath xmlns:m="http://schemas.openxmlformats.org/officeDocument/2006/math">
                    <m:r>
                      <a:rPr lang="en-US" altLang="zh-CN" sz="2800" b="1" i="1">
                        <a:latin typeface="Cambria Math" panose="02040503050406030204" pitchFamily="18" charset="0"/>
                      </a:rPr>
                      <m:t>𝐚</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𝑘</m:t>
                        </m:r>
                      </m:e>
                    </m:d>
                  </m:oMath>
                </a14:m>
                <a:endParaRPr lang="zh-CN" altLang="en-US" sz="2800" dirty="0"/>
              </a:p>
            </p:txBody>
          </p:sp>
        </mc:Choice>
        <mc:Fallback xmlns="">
          <p:sp>
            <p:nvSpPr>
              <p:cNvPr id="90115" name="Content Placeholder 2">
                <a:extLst>
                  <a:ext uri="{FF2B5EF4-FFF2-40B4-BE49-F238E27FC236}">
                    <a16:creationId xmlns:a16="http://schemas.microsoft.com/office/drawing/2014/main" id="{671D6257-A84F-4BB2-9946-D7E92A5DC484}"/>
                  </a:ext>
                </a:extLst>
              </p:cNvPr>
              <p:cNvSpPr>
                <a:spLocks noGrp="1" noRot="1" noChangeAspect="1" noMove="1" noResize="1" noEditPoints="1" noAdjustHandles="1" noChangeArrowheads="1" noChangeShapeType="1" noTextEdit="1"/>
              </p:cNvSpPr>
              <p:nvPr>
                <p:ph idx="1"/>
              </p:nvPr>
            </p:nvSpPr>
            <p:spPr>
              <a:xfrm>
                <a:off x="911424" y="1276351"/>
                <a:ext cx="11041393" cy="5351462"/>
              </a:xfrm>
              <a:blipFill>
                <a:blip r:embed="rId4"/>
                <a:stretch>
                  <a:fillRect l="-994" t="-1139"/>
                </a:stretch>
              </a:blipFill>
            </p:spPr>
            <p:txBody>
              <a:bodyPr/>
              <a:lstStyle/>
              <a:p>
                <a:r>
                  <a:rPr lang="zh-CN" altLang="en-US">
                    <a:noFill/>
                  </a:rPr>
                  <a:t> </a:t>
                </a:r>
              </a:p>
            </p:txBody>
          </p:sp>
        </mc:Fallback>
      </mc:AlternateContent>
      <p:sp>
        <p:nvSpPr>
          <p:cNvPr id="90116" name="Footer Placeholder 3">
            <a:extLst>
              <a:ext uri="{FF2B5EF4-FFF2-40B4-BE49-F238E27FC236}">
                <a16:creationId xmlns:a16="http://schemas.microsoft.com/office/drawing/2014/main" id="{D7AE900D-21A1-4907-A23B-3789BA6B4EF6}"/>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graphicFrame>
        <p:nvGraphicFramePr>
          <p:cNvPr id="5" name="对象 4">
            <a:extLst>
              <a:ext uri="{FF2B5EF4-FFF2-40B4-BE49-F238E27FC236}">
                <a16:creationId xmlns:a16="http://schemas.microsoft.com/office/drawing/2014/main" id="{94B7B07C-2EFD-4BCE-9CD3-CD771180E8C3}"/>
              </a:ext>
            </a:extLst>
          </p:cNvPr>
          <p:cNvGraphicFramePr>
            <a:graphicFrameLocks noChangeAspect="1"/>
          </p:cNvGraphicFramePr>
          <p:nvPr>
            <p:extLst>
              <p:ext uri="{D42A27DB-BD31-4B8C-83A1-F6EECF244321}">
                <p14:modId xmlns:p14="http://schemas.microsoft.com/office/powerpoint/2010/main" val="4281030515"/>
              </p:ext>
            </p:extLst>
          </p:nvPr>
        </p:nvGraphicFramePr>
        <p:xfrm>
          <a:off x="1925916" y="1863576"/>
          <a:ext cx="1872208" cy="718928"/>
        </p:xfrm>
        <a:graphic>
          <a:graphicData uri="http://schemas.openxmlformats.org/presentationml/2006/ole">
            <mc:AlternateContent xmlns:mc="http://schemas.openxmlformats.org/markup-compatibility/2006">
              <mc:Choice xmlns:v="urn:schemas-microsoft-com:vml" Requires="v">
                <p:oleObj spid="_x0000_s18458" name="AxMath" r:id="rId5" imgW="1785960" imgH="686520" progId="Equation.AxMath">
                  <p:embed/>
                </p:oleObj>
              </mc:Choice>
              <mc:Fallback>
                <p:oleObj name="AxMath" r:id="rId5" imgW="1785960" imgH="686520" progId="Equation.AxMath">
                  <p:embed/>
                  <p:pic>
                    <p:nvPicPr>
                      <p:cNvPr id="2" name="对象 1">
                        <a:extLst>
                          <a:ext uri="{FF2B5EF4-FFF2-40B4-BE49-F238E27FC236}">
                            <a16:creationId xmlns:a16="http://schemas.microsoft.com/office/drawing/2014/main" id="{A3C2FBB6-DA6C-4760-800E-9BD434B33A55}"/>
                          </a:ext>
                        </a:extLst>
                      </p:cNvPr>
                      <p:cNvPicPr/>
                      <p:nvPr/>
                    </p:nvPicPr>
                    <p:blipFill>
                      <a:blip r:embed="rId6"/>
                      <a:stretch>
                        <a:fillRect/>
                      </a:stretch>
                    </p:blipFill>
                    <p:spPr>
                      <a:xfrm>
                        <a:off x="1925916" y="1863576"/>
                        <a:ext cx="1872208" cy="71892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6DFF799-F9DD-44BF-8708-A48E427767C6}"/>
              </a:ext>
            </a:extLst>
          </p:cNvPr>
          <p:cNvGraphicFramePr>
            <a:graphicFrameLocks noChangeAspect="1"/>
          </p:cNvGraphicFramePr>
          <p:nvPr>
            <p:extLst>
              <p:ext uri="{D42A27DB-BD31-4B8C-83A1-F6EECF244321}">
                <p14:modId xmlns:p14="http://schemas.microsoft.com/office/powerpoint/2010/main" val="1040004396"/>
              </p:ext>
            </p:extLst>
          </p:nvPr>
        </p:nvGraphicFramePr>
        <p:xfrm>
          <a:off x="1904646" y="3065970"/>
          <a:ext cx="3719449" cy="718927"/>
        </p:xfrm>
        <a:graphic>
          <a:graphicData uri="http://schemas.openxmlformats.org/presentationml/2006/ole">
            <mc:AlternateContent xmlns:mc="http://schemas.openxmlformats.org/markup-compatibility/2006">
              <mc:Choice xmlns:v="urn:schemas-microsoft-com:vml" Requires="v">
                <p:oleObj spid="_x0000_s18459" name="AxMath" r:id="rId7" imgW="3547800" imgH="686520" progId="Equation.AxMath">
                  <p:embed/>
                </p:oleObj>
              </mc:Choice>
              <mc:Fallback>
                <p:oleObj name="AxMath" r:id="rId7" imgW="3547800" imgH="686520" progId="Equation.AxMath">
                  <p:embed/>
                  <p:pic>
                    <p:nvPicPr>
                      <p:cNvPr id="5" name="对象 4">
                        <a:extLst>
                          <a:ext uri="{FF2B5EF4-FFF2-40B4-BE49-F238E27FC236}">
                            <a16:creationId xmlns:a16="http://schemas.microsoft.com/office/drawing/2014/main" id="{94B7B07C-2EFD-4BCE-9CD3-CD771180E8C3}"/>
                          </a:ext>
                        </a:extLst>
                      </p:cNvPr>
                      <p:cNvPicPr/>
                      <p:nvPr/>
                    </p:nvPicPr>
                    <p:blipFill>
                      <a:blip r:embed="rId8"/>
                      <a:stretch>
                        <a:fillRect/>
                      </a:stretch>
                    </p:blipFill>
                    <p:spPr>
                      <a:xfrm>
                        <a:off x="1904646" y="3065970"/>
                        <a:ext cx="3719449" cy="718927"/>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F0FEE6B0-CBFB-4700-8737-5FABCE455D09}"/>
              </a:ext>
            </a:extLst>
          </p:cNvPr>
          <p:cNvGraphicFramePr>
            <a:graphicFrameLocks noChangeAspect="1"/>
          </p:cNvGraphicFramePr>
          <p:nvPr>
            <p:extLst>
              <p:ext uri="{D42A27DB-BD31-4B8C-83A1-F6EECF244321}">
                <p14:modId xmlns:p14="http://schemas.microsoft.com/office/powerpoint/2010/main" val="3952164012"/>
              </p:ext>
            </p:extLst>
          </p:nvPr>
        </p:nvGraphicFramePr>
        <p:xfrm>
          <a:off x="2423592" y="3784897"/>
          <a:ext cx="341313" cy="398463"/>
        </p:xfrm>
        <a:graphic>
          <a:graphicData uri="http://schemas.openxmlformats.org/presentationml/2006/ole">
            <mc:AlternateContent xmlns:mc="http://schemas.openxmlformats.org/markup-compatibility/2006">
              <mc:Choice xmlns:v="urn:schemas-microsoft-com:vml" Requires="v">
                <p:oleObj spid="_x0000_s18460" name="AxMath" r:id="rId9" imgW="340560" imgH="398880" progId="Equation.AxMath">
                  <p:embed/>
                </p:oleObj>
              </mc:Choice>
              <mc:Fallback>
                <p:oleObj name="AxMath" r:id="rId9" imgW="340560" imgH="398880" progId="Equation.AxMath">
                  <p:embed/>
                  <p:pic>
                    <p:nvPicPr>
                      <p:cNvPr id="0" name=""/>
                      <p:cNvPicPr/>
                      <p:nvPr/>
                    </p:nvPicPr>
                    <p:blipFill>
                      <a:blip r:embed="rId10"/>
                      <a:stretch>
                        <a:fillRect/>
                      </a:stretch>
                    </p:blipFill>
                    <p:spPr>
                      <a:xfrm>
                        <a:off x="2423592" y="3784897"/>
                        <a:ext cx="341313" cy="398463"/>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0BB8A119-A113-43B9-AF11-06E233FD03D5}"/>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91139" name="Content Placeholder 2">
            <a:extLst>
              <a:ext uri="{FF2B5EF4-FFF2-40B4-BE49-F238E27FC236}">
                <a16:creationId xmlns:a16="http://schemas.microsoft.com/office/drawing/2014/main" id="{A26247F3-6534-434B-9F06-71E09E121DFC}"/>
              </a:ext>
            </a:extLst>
          </p:cNvPr>
          <p:cNvSpPr>
            <a:spLocks noGrp="1" noChangeArrowheads="1"/>
          </p:cNvSpPr>
          <p:nvPr>
            <p:ph idx="1"/>
          </p:nvPr>
        </p:nvSpPr>
        <p:spPr>
          <a:xfrm>
            <a:off x="-239182" y="1125538"/>
            <a:ext cx="12192000" cy="5351462"/>
          </a:xfrm>
        </p:spPr>
        <p:txBody>
          <a:bodyPr/>
          <a:lstStyle/>
          <a:p>
            <a:pPr marL="1440000">
              <a:buFont typeface="Wingdings" panose="05000000000000000000" pitchFamily="2" charset="2"/>
              <a:buChar char="n"/>
            </a:pPr>
            <a:r>
              <a:rPr lang="en-US" altLang="zh-CN" dirty="0"/>
              <a:t>Batch perceptron algorithm</a:t>
            </a:r>
            <a:endParaRPr lang="zh-CN" altLang="en-US" dirty="0"/>
          </a:p>
        </p:txBody>
      </p:sp>
      <p:sp>
        <p:nvSpPr>
          <p:cNvPr id="91141" name="TextBox 8">
            <a:extLst>
              <a:ext uri="{FF2B5EF4-FFF2-40B4-BE49-F238E27FC236}">
                <a16:creationId xmlns:a16="http://schemas.microsoft.com/office/drawing/2014/main" id="{CC117AB2-1555-4C2E-860E-B3573DFAC00B}"/>
              </a:ext>
            </a:extLst>
          </p:cNvPr>
          <p:cNvSpPr txBox="1">
            <a:spLocks noChangeArrowheads="1"/>
          </p:cNvSpPr>
          <p:nvPr/>
        </p:nvSpPr>
        <p:spPr bwMode="auto">
          <a:xfrm>
            <a:off x="1559496" y="5184525"/>
            <a:ext cx="92890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FontTx/>
              <a:buNone/>
            </a:pPr>
            <a:r>
              <a:rPr lang="en-US" altLang="zh-CN" sz="1800" b="1" dirty="0">
                <a:solidFill>
                  <a:srgbClr val="FF0000"/>
                </a:solidFill>
              </a:rPr>
              <a:t>Batch processing</a:t>
            </a:r>
            <a:r>
              <a:rPr lang="en-US" altLang="zh-CN" sz="1800" dirty="0"/>
              <a:t>: The weight vector </a:t>
            </a:r>
            <a:r>
              <a:rPr lang="en-US" altLang="zh-CN" sz="1800" b="1" dirty="0"/>
              <a:t>a</a:t>
            </a:r>
            <a:r>
              <a:rPr lang="en-US" altLang="zh-CN" sz="1800" dirty="0"/>
              <a:t> is corrected every time, and all training samples need to be considered in “batch”</a:t>
            </a:r>
            <a:endParaRPr lang="zh-CN" altLang="en-US" sz="2000" b="1" dirty="0"/>
          </a:p>
        </p:txBody>
      </p:sp>
      <p:graphicFrame>
        <p:nvGraphicFramePr>
          <p:cNvPr id="2" name="对象 1">
            <a:extLst>
              <a:ext uri="{FF2B5EF4-FFF2-40B4-BE49-F238E27FC236}">
                <a16:creationId xmlns:a16="http://schemas.microsoft.com/office/drawing/2014/main" id="{987380B0-33BE-4983-B2E5-9DB37CFBF627}"/>
              </a:ext>
            </a:extLst>
          </p:cNvPr>
          <p:cNvGraphicFramePr>
            <a:graphicFrameLocks noChangeAspect="1"/>
          </p:cNvGraphicFramePr>
          <p:nvPr>
            <p:extLst>
              <p:ext uri="{D42A27DB-BD31-4B8C-83A1-F6EECF244321}">
                <p14:modId xmlns:p14="http://schemas.microsoft.com/office/powerpoint/2010/main" val="405982047"/>
              </p:ext>
            </p:extLst>
          </p:nvPr>
        </p:nvGraphicFramePr>
        <p:xfrm>
          <a:off x="2567608" y="1744263"/>
          <a:ext cx="4933950" cy="3462337"/>
        </p:xfrm>
        <a:graphic>
          <a:graphicData uri="http://schemas.openxmlformats.org/presentationml/2006/ole">
            <mc:AlternateContent xmlns:mc="http://schemas.openxmlformats.org/markup-compatibility/2006">
              <mc:Choice xmlns:v="urn:schemas-microsoft-com:vml" Requires="v">
                <p:oleObj spid="_x0000_s9291" name="AxMath" r:id="rId4" imgW="4933800" imgH="3462480" progId="Equation.AxMath">
                  <p:embed/>
                </p:oleObj>
              </mc:Choice>
              <mc:Fallback>
                <p:oleObj name="AxMath" r:id="rId4" imgW="4933800" imgH="3462480" progId="Equation.AxMath">
                  <p:embed/>
                  <p:pic>
                    <p:nvPicPr>
                      <p:cNvPr id="0" name=""/>
                      <p:cNvPicPr/>
                      <p:nvPr/>
                    </p:nvPicPr>
                    <p:blipFill>
                      <a:blip r:embed="rId5"/>
                      <a:stretch>
                        <a:fillRect/>
                      </a:stretch>
                    </p:blipFill>
                    <p:spPr>
                      <a:xfrm>
                        <a:off x="2567608" y="1744263"/>
                        <a:ext cx="4933950" cy="3462337"/>
                      </a:xfrm>
                      <a:prstGeom prst="rect">
                        <a:avLst/>
                      </a:prstGeom>
                    </p:spPr>
                  </p:pic>
                </p:oleObj>
              </mc:Fallback>
            </mc:AlternateContent>
          </a:graphicData>
        </a:graphic>
      </p:graphicFrame>
    </p:spTree>
    <p:extLst>
      <p:ext uri="{BB962C8B-B14F-4D97-AF65-F5344CB8AC3E}">
        <p14:creationId xmlns:p14="http://schemas.microsoft.com/office/powerpoint/2010/main" val="36543948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906F1E6E-A444-42A8-854F-C5074859893C}"/>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mc:AlternateContent xmlns:mc="http://schemas.openxmlformats.org/markup-compatibility/2006" xmlns:a14="http://schemas.microsoft.com/office/drawing/2010/main">
        <mc:Choice Requires="a14">
          <p:sp>
            <p:nvSpPr>
              <p:cNvPr id="93187" name="Content Placeholder 2">
                <a:extLst>
                  <a:ext uri="{FF2B5EF4-FFF2-40B4-BE49-F238E27FC236}">
                    <a16:creationId xmlns:a16="http://schemas.microsoft.com/office/drawing/2014/main" id="{D19549AE-9F24-4D39-B1BD-B8FF9E0A148F}"/>
                  </a:ext>
                </a:extLst>
              </p:cNvPr>
              <p:cNvSpPr>
                <a:spLocks noGrp="1" noChangeArrowheads="1"/>
              </p:cNvSpPr>
              <p:nvPr>
                <p:ph idx="1"/>
              </p:nvPr>
            </p:nvSpPr>
            <p:spPr>
              <a:xfrm>
                <a:off x="911425" y="1125538"/>
                <a:ext cx="10657184" cy="5351462"/>
              </a:xfrm>
            </p:spPr>
            <p:txBody>
              <a:bodyPr/>
              <a:lstStyle/>
              <a:p>
                <a:pPr>
                  <a:buFont typeface="Wingdings" panose="05000000000000000000" pitchFamily="2" charset="2"/>
                  <a:buChar char="n"/>
                </a:pPr>
                <a:r>
                  <a:rPr lang="en-US" altLang="zh-CN" dirty="0"/>
                  <a:t>Single sample correction</a:t>
                </a:r>
              </a:p>
              <a:p>
                <a:pPr lvl="1">
                  <a:buFont typeface="Wingdings" panose="05000000000000000000" pitchFamily="2" charset="2"/>
                  <a:buChar char="n"/>
                </a:pPr>
                <a:r>
                  <a:rPr lang="en-US" altLang="zh-CN" dirty="0"/>
                  <a:t>In the batch perceptron algorithm, all samples are examined for each correction</a:t>
                </a:r>
              </a:p>
              <a:p>
                <a:pPr lvl="1">
                  <a:buFont typeface="Wingdings" panose="05000000000000000000" pitchFamily="2" charset="2"/>
                  <a:buChar char="n"/>
                </a:pPr>
                <a:r>
                  <a:rPr lang="en-US" altLang="zh-CN" dirty="0"/>
                  <a:t>Single sample correction examines only one wrong sample at a time</a:t>
                </a:r>
              </a:p>
              <a:p>
                <a:pPr lvl="1">
                  <a:buFont typeface="Wingdings" panose="05000000000000000000" pitchFamily="2" charset="2"/>
                  <a:buChar char="n"/>
                </a:pPr>
                <a:r>
                  <a:rPr lang="en-US" altLang="zh-CN" dirty="0"/>
                  <a:t>The input sample is considered sequentially. Once a sample is found to be wrong, the current weight vector is corrected immediately</a:t>
                </a:r>
              </a:p>
              <a:p>
                <a:pPr lvl="1">
                  <a:buFont typeface="Wingdings" panose="05000000000000000000" pitchFamily="2" charset="2"/>
                  <a:buChar char="n"/>
                </a:pPr>
                <a:r>
                  <a:rPr lang="en-US" altLang="zh-CN" dirty="0"/>
                  <a:t>In order to ensure that each sample can appear in the sequence for an infinite number of times, the training samples can be kept circulating in the sequence until the algorithm converges </a:t>
                </a:r>
              </a:p>
              <a:p>
                <a:pPr marL="457200" lvl="1"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endParaRPr lang="zh-CN" altLang="zh-CN" dirty="0"/>
              </a:p>
              <a:p>
                <a:pPr marL="457200" lvl="1" indent="0">
                  <a:buNone/>
                </a:pPr>
                <a:endParaRPr lang="zh-CN" altLang="en-US" dirty="0"/>
              </a:p>
            </p:txBody>
          </p:sp>
        </mc:Choice>
        <mc:Fallback xmlns="">
          <p:sp>
            <p:nvSpPr>
              <p:cNvPr id="93187" name="Content Placeholder 2">
                <a:extLst>
                  <a:ext uri="{FF2B5EF4-FFF2-40B4-BE49-F238E27FC236}">
                    <a16:creationId xmlns:a16="http://schemas.microsoft.com/office/drawing/2014/main" id="{D19549AE-9F24-4D39-B1BD-B8FF9E0A148F}"/>
                  </a:ext>
                </a:extLst>
              </p:cNvPr>
              <p:cNvSpPr>
                <a:spLocks noGrp="1" noRot="1" noChangeAspect="1" noMove="1" noResize="1" noEditPoints="1" noAdjustHandles="1" noChangeArrowheads="1" noChangeShapeType="1" noTextEdit="1"/>
              </p:cNvSpPr>
              <p:nvPr>
                <p:ph idx="1"/>
              </p:nvPr>
            </p:nvSpPr>
            <p:spPr>
              <a:xfrm>
                <a:off x="911425" y="1125538"/>
                <a:ext cx="10657184" cy="5351462"/>
              </a:xfrm>
              <a:blipFill>
                <a:blip r:embed="rId3"/>
                <a:stretch>
                  <a:fillRect l="-1030" t="-1253" r="-686"/>
                </a:stretch>
              </a:blipFill>
            </p:spPr>
            <p:txBody>
              <a:bodyPr/>
              <a:lstStyle/>
              <a:p>
                <a:r>
                  <a:rPr lang="zh-CN" altLang="en-US">
                    <a:noFill/>
                  </a:rPr>
                  <a:t> </a:t>
                </a:r>
              </a:p>
            </p:txBody>
          </p:sp>
        </mc:Fallback>
      </mc:AlternateContent>
      <p:sp>
        <p:nvSpPr>
          <p:cNvPr id="93188" name="Footer Placeholder 3">
            <a:extLst>
              <a:ext uri="{FF2B5EF4-FFF2-40B4-BE49-F238E27FC236}">
                <a16:creationId xmlns:a16="http://schemas.microsoft.com/office/drawing/2014/main" id="{E7B3A861-3AA9-4346-9195-D8136DC866D4}"/>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C1CA0D2E-770F-4941-833A-B4BE8B6A83A1}"/>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mc:AlternateContent xmlns:mc="http://schemas.openxmlformats.org/markup-compatibility/2006" xmlns:a14="http://schemas.microsoft.com/office/drawing/2010/main">
        <mc:Choice Requires="a14">
          <p:sp>
            <p:nvSpPr>
              <p:cNvPr id="94211" name="Content Placeholder 2">
                <a:extLst>
                  <a:ext uri="{FF2B5EF4-FFF2-40B4-BE49-F238E27FC236}">
                    <a16:creationId xmlns:a16="http://schemas.microsoft.com/office/drawing/2014/main" id="{4B85A23E-A930-44DC-B886-9B8FF1AFBFFA}"/>
                  </a:ext>
                </a:extLst>
              </p:cNvPr>
              <p:cNvSpPr>
                <a:spLocks noGrp="1" noChangeArrowheads="1"/>
              </p:cNvSpPr>
              <p:nvPr>
                <p:ph idx="1"/>
              </p:nvPr>
            </p:nvSpPr>
            <p:spPr>
              <a:xfrm>
                <a:off x="911424" y="1125538"/>
                <a:ext cx="11041393" cy="5351462"/>
              </a:xfrm>
            </p:spPr>
            <p:txBody>
              <a:bodyPr/>
              <a:lstStyle/>
              <a:p>
                <a:pPr>
                  <a:buFont typeface="Wingdings" panose="05000000000000000000" pitchFamily="2" charset="2"/>
                  <a:buChar char="n"/>
                </a:pPr>
                <a:r>
                  <a:rPr lang="en-US" altLang="zh-CN" dirty="0"/>
                  <a:t>Fixed incremental single sample correction</a:t>
                </a:r>
              </a:p>
              <a:p>
                <a:pPr lvl="1">
                  <a:buFont typeface="Wingdings" panose="05000000000000000000" pitchFamily="2" charset="2"/>
                  <a:buChar char="n"/>
                </a:pPr>
                <a:r>
                  <a:rPr lang="en-US" altLang="zh-CN" dirty="0"/>
                  <a:t>Suppose </a:t>
                </a:r>
                <a14:m>
                  <m:oMath xmlns:m="http://schemas.openxmlformats.org/officeDocument/2006/math">
                    <m:r>
                      <a:rPr lang="zh-CN" altLang="en-US" i="1">
                        <a:solidFill>
                          <a:srgbClr val="000000"/>
                        </a:solidFill>
                        <a:latin typeface="Cambria Math" panose="02040503050406030204" pitchFamily="18" charset="0"/>
                      </a:rPr>
                      <m:t>𝜂</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oMath>
                </a14:m>
                <a:endParaRPr lang="en-US" altLang="zh-CN" dirty="0"/>
              </a:p>
              <a:p>
                <a:pPr lvl="1">
                  <a:buFont typeface="Wingdings" panose="05000000000000000000" pitchFamily="2" charset="2"/>
                  <a:buChar char="n"/>
                </a:pPr>
                <a:r>
                  <a:rPr lang="en-US" altLang="zh-CN" dirty="0"/>
                  <a:t>Sample sequence number</a:t>
                </a:r>
              </a:p>
              <a:p>
                <a:pPr lvl="2">
                  <a:buFont typeface="Wingdings" panose="05000000000000000000" pitchFamily="2" charset="2"/>
                  <a:buChar char="n"/>
                </a:pPr>
                <a:r>
                  <a:rPr lang="en-US" altLang="zh-CN" dirty="0"/>
                  <a:t>The subscript indicates the sample number</a:t>
                </a:r>
              </a:p>
              <a:p>
                <a:pPr marL="914400" lvl="2"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2</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𝒚</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𝒚</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𝒚</m:t>
                          </m:r>
                        </m:e>
                        <m:sub>
                          <m:r>
                            <a:rPr lang="en-US" altLang="zh-CN" i="1">
                              <a:latin typeface="Cambria Math" panose="02040503050406030204" pitchFamily="18" charset="0"/>
                            </a:rPr>
                            <m:t>2</m:t>
                          </m:r>
                        </m:sub>
                      </m:sSub>
                      <m:r>
                        <a:rPr lang="en-US" altLang="zh-CN" i="1">
                          <a:latin typeface="Cambria Math" panose="02040503050406030204" pitchFamily="18" charset="0"/>
                        </a:rPr>
                        <m:t>,…</m:t>
                      </m:r>
                    </m:oMath>
                  </m:oMathPara>
                </a14:m>
                <a:endParaRPr lang="en-US" altLang="zh-CN" dirty="0"/>
              </a:p>
              <a:p>
                <a:pPr lvl="2">
                  <a:buFont typeface="Wingdings" panose="05000000000000000000" pitchFamily="2" charset="2"/>
                  <a:buChar char="n"/>
                </a:pPr>
                <a:r>
                  <a:rPr lang="en-US" altLang="zh-CN" dirty="0"/>
                  <a:t>The superscript indicates the wrong sample number</a:t>
                </a:r>
                <a:br>
                  <a:rPr lang="en-US" altLang="zh-CN" dirty="0"/>
                </a:b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1" i="1">
                            <a:latin typeface="Cambria Math" panose="02040503050406030204" pitchFamily="18" charset="0"/>
                          </a:rPr>
                          <m:t>𝒚</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b="0" i="1" smtClean="0">
                            <a:latin typeface="Cambria Math" panose="02040503050406030204" pitchFamily="18" charset="0"/>
                          </a:rPr>
                          <m:t>3</m:t>
                        </m:r>
                      </m:sup>
                    </m:sSup>
                    <m:r>
                      <a:rPr lang="en-US" altLang="zh-CN" i="1">
                        <a:latin typeface="Cambria Math" panose="02040503050406030204" pitchFamily="18" charset="0"/>
                      </a:rPr>
                      <m:t>, </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b="0" i="1" smtClean="0">
                            <a:latin typeface="Cambria Math" panose="02040503050406030204" pitchFamily="18" charset="0"/>
                          </a:rPr>
                          <m:t>4</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b="0" i="1" smtClean="0">
                            <a:latin typeface="Cambria Math" panose="02040503050406030204" pitchFamily="18" charset="0"/>
                          </a:rPr>
                          <m:t>5</m:t>
                        </m:r>
                      </m:sup>
                    </m:sSup>
                    <m:r>
                      <a:rPr lang="en-US" altLang="zh-CN" i="1">
                        <a:latin typeface="Cambria Math" panose="02040503050406030204" pitchFamily="18" charset="0"/>
                      </a:rPr>
                      <m:t>,</m:t>
                    </m:r>
                    <m:r>
                      <a:rPr lang="en-US" altLang="zh-CN" b="0" i="1" smtClean="0">
                        <a:latin typeface="Cambria Math" panose="02040503050406030204" pitchFamily="18" charset="0"/>
                      </a:rPr>
                      <m:t>…</m:t>
                    </m:r>
                  </m:oMath>
                </a14:m>
                <a:endParaRPr lang="en-US" altLang="zh-CN" dirty="0"/>
              </a:p>
              <a:p>
                <a:pPr marL="914400" lvl="2" indent="0">
                  <a:buNone/>
                </a:pPr>
                <a:r>
                  <a:rPr lang="en-US" altLang="zh-CN" dirty="0"/>
                  <a:t>                       i.e.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3</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endParaRPr lang="en-US" altLang="zh-CN" dirty="0"/>
              </a:p>
              <a:p>
                <a:pPr lvl="2">
                  <a:buFont typeface="Wingdings" panose="05000000000000000000" pitchFamily="2" charset="2"/>
                  <a:buChar char="n"/>
                </a:pPr>
                <a:r>
                  <a:rPr lang="en-US" altLang="zh-CN" dirty="0"/>
                  <a:t>Iterative formula</a:t>
                </a:r>
              </a:p>
              <a:p>
                <a:pPr marL="914400" lvl="2" indent="0">
                  <a:buNone/>
                </a:pPr>
                <a:r>
                  <a:rPr lang="en-US" altLang="zh-CN" b="1" dirty="0"/>
                  <a:t>	               </a:t>
                </a:r>
                <a14:m>
                  <m:oMath xmlns:m="http://schemas.openxmlformats.org/officeDocument/2006/math">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0" i="1" smtClean="0">
                            <a:latin typeface="Cambria Math" panose="02040503050406030204" pitchFamily="18" charset="0"/>
                          </a:rPr>
                          <m:t>𝑘</m:t>
                        </m:r>
                      </m:sup>
                    </m:sSup>
                  </m:oMath>
                </a14:m>
                <a:endParaRPr lang="en-US" altLang="zh-CN" dirty="0"/>
              </a:p>
            </p:txBody>
          </p:sp>
        </mc:Choice>
        <mc:Fallback xmlns="">
          <p:sp>
            <p:nvSpPr>
              <p:cNvPr id="94211" name="Content Placeholder 2">
                <a:extLst>
                  <a:ext uri="{FF2B5EF4-FFF2-40B4-BE49-F238E27FC236}">
                    <a16:creationId xmlns:a16="http://schemas.microsoft.com/office/drawing/2014/main" id="{4B85A23E-A930-44DC-B886-9B8FF1AFBFFA}"/>
                  </a:ext>
                </a:extLst>
              </p:cNvPr>
              <p:cNvSpPr>
                <a:spLocks noGrp="1" noRot="1" noChangeAspect="1" noMove="1" noResize="1" noEditPoints="1" noAdjustHandles="1" noChangeArrowheads="1" noChangeShapeType="1" noTextEdit="1"/>
              </p:cNvSpPr>
              <p:nvPr>
                <p:ph idx="1"/>
              </p:nvPr>
            </p:nvSpPr>
            <p:spPr>
              <a:xfrm>
                <a:off x="911424" y="1125538"/>
                <a:ext cx="11041393" cy="5351462"/>
              </a:xfrm>
              <a:blipFill>
                <a:blip r:embed="rId3"/>
                <a:stretch>
                  <a:fillRect l="-994" t="-1253"/>
                </a:stretch>
              </a:blipFill>
            </p:spPr>
            <p:txBody>
              <a:bodyPr/>
              <a:lstStyle/>
              <a:p>
                <a:r>
                  <a:rPr lang="zh-CN" altLang="en-US">
                    <a:noFill/>
                  </a:rPr>
                  <a:t> </a:t>
                </a:r>
              </a:p>
            </p:txBody>
          </p:sp>
        </mc:Fallback>
      </mc:AlternateContent>
      <p:sp>
        <p:nvSpPr>
          <p:cNvPr id="94212" name="Footer Placeholder 3">
            <a:extLst>
              <a:ext uri="{FF2B5EF4-FFF2-40B4-BE49-F238E27FC236}">
                <a16:creationId xmlns:a16="http://schemas.microsoft.com/office/drawing/2014/main" id="{77C5342E-B505-4AEF-9CD1-E3870846EB7C}"/>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637D2FFD-18F7-4C50-9361-9E23DE2E7487}"/>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96259" name="Content Placeholder 2">
            <a:extLst>
              <a:ext uri="{FF2B5EF4-FFF2-40B4-BE49-F238E27FC236}">
                <a16:creationId xmlns:a16="http://schemas.microsoft.com/office/drawing/2014/main" id="{11370FF9-4BBA-468F-8A47-AED8904A5352}"/>
              </a:ext>
            </a:extLst>
          </p:cNvPr>
          <p:cNvSpPr>
            <a:spLocks noGrp="1" noChangeArrowheads="1"/>
          </p:cNvSpPr>
          <p:nvPr>
            <p:ph idx="1"/>
          </p:nvPr>
        </p:nvSpPr>
        <p:spPr>
          <a:xfrm>
            <a:off x="911425" y="1125538"/>
            <a:ext cx="11572618" cy="5351462"/>
          </a:xfrm>
        </p:spPr>
        <p:txBody>
          <a:bodyPr/>
          <a:lstStyle/>
          <a:p>
            <a:pPr>
              <a:buFont typeface="Wingdings" panose="05000000000000000000" pitchFamily="2" charset="2"/>
              <a:buChar char="n"/>
            </a:pPr>
            <a:r>
              <a:rPr lang="en-US" altLang="zh-CN" dirty="0"/>
              <a:t>Fixed incremental single sample perceptron algorithm</a:t>
            </a:r>
            <a:endParaRPr lang="zh-CN" altLang="en-US" dirty="0"/>
          </a:p>
        </p:txBody>
      </p:sp>
      <p:sp>
        <p:nvSpPr>
          <p:cNvPr id="96260" name="Footer Placeholder 3">
            <a:extLst>
              <a:ext uri="{FF2B5EF4-FFF2-40B4-BE49-F238E27FC236}">
                <a16:creationId xmlns:a16="http://schemas.microsoft.com/office/drawing/2014/main" id="{894D3777-069E-4805-A501-186D0E00F610}"/>
              </a:ext>
            </a:extLst>
          </p:cNvPr>
          <p:cNvSpPr txBox="1">
            <a:spLocks noGrp="1" noChangeArrowheads="1"/>
          </p:cNvSpPr>
          <p:nvPr/>
        </p:nvSpPr>
        <p:spPr bwMode="auto">
          <a:xfrm>
            <a:off x="8195675"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
        <p:nvSpPr>
          <p:cNvPr id="96261" name="Rectangle 6">
            <a:extLst>
              <a:ext uri="{FF2B5EF4-FFF2-40B4-BE49-F238E27FC236}">
                <a16:creationId xmlns:a16="http://schemas.microsoft.com/office/drawing/2014/main" id="{CAF8113B-0B39-4B7A-AD7B-B722FA002021}"/>
              </a:ext>
            </a:extLst>
          </p:cNvPr>
          <p:cNvSpPr>
            <a:spLocks noChangeArrowheads="1"/>
          </p:cNvSpPr>
          <p:nvPr/>
        </p:nvSpPr>
        <p:spPr bwMode="auto">
          <a:xfrm>
            <a:off x="9147643" y="2779754"/>
            <a:ext cx="1655762" cy="503238"/>
          </a:xfrm>
          <a:prstGeom prst="rect">
            <a:avLst/>
          </a:prstGeom>
          <a:solidFill>
            <a:schemeClr val="bg1"/>
          </a:solidFill>
          <a:ln w="9525">
            <a:solidFill>
              <a:schemeClr val="bg1"/>
            </a:solidFill>
            <a:miter lim="800000"/>
            <a:headEnd/>
            <a:tailEnd/>
          </a:ln>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
        <p:nvSpPr>
          <p:cNvPr id="15" name="矩形 14">
            <a:extLst>
              <a:ext uri="{FF2B5EF4-FFF2-40B4-BE49-F238E27FC236}">
                <a16:creationId xmlns:a16="http://schemas.microsoft.com/office/drawing/2014/main" id="{724813BB-1309-4478-9719-2DB4CA120431}"/>
              </a:ext>
            </a:extLst>
          </p:cNvPr>
          <p:cNvSpPr/>
          <p:nvPr/>
        </p:nvSpPr>
        <p:spPr>
          <a:xfrm>
            <a:off x="2262655" y="2636843"/>
            <a:ext cx="8540750" cy="318611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solidFill>
                <a:srgbClr val="004623"/>
              </a:solidFill>
            </a:endParaRPr>
          </a:p>
        </p:txBody>
      </p:sp>
      <p:sp>
        <p:nvSpPr>
          <p:cNvPr id="16" name="TextBox 20">
            <a:extLst>
              <a:ext uri="{FF2B5EF4-FFF2-40B4-BE49-F238E27FC236}">
                <a16:creationId xmlns:a16="http://schemas.microsoft.com/office/drawing/2014/main" id="{BC7AF792-46A7-44D2-85EC-BCA58C98C6B1}"/>
              </a:ext>
            </a:extLst>
          </p:cNvPr>
          <p:cNvSpPr txBox="1">
            <a:spLocks noChangeArrowheads="1"/>
          </p:cNvSpPr>
          <p:nvPr/>
        </p:nvSpPr>
        <p:spPr bwMode="auto">
          <a:xfrm>
            <a:off x="2537825" y="5319713"/>
            <a:ext cx="2952750"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8. </a:t>
            </a:r>
            <a:r>
              <a:rPr lang="en-US" altLang="zh-CN" sz="2200" b="1" u="sng">
                <a:latin typeface="Times New Roman" panose="02020603050405020304" pitchFamily="18" charset="0"/>
              </a:rPr>
              <a:t>end</a:t>
            </a:r>
            <a:endParaRPr lang="zh-CN" altLang="en-US" sz="2200" b="1" u="sng">
              <a:latin typeface="Times New Roman" panose="02020603050405020304" pitchFamily="18" charset="0"/>
            </a:endParaRPr>
          </a:p>
        </p:txBody>
      </p:sp>
      <p:grpSp>
        <p:nvGrpSpPr>
          <p:cNvPr id="3" name="组合 2">
            <a:extLst>
              <a:ext uri="{FF2B5EF4-FFF2-40B4-BE49-F238E27FC236}">
                <a16:creationId xmlns:a16="http://schemas.microsoft.com/office/drawing/2014/main" id="{B8E194A3-3F89-4138-BF40-0F1B11A2CF97}"/>
              </a:ext>
            </a:extLst>
          </p:cNvPr>
          <p:cNvGrpSpPr>
            <a:grpSpLocks/>
          </p:cNvGrpSpPr>
          <p:nvPr/>
        </p:nvGrpSpPr>
        <p:grpSpPr bwMode="auto">
          <a:xfrm>
            <a:off x="2537832" y="2679700"/>
            <a:ext cx="4117975" cy="463550"/>
            <a:chOff x="483355" y="1675162"/>
            <a:chExt cx="4116548" cy="463204"/>
          </a:xfrm>
        </p:grpSpPr>
        <p:sp>
          <p:nvSpPr>
            <p:cNvPr id="96285" name="TextBox 7">
              <a:extLst>
                <a:ext uri="{FF2B5EF4-FFF2-40B4-BE49-F238E27FC236}">
                  <a16:creationId xmlns:a16="http://schemas.microsoft.com/office/drawing/2014/main" id="{22D23D48-6BD7-4826-8BDC-2DCE6154C20C}"/>
                </a:ext>
              </a:extLst>
            </p:cNvPr>
            <p:cNvSpPr txBox="1">
              <a:spLocks noChangeArrowheads="1"/>
            </p:cNvSpPr>
            <p:nvPr/>
          </p:nvSpPr>
          <p:spPr bwMode="auto">
            <a:xfrm>
              <a:off x="483355" y="1675162"/>
              <a:ext cx="2830357"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1. </a:t>
              </a:r>
              <a:r>
                <a:rPr lang="en-US" altLang="zh-CN" sz="2200" b="1" u="sng">
                  <a:latin typeface="Times New Roman" panose="02020603050405020304" pitchFamily="18" charset="0"/>
                </a:rPr>
                <a:t>begin</a:t>
              </a:r>
              <a:r>
                <a:rPr lang="en-US" altLang="zh-CN" sz="2200" b="1">
                  <a:latin typeface="Times New Roman" panose="02020603050405020304" pitchFamily="18" charset="0"/>
                </a:rPr>
                <a:t> </a:t>
              </a:r>
              <a:r>
                <a:rPr lang="en-US" altLang="zh-CN" sz="2200" b="1" u="sng">
                  <a:latin typeface="Times New Roman" panose="02020603050405020304" pitchFamily="18" charset="0"/>
                </a:rPr>
                <a:t>initialize</a:t>
              </a:r>
              <a:r>
                <a:rPr lang="en-US" altLang="zh-CN" sz="2200">
                  <a:latin typeface="Times New Roman" panose="02020603050405020304" pitchFamily="18" charset="0"/>
                </a:rPr>
                <a:t> </a:t>
              </a:r>
              <a:r>
                <a:rPr lang="en-US" altLang="zh-CN" sz="2200" b="1">
                  <a:latin typeface="Times New Roman" panose="02020603050405020304" pitchFamily="18" charset="0"/>
                </a:rPr>
                <a:t>a</a:t>
              </a:r>
              <a:r>
                <a:rPr lang="en-US" altLang="zh-CN" sz="2200">
                  <a:latin typeface="Times New Roman" panose="02020603050405020304" pitchFamily="18" charset="0"/>
                </a:rPr>
                <a:t>, </a:t>
              </a:r>
              <a:endParaRPr lang="zh-CN" altLang="en-US" sz="2200">
                <a:solidFill>
                  <a:srgbClr val="0000CC"/>
                </a:solidFill>
                <a:latin typeface="Times New Roman" panose="02020603050405020304" pitchFamily="18" charset="0"/>
              </a:endParaRPr>
            </a:p>
          </p:txBody>
        </p:sp>
        <p:graphicFrame>
          <p:nvGraphicFramePr>
            <p:cNvPr id="96286" name="对象 18">
              <a:extLst>
                <a:ext uri="{FF2B5EF4-FFF2-40B4-BE49-F238E27FC236}">
                  <a16:creationId xmlns:a16="http://schemas.microsoft.com/office/drawing/2014/main" id="{4F99DD2B-82C3-45FA-8F4F-5982CC032167}"/>
                </a:ext>
              </a:extLst>
            </p:cNvPr>
            <p:cNvGraphicFramePr>
              <a:graphicFrameLocks noChangeAspect="1"/>
            </p:cNvGraphicFramePr>
            <p:nvPr/>
          </p:nvGraphicFramePr>
          <p:xfrm>
            <a:off x="2973721" y="1795316"/>
            <a:ext cx="1626182" cy="288000"/>
          </p:xfrm>
          <a:graphic>
            <a:graphicData uri="http://schemas.openxmlformats.org/presentationml/2006/ole">
              <mc:AlternateContent xmlns:mc="http://schemas.openxmlformats.org/markup-compatibility/2006">
                <mc:Choice xmlns:v="urn:schemas-microsoft-com:vml" Requires="v">
                  <p:oleObj spid="_x0000_s2350" r:id="rId4" imgW="6743700" imgH="1190625" progId="Equation.Ribbit">
                    <p:embed/>
                  </p:oleObj>
                </mc:Choice>
                <mc:Fallback>
                  <p:oleObj r:id="rId4" imgW="6743700" imgH="1190625" progId="Equation.Ribbit">
                    <p:embed/>
                    <p:pic>
                      <p:nvPicPr>
                        <p:cNvPr id="0" name="对象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3721" y="1795316"/>
                          <a:ext cx="1626182"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 name="TextBox 18">
            <a:extLst>
              <a:ext uri="{FF2B5EF4-FFF2-40B4-BE49-F238E27FC236}">
                <a16:creationId xmlns:a16="http://schemas.microsoft.com/office/drawing/2014/main" id="{D6491508-3242-46DD-A77F-19640B5CD2FD}"/>
              </a:ext>
            </a:extLst>
          </p:cNvPr>
          <p:cNvSpPr txBox="1">
            <a:spLocks noChangeArrowheads="1"/>
          </p:cNvSpPr>
          <p:nvPr/>
        </p:nvSpPr>
        <p:spPr bwMode="auto">
          <a:xfrm>
            <a:off x="2537825" y="4959350"/>
            <a:ext cx="3913188"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dirty="0">
                <a:latin typeface="Times New Roman" panose="02020603050405020304" pitchFamily="18" charset="0"/>
              </a:rPr>
              <a:t>7.       </a:t>
            </a:r>
            <a:r>
              <a:rPr lang="en-US" altLang="zh-CN" sz="2200" b="1" u="sng" dirty="0">
                <a:latin typeface="Times New Roman" panose="02020603050405020304" pitchFamily="18" charset="0"/>
              </a:rPr>
              <a:t>return</a:t>
            </a:r>
            <a:r>
              <a:rPr lang="en-US" altLang="zh-CN" sz="2200" b="1" dirty="0">
                <a:latin typeface="Times New Roman" panose="02020603050405020304" pitchFamily="18" charset="0"/>
              </a:rPr>
              <a:t> a</a:t>
            </a:r>
            <a:endParaRPr lang="zh-CN" altLang="en-US" sz="2200" dirty="0">
              <a:latin typeface="Times New Roman" panose="02020603050405020304" pitchFamily="18" charset="0"/>
            </a:endParaRPr>
          </a:p>
        </p:txBody>
      </p:sp>
      <p:grpSp>
        <p:nvGrpSpPr>
          <p:cNvPr id="5" name="组合 4">
            <a:extLst>
              <a:ext uri="{FF2B5EF4-FFF2-40B4-BE49-F238E27FC236}">
                <a16:creationId xmlns:a16="http://schemas.microsoft.com/office/drawing/2014/main" id="{9768691E-B95D-4F76-A623-870A27E8DC3D}"/>
              </a:ext>
            </a:extLst>
          </p:cNvPr>
          <p:cNvGrpSpPr>
            <a:grpSpLocks/>
          </p:cNvGrpSpPr>
          <p:nvPr/>
        </p:nvGrpSpPr>
        <p:grpSpPr bwMode="auto">
          <a:xfrm>
            <a:off x="2537825" y="3071813"/>
            <a:ext cx="4622800" cy="463550"/>
            <a:chOff x="483354" y="2067792"/>
            <a:chExt cx="4621730" cy="463204"/>
          </a:xfrm>
        </p:grpSpPr>
        <p:sp>
          <p:nvSpPr>
            <p:cNvPr id="96283" name="TextBox 5">
              <a:extLst>
                <a:ext uri="{FF2B5EF4-FFF2-40B4-BE49-F238E27FC236}">
                  <a16:creationId xmlns:a16="http://schemas.microsoft.com/office/drawing/2014/main" id="{42EA7C75-8BC4-4DD6-9CDC-7E7257C949F8}"/>
                </a:ext>
              </a:extLst>
            </p:cNvPr>
            <p:cNvSpPr txBox="1">
              <a:spLocks noChangeArrowheads="1"/>
            </p:cNvSpPr>
            <p:nvPr/>
          </p:nvSpPr>
          <p:spPr bwMode="auto">
            <a:xfrm>
              <a:off x="483354" y="2067792"/>
              <a:ext cx="4621730"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2.              </a:t>
              </a:r>
              <a:r>
                <a:rPr lang="en-US" altLang="zh-CN" sz="2200" b="1" u="sng">
                  <a:latin typeface="Times New Roman" panose="02020603050405020304" pitchFamily="18" charset="0"/>
                </a:rPr>
                <a:t>do</a:t>
              </a:r>
              <a:endParaRPr lang="zh-CN" altLang="en-US" sz="2200" b="1" u="sng">
                <a:latin typeface="Times New Roman" panose="02020603050405020304" pitchFamily="18" charset="0"/>
              </a:endParaRPr>
            </a:p>
          </p:txBody>
        </p:sp>
        <p:graphicFrame>
          <p:nvGraphicFramePr>
            <p:cNvPr id="96284" name="对象 27">
              <a:extLst>
                <a:ext uri="{FF2B5EF4-FFF2-40B4-BE49-F238E27FC236}">
                  <a16:creationId xmlns:a16="http://schemas.microsoft.com/office/drawing/2014/main" id="{1CC4C53E-1511-4195-8B51-C8ED7C6BD57D}"/>
                </a:ext>
              </a:extLst>
            </p:cNvPr>
            <p:cNvGraphicFramePr>
              <a:graphicFrameLocks noChangeAspect="1"/>
            </p:cNvGraphicFramePr>
            <p:nvPr/>
          </p:nvGraphicFramePr>
          <p:xfrm>
            <a:off x="2233962" y="2210560"/>
            <a:ext cx="1182413" cy="287123"/>
          </p:xfrm>
          <a:graphic>
            <a:graphicData uri="http://schemas.openxmlformats.org/presentationml/2006/ole">
              <mc:AlternateContent xmlns:mc="http://schemas.openxmlformats.org/markup-compatibility/2006">
                <mc:Choice xmlns:v="urn:schemas-microsoft-com:vml" Requires="v">
                  <p:oleObj spid="_x0000_s2351" r:id="rId6" imgW="4772025" imgH="1152525" progId="Equation.Ribbit">
                    <p:embed/>
                  </p:oleObj>
                </mc:Choice>
                <mc:Fallback>
                  <p:oleObj r:id="rId6" imgW="4772025" imgH="1152525" progId="Equation.Ribbit">
                    <p:embed/>
                    <p:pic>
                      <p:nvPicPr>
                        <p:cNvPr id="0" name="对象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962" y="2210560"/>
                          <a:ext cx="1182413" cy="287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9" name="组合 38">
            <a:extLst>
              <a:ext uri="{FF2B5EF4-FFF2-40B4-BE49-F238E27FC236}">
                <a16:creationId xmlns:a16="http://schemas.microsoft.com/office/drawing/2014/main" id="{91A39400-476B-4DC2-8D0E-2D2BDB995BF3}"/>
              </a:ext>
            </a:extLst>
          </p:cNvPr>
          <p:cNvGrpSpPr>
            <a:grpSpLocks/>
          </p:cNvGrpSpPr>
          <p:nvPr/>
        </p:nvGrpSpPr>
        <p:grpSpPr bwMode="auto">
          <a:xfrm>
            <a:off x="2537832" y="3870334"/>
            <a:ext cx="7940675" cy="465471"/>
            <a:chOff x="483354" y="2948914"/>
            <a:chExt cx="7940566" cy="466220"/>
          </a:xfrm>
        </p:grpSpPr>
        <p:sp>
          <p:nvSpPr>
            <p:cNvPr id="96281" name="TextBox 12">
              <a:extLst>
                <a:ext uri="{FF2B5EF4-FFF2-40B4-BE49-F238E27FC236}">
                  <a16:creationId xmlns:a16="http://schemas.microsoft.com/office/drawing/2014/main" id="{D37538BE-A7F3-4DBB-8EAA-F675EC00517C}"/>
                </a:ext>
              </a:extLst>
            </p:cNvPr>
            <p:cNvSpPr txBox="1">
              <a:spLocks noChangeArrowheads="1"/>
            </p:cNvSpPr>
            <p:nvPr/>
          </p:nvSpPr>
          <p:spPr bwMode="auto">
            <a:xfrm>
              <a:off x="483354" y="2948914"/>
              <a:ext cx="2232248"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4. </a:t>
              </a:r>
              <a:endParaRPr lang="zh-CN" altLang="en-US" sz="2200">
                <a:latin typeface="Times New Roman" panose="02020603050405020304" pitchFamily="18" charset="0"/>
              </a:endParaRPr>
            </a:p>
          </p:txBody>
        </p:sp>
        <p:sp>
          <p:nvSpPr>
            <p:cNvPr id="96282" name="TextBox 18">
              <a:extLst>
                <a:ext uri="{FF2B5EF4-FFF2-40B4-BE49-F238E27FC236}">
                  <a16:creationId xmlns:a16="http://schemas.microsoft.com/office/drawing/2014/main" id="{60DFAC89-8C1E-4226-B665-A7E91B996EF6}"/>
                </a:ext>
              </a:extLst>
            </p:cNvPr>
            <p:cNvSpPr txBox="1">
              <a:spLocks noChangeArrowheads="1"/>
            </p:cNvSpPr>
            <p:nvPr/>
          </p:nvSpPr>
          <p:spPr bwMode="auto">
            <a:xfrm>
              <a:off x="2267744" y="2951184"/>
              <a:ext cx="6156176" cy="4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b="1" u="sng">
                  <a:latin typeface="Times New Roman" panose="02020603050405020304" pitchFamily="18" charset="0"/>
                </a:rPr>
                <a:t>if</a:t>
              </a:r>
              <a:r>
                <a:rPr lang="en-US" altLang="zh-CN" sz="2200" b="1">
                  <a:latin typeface="Times New Roman" panose="02020603050405020304" pitchFamily="18" charset="0"/>
                </a:rPr>
                <a:t>  y</a:t>
              </a:r>
              <a:r>
                <a:rPr lang="en-US" altLang="zh-CN" sz="2200" i="1" baseline="-25000">
                  <a:latin typeface="Times New Roman" panose="02020603050405020304" pitchFamily="18" charset="0"/>
                </a:rPr>
                <a:t>i</a:t>
              </a:r>
              <a:r>
                <a:rPr lang="en-US" altLang="zh-CN" sz="2200">
                  <a:latin typeface="Times New Roman" panose="02020603050405020304" pitchFamily="18" charset="0"/>
                </a:rPr>
                <a:t> is misclassified by </a:t>
              </a:r>
              <a:r>
                <a:rPr lang="en-US" altLang="zh-CN" sz="2200" b="1">
                  <a:latin typeface="Times New Roman" panose="02020603050405020304" pitchFamily="18" charset="0"/>
                </a:rPr>
                <a:t>a</a:t>
              </a:r>
              <a:endParaRPr lang="zh-CN" altLang="en-US" sz="2200" b="1" u="sng">
                <a:latin typeface="Times New Roman" panose="02020603050405020304" pitchFamily="18" charset="0"/>
              </a:endParaRPr>
            </a:p>
          </p:txBody>
        </p:sp>
      </p:grpSp>
      <p:grpSp>
        <p:nvGrpSpPr>
          <p:cNvPr id="8" name="组合 7">
            <a:extLst>
              <a:ext uri="{FF2B5EF4-FFF2-40B4-BE49-F238E27FC236}">
                <a16:creationId xmlns:a16="http://schemas.microsoft.com/office/drawing/2014/main" id="{B94B2923-9048-46B8-91B0-5FF52C70FE1E}"/>
              </a:ext>
            </a:extLst>
          </p:cNvPr>
          <p:cNvGrpSpPr>
            <a:grpSpLocks/>
          </p:cNvGrpSpPr>
          <p:nvPr/>
        </p:nvGrpSpPr>
        <p:grpSpPr bwMode="auto">
          <a:xfrm>
            <a:off x="2537825" y="4622798"/>
            <a:ext cx="7329488" cy="467624"/>
            <a:chOff x="483354" y="3617958"/>
            <a:chExt cx="7329006" cy="467418"/>
          </a:xfrm>
        </p:grpSpPr>
        <p:sp>
          <p:nvSpPr>
            <p:cNvPr id="96279" name="TextBox 13">
              <a:extLst>
                <a:ext uri="{FF2B5EF4-FFF2-40B4-BE49-F238E27FC236}">
                  <a16:creationId xmlns:a16="http://schemas.microsoft.com/office/drawing/2014/main" id="{4EE51674-A400-4B6A-9092-A59BDA5990DE}"/>
                </a:ext>
              </a:extLst>
            </p:cNvPr>
            <p:cNvSpPr txBox="1">
              <a:spLocks noChangeArrowheads="1"/>
            </p:cNvSpPr>
            <p:nvPr/>
          </p:nvSpPr>
          <p:spPr bwMode="auto">
            <a:xfrm>
              <a:off x="483354" y="3617958"/>
              <a:ext cx="4104456" cy="46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6.              </a:t>
              </a:r>
              <a:r>
                <a:rPr lang="en-US" altLang="zh-CN" sz="2200" b="1" u="sng">
                  <a:latin typeface="Times New Roman" panose="02020603050405020304" pitchFamily="18" charset="0"/>
                </a:rPr>
                <a:t>until</a:t>
              </a:r>
              <a:r>
                <a:rPr lang="en-US" altLang="zh-CN" sz="2200">
                  <a:latin typeface="Times New Roman" panose="02020603050405020304" pitchFamily="18" charset="0"/>
                </a:rPr>
                <a:t> </a:t>
              </a:r>
              <a:endParaRPr lang="zh-CN" altLang="en-US" sz="2200" b="1">
                <a:latin typeface="Times New Roman" panose="02020603050405020304" pitchFamily="18" charset="0"/>
              </a:endParaRPr>
            </a:p>
          </p:txBody>
        </p:sp>
        <p:sp>
          <p:nvSpPr>
            <p:cNvPr id="96280" name="TextBox 18">
              <a:extLst>
                <a:ext uri="{FF2B5EF4-FFF2-40B4-BE49-F238E27FC236}">
                  <a16:creationId xmlns:a16="http://schemas.microsoft.com/office/drawing/2014/main" id="{5C091289-5D47-4810-B20B-518479B22A85}"/>
                </a:ext>
              </a:extLst>
            </p:cNvPr>
            <p:cNvSpPr txBox="1">
              <a:spLocks noChangeArrowheads="1"/>
            </p:cNvSpPr>
            <p:nvPr/>
          </p:nvSpPr>
          <p:spPr bwMode="auto">
            <a:xfrm>
              <a:off x="2414014" y="3622376"/>
              <a:ext cx="5398346" cy="46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i="1" dirty="0">
                  <a:latin typeface="Times New Roman" panose="02020603050405020304" pitchFamily="18" charset="0"/>
                </a:rPr>
                <a:t>k</a:t>
              </a:r>
              <a:r>
                <a:rPr lang="en-US" altLang="zh-CN" sz="2200" dirty="0">
                  <a:latin typeface="Times New Roman" panose="02020603050405020304" pitchFamily="18" charset="0"/>
                </a:rPr>
                <a:t> is kept unchanged for </a:t>
              </a:r>
              <a:r>
                <a:rPr lang="en-US" altLang="zh-CN" sz="2200" i="1" dirty="0">
                  <a:latin typeface="Times New Roman" panose="02020603050405020304" pitchFamily="18" charset="0"/>
                </a:rPr>
                <a:t>n</a:t>
              </a:r>
              <a:r>
                <a:rPr lang="en-US" altLang="zh-CN" sz="2200" dirty="0">
                  <a:latin typeface="Times New Roman" panose="02020603050405020304" pitchFamily="18" charset="0"/>
                </a:rPr>
                <a:t> consecutive rounds</a:t>
              </a:r>
              <a:endParaRPr lang="zh-CN" altLang="en-US" sz="2200" b="1" u="sng" dirty="0">
                <a:latin typeface="Times New Roman" panose="02020603050405020304" pitchFamily="18" charset="0"/>
              </a:endParaRPr>
            </a:p>
          </p:txBody>
        </p:sp>
      </p:grpSp>
      <p:sp>
        <p:nvSpPr>
          <p:cNvPr id="32" name="TextBox 17">
            <a:extLst>
              <a:ext uri="{FF2B5EF4-FFF2-40B4-BE49-F238E27FC236}">
                <a16:creationId xmlns:a16="http://schemas.microsoft.com/office/drawing/2014/main" id="{D71E6224-D5F4-408F-B8D2-38B82172DFE7}"/>
              </a:ext>
            </a:extLst>
          </p:cNvPr>
          <p:cNvSpPr txBox="1">
            <a:spLocks noChangeArrowheads="1"/>
          </p:cNvSpPr>
          <p:nvPr/>
        </p:nvSpPr>
        <p:spPr bwMode="auto">
          <a:xfrm>
            <a:off x="7617825" y="5078420"/>
            <a:ext cx="3276600" cy="708025"/>
          </a:xfrm>
          <a:prstGeom prst="rect">
            <a:avLst/>
          </a:prstGeom>
          <a:solidFill>
            <a:srgbClr val="85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FontTx/>
              <a:buNone/>
            </a:pPr>
            <a:r>
              <a:rPr lang="en-US" altLang="zh-CN" sz="2000">
                <a:solidFill>
                  <a:srgbClr val="0000CC"/>
                </a:solidFill>
                <a:latin typeface="Comic Sans MS" panose="030F0702030302020204" pitchFamily="66" charset="0"/>
              </a:rPr>
              <a:t>Fixed-Increment </a:t>
            </a:r>
            <a:br>
              <a:rPr lang="en-US" altLang="zh-CN" sz="2000">
                <a:solidFill>
                  <a:srgbClr val="0000CC"/>
                </a:solidFill>
                <a:latin typeface="Comic Sans MS" panose="030F0702030302020204" pitchFamily="66" charset="0"/>
              </a:rPr>
            </a:br>
            <a:r>
              <a:rPr lang="en-US" altLang="zh-CN" sz="2000">
                <a:solidFill>
                  <a:srgbClr val="0000CC"/>
                </a:solidFill>
                <a:latin typeface="Comic Sans MS" panose="030F0702030302020204" pitchFamily="66" charset="0"/>
              </a:rPr>
              <a:t>Single-Sample Perceptron</a:t>
            </a:r>
            <a:endParaRPr lang="zh-CN" altLang="en-US" sz="2000">
              <a:solidFill>
                <a:srgbClr val="0000CC"/>
              </a:solidFill>
              <a:latin typeface="Comic Sans MS" panose="030F0702030302020204" pitchFamily="66" charset="0"/>
            </a:endParaRPr>
          </a:p>
        </p:txBody>
      </p:sp>
      <p:sp>
        <p:nvSpPr>
          <p:cNvPr id="96271" name="TextBox 18">
            <a:extLst>
              <a:ext uri="{FF2B5EF4-FFF2-40B4-BE49-F238E27FC236}">
                <a16:creationId xmlns:a16="http://schemas.microsoft.com/office/drawing/2014/main" id="{D0404F03-393C-4C92-9844-FBA760ADF40E}"/>
              </a:ext>
            </a:extLst>
          </p:cNvPr>
          <p:cNvSpPr txBox="1">
            <a:spLocks noChangeArrowheads="1"/>
          </p:cNvSpPr>
          <p:nvPr/>
        </p:nvSpPr>
        <p:spPr bwMode="auto">
          <a:xfrm>
            <a:off x="4323770" y="3556000"/>
            <a:ext cx="61547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endParaRPr lang="zh-CN" altLang="en-US" sz="2200" b="1" u="sng">
              <a:latin typeface="Times New Roman" panose="02020603050405020304" pitchFamily="18" charset="0"/>
            </a:endParaRPr>
          </a:p>
        </p:txBody>
      </p:sp>
      <p:grpSp>
        <p:nvGrpSpPr>
          <p:cNvPr id="6" name="组合 5">
            <a:extLst>
              <a:ext uri="{FF2B5EF4-FFF2-40B4-BE49-F238E27FC236}">
                <a16:creationId xmlns:a16="http://schemas.microsoft.com/office/drawing/2014/main" id="{6C2BD617-5704-48A6-B1CE-5A9C4A07D9CA}"/>
              </a:ext>
            </a:extLst>
          </p:cNvPr>
          <p:cNvGrpSpPr>
            <a:grpSpLocks/>
          </p:cNvGrpSpPr>
          <p:nvPr/>
        </p:nvGrpSpPr>
        <p:grpSpPr bwMode="auto">
          <a:xfrm>
            <a:off x="2537832" y="3478215"/>
            <a:ext cx="4684713" cy="463204"/>
            <a:chOff x="483354" y="2472954"/>
            <a:chExt cx="4684494" cy="463318"/>
          </a:xfrm>
        </p:grpSpPr>
        <p:sp>
          <p:nvSpPr>
            <p:cNvPr id="96277" name="TextBox 12">
              <a:extLst>
                <a:ext uri="{FF2B5EF4-FFF2-40B4-BE49-F238E27FC236}">
                  <a16:creationId xmlns:a16="http://schemas.microsoft.com/office/drawing/2014/main" id="{F00B3B48-E8C8-4AED-9500-CF8E367AF54C}"/>
                </a:ext>
              </a:extLst>
            </p:cNvPr>
            <p:cNvSpPr txBox="1">
              <a:spLocks noChangeArrowheads="1"/>
            </p:cNvSpPr>
            <p:nvPr/>
          </p:nvSpPr>
          <p:spPr bwMode="auto">
            <a:xfrm>
              <a:off x="483354" y="2472954"/>
              <a:ext cx="632262" cy="46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3. </a:t>
              </a:r>
              <a:endParaRPr lang="zh-CN" altLang="en-US" sz="2200">
                <a:latin typeface="Times New Roman" panose="02020603050405020304" pitchFamily="18" charset="0"/>
              </a:endParaRPr>
            </a:p>
          </p:txBody>
        </p:sp>
        <p:graphicFrame>
          <p:nvGraphicFramePr>
            <p:cNvPr id="96278" name="对象 49">
              <a:extLst>
                <a:ext uri="{FF2B5EF4-FFF2-40B4-BE49-F238E27FC236}">
                  <a16:creationId xmlns:a16="http://schemas.microsoft.com/office/drawing/2014/main" id="{AD704FEA-6408-42C5-AFE6-9AC62A3A8F86}"/>
                </a:ext>
              </a:extLst>
            </p:cNvPr>
            <p:cNvGraphicFramePr>
              <a:graphicFrameLocks noChangeAspect="1"/>
            </p:cNvGraphicFramePr>
            <p:nvPr/>
          </p:nvGraphicFramePr>
          <p:xfrm>
            <a:off x="2346103" y="2565722"/>
            <a:ext cx="2821745" cy="324000"/>
          </p:xfrm>
          <a:graphic>
            <a:graphicData uri="http://schemas.openxmlformats.org/presentationml/2006/ole">
              <mc:AlternateContent xmlns:mc="http://schemas.openxmlformats.org/markup-compatibility/2006">
                <mc:Choice xmlns:v="urn:schemas-microsoft-com:vml" Requires="v">
                  <p:oleObj spid="_x0000_s2352" r:id="rId8" imgW="11544300" imgH="1323975" progId="Equation.Ribbit">
                    <p:embed/>
                  </p:oleObj>
                </mc:Choice>
                <mc:Fallback>
                  <p:oleObj r:id="rId8" imgW="11544300" imgH="1323975" progId="Equation.Ribbit">
                    <p:embed/>
                    <p:pic>
                      <p:nvPicPr>
                        <p:cNvPr id="0" name="对象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6103" y="2565722"/>
                          <a:ext cx="2821745"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组合 6">
            <a:extLst>
              <a:ext uri="{FF2B5EF4-FFF2-40B4-BE49-F238E27FC236}">
                <a16:creationId xmlns:a16="http://schemas.microsoft.com/office/drawing/2014/main" id="{5002C6E0-5E79-4E0B-B5F4-3DD56CAF8CF3}"/>
              </a:ext>
            </a:extLst>
          </p:cNvPr>
          <p:cNvGrpSpPr>
            <a:grpSpLocks/>
          </p:cNvGrpSpPr>
          <p:nvPr/>
        </p:nvGrpSpPr>
        <p:grpSpPr bwMode="auto">
          <a:xfrm>
            <a:off x="2537825" y="4273553"/>
            <a:ext cx="6275388" cy="465478"/>
            <a:chOff x="483354" y="3269122"/>
            <a:chExt cx="6274678" cy="464752"/>
          </a:xfrm>
        </p:grpSpPr>
        <p:graphicFrame>
          <p:nvGraphicFramePr>
            <p:cNvPr id="96274" name="对象 29">
              <a:extLst>
                <a:ext uri="{FF2B5EF4-FFF2-40B4-BE49-F238E27FC236}">
                  <a16:creationId xmlns:a16="http://schemas.microsoft.com/office/drawing/2014/main" id="{11169630-4B01-45FF-B840-5FE6EDEFB696}"/>
                </a:ext>
              </a:extLst>
            </p:cNvPr>
            <p:cNvGraphicFramePr>
              <a:graphicFrameLocks noChangeAspect="1"/>
            </p:cNvGraphicFramePr>
            <p:nvPr/>
          </p:nvGraphicFramePr>
          <p:xfrm>
            <a:off x="3072274" y="3367390"/>
            <a:ext cx="3685758" cy="324930"/>
          </p:xfrm>
          <a:graphic>
            <a:graphicData uri="http://schemas.openxmlformats.org/presentationml/2006/ole">
              <mc:AlternateContent xmlns:mc="http://schemas.openxmlformats.org/markup-compatibility/2006">
                <mc:Choice xmlns:v="urn:schemas-microsoft-com:vml" Requires="v">
                  <p:oleObj spid="_x0000_s2353" r:id="rId10" imgW="15887700" imgH="1390650" progId="Equation.Ribbit">
                    <p:embed/>
                  </p:oleObj>
                </mc:Choice>
                <mc:Fallback>
                  <p:oleObj r:id="rId10" imgW="15887700" imgH="1390650" progId="Equation.Ribbit">
                    <p:embed/>
                    <p:pic>
                      <p:nvPicPr>
                        <p:cNvPr id="0" name="对象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2274" y="3367390"/>
                          <a:ext cx="3685758" cy="32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75" name="TextBox 12">
              <a:extLst>
                <a:ext uri="{FF2B5EF4-FFF2-40B4-BE49-F238E27FC236}">
                  <a16:creationId xmlns:a16="http://schemas.microsoft.com/office/drawing/2014/main" id="{33F1306E-B715-4078-A7F7-E675E03D4085}"/>
                </a:ext>
              </a:extLst>
            </p:cNvPr>
            <p:cNvSpPr txBox="1">
              <a:spLocks noChangeArrowheads="1"/>
            </p:cNvSpPr>
            <p:nvPr/>
          </p:nvSpPr>
          <p:spPr bwMode="auto">
            <a:xfrm>
              <a:off x="483354" y="3269122"/>
              <a:ext cx="2232248"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dirty="0">
                  <a:latin typeface="Times New Roman" panose="02020603050405020304" pitchFamily="18" charset="0"/>
                </a:rPr>
                <a:t>5. </a:t>
              </a:r>
              <a:endParaRPr lang="zh-CN" altLang="en-US" sz="2200" dirty="0">
                <a:latin typeface="Times New Roman" panose="02020603050405020304" pitchFamily="18" charset="0"/>
              </a:endParaRPr>
            </a:p>
          </p:txBody>
        </p:sp>
        <p:sp>
          <p:nvSpPr>
            <p:cNvPr id="96276" name="TextBox 18">
              <a:extLst>
                <a:ext uri="{FF2B5EF4-FFF2-40B4-BE49-F238E27FC236}">
                  <a16:creationId xmlns:a16="http://schemas.microsoft.com/office/drawing/2014/main" id="{C42699C6-3264-47F3-9119-55BBABE1A5FF}"/>
                </a:ext>
              </a:extLst>
            </p:cNvPr>
            <p:cNvSpPr txBox="1">
              <a:spLocks noChangeArrowheads="1"/>
            </p:cNvSpPr>
            <p:nvPr/>
          </p:nvSpPr>
          <p:spPr bwMode="auto">
            <a:xfrm>
              <a:off x="2267744" y="3271392"/>
              <a:ext cx="1512168" cy="46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b="1" u="sng" dirty="0">
                  <a:latin typeface="Times New Roman" panose="02020603050405020304" pitchFamily="18" charset="0"/>
                </a:rPr>
                <a:t>then</a:t>
              </a:r>
              <a:endParaRPr lang="zh-CN" altLang="en-US" sz="2200" b="1" u="sng" dirty="0">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D8C0852-A831-4BD5-96FD-3EE02CA0604B}"/>
                  </a:ext>
                </a:extLst>
              </p:cNvPr>
              <p:cNvSpPr/>
              <p:nvPr/>
            </p:nvSpPr>
            <p:spPr>
              <a:xfrm>
                <a:off x="2906320" y="1767050"/>
                <a:ext cx="5246581" cy="4682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+1</m:t>
                          </m:r>
                        </m:e>
                      </m:d>
                      <m:r>
                        <a:rPr lang="en-US" altLang="zh-CN" sz="2400" i="1">
                          <a:latin typeface="Cambria Math" panose="02040503050406030204" pitchFamily="18" charset="0"/>
                        </a:rPr>
                        <m:t>=</m:t>
                      </m:r>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𝒚</m:t>
                          </m:r>
                        </m:e>
                        <m:sup>
                          <m:r>
                            <a:rPr lang="en-US" altLang="zh-CN" sz="2400" i="1">
                              <a:latin typeface="Cambria Math" panose="02040503050406030204" pitchFamily="18" charset="0"/>
                            </a:rPr>
                            <m:t>𝑘</m:t>
                          </m:r>
                        </m:sup>
                      </m:sSup>
                    </m:oMath>
                  </m:oMathPara>
                </a14:m>
                <a:endParaRPr lang="zh-CN" altLang="en-US" sz="2400" dirty="0"/>
              </a:p>
            </p:txBody>
          </p:sp>
        </mc:Choice>
        <mc:Fallback xmlns="">
          <p:sp>
            <p:nvSpPr>
              <p:cNvPr id="9" name="矩形 8">
                <a:extLst>
                  <a:ext uri="{FF2B5EF4-FFF2-40B4-BE49-F238E27FC236}">
                    <a16:creationId xmlns:a16="http://schemas.microsoft.com/office/drawing/2014/main" id="{1D8C0852-A831-4BD5-96FD-3EE02CA0604B}"/>
                  </a:ext>
                </a:extLst>
              </p:cNvPr>
              <p:cNvSpPr>
                <a:spLocks noRot="1" noChangeAspect="1" noMove="1" noResize="1" noEditPoints="1" noAdjustHandles="1" noChangeArrowheads="1" noChangeShapeType="1" noTextEdit="1"/>
              </p:cNvSpPr>
              <p:nvPr/>
            </p:nvSpPr>
            <p:spPr>
              <a:xfrm>
                <a:off x="2906320" y="1767050"/>
                <a:ext cx="5246581" cy="468205"/>
              </a:xfrm>
              <a:prstGeom prst="rect">
                <a:avLst/>
              </a:prstGeom>
              <a:blipFill>
                <a:blip r:embed="rId12"/>
                <a:stretch>
                  <a:fillRect b="-1298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5255991C-D48E-467C-A35A-9BB88E231E55}"/>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98308" name="Footer Placeholder 3">
            <a:extLst>
              <a:ext uri="{FF2B5EF4-FFF2-40B4-BE49-F238E27FC236}">
                <a16:creationId xmlns:a16="http://schemas.microsoft.com/office/drawing/2014/main" id="{248D85FF-2773-41B7-9B06-A5500E46A0F2}"/>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98309" name="Picture 2">
            <a:extLst>
              <a:ext uri="{FF2B5EF4-FFF2-40B4-BE49-F238E27FC236}">
                <a16:creationId xmlns:a16="http://schemas.microsoft.com/office/drawing/2014/main" id="{33E64DF3-5DA8-4537-8C54-0E86228C5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7" y="1285875"/>
            <a:ext cx="63150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84822C18-5C38-4ECA-9855-2A32BA6B193C}"/>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99332" name="Footer Placeholder 3">
            <a:extLst>
              <a:ext uri="{FF2B5EF4-FFF2-40B4-BE49-F238E27FC236}">
                <a16:creationId xmlns:a16="http://schemas.microsoft.com/office/drawing/2014/main" id="{4E00ED3B-2816-465E-8AD7-C72BE949CF66}"/>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99333" name="Picture 3">
            <a:extLst>
              <a:ext uri="{FF2B5EF4-FFF2-40B4-BE49-F238E27FC236}">
                <a16:creationId xmlns:a16="http://schemas.microsoft.com/office/drawing/2014/main" id="{FE339AA0-02F4-4DFD-9212-54EFD91F8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20" y="2000257"/>
            <a:ext cx="837247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B722D4B9-1247-4F77-98E5-250717651AF8}"/>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100356" name="Footer Placeholder 3">
            <a:extLst>
              <a:ext uri="{FF2B5EF4-FFF2-40B4-BE49-F238E27FC236}">
                <a16:creationId xmlns:a16="http://schemas.microsoft.com/office/drawing/2014/main" id="{6A8675D5-028C-45DE-986B-FCFAF4E7119D}"/>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100357" name="Picture 2">
            <a:extLst>
              <a:ext uri="{FF2B5EF4-FFF2-40B4-BE49-F238E27FC236}">
                <a16:creationId xmlns:a16="http://schemas.microsoft.com/office/drawing/2014/main" id="{5FD8315B-3C03-47FC-913C-A5AE42110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1978025"/>
            <a:ext cx="84010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EB410C37-FDDB-4D86-939D-C96A81BBC4CF}"/>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101380" name="Footer Placeholder 3">
            <a:extLst>
              <a:ext uri="{FF2B5EF4-FFF2-40B4-BE49-F238E27FC236}">
                <a16:creationId xmlns:a16="http://schemas.microsoft.com/office/drawing/2014/main" id="{97B18383-E4B6-4BCF-859C-8CC8EEA99E9D}"/>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pic>
        <p:nvPicPr>
          <p:cNvPr id="101381" name="Picture 2">
            <a:extLst>
              <a:ext uri="{FF2B5EF4-FFF2-40B4-BE49-F238E27FC236}">
                <a16:creationId xmlns:a16="http://schemas.microsoft.com/office/drawing/2014/main" id="{258FE964-F636-42FD-A94E-DB60C5324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7" y="1985963"/>
            <a:ext cx="83915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72980ED-C0A4-4A34-AA45-F4DA3C603BB6}"/>
              </a:ext>
            </a:extLst>
          </p:cNvPr>
          <p:cNvSpPr>
            <a:spLocks noGrp="1" noChangeArrowheads="1"/>
          </p:cNvSpPr>
          <p:nvPr>
            <p:ph type="title"/>
          </p:nvPr>
        </p:nvSpPr>
        <p:spPr/>
        <p:txBody>
          <a:bodyPr/>
          <a:lstStyle/>
          <a:p>
            <a:r>
              <a:rPr lang="en-US" altLang="zh-CN">
                <a:latin typeface="Comic Sans MS" panose="030F0702030302020204" pitchFamily="66" charset="0"/>
              </a:rPr>
              <a:t>Discriminant Function</a:t>
            </a:r>
            <a:endParaRPr lang="zh-CN" altLang="en-US"/>
          </a:p>
        </p:txBody>
      </p:sp>
      <p:sp>
        <p:nvSpPr>
          <p:cNvPr id="51203" name="Rectangle 3">
            <a:extLst>
              <a:ext uri="{FF2B5EF4-FFF2-40B4-BE49-F238E27FC236}">
                <a16:creationId xmlns:a16="http://schemas.microsoft.com/office/drawing/2014/main" id="{D169171F-858D-4299-9DDF-22D89A769050}"/>
              </a:ext>
            </a:extLst>
          </p:cNvPr>
          <p:cNvSpPr>
            <a:spLocks noGrp="1" noChangeArrowheads="1"/>
          </p:cNvSpPr>
          <p:nvPr>
            <p:ph idx="1"/>
          </p:nvPr>
        </p:nvSpPr>
        <p:spPr/>
        <p:txBody>
          <a:bodyPr/>
          <a:lstStyle/>
          <a:p>
            <a:pPr>
              <a:buFont typeface="Wingdings" panose="05000000000000000000" pitchFamily="2" charset="2"/>
              <a:buChar char="n"/>
            </a:pPr>
            <a:r>
              <a:rPr lang="en-US" altLang="zh-CN" sz="2000" dirty="0"/>
              <a:t>Suppose that the discriminant function form of each category is known</a:t>
            </a:r>
            <a:endParaRPr lang="zh-CN" altLang="en-US" sz="2000" dirty="0"/>
          </a:p>
          <a:p>
            <a:pPr>
              <a:buFont typeface="Wingdings" panose="05000000000000000000" pitchFamily="2" charset="2"/>
              <a:buChar char="n"/>
            </a:pPr>
            <a:r>
              <a:rPr lang="en-US" altLang="zh-CN" sz="2000" dirty="0"/>
              <a:t>The parameters in the function can be estimated by using the training sample set</a:t>
            </a:r>
          </a:p>
          <a:p>
            <a:pPr>
              <a:buFont typeface="Wingdings" panose="05000000000000000000" pitchFamily="2" charset="2"/>
              <a:buChar char="n"/>
            </a:pPr>
            <a:r>
              <a:rPr lang="en-US" altLang="zh-CN" sz="2000" dirty="0"/>
              <a:t>Discriminant function example</a:t>
            </a:r>
            <a:endParaRPr lang="zh-CN" altLang="en-US" sz="2000" dirty="0"/>
          </a:p>
        </p:txBody>
      </p:sp>
      <p:pic>
        <p:nvPicPr>
          <p:cNvPr id="51204" name="Picture 4">
            <a:extLst>
              <a:ext uri="{FF2B5EF4-FFF2-40B4-BE49-F238E27FC236}">
                <a16:creationId xmlns:a16="http://schemas.microsoft.com/office/drawing/2014/main" id="{B548C078-A66F-48FA-9C99-DBE1134DC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7" y="3427420"/>
            <a:ext cx="7745413"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5">
            <a:extLst>
              <a:ext uri="{FF2B5EF4-FFF2-40B4-BE49-F238E27FC236}">
                <a16:creationId xmlns:a16="http://schemas.microsoft.com/office/drawing/2014/main" id="{CA639D70-D5B8-4E95-BA73-4540DA178B8A}"/>
              </a:ext>
            </a:extLst>
          </p:cNvPr>
          <p:cNvSpPr txBox="1">
            <a:spLocks noChangeArrowheads="1"/>
          </p:cNvSpPr>
          <p:nvPr/>
        </p:nvSpPr>
        <p:spPr bwMode="auto">
          <a:xfrm>
            <a:off x="2252670" y="3057525"/>
            <a:ext cx="355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lang="en-US" altLang="zh-CN" sz="1800" b="1" dirty="0">
                <a:solidFill>
                  <a:srgbClr val="C00000"/>
                </a:solidFill>
              </a:rPr>
              <a:t>linear discriminant function</a:t>
            </a:r>
            <a:endParaRPr lang="zh-CN" altLang="en-US" sz="1800" b="1" dirty="0">
              <a:solidFill>
                <a:srgbClr val="C00000"/>
              </a:solidFill>
            </a:endParaRPr>
          </a:p>
        </p:txBody>
      </p:sp>
      <p:sp>
        <p:nvSpPr>
          <p:cNvPr id="51206" name="Text Box 6">
            <a:extLst>
              <a:ext uri="{FF2B5EF4-FFF2-40B4-BE49-F238E27FC236}">
                <a16:creationId xmlns:a16="http://schemas.microsoft.com/office/drawing/2014/main" id="{E69311AE-1B87-4D56-99A1-1CB179C53C08}"/>
              </a:ext>
            </a:extLst>
          </p:cNvPr>
          <p:cNvSpPr txBox="1">
            <a:spLocks noChangeArrowheads="1"/>
          </p:cNvSpPr>
          <p:nvPr/>
        </p:nvSpPr>
        <p:spPr bwMode="auto">
          <a:xfrm>
            <a:off x="6348413" y="3057525"/>
            <a:ext cx="396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lang="en-US" altLang="zh-CN" sz="1800" b="1">
                <a:solidFill>
                  <a:srgbClr val="C00000"/>
                </a:solidFill>
              </a:rPr>
              <a:t>quadratic discriminant function</a:t>
            </a:r>
            <a:endParaRPr lang="zh-CN" altLang="en-US" sz="1800" b="1">
              <a:solidFill>
                <a:srgbClr val="C00000"/>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1D5F7244-B215-4D0E-9FC1-38EBD3DF52F7}"/>
              </a:ext>
            </a:extLst>
          </p:cNvPr>
          <p:cNvSpPr>
            <a:spLocks noGrp="1" noChangeArrowheads="1"/>
          </p:cNvSpPr>
          <p:nvPr>
            <p:ph type="title"/>
          </p:nvPr>
        </p:nvSpPr>
        <p:spPr/>
        <p:txBody>
          <a:bodyPr/>
          <a:lstStyle/>
          <a:p>
            <a:r>
              <a:rPr lang="en-US" altLang="zh-CN" sz="3200">
                <a:latin typeface="Comic Sans MS" panose="030F0702030302020204" pitchFamily="66" charset="0"/>
              </a:rPr>
              <a:t>Perceptron Criterion Function Minimization</a:t>
            </a:r>
            <a:endParaRPr lang="zh-CN" altLang="en-US" sz="3200"/>
          </a:p>
        </p:txBody>
      </p:sp>
      <p:sp>
        <p:nvSpPr>
          <p:cNvPr id="102403" name="Content Placeholder 2">
            <a:extLst>
              <a:ext uri="{FF2B5EF4-FFF2-40B4-BE49-F238E27FC236}">
                <a16:creationId xmlns:a16="http://schemas.microsoft.com/office/drawing/2014/main" id="{D2B2D006-3E9D-4542-8CEA-3799751A9132}"/>
              </a:ext>
            </a:extLst>
          </p:cNvPr>
          <p:cNvSpPr>
            <a:spLocks noGrp="1" noChangeArrowheads="1"/>
          </p:cNvSpPr>
          <p:nvPr>
            <p:ph idx="1"/>
          </p:nvPr>
        </p:nvSpPr>
        <p:spPr/>
        <p:txBody>
          <a:bodyPr/>
          <a:lstStyle/>
          <a:p>
            <a:pPr>
              <a:buFont typeface="Wingdings" panose="05000000000000000000" pitchFamily="2" charset="2"/>
              <a:buChar char="n"/>
            </a:pPr>
            <a:r>
              <a:rPr lang="en-US" altLang="zh-CN" dirty="0"/>
              <a:t>Variable incremental perceptron algorithm with margin</a:t>
            </a:r>
            <a:endParaRPr lang="zh-CN" altLang="en-US" dirty="0"/>
          </a:p>
        </p:txBody>
      </p:sp>
      <p:sp>
        <p:nvSpPr>
          <p:cNvPr id="102404" name="Footer Placeholder 3">
            <a:extLst>
              <a:ext uri="{FF2B5EF4-FFF2-40B4-BE49-F238E27FC236}">
                <a16:creationId xmlns:a16="http://schemas.microsoft.com/office/drawing/2014/main" id="{8820CEE8-8804-41EC-BE62-E023FD21824A}"/>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
        <p:nvSpPr>
          <p:cNvPr id="102405" name="Rectangle 8">
            <a:extLst>
              <a:ext uri="{FF2B5EF4-FFF2-40B4-BE49-F238E27FC236}">
                <a16:creationId xmlns:a16="http://schemas.microsoft.com/office/drawing/2014/main" id="{09025F0D-D264-445B-8732-94D843E2E989}"/>
              </a:ext>
            </a:extLst>
          </p:cNvPr>
          <p:cNvSpPr>
            <a:spLocks noChangeArrowheads="1"/>
          </p:cNvSpPr>
          <p:nvPr/>
        </p:nvSpPr>
        <p:spPr bwMode="auto">
          <a:xfrm>
            <a:off x="7464425" y="3068638"/>
            <a:ext cx="2160588" cy="360362"/>
          </a:xfrm>
          <a:prstGeom prst="rect">
            <a:avLst/>
          </a:prstGeom>
          <a:solidFill>
            <a:schemeClr val="bg1"/>
          </a:solidFill>
          <a:ln w="9525">
            <a:solidFill>
              <a:schemeClr val="bg1"/>
            </a:solidFill>
            <a:miter lim="800000"/>
            <a:headEnd/>
            <a:tailEnd/>
          </a:ln>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
        <p:nvSpPr>
          <p:cNvPr id="15" name="矩形 14">
            <a:extLst>
              <a:ext uri="{FF2B5EF4-FFF2-40B4-BE49-F238E27FC236}">
                <a16:creationId xmlns:a16="http://schemas.microsoft.com/office/drawing/2014/main" id="{C0415371-5536-4803-AE3D-0D01144E163D}"/>
              </a:ext>
            </a:extLst>
          </p:cNvPr>
          <p:cNvSpPr/>
          <p:nvPr/>
        </p:nvSpPr>
        <p:spPr>
          <a:xfrm>
            <a:off x="1887538" y="2701925"/>
            <a:ext cx="8539162" cy="31877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solidFill>
                <a:srgbClr val="004623"/>
              </a:solidFill>
            </a:endParaRPr>
          </a:p>
        </p:txBody>
      </p:sp>
      <p:sp>
        <p:nvSpPr>
          <p:cNvPr id="16" name="TextBox 20">
            <a:extLst>
              <a:ext uri="{FF2B5EF4-FFF2-40B4-BE49-F238E27FC236}">
                <a16:creationId xmlns:a16="http://schemas.microsoft.com/office/drawing/2014/main" id="{3ABC6E92-3F18-4585-BAD6-C864B5C8CE5E}"/>
              </a:ext>
            </a:extLst>
          </p:cNvPr>
          <p:cNvSpPr txBox="1">
            <a:spLocks noChangeArrowheads="1"/>
          </p:cNvSpPr>
          <p:nvPr/>
        </p:nvSpPr>
        <p:spPr bwMode="auto">
          <a:xfrm>
            <a:off x="2017713" y="5334000"/>
            <a:ext cx="2952750"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8. </a:t>
            </a:r>
            <a:r>
              <a:rPr lang="en-US" altLang="zh-CN" sz="2200" b="1" u="sng">
                <a:latin typeface="Times New Roman" panose="02020603050405020304" pitchFamily="18" charset="0"/>
              </a:rPr>
              <a:t>end</a:t>
            </a:r>
            <a:endParaRPr lang="zh-CN" altLang="en-US" sz="2200" b="1" u="sng">
              <a:latin typeface="Times New Roman" panose="02020603050405020304" pitchFamily="18" charset="0"/>
            </a:endParaRPr>
          </a:p>
        </p:txBody>
      </p:sp>
      <p:grpSp>
        <p:nvGrpSpPr>
          <p:cNvPr id="10" name="组合 9">
            <a:extLst>
              <a:ext uri="{FF2B5EF4-FFF2-40B4-BE49-F238E27FC236}">
                <a16:creationId xmlns:a16="http://schemas.microsoft.com/office/drawing/2014/main" id="{2008D5FA-B0A7-4DA8-9CA5-40B4D840B921}"/>
              </a:ext>
            </a:extLst>
          </p:cNvPr>
          <p:cNvGrpSpPr>
            <a:grpSpLocks/>
          </p:cNvGrpSpPr>
          <p:nvPr/>
        </p:nvGrpSpPr>
        <p:grpSpPr bwMode="auto">
          <a:xfrm>
            <a:off x="2017720" y="2695576"/>
            <a:ext cx="5864225" cy="463204"/>
            <a:chOff x="483355" y="1675162"/>
            <a:chExt cx="5864239" cy="463318"/>
          </a:xfrm>
        </p:grpSpPr>
        <p:sp>
          <p:nvSpPr>
            <p:cNvPr id="102431" name="TextBox 7">
              <a:extLst>
                <a:ext uri="{FF2B5EF4-FFF2-40B4-BE49-F238E27FC236}">
                  <a16:creationId xmlns:a16="http://schemas.microsoft.com/office/drawing/2014/main" id="{B05FED2C-1595-4F88-A0F2-B4907C6EE76F}"/>
                </a:ext>
              </a:extLst>
            </p:cNvPr>
            <p:cNvSpPr txBox="1">
              <a:spLocks noChangeArrowheads="1"/>
            </p:cNvSpPr>
            <p:nvPr/>
          </p:nvSpPr>
          <p:spPr bwMode="auto">
            <a:xfrm>
              <a:off x="483355" y="1675162"/>
              <a:ext cx="3584589" cy="46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1. </a:t>
              </a:r>
              <a:r>
                <a:rPr lang="en-US" altLang="zh-CN" sz="2200" b="1" u="sng">
                  <a:latin typeface="Times New Roman" panose="02020603050405020304" pitchFamily="18" charset="0"/>
                </a:rPr>
                <a:t>begin</a:t>
              </a:r>
              <a:r>
                <a:rPr lang="en-US" altLang="zh-CN" sz="2200" b="1">
                  <a:latin typeface="Times New Roman" panose="02020603050405020304" pitchFamily="18" charset="0"/>
                </a:rPr>
                <a:t> </a:t>
              </a:r>
              <a:r>
                <a:rPr lang="en-US" altLang="zh-CN" sz="2200" b="1" u="sng">
                  <a:latin typeface="Times New Roman" panose="02020603050405020304" pitchFamily="18" charset="0"/>
                </a:rPr>
                <a:t>initialize</a:t>
              </a:r>
              <a:r>
                <a:rPr lang="en-US" altLang="zh-CN" sz="2200">
                  <a:latin typeface="Times New Roman" panose="02020603050405020304" pitchFamily="18" charset="0"/>
                </a:rPr>
                <a:t> </a:t>
              </a:r>
              <a:r>
                <a:rPr lang="en-US" altLang="zh-CN" sz="2200" b="1">
                  <a:latin typeface="Times New Roman" panose="02020603050405020304" pitchFamily="18" charset="0"/>
                </a:rPr>
                <a:t>a</a:t>
              </a:r>
              <a:r>
                <a:rPr lang="en-US" altLang="zh-CN" sz="2200">
                  <a:latin typeface="Times New Roman" panose="02020603050405020304" pitchFamily="18" charset="0"/>
                </a:rPr>
                <a:t>, margin </a:t>
              </a:r>
              <a:r>
                <a:rPr lang="en-US" altLang="zh-CN" sz="2200" i="1">
                  <a:latin typeface="Times New Roman" panose="02020603050405020304" pitchFamily="18" charset="0"/>
                </a:rPr>
                <a:t>b,</a:t>
              </a:r>
              <a:endParaRPr lang="zh-CN" altLang="en-US" sz="2200" i="1">
                <a:solidFill>
                  <a:srgbClr val="0000CC"/>
                </a:solidFill>
                <a:latin typeface="Times New Roman" panose="02020603050405020304" pitchFamily="18" charset="0"/>
              </a:endParaRPr>
            </a:p>
          </p:txBody>
        </p:sp>
        <p:graphicFrame>
          <p:nvGraphicFramePr>
            <p:cNvPr id="102432" name="对象 18">
              <a:extLst>
                <a:ext uri="{FF2B5EF4-FFF2-40B4-BE49-F238E27FC236}">
                  <a16:creationId xmlns:a16="http://schemas.microsoft.com/office/drawing/2014/main" id="{6CF313B4-F0EA-490C-A262-732AA8BA916A}"/>
                </a:ext>
              </a:extLst>
            </p:cNvPr>
            <p:cNvGraphicFramePr>
              <a:graphicFrameLocks noChangeAspect="1"/>
            </p:cNvGraphicFramePr>
            <p:nvPr/>
          </p:nvGraphicFramePr>
          <p:xfrm>
            <a:off x="4093344" y="1779588"/>
            <a:ext cx="2254250" cy="319087"/>
          </p:xfrm>
          <a:graphic>
            <a:graphicData uri="http://schemas.openxmlformats.org/presentationml/2006/ole">
              <mc:AlternateContent xmlns:mc="http://schemas.openxmlformats.org/markup-compatibility/2006">
                <mc:Choice xmlns:v="urn:schemas-microsoft-com:vml" Requires="v">
                  <p:oleObj spid="_x0000_s3444" r:id="rId3" imgW="9344025" imgH="1323975" progId="Equation.Ribbit">
                    <p:embed/>
                  </p:oleObj>
                </mc:Choice>
                <mc:Fallback>
                  <p:oleObj r:id="rId3" imgW="9344025" imgH="1323975" progId="Equation.Ribbit">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344" y="1779588"/>
                          <a:ext cx="225425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 name="TextBox 18">
            <a:extLst>
              <a:ext uri="{FF2B5EF4-FFF2-40B4-BE49-F238E27FC236}">
                <a16:creationId xmlns:a16="http://schemas.microsoft.com/office/drawing/2014/main" id="{036F462A-4321-409B-8065-A9F84A7D4063}"/>
              </a:ext>
            </a:extLst>
          </p:cNvPr>
          <p:cNvSpPr txBox="1">
            <a:spLocks noChangeArrowheads="1"/>
          </p:cNvSpPr>
          <p:nvPr/>
        </p:nvSpPr>
        <p:spPr bwMode="auto">
          <a:xfrm>
            <a:off x="2017720" y="4975225"/>
            <a:ext cx="3913187"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7.       </a:t>
            </a:r>
            <a:r>
              <a:rPr lang="en-US" altLang="zh-CN" sz="2200" b="1" u="sng">
                <a:latin typeface="Times New Roman" panose="02020603050405020304" pitchFamily="18" charset="0"/>
              </a:rPr>
              <a:t>return</a:t>
            </a:r>
            <a:r>
              <a:rPr lang="en-US" altLang="zh-CN" sz="2200" b="1">
                <a:latin typeface="Times New Roman" panose="02020603050405020304" pitchFamily="18" charset="0"/>
              </a:rPr>
              <a:t> a</a:t>
            </a:r>
            <a:endParaRPr lang="zh-CN" altLang="en-US" sz="2200">
              <a:latin typeface="Times New Roman" panose="02020603050405020304" pitchFamily="18" charset="0"/>
            </a:endParaRPr>
          </a:p>
        </p:txBody>
      </p:sp>
      <p:grpSp>
        <p:nvGrpSpPr>
          <p:cNvPr id="5" name="组合 4">
            <a:extLst>
              <a:ext uri="{FF2B5EF4-FFF2-40B4-BE49-F238E27FC236}">
                <a16:creationId xmlns:a16="http://schemas.microsoft.com/office/drawing/2014/main" id="{DB59F291-4EB1-41A7-8B3F-CDE78A7B31C2}"/>
              </a:ext>
            </a:extLst>
          </p:cNvPr>
          <p:cNvGrpSpPr>
            <a:grpSpLocks/>
          </p:cNvGrpSpPr>
          <p:nvPr/>
        </p:nvGrpSpPr>
        <p:grpSpPr bwMode="auto">
          <a:xfrm>
            <a:off x="2017713" y="3087688"/>
            <a:ext cx="4622800" cy="463550"/>
            <a:chOff x="483354" y="2067792"/>
            <a:chExt cx="4621730" cy="463204"/>
          </a:xfrm>
        </p:grpSpPr>
        <p:sp>
          <p:nvSpPr>
            <p:cNvPr id="102429" name="TextBox 5">
              <a:extLst>
                <a:ext uri="{FF2B5EF4-FFF2-40B4-BE49-F238E27FC236}">
                  <a16:creationId xmlns:a16="http://schemas.microsoft.com/office/drawing/2014/main" id="{8A8213CB-3D07-428A-B188-093A28581D9A}"/>
                </a:ext>
              </a:extLst>
            </p:cNvPr>
            <p:cNvSpPr txBox="1">
              <a:spLocks noChangeArrowheads="1"/>
            </p:cNvSpPr>
            <p:nvPr/>
          </p:nvSpPr>
          <p:spPr bwMode="auto">
            <a:xfrm>
              <a:off x="483354" y="2067792"/>
              <a:ext cx="4621730"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2.              </a:t>
              </a:r>
              <a:r>
                <a:rPr lang="en-US" altLang="zh-CN" sz="2200" b="1" u="sng">
                  <a:latin typeface="Times New Roman" panose="02020603050405020304" pitchFamily="18" charset="0"/>
                </a:rPr>
                <a:t>do</a:t>
              </a:r>
              <a:endParaRPr lang="zh-CN" altLang="en-US" sz="2200" b="1" u="sng">
                <a:latin typeface="Times New Roman" panose="02020603050405020304" pitchFamily="18" charset="0"/>
              </a:endParaRPr>
            </a:p>
          </p:txBody>
        </p:sp>
        <p:graphicFrame>
          <p:nvGraphicFramePr>
            <p:cNvPr id="102430" name="对象 27">
              <a:extLst>
                <a:ext uri="{FF2B5EF4-FFF2-40B4-BE49-F238E27FC236}">
                  <a16:creationId xmlns:a16="http://schemas.microsoft.com/office/drawing/2014/main" id="{90E64B4B-B9C5-41C6-9604-0D3CE6971190}"/>
                </a:ext>
              </a:extLst>
            </p:cNvPr>
            <p:cNvGraphicFramePr>
              <a:graphicFrameLocks noChangeAspect="1"/>
            </p:cNvGraphicFramePr>
            <p:nvPr/>
          </p:nvGraphicFramePr>
          <p:xfrm>
            <a:off x="2234580" y="2210361"/>
            <a:ext cx="1181846" cy="288000"/>
          </p:xfrm>
          <a:graphic>
            <a:graphicData uri="http://schemas.openxmlformats.org/presentationml/2006/ole">
              <mc:AlternateContent xmlns:mc="http://schemas.openxmlformats.org/markup-compatibility/2006">
                <mc:Choice xmlns:v="urn:schemas-microsoft-com:vml" Requires="v">
                  <p:oleObj spid="_x0000_s3445" r:id="rId5" imgW="4772025" imgH="1152525" progId="Equation.Ribbit">
                    <p:embed/>
                  </p:oleObj>
                </mc:Choice>
                <mc:Fallback>
                  <p:oleObj r:id="rId5" imgW="4772025" imgH="1152525" progId="Equation.Ribbit">
                    <p:embed/>
                    <p:pic>
                      <p:nvPicPr>
                        <p:cNvPr id="0" name="对象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4580" y="2210361"/>
                          <a:ext cx="1181846"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组合 7">
            <a:extLst>
              <a:ext uri="{FF2B5EF4-FFF2-40B4-BE49-F238E27FC236}">
                <a16:creationId xmlns:a16="http://schemas.microsoft.com/office/drawing/2014/main" id="{54E7198A-AC51-400B-92DD-3D3E86C3133D}"/>
              </a:ext>
            </a:extLst>
          </p:cNvPr>
          <p:cNvGrpSpPr>
            <a:grpSpLocks/>
          </p:cNvGrpSpPr>
          <p:nvPr/>
        </p:nvGrpSpPr>
        <p:grpSpPr bwMode="auto">
          <a:xfrm>
            <a:off x="2017713" y="4637085"/>
            <a:ext cx="7258050" cy="467624"/>
            <a:chOff x="483354" y="3617958"/>
            <a:chExt cx="7256998" cy="467419"/>
          </a:xfrm>
        </p:grpSpPr>
        <p:sp>
          <p:nvSpPr>
            <p:cNvPr id="102427" name="TextBox 13">
              <a:extLst>
                <a:ext uri="{FF2B5EF4-FFF2-40B4-BE49-F238E27FC236}">
                  <a16:creationId xmlns:a16="http://schemas.microsoft.com/office/drawing/2014/main" id="{CDF613A2-7ACC-4199-9D93-5B6E9334AC3F}"/>
                </a:ext>
              </a:extLst>
            </p:cNvPr>
            <p:cNvSpPr txBox="1">
              <a:spLocks noChangeArrowheads="1"/>
            </p:cNvSpPr>
            <p:nvPr/>
          </p:nvSpPr>
          <p:spPr bwMode="auto">
            <a:xfrm>
              <a:off x="483354" y="3617958"/>
              <a:ext cx="4104456" cy="46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6.              </a:t>
              </a:r>
              <a:r>
                <a:rPr lang="en-US" altLang="zh-CN" sz="2200" b="1" u="sng">
                  <a:latin typeface="Times New Roman" panose="02020603050405020304" pitchFamily="18" charset="0"/>
                </a:rPr>
                <a:t>until</a:t>
              </a:r>
              <a:r>
                <a:rPr lang="en-US" altLang="zh-CN" sz="2200">
                  <a:latin typeface="Times New Roman" panose="02020603050405020304" pitchFamily="18" charset="0"/>
                </a:rPr>
                <a:t> </a:t>
              </a:r>
              <a:endParaRPr lang="zh-CN" altLang="en-US" sz="2200" b="1">
                <a:latin typeface="Times New Roman" panose="02020603050405020304" pitchFamily="18" charset="0"/>
              </a:endParaRPr>
            </a:p>
          </p:txBody>
        </p:sp>
        <p:sp>
          <p:nvSpPr>
            <p:cNvPr id="102428" name="TextBox 18">
              <a:extLst>
                <a:ext uri="{FF2B5EF4-FFF2-40B4-BE49-F238E27FC236}">
                  <a16:creationId xmlns:a16="http://schemas.microsoft.com/office/drawing/2014/main" id="{16D79876-EB40-4D21-816D-7EDAC8963C27}"/>
                </a:ext>
              </a:extLst>
            </p:cNvPr>
            <p:cNvSpPr txBox="1">
              <a:spLocks noChangeArrowheads="1"/>
            </p:cNvSpPr>
            <p:nvPr/>
          </p:nvSpPr>
          <p:spPr bwMode="auto">
            <a:xfrm>
              <a:off x="2414014" y="3622376"/>
              <a:ext cx="5326338" cy="46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i="1">
                  <a:latin typeface="Times New Roman" panose="02020603050405020304" pitchFamily="18" charset="0"/>
                </a:rPr>
                <a:t>k</a:t>
              </a:r>
              <a:r>
                <a:rPr lang="en-US" altLang="zh-CN" sz="2200">
                  <a:latin typeface="Times New Roman" panose="02020603050405020304" pitchFamily="18" charset="0"/>
                </a:rPr>
                <a:t> is kept unchanged for </a:t>
              </a:r>
              <a:r>
                <a:rPr lang="en-US" altLang="zh-CN" sz="2200" i="1">
                  <a:latin typeface="Times New Roman" panose="02020603050405020304" pitchFamily="18" charset="0"/>
                </a:rPr>
                <a:t>n</a:t>
              </a:r>
              <a:r>
                <a:rPr lang="en-US" altLang="zh-CN" sz="2200">
                  <a:latin typeface="Times New Roman" panose="02020603050405020304" pitchFamily="18" charset="0"/>
                </a:rPr>
                <a:t> consecutive rounds</a:t>
              </a:r>
              <a:endParaRPr lang="zh-CN" altLang="en-US" sz="2200" b="1" u="sng">
                <a:latin typeface="Times New Roman" panose="02020603050405020304" pitchFamily="18" charset="0"/>
              </a:endParaRPr>
            </a:p>
          </p:txBody>
        </p:sp>
      </p:grpSp>
      <p:sp>
        <p:nvSpPr>
          <p:cNvPr id="32" name="TextBox 17">
            <a:extLst>
              <a:ext uri="{FF2B5EF4-FFF2-40B4-BE49-F238E27FC236}">
                <a16:creationId xmlns:a16="http://schemas.microsoft.com/office/drawing/2014/main" id="{3AF0D816-A814-4C0F-ADA1-06FA285677DE}"/>
              </a:ext>
            </a:extLst>
          </p:cNvPr>
          <p:cNvSpPr txBox="1">
            <a:spLocks noChangeArrowheads="1"/>
          </p:cNvSpPr>
          <p:nvPr/>
        </p:nvSpPr>
        <p:spPr bwMode="auto">
          <a:xfrm>
            <a:off x="7097713" y="5094295"/>
            <a:ext cx="3276600" cy="708025"/>
          </a:xfrm>
          <a:prstGeom prst="rect">
            <a:avLst/>
          </a:prstGeom>
          <a:solidFill>
            <a:srgbClr val="85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FontTx/>
              <a:buNone/>
            </a:pPr>
            <a:r>
              <a:rPr lang="en-US" altLang="zh-CN" sz="2000">
                <a:solidFill>
                  <a:srgbClr val="0000CC"/>
                </a:solidFill>
                <a:latin typeface="Comic Sans MS" panose="030F0702030302020204" pitchFamily="66" charset="0"/>
              </a:rPr>
              <a:t>Variable-Increment Perceptron with Margin</a:t>
            </a:r>
            <a:endParaRPr lang="zh-CN" altLang="en-US" sz="2000">
              <a:solidFill>
                <a:srgbClr val="0000CC"/>
              </a:solidFill>
              <a:latin typeface="Comic Sans MS" panose="030F0702030302020204" pitchFamily="66" charset="0"/>
            </a:endParaRPr>
          </a:p>
        </p:txBody>
      </p:sp>
      <p:sp>
        <p:nvSpPr>
          <p:cNvPr id="102414" name="TextBox 18">
            <a:extLst>
              <a:ext uri="{FF2B5EF4-FFF2-40B4-BE49-F238E27FC236}">
                <a16:creationId xmlns:a16="http://schemas.microsoft.com/office/drawing/2014/main" id="{EAB13564-9ACC-440A-86AE-B8F39EC84E68}"/>
              </a:ext>
            </a:extLst>
          </p:cNvPr>
          <p:cNvSpPr txBox="1">
            <a:spLocks noChangeArrowheads="1"/>
          </p:cNvSpPr>
          <p:nvPr/>
        </p:nvSpPr>
        <p:spPr bwMode="auto">
          <a:xfrm>
            <a:off x="3802070" y="3571882"/>
            <a:ext cx="6156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endParaRPr lang="zh-CN" altLang="en-US" sz="2200" b="1" u="sng">
              <a:latin typeface="Times New Roman" panose="02020603050405020304" pitchFamily="18" charset="0"/>
            </a:endParaRPr>
          </a:p>
        </p:txBody>
      </p:sp>
      <p:grpSp>
        <p:nvGrpSpPr>
          <p:cNvPr id="6" name="组合 5">
            <a:extLst>
              <a:ext uri="{FF2B5EF4-FFF2-40B4-BE49-F238E27FC236}">
                <a16:creationId xmlns:a16="http://schemas.microsoft.com/office/drawing/2014/main" id="{AAB25052-AB01-4A2F-A535-1869A507E636}"/>
              </a:ext>
            </a:extLst>
          </p:cNvPr>
          <p:cNvGrpSpPr>
            <a:grpSpLocks/>
          </p:cNvGrpSpPr>
          <p:nvPr/>
        </p:nvGrpSpPr>
        <p:grpSpPr bwMode="auto">
          <a:xfrm>
            <a:off x="2017713" y="3492502"/>
            <a:ext cx="4684712" cy="463204"/>
            <a:chOff x="483354" y="2472954"/>
            <a:chExt cx="4684494" cy="463318"/>
          </a:xfrm>
        </p:grpSpPr>
        <p:sp>
          <p:nvSpPr>
            <p:cNvPr id="102425" name="TextBox 12">
              <a:extLst>
                <a:ext uri="{FF2B5EF4-FFF2-40B4-BE49-F238E27FC236}">
                  <a16:creationId xmlns:a16="http://schemas.microsoft.com/office/drawing/2014/main" id="{D8935E0D-D7DD-4B91-818E-949658B3FD49}"/>
                </a:ext>
              </a:extLst>
            </p:cNvPr>
            <p:cNvSpPr txBox="1">
              <a:spLocks noChangeArrowheads="1"/>
            </p:cNvSpPr>
            <p:nvPr/>
          </p:nvSpPr>
          <p:spPr bwMode="auto">
            <a:xfrm>
              <a:off x="483354" y="2472954"/>
              <a:ext cx="632262" cy="46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3. </a:t>
              </a:r>
              <a:endParaRPr lang="zh-CN" altLang="en-US" sz="2200">
                <a:latin typeface="Times New Roman" panose="02020603050405020304" pitchFamily="18" charset="0"/>
              </a:endParaRPr>
            </a:p>
          </p:txBody>
        </p:sp>
        <p:graphicFrame>
          <p:nvGraphicFramePr>
            <p:cNvPr id="102426" name="对象 49">
              <a:extLst>
                <a:ext uri="{FF2B5EF4-FFF2-40B4-BE49-F238E27FC236}">
                  <a16:creationId xmlns:a16="http://schemas.microsoft.com/office/drawing/2014/main" id="{4FB9063B-BBF0-4A63-B4A3-4EA60160A8D0}"/>
                </a:ext>
              </a:extLst>
            </p:cNvPr>
            <p:cNvGraphicFramePr>
              <a:graphicFrameLocks noChangeAspect="1"/>
            </p:cNvGraphicFramePr>
            <p:nvPr/>
          </p:nvGraphicFramePr>
          <p:xfrm>
            <a:off x="2345404" y="2565050"/>
            <a:ext cx="2822444" cy="323930"/>
          </p:xfrm>
          <a:graphic>
            <a:graphicData uri="http://schemas.openxmlformats.org/presentationml/2006/ole">
              <mc:AlternateContent xmlns:mc="http://schemas.openxmlformats.org/markup-compatibility/2006">
                <mc:Choice xmlns:v="urn:schemas-microsoft-com:vml" Requires="v">
                  <p:oleObj spid="_x0000_s3446" r:id="rId7" imgW="11544300" imgH="1323975" progId="Equation.Ribbit">
                    <p:embed/>
                  </p:oleObj>
                </mc:Choice>
                <mc:Fallback>
                  <p:oleObj r:id="rId7" imgW="11544300" imgH="1323975" progId="Equation.Ribbit">
                    <p:embed/>
                    <p:pic>
                      <p:nvPicPr>
                        <p:cNvPr id="0" name="对象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5404" y="2565050"/>
                          <a:ext cx="2822444" cy="32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组合 6">
            <a:extLst>
              <a:ext uri="{FF2B5EF4-FFF2-40B4-BE49-F238E27FC236}">
                <a16:creationId xmlns:a16="http://schemas.microsoft.com/office/drawing/2014/main" id="{8312553D-19FF-4983-AA1A-AB0349B91894}"/>
              </a:ext>
            </a:extLst>
          </p:cNvPr>
          <p:cNvGrpSpPr>
            <a:grpSpLocks/>
          </p:cNvGrpSpPr>
          <p:nvPr/>
        </p:nvGrpSpPr>
        <p:grpSpPr bwMode="auto">
          <a:xfrm>
            <a:off x="2017713" y="4289434"/>
            <a:ext cx="6737350" cy="465471"/>
            <a:chOff x="483354" y="3269122"/>
            <a:chExt cx="6737316" cy="466220"/>
          </a:xfrm>
        </p:grpSpPr>
        <p:graphicFrame>
          <p:nvGraphicFramePr>
            <p:cNvPr id="102422" name="对象 29">
              <a:extLst>
                <a:ext uri="{FF2B5EF4-FFF2-40B4-BE49-F238E27FC236}">
                  <a16:creationId xmlns:a16="http://schemas.microsoft.com/office/drawing/2014/main" id="{EE0A73E8-0221-4DB0-9861-900DB3538A46}"/>
                </a:ext>
              </a:extLst>
            </p:cNvPr>
            <p:cNvGraphicFramePr>
              <a:graphicFrameLocks noChangeAspect="1"/>
            </p:cNvGraphicFramePr>
            <p:nvPr/>
          </p:nvGraphicFramePr>
          <p:xfrm>
            <a:off x="3053482" y="3359150"/>
            <a:ext cx="4167188" cy="339725"/>
          </p:xfrm>
          <a:graphic>
            <a:graphicData uri="http://schemas.openxmlformats.org/presentationml/2006/ole">
              <mc:AlternateContent xmlns:mc="http://schemas.openxmlformats.org/markup-compatibility/2006">
                <mc:Choice xmlns:v="urn:schemas-microsoft-com:vml" Requires="v">
                  <p:oleObj spid="_x0000_s3447" r:id="rId9" imgW="17964150" imgH="1466850" progId="Equation.Ribbit">
                    <p:embed/>
                  </p:oleObj>
                </mc:Choice>
                <mc:Fallback>
                  <p:oleObj r:id="rId9" imgW="17964150" imgH="1466850" progId="Equation.Ribbit">
                    <p:embed/>
                    <p:pic>
                      <p:nvPicPr>
                        <p:cNvPr id="0" name="对象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3482" y="3359150"/>
                          <a:ext cx="4167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23" name="TextBox 12">
              <a:extLst>
                <a:ext uri="{FF2B5EF4-FFF2-40B4-BE49-F238E27FC236}">
                  <a16:creationId xmlns:a16="http://schemas.microsoft.com/office/drawing/2014/main" id="{6ACA747C-1792-4928-A8E5-1F070928401D}"/>
                </a:ext>
              </a:extLst>
            </p:cNvPr>
            <p:cNvSpPr txBox="1">
              <a:spLocks noChangeArrowheads="1"/>
            </p:cNvSpPr>
            <p:nvPr/>
          </p:nvSpPr>
          <p:spPr bwMode="auto">
            <a:xfrm>
              <a:off x="483354" y="3269122"/>
              <a:ext cx="2232248"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5. </a:t>
              </a:r>
              <a:endParaRPr lang="zh-CN" altLang="en-US" sz="2200">
                <a:latin typeface="Times New Roman" panose="02020603050405020304" pitchFamily="18" charset="0"/>
              </a:endParaRPr>
            </a:p>
          </p:txBody>
        </p:sp>
        <p:sp>
          <p:nvSpPr>
            <p:cNvPr id="102424" name="TextBox 18">
              <a:extLst>
                <a:ext uri="{FF2B5EF4-FFF2-40B4-BE49-F238E27FC236}">
                  <a16:creationId xmlns:a16="http://schemas.microsoft.com/office/drawing/2014/main" id="{362A0B6A-0328-468B-8E50-B049BA8C28BA}"/>
                </a:ext>
              </a:extLst>
            </p:cNvPr>
            <p:cNvSpPr txBox="1">
              <a:spLocks noChangeArrowheads="1"/>
            </p:cNvSpPr>
            <p:nvPr/>
          </p:nvSpPr>
          <p:spPr bwMode="auto">
            <a:xfrm>
              <a:off x="2267744" y="3271392"/>
              <a:ext cx="1512168" cy="4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b="1" u="sng">
                  <a:latin typeface="Times New Roman" panose="02020603050405020304" pitchFamily="18" charset="0"/>
                </a:rPr>
                <a:t>then</a:t>
              </a:r>
              <a:endParaRPr lang="zh-CN" altLang="en-US" sz="2200" b="1" u="sng">
                <a:latin typeface="Times New Roman" panose="02020603050405020304" pitchFamily="18" charset="0"/>
              </a:endParaRPr>
            </a:p>
          </p:txBody>
        </p:sp>
      </p:grpSp>
      <p:grpSp>
        <p:nvGrpSpPr>
          <p:cNvPr id="9" name="组合 8">
            <a:extLst>
              <a:ext uri="{FF2B5EF4-FFF2-40B4-BE49-F238E27FC236}">
                <a16:creationId xmlns:a16="http://schemas.microsoft.com/office/drawing/2014/main" id="{A791C558-DEFE-4D62-B770-2CC50D58378D}"/>
              </a:ext>
            </a:extLst>
          </p:cNvPr>
          <p:cNvGrpSpPr>
            <a:grpSpLocks/>
          </p:cNvGrpSpPr>
          <p:nvPr/>
        </p:nvGrpSpPr>
        <p:grpSpPr bwMode="auto">
          <a:xfrm>
            <a:off x="2017720" y="3886200"/>
            <a:ext cx="7940675" cy="465138"/>
            <a:chOff x="483354" y="2865636"/>
            <a:chExt cx="7940566" cy="465474"/>
          </a:xfrm>
        </p:grpSpPr>
        <p:grpSp>
          <p:nvGrpSpPr>
            <p:cNvPr id="102418" name="组合 38">
              <a:extLst>
                <a:ext uri="{FF2B5EF4-FFF2-40B4-BE49-F238E27FC236}">
                  <a16:creationId xmlns:a16="http://schemas.microsoft.com/office/drawing/2014/main" id="{5B3B73E3-D2AF-45D5-89C0-663E01AADF53}"/>
                </a:ext>
              </a:extLst>
            </p:cNvPr>
            <p:cNvGrpSpPr>
              <a:grpSpLocks/>
            </p:cNvGrpSpPr>
            <p:nvPr/>
          </p:nvGrpSpPr>
          <p:grpSpPr bwMode="auto">
            <a:xfrm>
              <a:off x="483354" y="2865636"/>
              <a:ext cx="7940566" cy="465474"/>
              <a:chOff x="483354" y="2948914"/>
              <a:chExt cx="7940566" cy="465474"/>
            </a:xfrm>
          </p:grpSpPr>
          <p:sp>
            <p:nvSpPr>
              <p:cNvPr id="102420" name="TextBox 12">
                <a:extLst>
                  <a:ext uri="{FF2B5EF4-FFF2-40B4-BE49-F238E27FC236}">
                    <a16:creationId xmlns:a16="http://schemas.microsoft.com/office/drawing/2014/main" id="{E24E0205-273B-44E0-BAF1-6034FDDD6B08}"/>
                  </a:ext>
                </a:extLst>
              </p:cNvPr>
              <p:cNvSpPr txBox="1">
                <a:spLocks noChangeArrowheads="1"/>
              </p:cNvSpPr>
              <p:nvPr/>
            </p:nvSpPr>
            <p:spPr bwMode="auto">
              <a:xfrm>
                <a:off x="483354" y="2948914"/>
                <a:ext cx="2232248"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4. </a:t>
                </a:r>
                <a:endParaRPr lang="zh-CN" altLang="en-US" sz="2200">
                  <a:latin typeface="Times New Roman" panose="02020603050405020304" pitchFamily="18" charset="0"/>
                </a:endParaRPr>
              </a:p>
            </p:txBody>
          </p:sp>
          <p:sp>
            <p:nvSpPr>
              <p:cNvPr id="102421" name="TextBox 18">
                <a:extLst>
                  <a:ext uri="{FF2B5EF4-FFF2-40B4-BE49-F238E27FC236}">
                    <a16:creationId xmlns:a16="http://schemas.microsoft.com/office/drawing/2014/main" id="{0E4BE608-228B-47B9-808B-D2B8CF324ED5}"/>
                  </a:ext>
                </a:extLst>
              </p:cNvPr>
              <p:cNvSpPr txBox="1">
                <a:spLocks noChangeArrowheads="1"/>
              </p:cNvSpPr>
              <p:nvPr/>
            </p:nvSpPr>
            <p:spPr bwMode="auto">
              <a:xfrm>
                <a:off x="2267744" y="2951184"/>
                <a:ext cx="6156176"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b="1" u="sng">
                    <a:latin typeface="Times New Roman" panose="02020603050405020304" pitchFamily="18" charset="0"/>
                  </a:rPr>
                  <a:t>if</a:t>
                </a:r>
                <a:endParaRPr lang="zh-CN" altLang="en-US" sz="2200" b="1" u="sng">
                  <a:latin typeface="Times New Roman" panose="02020603050405020304" pitchFamily="18" charset="0"/>
                </a:endParaRPr>
              </a:p>
            </p:txBody>
          </p:sp>
        </p:grpSp>
        <p:graphicFrame>
          <p:nvGraphicFramePr>
            <p:cNvPr id="102419" name="对象 43">
              <a:extLst>
                <a:ext uri="{FF2B5EF4-FFF2-40B4-BE49-F238E27FC236}">
                  <a16:creationId xmlns:a16="http://schemas.microsoft.com/office/drawing/2014/main" id="{F992DC75-E2F8-45C2-ADF6-D1D751DE768E}"/>
                </a:ext>
              </a:extLst>
            </p:cNvPr>
            <p:cNvGraphicFramePr>
              <a:graphicFrameLocks noChangeAspect="1"/>
            </p:cNvGraphicFramePr>
            <p:nvPr/>
          </p:nvGraphicFramePr>
          <p:xfrm>
            <a:off x="2706142" y="2947988"/>
            <a:ext cx="1055687" cy="355600"/>
          </p:xfrm>
          <a:graphic>
            <a:graphicData uri="http://schemas.openxmlformats.org/presentationml/2006/ole">
              <mc:AlternateContent xmlns:mc="http://schemas.openxmlformats.org/markup-compatibility/2006">
                <mc:Choice xmlns:v="urn:schemas-microsoft-com:vml" Requires="v">
                  <p:oleObj spid="_x0000_s3448" r:id="rId11" imgW="4000500" imgH="1343025" progId="Equation.Ribbit">
                    <p:embed/>
                  </p:oleObj>
                </mc:Choice>
                <mc:Fallback>
                  <p:oleObj r:id="rId11" imgW="4000500" imgH="1343025" progId="Equation.Ribbit">
                    <p:embed/>
                    <p:pic>
                      <p:nvPicPr>
                        <p:cNvPr id="0" name="对象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6142" y="2947988"/>
                          <a:ext cx="10556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0647A935-465D-44E5-8853-2BA6381E5FC4}"/>
                  </a:ext>
                </a:extLst>
              </p:cNvPr>
              <p:cNvSpPr/>
              <p:nvPr/>
            </p:nvSpPr>
            <p:spPr>
              <a:xfrm>
                <a:off x="2927648" y="1801546"/>
                <a:ext cx="5246581" cy="4682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+1</m:t>
                          </m:r>
                        </m:e>
                      </m:d>
                      <m:r>
                        <a:rPr lang="en-US" altLang="zh-CN" sz="2400" i="1">
                          <a:latin typeface="Cambria Math" panose="02040503050406030204" pitchFamily="18" charset="0"/>
                        </a:rPr>
                        <m:t>=</m:t>
                      </m:r>
                      <m:r>
                        <a:rPr lang="en-US" altLang="zh-CN" sz="2400" b="1" i="1">
                          <a:latin typeface="Cambria Math" panose="02040503050406030204" pitchFamily="18" charset="0"/>
                        </a:rPr>
                        <m:t>𝐚</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𝒚</m:t>
                          </m:r>
                        </m:e>
                        <m:sup>
                          <m:r>
                            <a:rPr lang="en-US" altLang="zh-CN" sz="2400" i="1">
                              <a:latin typeface="Cambria Math" panose="02040503050406030204" pitchFamily="18" charset="0"/>
                            </a:rPr>
                            <m:t>𝑘</m:t>
                          </m:r>
                        </m:sup>
                      </m:sSup>
                    </m:oMath>
                  </m:oMathPara>
                </a14:m>
                <a:endParaRPr lang="zh-CN" altLang="en-US" sz="2400" dirty="0"/>
              </a:p>
            </p:txBody>
          </p:sp>
        </mc:Choice>
        <mc:Fallback xmlns="">
          <p:sp>
            <p:nvSpPr>
              <p:cNvPr id="33" name="矩形 32">
                <a:extLst>
                  <a:ext uri="{FF2B5EF4-FFF2-40B4-BE49-F238E27FC236}">
                    <a16:creationId xmlns:a16="http://schemas.microsoft.com/office/drawing/2014/main" id="{0647A935-465D-44E5-8853-2BA6381E5FC4}"/>
                  </a:ext>
                </a:extLst>
              </p:cNvPr>
              <p:cNvSpPr>
                <a:spLocks noRot="1" noChangeAspect="1" noMove="1" noResize="1" noEditPoints="1" noAdjustHandles="1" noChangeArrowheads="1" noChangeShapeType="1" noTextEdit="1"/>
              </p:cNvSpPr>
              <p:nvPr/>
            </p:nvSpPr>
            <p:spPr>
              <a:xfrm>
                <a:off x="2927648" y="1801546"/>
                <a:ext cx="5246581" cy="468205"/>
              </a:xfrm>
              <a:prstGeom prst="rect">
                <a:avLst/>
              </a:prstGeom>
              <a:blipFill>
                <a:blip r:embed="rId13"/>
                <a:stretch>
                  <a:fillRect b="-1447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754748C-F97C-430C-BD9F-A97EB7AD9172}"/>
              </a:ext>
            </a:extLst>
          </p:cNvPr>
          <p:cNvSpPr>
            <a:spLocks noGrp="1" noChangeArrowheads="1"/>
          </p:cNvSpPr>
          <p:nvPr>
            <p:ph type="title"/>
          </p:nvPr>
        </p:nvSpPr>
        <p:spPr/>
        <p:txBody>
          <a:bodyPr/>
          <a:lstStyle/>
          <a:p>
            <a:r>
              <a:rPr lang="en-US" altLang="zh-CN">
                <a:latin typeface="Comic Sans MS" panose="030F0702030302020204" pitchFamily="66" charset="0"/>
              </a:rPr>
              <a:t>Linearly Inseparable Case</a:t>
            </a:r>
            <a:endParaRPr lang="zh-CN" altLang="en-US">
              <a:latin typeface="Comic Sans MS" panose="030F0702030302020204" pitchFamily="66" charset="0"/>
            </a:endParaRPr>
          </a:p>
        </p:txBody>
      </p:sp>
      <p:sp>
        <p:nvSpPr>
          <p:cNvPr id="103427" name="Rectangle 3">
            <a:extLst>
              <a:ext uri="{FF2B5EF4-FFF2-40B4-BE49-F238E27FC236}">
                <a16:creationId xmlns:a16="http://schemas.microsoft.com/office/drawing/2014/main" id="{98F50A98-4820-437A-9C4A-B2F9282E5D1F}"/>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The perceptron algorithms can be summarized as “Error-Correction Procedure” (</a:t>
            </a:r>
            <a:r>
              <a:rPr lang="zh-CN" altLang="en-US" sz="2400" dirty="0"/>
              <a:t>误差校正方法</a:t>
            </a:r>
            <a:r>
              <a:rPr lang="en-US" altLang="zh-CN" sz="2400" dirty="0"/>
              <a:t>)</a:t>
            </a:r>
            <a:r>
              <a:rPr lang="zh-CN" altLang="en-US" sz="2400" dirty="0"/>
              <a:t> </a:t>
            </a:r>
            <a:r>
              <a:rPr lang="en-US" altLang="zh-CN" sz="2400" dirty="0"/>
              <a:t>in essence</a:t>
            </a:r>
          </a:p>
          <a:p>
            <a:pPr>
              <a:buFont typeface="Wingdings" panose="05000000000000000000" pitchFamily="2" charset="2"/>
              <a:buChar char="n"/>
            </a:pPr>
            <a:r>
              <a:rPr lang="en-US" altLang="zh-CN" sz="2400" dirty="0"/>
              <a:t>If the problem itself is linearly inseparable, the correction process may never end</a:t>
            </a:r>
            <a:endParaRPr lang="zh-CN" altLang="en-US" sz="2400" dirty="0"/>
          </a:p>
        </p:txBody>
      </p:sp>
      <p:pic>
        <p:nvPicPr>
          <p:cNvPr id="103428" name="Picture 4">
            <a:extLst>
              <a:ext uri="{FF2B5EF4-FFF2-40B4-BE49-F238E27FC236}">
                <a16:creationId xmlns:a16="http://schemas.microsoft.com/office/drawing/2014/main" id="{3F34BB59-FBA3-4720-98D0-99EDB2CC7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45" y="2852745"/>
            <a:ext cx="39274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442AF92D-41B1-43DA-9B30-E303576269D9}"/>
              </a:ext>
            </a:extLst>
          </p:cNvPr>
          <p:cNvSpPr>
            <a:spLocks noGrp="1" noChangeArrowheads="1"/>
          </p:cNvSpPr>
          <p:nvPr>
            <p:ph type="title"/>
          </p:nvPr>
        </p:nvSpPr>
        <p:spPr/>
        <p:txBody>
          <a:bodyPr/>
          <a:lstStyle/>
          <a:p>
            <a:r>
              <a:rPr lang="en-US" altLang="zh-CN">
                <a:latin typeface="Comic Sans MS" panose="030F0702030302020204" pitchFamily="66" charset="0"/>
              </a:rPr>
              <a:t>Minimum Squared Error</a:t>
            </a:r>
            <a:endParaRPr lang="zh-CN" altLang="zh-CN">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04451" name="Rectangle 3">
                <a:extLst>
                  <a:ext uri="{FF2B5EF4-FFF2-40B4-BE49-F238E27FC236}">
                    <a16:creationId xmlns:a16="http://schemas.microsoft.com/office/drawing/2014/main" id="{B2BA2FA1-5125-411E-A908-740A967246AF}"/>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A criterion function that includes all samples (not just misclassified samples)</a:t>
                </a:r>
              </a:p>
              <a:p>
                <a:pPr>
                  <a:buFont typeface="Wingdings" panose="05000000000000000000" pitchFamily="2" charset="2"/>
                  <a:buChar char="n"/>
                </a:pPr>
                <a:r>
                  <a:rPr lang="en-US" altLang="zh-CN" sz="2400" dirty="0"/>
                  <a:t>Instead of pursuing </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𝐚</m:t>
                        </m:r>
                      </m:e>
                      <m:sup>
                        <m:r>
                          <a:rPr lang="zh-CN" altLang="en-US" sz="2400" i="1">
                            <a:solidFill>
                              <a:srgbClr val="000000"/>
                            </a:solidFill>
                            <a:latin typeface="Cambria Math" panose="02040503050406030204" pitchFamily="18" charset="0"/>
                          </a:rPr>
                          <m:t>𝑡</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𝐲</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&gt;0</m:t>
                    </m:r>
                  </m:oMath>
                </a14:m>
                <a:r>
                  <a:rPr lang="en-US" altLang="zh-CN" sz="2400" dirty="0"/>
                  <a:t>, let </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𝐚</m:t>
                        </m:r>
                      </m:e>
                      <m:sup>
                        <m:r>
                          <a:rPr lang="zh-CN" altLang="en-US" sz="2400" i="1">
                            <a:solidFill>
                              <a:srgbClr val="000000"/>
                            </a:solidFill>
                            <a:latin typeface="Cambria Math" panose="02040503050406030204" pitchFamily="18" charset="0"/>
                          </a:rPr>
                          <m:t>𝑡</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𝐲</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𝑏</m:t>
                        </m:r>
                      </m:e>
                      <m:sub>
                        <m:r>
                          <a:rPr lang="zh-CN" altLang="en-US" sz="2400" i="1">
                            <a:solidFill>
                              <a:srgbClr val="000000"/>
                            </a:solidFill>
                            <a:latin typeface="Cambria Math" panose="02040503050406030204" pitchFamily="18" charset="0"/>
                          </a:rPr>
                          <m:t>𝑖</m:t>
                        </m:r>
                      </m:sub>
                    </m:sSub>
                  </m:oMath>
                </a14:m>
                <a:r>
                  <a:rPr lang="en-US" altLang="zh-CN" sz="2400" dirty="0"/>
                  <a:t>, where </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𝑏</m:t>
                        </m:r>
                      </m:e>
                      <m:sub>
                        <m:r>
                          <a:rPr lang="zh-CN" altLang="en-US" sz="2400" i="1">
                            <a:solidFill>
                              <a:srgbClr val="000000"/>
                            </a:solidFill>
                            <a:latin typeface="Cambria Math" panose="02040503050406030204" pitchFamily="18" charset="0"/>
                          </a:rPr>
                          <m:t>𝑖</m:t>
                        </m:r>
                      </m:sub>
                    </m:sSub>
                  </m:oMath>
                </a14:m>
                <a:r>
                  <a:rPr lang="en-US" altLang="zh-CN" sz="2400" dirty="0"/>
                  <a:t> is an arbitrarily chosen positive constant</a:t>
                </a:r>
              </a:p>
              <a:p>
                <a:pPr>
                  <a:buFont typeface="Wingdings" panose="05000000000000000000" pitchFamily="2" charset="2"/>
                  <a:buChar char="n"/>
                </a:pPr>
                <a:r>
                  <a:rPr lang="en-US" altLang="zh-CN" sz="2400" dirty="0"/>
                  <a:t>Replace solutions to a set of</a:t>
                </a:r>
                <a:r>
                  <a:rPr lang="en-US" altLang="zh-CN" sz="2400" b="1" dirty="0">
                    <a:solidFill>
                      <a:srgbClr val="C00000"/>
                    </a:solidFill>
                  </a:rPr>
                  <a:t> </a:t>
                </a:r>
                <a:r>
                  <a:rPr lang="en-US" altLang="zh-CN" sz="2400" b="1" dirty="0">
                    <a:solidFill>
                      <a:srgbClr val="FF0000"/>
                    </a:solidFill>
                  </a:rPr>
                  <a:t>linear inequalities</a:t>
                </a:r>
                <a:r>
                  <a:rPr lang="en-US" altLang="zh-CN" sz="2400" dirty="0">
                    <a:solidFill>
                      <a:srgbClr val="FF0000"/>
                    </a:solidFill>
                  </a:rPr>
                  <a:t> </a:t>
                </a:r>
                <a:r>
                  <a:rPr lang="en-US" altLang="zh-CN" sz="2400" dirty="0"/>
                  <a:t>with a set of </a:t>
                </a:r>
                <a:r>
                  <a:rPr lang="en-US" altLang="zh-CN" sz="2400" b="1" dirty="0">
                    <a:solidFill>
                      <a:srgbClr val="FF0000"/>
                    </a:solidFill>
                  </a:rPr>
                  <a:t>linear equations</a:t>
                </a:r>
              </a:p>
              <a:p>
                <a:pPr marL="0" indent="0">
                  <a:buNone/>
                </a:pPr>
                <a14:m>
                  <m:oMathPara xmlns:m="http://schemas.openxmlformats.org/officeDocument/2006/math">
                    <m:oMathParaPr>
                      <m:jc m:val="centerGroup"/>
                    </m:oMathParaPr>
                    <m:oMath xmlns:m="http://schemas.openxmlformats.org/officeDocument/2006/math">
                      <m:d>
                        <m:dPr>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10</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20</m:t>
                                        </m:r>
                                      </m:sub>
                                    </m:sSub>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𝑛</m:t>
                                        </m:r>
                                        <m:r>
                                          <a:rPr lang="en-US" altLang="zh-CN" sz="2400" i="1">
                                            <a:latin typeface="Cambria Math" panose="02040503050406030204" pitchFamily="18" charset="0"/>
                                          </a:rPr>
                                          <m:t>0</m:t>
                                        </m:r>
                                      </m:sub>
                                    </m:sSub>
                                  </m:e>
                                </m:eqArr>
                              </m:e>
                              <m:e>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11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21</m:t>
                                        </m:r>
                                      </m:sub>
                                    </m:sSub>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𝑛</m:t>
                                        </m:r>
                                        <m:r>
                                          <a:rPr lang="en-US" altLang="zh-CN" sz="2400" i="1">
                                            <a:latin typeface="Cambria Math" panose="02040503050406030204" pitchFamily="18" charset="0"/>
                                          </a:rPr>
                                          <m:t>1</m:t>
                                        </m:r>
                                      </m:sub>
                                    </m:sSub>
                                  </m:e>
                                </m:eqArr>
                              </m:e>
                              <m:e>
                                <m:m>
                                  <m:mPr>
                                    <m:mcs>
                                      <m:mc>
                                        <m:mcPr>
                                          <m:count m:val="2"/>
                                          <m:mcJc m:val="center"/>
                                        </m:mcPr>
                                      </m:mc>
                                    </m:mcs>
                                    <m:ctrlPr>
                                      <a:rPr lang="en-US" altLang="zh-CN" sz="2400" i="1">
                                        <a:latin typeface="Cambria Math" panose="02040503050406030204" pitchFamily="18" charset="0"/>
                                      </a:rPr>
                                    </m:ctrlPr>
                                  </m:mPr>
                                  <m:mr>
                                    <m:e>
                                      <m:eqArr>
                                        <m:eqArrPr>
                                          <m:ctrlPr>
                                            <a:rPr lang="en-US" altLang="zh-CN" sz="2400" i="1">
                                              <a:latin typeface="Cambria Math" panose="02040503050406030204" pitchFamily="18" charset="0"/>
                                            </a:rPr>
                                          </m:ctrlPr>
                                        </m:eqArrPr>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qArr>
                                    </m:e>
                                    <m:e>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1</m:t>
                                              </m:r>
                                              <m:r>
                                                <a:rPr lang="en-US" altLang="zh-CN" sz="2400" i="1">
                                                  <a:latin typeface="Cambria Math" panose="02040503050406030204" pitchFamily="18" charset="0"/>
                                                </a:rPr>
                                                <m:t>𝑑</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2</m:t>
                                              </m:r>
                                              <m:r>
                                                <a:rPr lang="en-US" altLang="zh-CN" sz="2400" i="1">
                                                  <a:latin typeface="Cambria Math" panose="02040503050406030204" pitchFamily="18" charset="0"/>
                                                </a:rPr>
                                                <m:t>𝑑</m:t>
                                              </m:r>
                                            </m:sub>
                                          </m:sSub>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𝑛𝑑</m:t>
                                              </m:r>
                                            </m:sub>
                                          </m:sSub>
                                        </m:e>
                                      </m:eqArr>
                                    </m:e>
                                  </m:mr>
                                </m:m>
                              </m:e>
                            </m:mr>
                          </m:m>
                        </m:e>
                      </m:d>
                      <m:d>
                        <m:dPr>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0</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𝑑</m:t>
                                  </m:r>
                                </m:sub>
                              </m:sSub>
                            </m:e>
                          </m:eqArr>
                        </m:e>
                      </m:d>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2</m:t>
                                  </m:r>
                                </m:sub>
                              </m:sSub>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r>
                                <a:rPr lang="en-US" altLang="zh-CN" sz="2400" i="1">
                                  <a:latin typeface="Cambria Math" panose="02040503050406030204" pitchFamily="18" charset="0"/>
                                </a:rPr>
                                <m:t>⋮</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e>
                          </m:eqArr>
                        </m:e>
                      </m:d>
                    </m:oMath>
                  </m:oMathPara>
                </a14:m>
                <a:endParaRPr lang="zh-CN" altLang="en-US" sz="2400" dirty="0"/>
              </a:p>
            </p:txBody>
          </p:sp>
        </mc:Choice>
        <mc:Fallback xmlns="">
          <p:sp>
            <p:nvSpPr>
              <p:cNvPr id="104451" name="Rectangle 3">
                <a:extLst>
                  <a:ext uri="{FF2B5EF4-FFF2-40B4-BE49-F238E27FC236}">
                    <a16:creationId xmlns:a16="http://schemas.microsoft.com/office/drawing/2014/main" id="{B2BA2FA1-5125-411E-A908-740A967246AF}"/>
                  </a:ext>
                </a:extLst>
              </p:cNvPr>
              <p:cNvSpPr>
                <a:spLocks noGrp="1" noRot="1" noChangeAspect="1" noMove="1" noResize="1" noEditPoints="1" noAdjustHandles="1" noChangeArrowheads="1" noChangeShapeType="1" noTextEdit="1"/>
              </p:cNvSpPr>
              <p:nvPr>
                <p:ph idx="1"/>
              </p:nvPr>
            </p:nvSpPr>
            <p:spPr>
              <a:blipFill>
                <a:blip r:embed="rId2"/>
                <a:stretch>
                  <a:fillRect l="-957" t="-797" r="-368"/>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CBB44C9-558D-4B67-99F9-3388F87D19E4}"/>
              </a:ext>
            </a:extLst>
          </p:cNvPr>
          <p:cNvSpPr>
            <a:spLocks noGrp="1" noChangeArrowheads="1"/>
          </p:cNvSpPr>
          <p:nvPr>
            <p:ph type="title"/>
          </p:nvPr>
        </p:nvSpPr>
        <p:spPr/>
        <p:txBody>
          <a:bodyPr/>
          <a:lstStyle/>
          <a:p>
            <a:r>
              <a:rPr lang="en-US" altLang="zh-CN">
                <a:latin typeface="Comic Sans MS" panose="030F0702030302020204" pitchFamily="66" charset="0"/>
              </a:rPr>
              <a:t>Minimum Squared Error</a:t>
            </a:r>
            <a:endParaRPr lang="zh-CN" altLang="en-US"/>
          </a:p>
        </p:txBody>
      </p:sp>
      <mc:AlternateContent xmlns:mc="http://schemas.openxmlformats.org/markup-compatibility/2006" xmlns:a14="http://schemas.microsoft.com/office/drawing/2010/main">
        <mc:Choice Requires="a14">
          <p:sp>
            <p:nvSpPr>
              <p:cNvPr id="105475" name="Rectangle 3">
                <a:extLst>
                  <a:ext uri="{FF2B5EF4-FFF2-40B4-BE49-F238E27FC236}">
                    <a16:creationId xmlns:a16="http://schemas.microsoft.com/office/drawing/2014/main" id="{48C52491-37AC-4B77-81AE-AB0C8FAA29CE}"/>
                  </a:ext>
                </a:extLst>
              </p:cNvPr>
              <p:cNvSpPr>
                <a:spLocks noGrp="1" noChangeArrowheads="1"/>
              </p:cNvSpPr>
              <p:nvPr>
                <p:ph idx="1"/>
              </p:nvPr>
            </p:nvSpPr>
            <p:spPr>
              <a:xfrm>
                <a:off x="911424" y="1124744"/>
                <a:ext cx="10728332" cy="5351462"/>
              </a:xfrm>
            </p:spPr>
            <p:txBody>
              <a:bodyPr/>
              <a:lstStyle/>
              <a:p>
                <a:pPr>
                  <a:buFont typeface="Wingdings" panose="05000000000000000000" pitchFamily="2" charset="2"/>
                  <a:buChar char="n"/>
                </a:pPr>
                <a:r>
                  <a:rPr lang="en-US" altLang="zh-CN" sz="2400" dirty="0"/>
                  <a:t>Number of samples is n, number of dimensions is d</a:t>
                </a:r>
              </a:p>
              <a:p>
                <a:pPr>
                  <a:buFont typeface="Wingdings" panose="05000000000000000000" pitchFamily="2" charset="2"/>
                  <a:buChar char="n"/>
                </a:pPr>
                <a:r>
                  <a:rPr lang="en-US" altLang="zh-CN" sz="2400" b="1" dirty="0"/>
                  <a:t>Y</a:t>
                </a:r>
                <a:r>
                  <a:rPr lang="en-US" altLang="zh-CN" sz="2400" dirty="0"/>
                  <a:t> is the </a:t>
                </a:r>
                <a14:m>
                  <m:oMath xmlns:m="http://schemas.openxmlformats.org/officeDocument/2006/math">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𝑑</m:t>
                        </m:r>
                      </m:e>
                    </m:acc>
                  </m:oMath>
                </a14:m>
                <a:r>
                  <a:rPr lang="zh-CN" altLang="en-US" sz="2400" dirty="0"/>
                  <a:t> </a:t>
                </a:r>
                <a:r>
                  <a:rPr lang="en-US" altLang="zh-CN" sz="2400" dirty="0"/>
                  <a:t>matrix </a:t>
                </a:r>
                <a14:m>
                  <m:oMath xmlns:m="http://schemas.openxmlformats.org/officeDocument/2006/math">
                    <m:r>
                      <a:rPr lang="en-US" altLang="zh-CN" sz="2400">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𝑑</m:t>
                        </m:r>
                      </m:e>
                    </m:acc>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𝑑</m:t>
                    </m:r>
                    <m:r>
                      <a:rPr lang="zh-CN" altLang="en-US" sz="2400" i="1">
                        <a:solidFill>
                          <a:srgbClr val="000000"/>
                        </a:solidFill>
                        <a:latin typeface="Cambria Math" panose="02040503050406030204" pitchFamily="18" charset="0"/>
                      </a:rPr>
                      <m:t>+1)</m:t>
                    </m:r>
                  </m:oMath>
                </a14:m>
                <a:r>
                  <a:rPr lang="en-US" altLang="zh-CN" sz="2400" dirty="0"/>
                  <a:t>, whose </a:t>
                </a:r>
                <a:r>
                  <a:rPr lang="en-US" altLang="zh-CN" sz="2400" i="1" dirty="0" err="1"/>
                  <a:t>i</a:t>
                </a:r>
                <a:r>
                  <a:rPr lang="en-US" altLang="zh-CN" sz="2400" dirty="0" err="1"/>
                  <a:t>-th</a:t>
                </a:r>
                <a:r>
                  <a:rPr lang="en-US" altLang="zh-CN" sz="2400" dirty="0"/>
                  <a:t> line is</a:t>
                </a:r>
                <a14:m>
                  <m:oMath xmlns:m="http://schemas.openxmlformats.org/officeDocument/2006/math">
                    <m:r>
                      <a:rPr lang="en-US" altLang="zh-CN" sz="2400">
                        <a:solidFill>
                          <a:srgbClr val="000000"/>
                        </a:solidFill>
                        <a:latin typeface="Cambria Math" panose="02040503050406030204" pitchFamily="18" charset="0"/>
                      </a:rPr>
                      <m:t> </m:t>
                    </m:r>
                    <m:sSubSup>
                      <m:sSubSupPr>
                        <m:ctrlPr>
                          <a:rPr lang="zh-CN" altLang="en-US" sz="2400" i="1">
                            <a:solidFill>
                              <a:srgbClr val="000000"/>
                            </a:solidFill>
                            <a:latin typeface="Cambria Math" panose="02040503050406030204" pitchFamily="18" charset="0"/>
                          </a:rPr>
                        </m:ctrlPr>
                      </m:sSubSupPr>
                      <m:e>
                        <m:r>
                          <a:rPr lang="zh-CN" altLang="en-US" sz="2400" b="1">
                            <a:solidFill>
                              <a:srgbClr val="000000"/>
                            </a:solidFill>
                            <a:latin typeface="Cambria Math" panose="02040503050406030204" pitchFamily="18" charset="0"/>
                          </a:rPr>
                          <m:t>𝐲</m:t>
                        </m:r>
                      </m:e>
                      <m:sub>
                        <m:r>
                          <a:rPr lang="zh-CN" altLang="en-US" sz="2400" i="1">
                            <a:solidFill>
                              <a:srgbClr val="000000"/>
                            </a:solidFill>
                            <a:latin typeface="Cambria Math" panose="02040503050406030204" pitchFamily="18" charset="0"/>
                          </a:rPr>
                          <m:t>𝑖</m:t>
                        </m:r>
                      </m:sub>
                      <m:sup>
                        <m:r>
                          <a:rPr lang="zh-CN" altLang="en-US" sz="2400" i="1">
                            <a:solidFill>
                              <a:srgbClr val="000000"/>
                            </a:solidFill>
                            <a:latin typeface="Cambria Math" panose="02040503050406030204" pitchFamily="18" charset="0"/>
                          </a:rPr>
                          <m:t>𝑡</m:t>
                        </m:r>
                      </m:sup>
                    </m:sSubSup>
                  </m:oMath>
                </a14:m>
                <a:endParaRPr lang="zh-CN" altLang="en-US" sz="2400" dirty="0"/>
              </a:p>
              <a:p>
                <a:pPr>
                  <a:buFont typeface="Wingdings" panose="05000000000000000000" pitchFamily="2" charset="2"/>
                  <a:buChar char="n"/>
                </a:pPr>
                <a:r>
                  <a:rPr lang="en-US" altLang="zh-CN" sz="2400" b="1" dirty="0"/>
                  <a:t>B</a:t>
                </a:r>
                <a:r>
                  <a:rPr lang="zh-CN" altLang="en-US" sz="2400" b="1" dirty="0"/>
                  <a:t> </a:t>
                </a:r>
                <a:r>
                  <a:rPr lang="en-US" altLang="zh-CN" sz="2400" dirty="0"/>
                  <a:t>is</a:t>
                </a:r>
                <a:r>
                  <a:rPr lang="zh-CN" altLang="en-US" sz="2400" dirty="0"/>
                  <a:t> </a:t>
                </a:r>
                <a:r>
                  <a:rPr lang="en-US" altLang="zh-CN" sz="2400" dirty="0"/>
                  <a:t>the column</a:t>
                </a:r>
                <a:r>
                  <a:rPr lang="zh-CN" altLang="en-US" sz="2400" dirty="0"/>
                  <a:t> </a:t>
                </a:r>
                <a:r>
                  <a:rPr lang="en-US" altLang="zh-CN" sz="2400" dirty="0"/>
                  <a:t>vector </a:t>
                </a:r>
                <a14:m>
                  <m:oMath xmlns:m="http://schemas.openxmlformats.org/officeDocument/2006/math">
                    <m:r>
                      <a:rPr lang="en-US" altLang="zh-CN" sz="2400" i="1">
                        <a:latin typeface="Cambria Math" panose="02040503050406030204" pitchFamily="18" charset="0"/>
                      </a:rPr>
                      <m:t>𝑏</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𝑏</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r>
                          <m:rPr>
                            <m:nor/>
                          </m:rPr>
                          <a:rPr lang="zh-CN" altLang="en-US" sz="2400" dirty="0"/>
                          <m:t> </m:t>
                        </m:r>
                      </m:e>
                      <m:sup>
                        <m:r>
                          <a:rPr lang="en-US" altLang="zh-CN" sz="2400" i="1">
                            <a:latin typeface="Cambria Math" panose="02040503050406030204" pitchFamily="18" charset="0"/>
                          </a:rPr>
                          <m:t>𝑡</m:t>
                        </m:r>
                      </m:sup>
                    </m:sSup>
                  </m:oMath>
                </a14:m>
                <a:endParaRPr lang="en-US" altLang="zh-CN" sz="2400" dirty="0"/>
              </a:p>
              <a:p>
                <a:pPr>
                  <a:buFont typeface="Wingdings" panose="05000000000000000000" pitchFamily="2" charset="2"/>
                  <a:buChar char="n"/>
                </a:pPr>
                <a:r>
                  <a:rPr lang="en-US" altLang="zh-CN" sz="2400" dirty="0"/>
                  <a:t>Then the set of linear equations can be written as</a:t>
                </a:r>
                <a:r>
                  <a:rPr lang="en-US" altLang="zh-CN" sz="2400" b="1" i="1" dirty="0"/>
                  <a:t> </a:t>
                </a:r>
                <a14:m>
                  <m:oMath xmlns:m="http://schemas.openxmlformats.org/officeDocument/2006/math">
                    <m:r>
                      <a:rPr lang="en-US" altLang="zh-CN" sz="2400" b="1">
                        <a:latin typeface="Cambria Math" panose="02040503050406030204" pitchFamily="18" charset="0"/>
                      </a:rPr>
                      <m:t>𝐘𝐚</m:t>
                    </m:r>
                    <m:r>
                      <a:rPr lang="en-US" altLang="zh-CN" sz="2400" i="1">
                        <a:latin typeface="Cambria Math" panose="02040503050406030204" pitchFamily="18" charset="0"/>
                      </a:rPr>
                      <m:t>=</m:t>
                    </m:r>
                    <m:r>
                      <a:rPr lang="en-US" altLang="zh-CN" sz="2400" i="1">
                        <a:latin typeface="Cambria Math" panose="02040503050406030204" pitchFamily="18" charset="0"/>
                      </a:rPr>
                      <m:t>𝑏</m:t>
                    </m:r>
                  </m:oMath>
                </a14:m>
                <a:endParaRPr lang="zh-CN" altLang="en-US" sz="2400" dirty="0"/>
              </a:p>
              <a:p>
                <a:pPr>
                  <a:buFont typeface="Wingdings" panose="05000000000000000000" pitchFamily="2" charset="2"/>
                  <a:buChar char="n"/>
                </a:pPr>
                <a:r>
                  <a:rPr lang="en-US" altLang="zh-CN" sz="2400" dirty="0"/>
                  <a:t>If </a:t>
                </a:r>
                <a:r>
                  <a:rPr lang="en-US" altLang="zh-CN" sz="2400" b="1" dirty="0"/>
                  <a:t>Y</a:t>
                </a:r>
                <a:r>
                  <a:rPr lang="en-US" altLang="zh-CN" sz="2400" dirty="0"/>
                  <a:t> is non-singular, the solution is </a:t>
                </a:r>
                <a14:m>
                  <m:oMath xmlns:m="http://schemas.openxmlformats.org/officeDocument/2006/math">
                    <m:r>
                      <a:rPr lang="en-US" altLang="zh-CN" sz="2400" b="1">
                        <a:latin typeface="Cambria Math" panose="02040503050406030204" pitchFamily="18" charset="0"/>
                      </a:rPr>
                      <m:t>𝐚</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a:latin typeface="Cambria Math" panose="02040503050406030204" pitchFamily="18" charset="0"/>
                          </a:rPr>
                          <m:t>𝐘</m:t>
                        </m:r>
                      </m:e>
                      <m:sup>
                        <m:r>
                          <a:rPr lang="en-US" altLang="zh-CN" sz="2400" i="1">
                            <a:latin typeface="Cambria Math" panose="02040503050406030204" pitchFamily="18" charset="0"/>
                          </a:rPr>
                          <m:t>−1</m:t>
                        </m:r>
                      </m:sup>
                    </m:sSup>
                    <m:r>
                      <a:rPr lang="en-US" altLang="zh-CN" sz="2400" i="1">
                        <a:latin typeface="Cambria Math" panose="02040503050406030204" pitchFamily="18" charset="0"/>
                      </a:rPr>
                      <m:t>𝑏</m:t>
                    </m:r>
                  </m:oMath>
                </a14:m>
                <a:endParaRPr lang="zh-CN" altLang="zh-CN" sz="2400" dirty="0"/>
              </a:p>
              <a:p>
                <a:pPr>
                  <a:buFont typeface="Wingdings" panose="05000000000000000000" pitchFamily="2" charset="2"/>
                  <a:buChar char="n"/>
                </a:pPr>
                <a:r>
                  <a:rPr lang="en-US" altLang="zh-CN" sz="2400" dirty="0"/>
                  <a:t>Normally,</a:t>
                </a:r>
                <a14:m>
                  <m:oMath xmlns:m="http://schemas.openxmlformats.org/officeDocument/2006/math">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&gt;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𝑑</m:t>
                        </m:r>
                      </m:e>
                    </m:acc>
                  </m:oMath>
                </a14:m>
                <a:r>
                  <a:rPr lang="en-US" altLang="zh-CN" sz="2400" dirty="0"/>
                  <a:t>, that is, the number of rows in </a:t>
                </a:r>
                <a:r>
                  <a:rPr lang="en-US" altLang="zh-CN" sz="2400" b="1" dirty="0"/>
                  <a:t>Y</a:t>
                </a:r>
                <a:r>
                  <a:rPr lang="en-US" altLang="zh-CN" sz="2400" dirty="0"/>
                  <a:t> is greater than the number of columns, the linear equations are overdetermined (</a:t>
                </a:r>
                <a:r>
                  <a:rPr lang="zh-CN" altLang="en-US" sz="2400" dirty="0"/>
                  <a:t>超定</a:t>
                </a:r>
                <a:r>
                  <a:rPr lang="en-US" altLang="zh-CN" sz="2400" dirty="0"/>
                  <a:t>), and </a:t>
                </a:r>
                <a:r>
                  <a:rPr lang="en-US" altLang="zh-CN" sz="2400" b="1" dirty="0"/>
                  <a:t>a</a:t>
                </a:r>
                <a:r>
                  <a:rPr lang="en-US" altLang="zh-CN" sz="2400" dirty="0"/>
                  <a:t> usually has no exact solution</a:t>
                </a:r>
                <a:endParaRPr lang="zh-CN" altLang="en-US" sz="2400" dirty="0"/>
              </a:p>
            </p:txBody>
          </p:sp>
        </mc:Choice>
        <mc:Fallback xmlns="">
          <p:sp>
            <p:nvSpPr>
              <p:cNvPr id="105475" name="Rectangle 3">
                <a:extLst>
                  <a:ext uri="{FF2B5EF4-FFF2-40B4-BE49-F238E27FC236}">
                    <a16:creationId xmlns:a16="http://schemas.microsoft.com/office/drawing/2014/main" id="{48C52491-37AC-4B77-81AE-AB0C8FAA29CE}"/>
                  </a:ext>
                </a:extLst>
              </p:cNvPr>
              <p:cNvSpPr>
                <a:spLocks noGrp="1" noRot="1" noChangeAspect="1" noMove="1" noResize="1" noEditPoints="1" noAdjustHandles="1" noChangeArrowheads="1" noChangeShapeType="1" noTextEdit="1"/>
              </p:cNvSpPr>
              <p:nvPr>
                <p:ph idx="1"/>
              </p:nvPr>
            </p:nvSpPr>
            <p:spPr>
              <a:xfrm>
                <a:off x="911424" y="1124744"/>
                <a:ext cx="10728332" cy="5351462"/>
              </a:xfrm>
              <a:blipFill>
                <a:blip r:embed="rId3"/>
                <a:stretch>
                  <a:fillRect l="-796" t="-798" r="-512"/>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197269C-22F1-4FB2-AD01-0902C577AE84}"/>
              </a:ext>
            </a:extLst>
          </p:cNvPr>
          <p:cNvSpPr>
            <a:spLocks noGrp="1" noChangeArrowheads="1"/>
          </p:cNvSpPr>
          <p:nvPr>
            <p:ph type="title"/>
          </p:nvPr>
        </p:nvSpPr>
        <p:spPr/>
        <p:txBody>
          <a:bodyPr/>
          <a:lstStyle/>
          <a:p>
            <a:r>
              <a:rPr lang="en-US" altLang="zh-CN">
                <a:latin typeface="Comic Sans MS" panose="030F0702030302020204" pitchFamily="66" charset="0"/>
              </a:rPr>
              <a:t>Minimum Squared Error</a:t>
            </a:r>
            <a:endParaRPr lang="zh-CN" altLang="en-US"/>
          </a:p>
        </p:txBody>
      </p:sp>
      <mc:AlternateContent xmlns:mc="http://schemas.openxmlformats.org/markup-compatibility/2006" xmlns:a14="http://schemas.microsoft.com/office/drawing/2010/main">
        <mc:Choice Requires="a14">
          <p:sp>
            <p:nvSpPr>
              <p:cNvPr id="107523" name="Rectangle 3">
                <a:extLst>
                  <a:ext uri="{FF2B5EF4-FFF2-40B4-BE49-F238E27FC236}">
                    <a16:creationId xmlns:a16="http://schemas.microsoft.com/office/drawing/2014/main" id="{9D367A2B-918D-4928-AF18-8EF2F62C7EBD}"/>
                  </a:ext>
                </a:extLst>
              </p:cNvPr>
              <p:cNvSpPr>
                <a:spLocks noGrp="1" noChangeArrowheads="1"/>
              </p:cNvSpPr>
              <p:nvPr>
                <p:ph idx="1"/>
              </p:nvPr>
            </p:nvSpPr>
            <p:spPr>
              <a:xfrm>
                <a:off x="911424" y="1124744"/>
                <a:ext cx="10728331" cy="5351462"/>
              </a:xfrm>
            </p:spPr>
            <p:txBody>
              <a:bodyPr/>
              <a:lstStyle/>
              <a:p>
                <a:pPr>
                  <a:buFont typeface="Wingdings" panose="05000000000000000000" pitchFamily="2" charset="2"/>
                  <a:buChar char="n"/>
                </a:pPr>
                <a:r>
                  <a:rPr lang="en-US" altLang="zh-CN" dirty="0"/>
                  <a:t>Define the error vector</a:t>
                </a:r>
                <a:endParaRPr lang="zh-CN" altLang="en-US" dirty="0"/>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1">
                        <a:latin typeface="Cambria Math" panose="02040503050406030204" pitchFamily="18" charset="0"/>
                      </a:rPr>
                      <m:t>𝐘𝐚</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oMath>
                </a14:m>
                <a:endParaRPr lang="zh-CN" altLang="en-US" dirty="0"/>
              </a:p>
              <a:p>
                <a:pPr>
                  <a:buFont typeface="Wingdings" panose="05000000000000000000" pitchFamily="2" charset="2"/>
                  <a:buChar char="n"/>
                </a:pPr>
                <a:r>
                  <a:rPr lang="en-US" altLang="zh-CN" dirty="0"/>
                  <a:t>In the case that </a:t>
                </a:r>
                <a:r>
                  <a:rPr lang="en-US" altLang="zh-CN" b="1" dirty="0"/>
                  <a:t>a</a:t>
                </a:r>
                <a:r>
                  <a:rPr lang="en-US" altLang="zh-CN" dirty="0"/>
                  <a:t> has no solution, find </a:t>
                </a:r>
                <a:r>
                  <a:rPr lang="en-US" altLang="zh-CN" b="1" dirty="0"/>
                  <a:t>a</a:t>
                </a:r>
                <a:r>
                  <a:rPr lang="en-US" altLang="zh-CN" dirty="0"/>
                  <a:t> that minimizes the square of the error vector as the approximate solution of the linear equations</a:t>
                </a:r>
              </a:p>
              <a:p>
                <a:pPr>
                  <a:buFont typeface="Wingdings" panose="05000000000000000000" pitchFamily="2" charset="2"/>
                  <a:buChar char="n"/>
                </a:pPr>
                <a:r>
                  <a:rPr lang="en-US" altLang="zh-CN" b="1" dirty="0">
                    <a:solidFill>
                      <a:srgbClr val="FF0000"/>
                    </a:solidFill>
                  </a:rPr>
                  <a:t>Least square error </a:t>
                </a:r>
                <a:r>
                  <a:rPr lang="en-US" altLang="zh-CN" dirty="0">
                    <a:solidFill>
                      <a:srgbClr val="FF0000"/>
                    </a:solidFill>
                  </a:rPr>
                  <a:t>(</a:t>
                </a:r>
                <a:r>
                  <a:rPr lang="en-US" altLang="zh-CN" b="1" dirty="0">
                    <a:solidFill>
                      <a:srgbClr val="FF0000"/>
                    </a:solidFill>
                  </a:rPr>
                  <a:t>least error sum of squares</a:t>
                </a:r>
                <a:r>
                  <a:rPr lang="en-US" altLang="zh-CN" dirty="0">
                    <a:solidFill>
                      <a:srgbClr val="FF0000"/>
                    </a:solidFill>
                  </a:rPr>
                  <a:t>) </a:t>
                </a:r>
                <a:r>
                  <a:rPr lang="en-US" altLang="zh-CN" dirty="0"/>
                  <a:t>criterion function</a:t>
                </a:r>
              </a:p>
              <a:p>
                <a:pPr marL="0"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𝑠</m:t>
                        </m:r>
                      </m:sub>
                    </m:sSub>
                    <m:d>
                      <m:dPr>
                        <m:ctrlPr>
                          <a:rPr lang="en-US" altLang="zh-CN" i="1" smtClean="0">
                            <a:latin typeface="Cambria Math" panose="02040503050406030204" pitchFamily="18" charset="0"/>
                          </a:rPr>
                        </m:ctrlPr>
                      </m:dPr>
                      <m:e>
                        <m:r>
                          <a:rPr lang="en-US" altLang="zh-CN" b="1" i="0">
                            <a:latin typeface="Cambria Math" panose="02040503050406030204" pitchFamily="18" charset="0"/>
                          </a:rPr>
                          <m:t>𝐚</m:t>
                        </m:r>
                      </m:e>
                    </m:d>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0">
                                <a:latin typeface="Cambria Math" panose="02040503050406030204" pitchFamily="18" charset="0"/>
                              </a:rPr>
                              <m:t>𝐘𝐚</m:t>
                            </m:r>
                            <m:r>
                              <a:rPr lang="en-US" altLang="zh-CN" b="0">
                                <a:latin typeface="Cambria Math" panose="02040503050406030204" pitchFamily="18" charset="0"/>
                              </a:rPr>
                              <m:t>−</m:t>
                            </m:r>
                            <m:r>
                              <m:rPr>
                                <m:sty m:val="p"/>
                              </m:rPr>
                              <a:rPr lang="en-US" altLang="zh-CN" b="0">
                                <a:latin typeface="Cambria Math" panose="02040503050406030204" pitchFamily="18" charset="0"/>
                              </a:rPr>
                              <m:t>b</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i="1" smtClean="0">
                                <a:latin typeface="Cambria Math" panose="02040503050406030204" pitchFamily="18" charset="0"/>
                              </a:rPr>
                            </m:ctrlPr>
                          </m:sSupPr>
                          <m:e>
                            <m:r>
                              <a:rPr lang="en-US" altLang="zh-CN" b="0"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0">
                                    <a:latin typeface="Cambria Math" panose="02040503050406030204" pitchFamily="18" charset="0"/>
                                  </a:rPr>
                                  <m:t>𝐚</m:t>
                                </m:r>
                              </m:e>
                              <m:sup>
                                <m:r>
                                  <a:rPr lang="en-US" altLang="zh-CN" b="0" i="1">
                                    <a:latin typeface="Cambria Math" panose="02040503050406030204" pitchFamily="18" charset="0"/>
                                  </a:rPr>
                                  <m:t>𝑡</m:t>
                                </m:r>
                              </m:sup>
                            </m:s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a:latin typeface="Cambria Math" panose="02040503050406030204" pitchFamily="18" charset="0"/>
                                  </a:rPr>
                                  <m:t>𝑖</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oMath>
                </a14:m>
                <a:endParaRPr lang="zh-CN" altLang="en-US" dirty="0"/>
              </a:p>
            </p:txBody>
          </p:sp>
        </mc:Choice>
        <mc:Fallback xmlns="">
          <p:sp>
            <p:nvSpPr>
              <p:cNvPr id="107523" name="Rectangle 3">
                <a:extLst>
                  <a:ext uri="{FF2B5EF4-FFF2-40B4-BE49-F238E27FC236}">
                    <a16:creationId xmlns:a16="http://schemas.microsoft.com/office/drawing/2014/main" id="{9D367A2B-918D-4928-AF18-8EF2F62C7EBD}"/>
                  </a:ext>
                </a:extLst>
              </p:cNvPr>
              <p:cNvSpPr>
                <a:spLocks noGrp="1" noRot="1" noChangeAspect="1" noMove="1" noResize="1" noEditPoints="1" noAdjustHandles="1" noChangeArrowheads="1" noChangeShapeType="1" noTextEdit="1"/>
              </p:cNvSpPr>
              <p:nvPr>
                <p:ph idx="1"/>
              </p:nvPr>
            </p:nvSpPr>
            <p:spPr>
              <a:xfrm>
                <a:off x="911424" y="1124744"/>
                <a:ext cx="10728331" cy="5351462"/>
              </a:xfrm>
              <a:blipFill>
                <a:blip r:embed="rId3"/>
                <a:stretch>
                  <a:fillRect l="-1023" t="-125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8C68D8C-8012-4057-B4A5-9330C014AA15}"/>
              </a:ext>
            </a:extLst>
          </p:cNvPr>
          <p:cNvSpPr>
            <a:spLocks noGrp="1" noChangeArrowheads="1"/>
          </p:cNvSpPr>
          <p:nvPr>
            <p:ph type="title"/>
          </p:nvPr>
        </p:nvSpPr>
        <p:spPr/>
        <p:txBody>
          <a:bodyPr/>
          <a:lstStyle/>
          <a:p>
            <a:r>
              <a:rPr lang="en-US" altLang="zh-CN">
                <a:latin typeface="Comic Sans MS" panose="030F0702030302020204" pitchFamily="66" charset="0"/>
              </a:rPr>
              <a:t>Widrow-Hoff</a:t>
            </a:r>
            <a:r>
              <a:rPr lang="zh-CN" altLang="en-US">
                <a:latin typeface="Comic Sans MS" panose="030F0702030302020204" pitchFamily="66" charset="0"/>
              </a:rPr>
              <a:t> </a:t>
            </a:r>
            <a:r>
              <a:rPr lang="en-US" altLang="zh-CN">
                <a:latin typeface="Comic Sans MS" panose="030F0702030302020204" pitchFamily="66" charset="0"/>
              </a:rPr>
              <a:t>Algorithm</a:t>
            </a:r>
            <a:endParaRPr lang="zh-CN" alt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08547" name="Rectangle 3">
                <a:extLst>
                  <a:ext uri="{FF2B5EF4-FFF2-40B4-BE49-F238E27FC236}">
                    <a16:creationId xmlns:a16="http://schemas.microsoft.com/office/drawing/2014/main" id="{3FCF58CE-7526-447F-9C05-5A80A82F2594}"/>
                  </a:ext>
                </a:extLst>
              </p:cNvPr>
              <p:cNvSpPr>
                <a:spLocks noGrp="1" noChangeArrowheads="1"/>
              </p:cNvSpPr>
              <p:nvPr>
                <p:ph idx="1"/>
              </p:nvPr>
            </p:nvSpPr>
            <p:spPr>
              <a:xfrm>
                <a:off x="911425" y="1125538"/>
                <a:ext cx="10513168" cy="5351462"/>
              </a:xfrm>
            </p:spPr>
            <p:txBody>
              <a:bodyPr/>
              <a:lstStyle/>
              <a:p>
                <a:pPr>
                  <a:lnSpc>
                    <a:spcPct val="150000"/>
                  </a:lnSpc>
                  <a:spcBef>
                    <a:spcPts val="200"/>
                  </a:spcBef>
                  <a:buFont typeface="Wingdings" panose="05000000000000000000" pitchFamily="2" charset="2"/>
                  <a:buChar char="n"/>
                </a:pPr>
                <a:r>
                  <a:rPr lang="en-US" altLang="zh-CN" dirty="0" smtClean="0"/>
                  <a:t>Use gradient descent method to find the minimum value of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𝐽</m:t>
                        </m:r>
                      </m:e>
                      <m:sub>
                        <m:r>
                          <a:rPr lang="en-US" altLang="zh-CN" i="1">
                            <a:latin typeface="Cambria Math" panose="02040503050406030204" pitchFamily="18" charset="0"/>
                          </a:rPr>
                          <m:t>𝑠</m:t>
                        </m:r>
                      </m:sub>
                    </m:sSub>
                    <m:d>
                      <m:dPr>
                        <m:ctrlPr>
                          <a:rPr lang="en-US" altLang="zh-CN" i="1">
                            <a:latin typeface="Cambria Math" panose="02040503050406030204" pitchFamily="18" charset="0"/>
                          </a:rPr>
                        </m:ctrlPr>
                      </m:dPr>
                      <m:e>
                        <m:r>
                          <a:rPr lang="en-US" altLang="zh-CN" b="1">
                            <a:latin typeface="Cambria Math" panose="02040503050406030204" pitchFamily="18" charset="0"/>
                          </a:rPr>
                          <m:t>𝐚</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a:latin typeface="Cambria Math" panose="02040503050406030204" pitchFamily="18" charset="0"/>
                              </a:rPr>
                              <m:t>𝐘𝐚</m:t>
                            </m:r>
                            <m:r>
                              <a:rPr lang="en-US" altLang="zh-CN">
                                <a:latin typeface="Cambria Math" panose="02040503050406030204" pitchFamily="18" charset="0"/>
                              </a:rPr>
                              <m:t>−</m:t>
                            </m:r>
                            <m:r>
                              <m:rPr>
                                <m:sty m:val="p"/>
                              </m:rPr>
                              <a:rPr lang="en-US" altLang="zh-CN">
                                <a:latin typeface="Cambria Math" panose="02040503050406030204" pitchFamily="18" charset="0"/>
                              </a:rPr>
                              <m:t>b</m:t>
                            </m:r>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𝑠</m:t>
                        </m:r>
                      </m:sub>
                    </m:sSub>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b="1">
                            <a:latin typeface="Cambria Math" panose="02040503050406030204" pitchFamily="18" charset="0"/>
                          </a:rPr>
                          <m:t>𝐘</m:t>
                        </m:r>
                      </m:e>
                      <m:sup>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b="1">
                        <a:latin typeface="Cambria Math" panose="02040503050406030204" pitchFamily="18" charset="0"/>
                      </a:rPr>
                      <m:t>𝐘𝐚</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i="1">
                        <a:latin typeface="Cambria Math" panose="02040503050406030204" pitchFamily="18" charset="0"/>
                      </a:rPr>
                      <m:t>)</m:t>
                    </m:r>
                  </m:oMath>
                </a14:m>
                <a:endParaRPr lang="en-US" altLang="zh-CN" dirty="0" smtClean="0"/>
              </a:p>
              <a:p>
                <a:pPr>
                  <a:spcBef>
                    <a:spcPts val="200"/>
                  </a:spcBef>
                  <a:buFont typeface="Wingdings" panose="05000000000000000000" pitchFamily="2" charset="2"/>
                  <a:buChar char="n"/>
                </a:pPr>
                <a:endParaRPr lang="en-US" altLang="zh-CN" dirty="0"/>
              </a:p>
              <a:p>
                <a:pPr>
                  <a:lnSpc>
                    <a:spcPct val="150000"/>
                  </a:lnSpc>
                  <a:buFont typeface="Wingdings" panose="05000000000000000000" pitchFamily="2" charset="2"/>
                  <a:buChar char="n"/>
                </a:pPr>
                <a:r>
                  <a:rPr lang="en-US" altLang="zh-CN" dirty="0"/>
                  <a:t>Recursion formula</a:t>
                </a:r>
              </a:p>
              <a:p>
                <a:pPr marL="0" indent="0">
                  <a:lnSpc>
                    <a:spcPct val="150000"/>
                  </a:lnSpc>
                  <a:buNone/>
                </a:pPr>
                <a:r>
                  <a:rPr lang="en-US" altLang="zh-CN" b="1" dirty="0"/>
                  <a:t>	</a:t>
                </a:r>
                <a14:m>
                  <m:oMath xmlns:m="http://schemas.openxmlformats.org/officeDocument/2006/math">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b="1" i="1">
                        <a:latin typeface="Cambria Math" panose="02040503050406030204" pitchFamily="18" charset="0"/>
                      </a:rPr>
                      <m:t>𝐚</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𝜂</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1">
                            <a:latin typeface="Cambria Math" panose="02040503050406030204" pitchFamily="18" charset="0"/>
                          </a:rPr>
                          <m:t>𝐘</m:t>
                        </m:r>
                      </m:e>
                      <m:sup>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b="1">
                        <a:latin typeface="Cambria Math" panose="02040503050406030204" pitchFamily="18" charset="0"/>
                      </a:rPr>
                      <m:t>𝐘</m:t>
                    </m:r>
                    <m:sSub>
                      <m:sSubPr>
                        <m:ctrlPr>
                          <a:rPr lang="en-US" altLang="zh-CN" b="1" i="1" smtClean="0">
                            <a:latin typeface="Cambria Math" panose="02040503050406030204" pitchFamily="18" charset="0"/>
                          </a:rPr>
                        </m:ctrlPr>
                      </m:sSubPr>
                      <m:e>
                        <m:r>
                          <a:rPr lang="en-US" altLang="zh-CN" b="1">
                            <a:latin typeface="Cambria Math" panose="02040503050406030204" pitchFamily="18" charset="0"/>
                          </a:rPr>
                          <m:t>𝐚</m:t>
                        </m:r>
                      </m:e>
                      <m:sub>
                        <m:r>
                          <a:rPr lang="en-US" altLang="zh-CN" b="1" i="1" smtClean="0">
                            <a:latin typeface="Cambria Math" panose="02040503050406030204" pitchFamily="18" charset="0"/>
                          </a:rPr>
                          <m:t>𝒌</m:t>
                        </m:r>
                      </m:sub>
                    </m:sSub>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i="1">
                        <a:latin typeface="Cambria Math" panose="02040503050406030204" pitchFamily="18" charset="0"/>
                      </a:rPr>
                      <m:t>)</m:t>
                    </m:r>
                  </m:oMath>
                </a14:m>
                <a:r>
                  <a:rPr lang="zh-CN" altLang="en-US" dirty="0"/>
                  <a:t/>
                </a:r>
                <a:br>
                  <a:rPr lang="zh-CN" altLang="en-US" dirty="0"/>
                </a:br>
                <a:endParaRPr lang="zh-CN" altLang="en-US" dirty="0"/>
              </a:p>
              <a:p>
                <a:pPr>
                  <a:buFont typeface="Wingdings" panose="05000000000000000000" pitchFamily="2" charset="2"/>
                  <a:buChar char="n"/>
                </a:pPr>
                <a:endParaRPr lang="zh-CN" altLang="en-US" dirty="0"/>
              </a:p>
            </p:txBody>
          </p:sp>
        </mc:Choice>
        <mc:Fallback xmlns="">
          <p:sp>
            <p:nvSpPr>
              <p:cNvPr id="108547" name="Rectangle 3">
                <a:extLst>
                  <a:ext uri="{FF2B5EF4-FFF2-40B4-BE49-F238E27FC236}">
                    <a16:creationId xmlns:a16="http://schemas.microsoft.com/office/drawing/2014/main" id="{3FCF58CE-7526-447F-9C05-5A80A82F2594}"/>
                  </a:ext>
                </a:extLst>
              </p:cNvPr>
              <p:cNvSpPr>
                <a:spLocks noGrp="1" noRot="1" noChangeAspect="1" noMove="1" noResize="1" noEditPoints="1" noAdjustHandles="1" noChangeArrowheads="1" noChangeShapeType="1" noTextEdit="1"/>
              </p:cNvSpPr>
              <p:nvPr>
                <p:ph idx="1"/>
              </p:nvPr>
            </p:nvSpPr>
            <p:spPr>
              <a:xfrm>
                <a:off x="911425" y="1125538"/>
                <a:ext cx="10513168" cy="5351462"/>
              </a:xfrm>
              <a:blipFill>
                <a:blip r:embed="rId3"/>
                <a:stretch>
                  <a:fillRect l="-104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0A1B0604-E03D-4476-86C5-68A443D07FEE}"/>
              </a:ext>
            </a:extLst>
          </p:cNvPr>
          <p:cNvSpPr>
            <a:spLocks noGrp="1" noChangeArrowheads="1"/>
          </p:cNvSpPr>
          <p:nvPr>
            <p:ph type="title"/>
          </p:nvPr>
        </p:nvSpPr>
        <p:spPr/>
        <p:txBody>
          <a:bodyPr/>
          <a:lstStyle/>
          <a:p>
            <a:r>
              <a:rPr lang="en-US" altLang="zh-CN">
                <a:latin typeface="Comic Sans MS" panose="030F0702030302020204" pitchFamily="66" charset="0"/>
              </a:rPr>
              <a:t>Widrow-Hoff</a:t>
            </a:r>
            <a:r>
              <a:rPr lang="zh-CN" altLang="en-US">
                <a:latin typeface="Comic Sans MS" panose="030F0702030302020204" pitchFamily="66" charset="0"/>
              </a:rPr>
              <a:t> </a:t>
            </a:r>
            <a:r>
              <a:rPr lang="en-US" altLang="zh-CN">
                <a:latin typeface="Comic Sans MS" panose="030F0702030302020204" pitchFamily="66" charset="0"/>
              </a:rPr>
              <a:t>Algorithm</a:t>
            </a:r>
            <a:endParaRPr lang="zh-CN" altLang="en-US"/>
          </a:p>
        </p:txBody>
      </p:sp>
      <p:sp>
        <p:nvSpPr>
          <p:cNvPr id="109571" name="Rectangle 3">
            <a:extLst>
              <a:ext uri="{FF2B5EF4-FFF2-40B4-BE49-F238E27FC236}">
                <a16:creationId xmlns:a16="http://schemas.microsoft.com/office/drawing/2014/main" id="{BFD18A1E-ADBF-4FF2-92C3-D2BD15DB9D7A}"/>
              </a:ext>
            </a:extLst>
          </p:cNvPr>
          <p:cNvSpPr>
            <a:spLocks noGrp="1" noChangeArrowheads="1"/>
          </p:cNvSpPr>
          <p:nvPr>
            <p:ph idx="1"/>
          </p:nvPr>
        </p:nvSpPr>
        <p:spPr/>
        <p:txBody>
          <a:bodyPr/>
          <a:lstStyle/>
          <a:p>
            <a:pPr>
              <a:buFont typeface="Wingdings" panose="05000000000000000000" pitchFamily="2" charset="2"/>
              <a:buChar char="n"/>
            </a:pPr>
            <a:r>
              <a:rPr lang="en-US" altLang="zh-CN" dirty="0"/>
              <a:t>Consider the single sample case: </a:t>
            </a:r>
            <a:r>
              <a:rPr lang="en-US" altLang="zh-CN" dirty="0" err="1"/>
              <a:t>Widrow</a:t>
            </a:r>
            <a:r>
              <a:rPr lang="en-US" altLang="zh-CN" dirty="0"/>
              <a:t>-Hoff algorithm or least mean square (LMS) algorithm</a:t>
            </a:r>
            <a:r>
              <a:rPr lang="zh-CN" altLang="en-US" dirty="0"/>
              <a:t/>
            </a:r>
            <a:br>
              <a:rPr lang="zh-CN" altLang="en-US" dirty="0"/>
            </a:br>
            <a:r>
              <a:rPr lang="zh-CN" altLang="en-US" dirty="0"/>
              <a:t/>
            </a:r>
            <a:br>
              <a:rPr lang="zh-CN" altLang="en-US" dirty="0"/>
            </a:br>
            <a:r>
              <a:rPr lang="zh-CN" altLang="en-US" dirty="0"/>
              <a:t/>
            </a:r>
            <a:br>
              <a:rPr lang="zh-CN" altLang="en-US" dirty="0"/>
            </a:br>
            <a:r>
              <a:rPr lang="en-US" altLang="zh-CN" b="1" dirty="0">
                <a:solidFill>
                  <a:srgbClr val="FF0000"/>
                </a:solidFill>
              </a:rPr>
              <a:t>Algorithm description</a:t>
            </a:r>
            <a:endParaRPr lang="zh-CN" altLang="zh-CN" dirty="0"/>
          </a:p>
          <a:p>
            <a:endParaRPr lang="en-US" altLang="zh-CN" dirty="0"/>
          </a:p>
        </p:txBody>
      </p:sp>
      <p:sp>
        <p:nvSpPr>
          <p:cNvPr id="2" name="矩形 1">
            <a:extLst>
              <a:ext uri="{FF2B5EF4-FFF2-40B4-BE49-F238E27FC236}">
                <a16:creationId xmlns:a16="http://schemas.microsoft.com/office/drawing/2014/main" id="{23F74027-831F-4309-BCC1-C368D34E58AE}"/>
              </a:ext>
            </a:extLst>
          </p:cNvPr>
          <p:cNvSpPr/>
          <p:nvPr/>
        </p:nvSpPr>
        <p:spPr>
          <a:xfrm>
            <a:off x="1954213" y="3338520"/>
            <a:ext cx="8539162" cy="32734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solidFill>
                <a:srgbClr val="004623"/>
              </a:solidFill>
            </a:endParaRPr>
          </a:p>
        </p:txBody>
      </p:sp>
      <p:sp>
        <p:nvSpPr>
          <p:cNvPr id="3" name="TextBox 20">
            <a:extLst>
              <a:ext uri="{FF2B5EF4-FFF2-40B4-BE49-F238E27FC236}">
                <a16:creationId xmlns:a16="http://schemas.microsoft.com/office/drawing/2014/main" id="{E0A370B1-58AB-4BC4-8140-4ECFC57AC9BF}"/>
              </a:ext>
            </a:extLst>
          </p:cNvPr>
          <p:cNvSpPr txBox="1">
            <a:spLocks noChangeArrowheads="1"/>
          </p:cNvSpPr>
          <p:nvPr/>
        </p:nvSpPr>
        <p:spPr bwMode="auto">
          <a:xfrm>
            <a:off x="2084388" y="6040438"/>
            <a:ext cx="2952750"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7. </a:t>
            </a:r>
            <a:r>
              <a:rPr lang="en-US" altLang="zh-CN" sz="2200" b="1" u="sng">
                <a:latin typeface="Times New Roman" panose="02020603050405020304" pitchFamily="18" charset="0"/>
              </a:rPr>
              <a:t>end</a:t>
            </a:r>
            <a:endParaRPr lang="zh-CN" altLang="en-US" sz="2200" b="1" u="sng">
              <a:latin typeface="Times New Roman" panose="02020603050405020304" pitchFamily="18" charset="0"/>
            </a:endParaRPr>
          </a:p>
        </p:txBody>
      </p:sp>
      <p:sp>
        <p:nvSpPr>
          <p:cNvPr id="11" name="TextBox 18">
            <a:extLst>
              <a:ext uri="{FF2B5EF4-FFF2-40B4-BE49-F238E27FC236}">
                <a16:creationId xmlns:a16="http://schemas.microsoft.com/office/drawing/2014/main" id="{6E7D47D2-4EFF-40D3-AD8E-A1C01B759D18}"/>
              </a:ext>
            </a:extLst>
          </p:cNvPr>
          <p:cNvSpPr txBox="1">
            <a:spLocks noChangeArrowheads="1"/>
          </p:cNvSpPr>
          <p:nvPr/>
        </p:nvSpPr>
        <p:spPr bwMode="auto">
          <a:xfrm>
            <a:off x="2084395" y="5586413"/>
            <a:ext cx="3913187"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6.       </a:t>
            </a:r>
            <a:r>
              <a:rPr lang="en-US" altLang="zh-CN" sz="2200" b="1" u="sng">
                <a:latin typeface="Times New Roman" panose="02020603050405020304" pitchFamily="18" charset="0"/>
              </a:rPr>
              <a:t>return</a:t>
            </a:r>
            <a:r>
              <a:rPr lang="en-US" altLang="zh-CN" sz="2200" b="1">
                <a:latin typeface="Times New Roman" panose="02020603050405020304" pitchFamily="18" charset="0"/>
              </a:rPr>
              <a:t> a</a:t>
            </a:r>
            <a:endParaRPr lang="zh-CN" altLang="en-US" sz="2200">
              <a:latin typeface="Times New Roman" panose="02020603050405020304" pitchFamily="18" charset="0"/>
            </a:endParaRPr>
          </a:p>
        </p:txBody>
      </p:sp>
      <p:grpSp>
        <p:nvGrpSpPr>
          <p:cNvPr id="12" name="组合 11">
            <a:extLst>
              <a:ext uri="{FF2B5EF4-FFF2-40B4-BE49-F238E27FC236}">
                <a16:creationId xmlns:a16="http://schemas.microsoft.com/office/drawing/2014/main" id="{FCB97430-357A-49C3-9DBF-7A27D749C3DD}"/>
              </a:ext>
            </a:extLst>
          </p:cNvPr>
          <p:cNvGrpSpPr>
            <a:grpSpLocks/>
          </p:cNvGrpSpPr>
          <p:nvPr/>
        </p:nvGrpSpPr>
        <p:grpSpPr bwMode="auto">
          <a:xfrm>
            <a:off x="2084388" y="3798890"/>
            <a:ext cx="4622800" cy="463204"/>
            <a:chOff x="483354" y="2458023"/>
            <a:chExt cx="4621730" cy="463185"/>
          </a:xfrm>
        </p:grpSpPr>
        <p:sp>
          <p:nvSpPr>
            <p:cNvPr id="109589" name="TextBox 5">
              <a:extLst>
                <a:ext uri="{FF2B5EF4-FFF2-40B4-BE49-F238E27FC236}">
                  <a16:creationId xmlns:a16="http://schemas.microsoft.com/office/drawing/2014/main" id="{64E9DAB4-6F5A-4AEA-B3BF-ACF78C56CE4B}"/>
                </a:ext>
              </a:extLst>
            </p:cNvPr>
            <p:cNvSpPr txBox="1">
              <a:spLocks noChangeArrowheads="1"/>
            </p:cNvSpPr>
            <p:nvPr/>
          </p:nvSpPr>
          <p:spPr bwMode="auto">
            <a:xfrm>
              <a:off x="483354" y="2458023"/>
              <a:ext cx="4621730" cy="46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2.              </a:t>
              </a:r>
              <a:r>
                <a:rPr lang="en-US" altLang="zh-CN" sz="2200" b="1" u="sng">
                  <a:latin typeface="Times New Roman" panose="02020603050405020304" pitchFamily="18" charset="0"/>
                </a:rPr>
                <a:t>do</a:t>
              </a:r>
              <a:endParaRPr lang="zh-CN" altLang="en-US" sz="2200" b="1" u="sng">
                <a:latin typeface="Times New Roman" panose="02020603050405020304" pitchFamily="18" charset="0"/>
              </a:endParaRPr>
            </a:p>
          </p:txBody>
        </p:sp>
        <p:graphicFrame>
          <p:nvGraphicFramePr>
            <p:cNvPr id="109590" name="对象 13">
              <a:extLst>
                <a:ext uri="{FF2B5EF4-FFF2-40B4-BE49-F238E27FC236}">
                  <a16:creationId xmlns:a16="http://schemas.microsoft.com/office/drawing/2014/main" id="{59ED1C4D-6764-4D89-85AB-B8AFFCF13062}"/>
                </a:ext>
              </a:extLst>
            </p:cNvPr>
            <p:cNvGraphicFramePr>
              <a:graphicFrameLocks noChangeAspect="1"/>
            </p:cNvGraphicFramePr>
            <p:nvPr/>
          </p:nvGraphicFramePr>
          <p:xfrm>
            <a:off x="2353022" y="2581402"/>
            <a:ext cx="1284287" cy="307975"/>
          </p:xfrm>
          <a:graphic>
            <a:graphicData uri="http://schemas.openxmlformats.org/presentationml/2006/ole">
              <mc:AlternateContent xmlns:mc="http://schemas.openxmlformats.org/markup-compatibility/2006">
                <mc:Choice xmlns:v="urn:schemas-microsoft-com:vml" Requires="v">
                  <p:oleObj spid="_x0000_s4468" r:id="rId4" imgW="4886325" imgH="1171575" progId="Equation.Ribbit">
                    <p:embed/>
                  </p:oleObj>
                </mc:Choice>
                <mc:Fallback>
                  <p:oleObj r:id="rId4" imgW="4886325" imgH="1171575" progId="Equation.Ribbit">
                    <p:embed/>
                    <p:pic>
                      <p:nvPicPr>
                        <p:cNvPr id="0"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3022" y="2581402"/>
                          <a:ext cx="1284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TextBox 17">
            <a:extLst>
              <a:ext uri="{FF2B5EF4-FFF2-40B4-BE49-F238E27FC236}">
                <a16:creationId xmlns:a16="http://schemas.microsoft.com/office/drawing/2014/main" id="{63F7B18F-9669-441E-957F-0293D49627B8}"/>
              </a:ext>
            </a:extLst>
          </p:cNvPr>
          <p:cNvSpPr txBox="1">
            <a:spLocks noChangeArrowheads="1"/>
          </p:cNvSpPr>
          <p:nvPr/>
        </p:nvSpPr>
        <p:spPr bwMode="auto">
          <a:xfrm>
            <a:off x="6753225" y="5613400"/>
            <a:ext cx="3703638" cy="954088"/>
          </a:xfrm>
          <a:prstGeom prst="rect">
            <a:avLst/>
          </a:prstGeom>
          <a:solidFill>
            <a:srgbClr val="85FFE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en-US" altLang="zh-CN">
                <a:solidFill>
                  <a:srgbClr val="0000CC"/>
                </a:solidFill>
                <a:latin typeface="Comic Sans MS" panose="030F0702030302020204" pitchFamily="66" charset="0"/>
              </a:rPr>
              <a:t>LMS </a:t>
            </a:r>
            <a:br>
              <a:rPr lang="en-US" altLang="zh-CN">
                <a:solidFill>
                  <a:srgbClr val="0000CC"/>
                </a:solidFill>
                <a:latin typeface="Comic Sans MS" panose="030F0702030302020204" pitchFamily="66" charset="0"/>
              </a:rPr>
            </a:br>
            <a:r>
              <a:rPr lang="en-US" altLang="zh-CN">
                <a:solidFill>
                  <a:srgbClr val="0000CC"/>
                </a:solidFill>
                <a:latin typeface="Comic Sans MS" panose="030F0702030302020204" pitchFamily="66" charset="0"/>
              </a:rPr>
              <a:t>(least-mean-squared)</a:t>
            </a:r>
            <a:endParaRPr lang="zh-CN" altLang="en-US">
              <a:solidFill>
                <a:srgbClr val="0000CC"/>
              </a:solidFill>
              <a:latin typeface="Comic Sans MS" panose="030F0702030302020204" pitchFamily="66" charset="0"/>
            </a:endParaRPr>
          </a:p>
        </p:txBody>
      </p:sp>
      <p:grpSp>
        <p:nvGrpSpPr>
          <p:cNvPr id="21" name="组合 20">
            <a:extLst>
              <a:ext uri="{FF2B5EF4-FFF2-40B4-BE49-F238E27FC236}">
                <a16:creationId xmlns:a16="http://schemas.microsoft.com/office/drawing/2014/main" id="{A8401A21-5792-4722-8E48-740A73F7927A}"/>
              </a:ext>
            </a:extLst>
          </p:cNvPr>
          <p:cNvGrpSpPr>
            <a:grpSpLocks/>
          </p:cNvGrpSpPr>
          <p:nvPr/>
        </p:nvGrpSpPr>
        <p:grpSpPr bwMode="auto">
          <a:xfrm>
            <a:off x="2084388" y="3341690"/>
            <a:ext cx="6824662" cy="463204"/>
            <a:chOff x="560796" y="2921346"/>
            <a:chExt cx="6824949" cy="463318"/>
          </a:xfrm>
        </p:grpSpPr>
        <p:sp>
          <p:nvSpPr>
            <p:cNvPr id="109586" name="TextBox 7">
              <a:extLst>
                <a:ext uri="{FF2B5EF4-FFF2-40B4-BE49-F238E27FC236}">
                  <a16:creationId xmlns:a16="http://schemas.microsoft.com/office/drawing/2014/main" id="{8650A9E0-EC5D-4EC3-BCD5-B1FC99525AB9}"/>
                </a:ext>
              </a:extLst>
            </p:cNvPr>
            <p:cNvSpPr txBox="1">
              <a:spLocks noChangeArrowheads="1"/>
            </p:cNvSpPr>
            <p:nvPr/>
          </p:nvSpPr>
          <p:spPr bwMode="auto">
            <a:xfrm>
              <a:off x="560796" y="2921346"/>
              <a:ext cx="6824949" cy="46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1. </a:t>
              </a:r>
              <a:r>
                <a:rPr lang="en-US" altLang="zh-CN" sz="2200" b="1" u="sng">
                  <a:latin typeface="Times New Roman" panose="02020603050405020304" pitchFamily="18" charset="0"/>
                </a:rPr>
                <a:t>begin</a:t>
              </a:r>
              <a:r>
                <a:rPr lang="en-US" altLang="zh-CN" sz="2200" b="1">
                  <a:latin typeface="Times New Roman" panose="02020603050405020304" pitchFamily="18" charset="0"/>
                </a:rPr>
                <a:t> </a:t>
              </a:r>
              <a:r>
                <a:rPr lang="en-US" altLang="zh-CN" sz="2200" b="1" u="sng">
                  <a:latin typeface="Times New Roman" panose="02020603050405020304" pitchFamily="18" charset="0"/>
                </a:rPr>
                <a:t>initialize</a:t>
              </a:r>
              <a:r>
                <a:rPr lang="en-US" altLang="zh-CN" sz="2200">
                  <a:latin typeface="Times New Roman" panose="02020603050405020304" pitchFamily="18" charset="0"/>
                </a:rPr>
                <a:t> </a:t>
              </a:r>
              <a:r>
                <a:rPr lang="en-US" altLang="zh-CN" sz="2200" b="1">
                  <a:latin typeface="Times New Roman" panose="02020603050405020304" pitchFamily="18" charset="0"/>
                </a:rPr>
                <a:t>a</a:t>
              </a:r>
              <a:r>
                <a:rPr lang="en-US" altLang="zh-CN" sz="2200">
                  <a:latin typeface="Times New Roman" panose="02020603050405020304" pitchFamily="18" charset="0"/>
                </a:rPr>
                <a:t>, </a:t>
              </a:r>
              <a:r>
                <a:rPr lang="en-US" altLang="zh-CN" sz="2200" b="1">
                  <a:latin typeface="Times New Roman" panose="02020603050405020304" pitchFamily="18" charset="0"/>
                </a:rPr>
                <a:t>b</a:t>
              </a:r>
              <a:r>
                <a:rPr lang="en-US" altLang="zh-CN" sz="2200">
                  <a:latin typeface="Times New Roman" panose="02020603050405020304" pitchFamily="18" charset="0"/>
                </a:rPr>
                <a:t>, threshold   ,</a:t>
              </a:r>
              <a:endParaRPr lang="zh-CN" altLang="en-US" sz="2200">
                <a:solidFill>
                  <a:srgbClr val="0000CC"/>
                </a:solidFill>
                <a:latin typeface="Times New Roman" panose="02020603050405020304" pitchFamily="18" charset="0"/>
              </a:endParaRPr>
            </a:p>
          </p:txBody>
        </p:sp>
        <p:graphicFrame>
          <p:nvGraphicFramePr>
            <p:cNvPr id="109587" name="对象 23">
              <a:extLst>
                <a:ext uri="{FF2B5EF4-FFF2-40B4-BE49-F238E27FC236}">
                  <a16:creationId xmlns:a16="http://schemas.microsoft.com/office/drawing/2014/main" id="{801F0934-1B10-46D7-8FB8-3C9B8A026A54}"/>
                </a:ext>
              </a:extLst>
            </p:cNvPr>
            <p:cNvGraphicFramePr>
              <a:graphicFrameLocks noChangeAspect="1"/>
            </p:cNvGraphicFramePr>
            <p:nvPr/>
          </p:nvGraphicFramePr>
          <p:xfrm>
            <a:off x="4716016" y="3009900"/>
            <a:ext cx="1433513" cy="349250"/>
          </p:xfrm>
          <a:graphic>
            <a:graphicData uri="http://schemas.openxmlformats.org/presentationml/2006/ole">
              <mc:AlternateContent xmlns:mc="http://schemas.openxmlformats.org/markup-compatibility/2006">
                <mc:Choice xmlns:v="urn:schemas-microsoft-com:vml" Requires="v">
                  <p:oleObj spid="_x0000_s4469" r:id="rId6" imgW="5438775" imgH="1323975" progId="Equation.Ribbit">
                    <p:embed/>
                  </p:oleObj>
                </mc:Choice>
                <mc:Fallback>
                  <p:oleObj r:id="rId6" imgW="5438775" imgH="1323975" progId="Equation.Ribbit">
                    <p:embed/>
                    <p:pic>
                      <p:nvPicPr>
                        <p:cNvPr id="0" name="对象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3009900"/>
                          <a:ext cx="14335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88" name="对象 25">
              <a:extLst>
                <a:ext uri="{FF2B5EF4-FFF2-40B4-BE49-F238E27FC236}">
                  <a16:creationId xmlns:a16="http://schemas.microsoft.com/office/drawing/2014/main" id="{6387131A-1253-4085-A248-ECA6C1E800EA}"/>
                </a:ext>
              </a:extLst>
            </p:cNvPr>
            <p:cNvGraphicFramePr>
              <a:graphicFrameLocks noChangeAspect="1"/>
            </p:cNvGraphicFramePr>
            <p:nvPr/>
          </p:nvGraphicFramePr>
          <p:xfrm>
            <a:off x="4430712" y="3040617"/>
            <a:ext cx="147638" cy="317500"/>
          </p:xfrm>
          <a:graphic>
            <a:graphicData uri="http://schemas.openxmlformats.org/presentationml/2006/ole">
              <mc:AlternateContent xmlns:mc="http://schemas.openxmlformats.org/markup-compatibility/2006">
                <mc:Choice xmlns:v="urn:schemas-microsoft-com:vml" Requires="v">
                  <p:oleObj spid="_x0000_s4470" r:id="rId8" imgW="561975" imgH="1200150" progId="Equation.Ribbit">
                    <p:embed/>
                  </p:oleObj>
                </mc:Choice>
                <mc:Fallback>
                  <p:oleObj r:id="rId8" imgW="561975" imgH="1200150" progId="Equation.Ribbit">
                    <p:embed/>
                    <p:pic>
                      <p:nvPicPr>
                        <p:cNvPr id="0" name="对象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0712" y="3040617"/>
                          <a:ext cx="147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9578" name="TextBox 12">
            <a:extLst>
              <a:ext uri="{FF2B5EF4-FFF2-40B4-BE49-F238E27FC236}">
                <a16:creationId xmlns:a16="http://schemas.microsoft.com/office/drawing/2014/main" id="{B5A7A762-1FF2-45C4-B613-82F2BD4CD065}"/>
              </a:ext>
            </a:extLst>
          </p:cNvPr>
          <p:cNvSpPr txBox="1">
            <a:spLocks noChangeArrowheads="1"/>
          </p:cNvSpPr>
          <p:nvPr/>
        </p:nvSpPr>
        <p:spPr bwMode="auto">
          <a:xfrm>
            <a:off x="2084395" y="4708525"/>
            <a:ext cx="22320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4. </a:t>
            </a:r>
            <a:endParaRPr lang="zh-CN" altLang="en-US" sz="2200">
              <a:latin typeface="Times New Roman" panose="02020603050405020304" pitchFamily="18" charset="0"/>
            </a:endParaRPr>
          </a:p>
        </p:txBody>
      </p:sp>
      <p:sp>
        <p:nvSpPr>
          <p:cNvPr id="109579" name="TextBox 13">
            <a:extLst>
              <a:ext uri="{FF2B5EF4-FFF2-40B4-BE49-F238E27FC236}">
                <a16:creationId xmlns:a16="http://schemas.microsoft.com/office/drawing/2014/main" id="{58D0E418-5AA7-4AFD-AD20-7DF1DEE01B72}"/>
              </a:ext>
            </a:extLst>
          </p:cNvPr>
          <p:cNvSpPr txBox="1">
            <a:spLocks noChangeArrowheads="1"/>
          </p:cNvSpPr>
          <p:nvPr/>
        </p:nvSpPr>
        <p:spPr bwMode="auto">
          <a:xfrm>
            <a:off x="2084395" y="5129213"/>
            <a:ext cx="4105275" cy="46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5.              </a:t>
            </a:r>
            <a:r>
              <a:rPr lang="en-US" altLang="zh-CN" sz="2200" b="1" u="sng">
                <a:latin typeface="Times New Roman" panose="02020603050405020304" pitchFamily="18" charset="0"/>
              </a:rPr>
              <a:t>until</a:t>
            </a:r>
            <a:r>
              <a:rPr lang="en-US" altLang="zh-CN" sz="2200">
                <a:latin typeface="Times New Roman" panose="02020603050405020304" pitchFamily="18" charset="0"/>
              </a:rPr>
              <a:t>           </a:t>
            </a:r>
            <a:endParaRPr lang="zh-CN" altLang="en-US" sz="2200" b="1">
              <a:latin typeface="Times New Roman" panose="02020603050405020304" pitchFamily="18" charset="0"/>
            </a:endParaRPr>
          </a:p>
        </p:txBody>
      </p:sp>
      <p:grpSp>
        <p:nvGrpSpPr>
          <p:cNvPr id="40" name="组合 39">
            <a:extLst>
              <a:ext uri="{FF2B5EF4-FFF2-40B4-BE49-F238E27FC236}">
                <a16:creationId xmlns:a16="http://schemas.microsoft.com/office/drawing/2014/main" id="{33DF5022-A341-4AA6-A267-299D5A2A283F}"/>
              </a:ext>
            </a:extLst>
          </p:cNvPr>
          <p:cNvGrpSpPr>
            <a:grpSpLocks/>
          </p:cNvGrpSpPr>
          <p:nvPr/>
        </p:nvGrpSpPr>
        <p:grpSpPr bwMode="auto">
          <a:xfrm>
            <a:off x="2084395" y="4252916"/>
            <a:ext cx="4930775" cy="463204"/>
            <a:chOff x="560795" y="4167607"/>
            <a:chExt cx="4930198" cy="463318"/>
          </a:xfrm>
        </p:grpSpPr>
        <p:sp>
          <p:nvSpPr>
            <p:cNvPr id="109584" name="TextBox 12">
              <a:extLst>
                <a:ext uri="{FF2B5EF4-FFF2-40B4-BE49-F238E27FC236}">
                  <a16:creationId xmlns:a16="http://schemas.microsoft.com/office/drawing/2014/main" id="{17A3347A-3671-4B96-B476-AF407FC5CEF5}"/>
                </a:ext>
              </a:extLst>
            </p:cNvPr>
            <p:cNvSpPr txBox="1">
              <a:spLocks noChangeArrowheads="1"/>
            </p:cNvSpPr>
            <p:nvPr/>
          </p:nvSpPr>
          <p:spPr bwMode="auto">
            <a:xfrm>
              <a:off x="560795" y="4167607"/>
              <a:ext cx="2232248" cy="46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spcAft>
                  <a:spcPct val="0"/>
                </a:spcAft>
                <a:buFontTx/>
                <a:buNone/>
              </a:pPr>
              <a:r>
                <a:rPr lang="en-US" altLang="zh-CN" sz="2200">
                  <a:latin typeface="Times New Roman" panose="02020603050405020304" pitchFamily="18" charset="0"/>
                </a:rPr>
                <a:t>3. </a:t>
              </a:r>
              <a:endParaRPr lang="zh-CN" altLang="en-US" sz="2200">
                <a:latin typeface="Times New Roman" panose="02020603050405020304" pitchFamily="18" charset="0"/>
              </a:endParaRPr>
            </a:p>
          </p:txBody>
        </p:sp>
        <p:graphicFrame>
          <p:nvGraphicFramePr>
            <p:cNvPr id="109585" name="对象 41">
              <a:extLst>
                <a:ext uri="{FF2B5EF4-FFF2-40B4-BE49-F238E27FC236}">
                  <a16:creationId xmlns:a16="http://schemas.microsoft.com/office/drawing/2014/main" id="{47059C93-B3D1-48B1-BA99-812E98D68A9F}"/>
                </a:ext>
              </a:extLst>
            </p:cNvPr>
            <p:cNvGraphicFramePr>
              <a:graphicFrameLocks noChangeAspect="1"/>
            </p:cNvGraphicFramePr>
            <p:nvPr/>
          </p:nvGraphicFramePr>
          <p:xfrm>
            <a:off x="2419180" y="4282105"/>
            <a:ext cx="3071813" cy="346075"/>
          </p:xfrm>
          <a:graphic>
            <a:graphicData uri="http://schemas.openxmlformats.org/presentationml/2006/ole">
              <mc:AlternateContent xmlns:mc="http://schemas.openxmlformats.org/markup-compatibility/2006">
                <mc:Choice xmlns:v="urn:schemas-microsoft-com:vml" Requires="v">
                  <p:oleObj spid="_x0000_s4471" r:id="rId10" imgW="11639550" imgH="1323975" progId="Equation.Ribbit">
                    <p:embed/>
                  </p:oleObj>
                </mc:Choice>
                <mc:Fallback>
                  <p:oleObj r:id="rId10" imgW="11639550" imgH="1323975" progId="Equation.Ribbit">
                    <p:embed/>
                    <p:pic>
                      <p:nvPicPr>
                        <p:cNvPr id="0" name="对象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9180" y="4282105"/>
                          <a:ext cx="30718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9581" name="对象 24">
            <a:extLst>
              <a:ext uri="{FF2B5EF4-FFF2-40B4-BE49-F238E27FC236}">
                <a16:creationId xmlns:a16="http://schemas.microsoft.com/office/drawing/2014/main" id="{6BD7548E-4146-464D-8212-0790C526784E}"/>
              </a:ext>
            </a:extLst>
          </p:cNvPr>
          <p:cNvGraphicFramePr>
            <a:graphicFrameLocks noChangeAspect="1"/>
          </p:cNvGraphicFramePr>
          <p:nvPr>
            <p:extLst>
              <p:ext uri="{D42A27DB-BD31-4B8C-83A1-F6EECF244321}">
                <p14:modId xmlns:p14="http://schemas.microsoft.com/office/powerpoint/2010/main" val="182346660"/>
              </p:ext>
            </p:extLst>
          </p:nvPr>
        </p:nvGraphicFramePr>
        <p:xfrm>
          <a:off x="2912829" y="2161595"/>
          <a:ext cx="6653213" cy="506413"/>
        </p:xfrm>
        <a:graphic>
          <a:graphicData uri="http://schemas.openxmlformats.org/presentationml/2006/ole">
            <mc:AlternateContent xmlns:mc="http://schemas.openxmlformats.org/markup-compatibility/2006">
              <mc:Choice xmlns:v="urn:schemas-microsoft-com:vml" Requires="v">
                <p:oleObj spid="_x0000_s4472" name="Formula" r:id="rId12" imgW="19107150" imgH="1466850" progId="Equation.Ribbit">
                  <p:embed/>
                </p:oleObj>
              </mc:Choice>
              <mc:Fallback>
                <p:oleObj name="Formula" r:id="rId12" imgW="19107150" imgH="1466850" progId="Equation.Ribbit">
                  <p:embed/>
                  <p:pic>
                    <p:nvPicPr>
                      <p:cNvPr id="0" name="对象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2829" y="2161595"/>
                        <a:ext cx="66532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9582" name="图片 3">
            <a:extLst>
              <a:ext uri="{FF2B5EF4-FFF2-40B4-BE49-F238E27FC236}">
                <a16:creationId xmlns:a16="http://schemas.microsoft.com/office/drawing/2014/main" id="{BF070B0C-4493-4126-9E09-DF7FF57FA3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0632" y="4757745"/>
            <a:ext cx="59531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3" name="图片 5">
            <a:extLst>
              <a:ext uri="{FF2B5EF4-FFF2-40B4-BE49-F238E27FC236}">
                <a16:creationId xmlns:a16="http://schemas.microsoft.com/office/drawing/2014/main" id="{A9922D12-45C6-44FE-835D-BEC358CC5F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32263" y="5205413"/>
            <a:ext cx="29575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443927C-4410-4762-8130-E44D241891A2}"/>
              </a:ext>
            </a:extLst>
          </p:cNvPr>
          <p:cNvSpPr>
            <a:spLocks noGrp="1" noChangeArrowheads="1"/>
          </p:cNvSpPr>
          <p:nvPr>
            <p:ph type="title"/>
          </p:nvPr>
        </p:nvSpPr>
        <p:spPr/>
        <p:txBody>
          <a:bodyPr/>
          <a:lstStyle/>
          <a:p>
            <a:r>
              <a:rPr lang="en-US" altLang="zh-CN">
                <a:latin typeface="Comic Sans MS" panose="030F0702030302020204" pitchFamily="66" charset="0"/>
              </a:rPr>
              <a:t>Widrow-Hoff</a:t>
            </a:r>
            <a:r>
              <a:rPr lang="zh-CN" altLang="en-US">
                <a:latin typeface="Comic Sans MS" panose="030F0702030302020204" pitchFamily="66" charset="0"/>
              </a:rPr>
              <a:t> </a:t>
            </a:r>
            <a:r>
              <a:rPr lang="en-US" altLang="zh-CN">
                <a:latin typeface="Comic Sans MS" panose="030F0702030302020204" pitchFamily="66" charset="0"/>
              </a:rPr>
              <a:t>Algorithm</a:t>
            </a:r>
            <a:endParaRPr lang="zh-CN" altLang="en-US"/>
          </a:p>
        </p:txBody>
      </p:sp>
      <p:sp>
        <p:nvSpPr>
          <p:cNvPr id="111619" name="Rectangle 3">
            <a:extLst>
              <a:ext uri="{FF2B5EF4-FFF2-40B4-BE49-F238E27FC236}">
                <a16:creationId xmlns:a16="http://schemas.microsoft.com/office/drawing/2014/main" id="{5E611743-0024-496B-A259-52630D5E8E66}"/>
              </a:ext>
            </a:extLst>
          </p:cNvPr>
          <p:cNvSpPr>
            <a:spLocks noGrp="1" noChangeArrowheads="1"/>
          </p:cNvSpPr>
          <p:nvPr>
            <p:ph idx="1"/>
          </p:nvPr>
        </p:nvSpPr>
        <p:spPr>
          <a:xfrm>
            <a:off x="876499" y="1601788"/>
            <a:ext cx="5544169" cy="5256212"/>
          </a:xfrm>
        </p:spPr>
        <p:txBody>
          <a:bodyPr/>
          <a:lstStyle/>
          <a:p>
            <a:pPr>
              <a:buFont typeface="Wingdings" panose="05000000000000000000" pitchFamily="2" charset="2"/>
              <a:buChar char="n"/>
            </a:pPr>
            <a:r>
              <a:rPr lang="en-US" altLang="zh-CN" sz="2000" dirty="0" err="1"/>
              <a:t>Widrow</a:t>
            </a:r>
            <a:r>
              <a:rPr lang="en-US" altLang="zh-CN" sz="2000" dirty="0"/>
              <a:t>-Hoff algorithm minimizes the sum of squares of the distance between the training point and the hyperplane</a:t>
            </a:r>
            <a:endParaRPr lang="zh-CN" altLang="en-US" sz="2000" dirty="0"/>
          </a:p>
          <a:p>
            <a:pPr>
              <a:buFont typeface="Wingdings" panose="05000000000000000000" pitchFamily="2" charset="2"/>
              <a:buChar char="n"/>
            </a:pPr>
            <a:r>
              <a:rPr lang="en-US" altLang="zh-CN" sz="2000" dirty="0"/>
              <a:t>Even in the case of linear separability, the solution of </a:t>
            </a:r>
            <a:r>
              <a:rPr lang="en-US" altLang="zh-CN" sz="2000" dirty="0" err="1"/>
              <a:t>Widrow</a:t>
            </a:r>
            <a:r>
              <a:rPr lang="en-US" altLang="zh-CN" sz="2000" dirty="0"/>
              <a:t>-Hoff algorithm may not be able to classify all the training samples completely correctly</a:t>
            </a:r>
            <a:endParaRPr lang="zh-CN" altLang="en-US" sz="2000" dirty="0"/>
          </a:p>
          <a:p>
            <a:pPr>
              <a:buFont typeface="Wingdings" panose="05000000000000000000" pitchFamily="2" charset="2"/>
              <a:buChar char="n"/>
            </a:pPr>
            <a:r>
              <a:rPr lang="en-US" altLang="zh-CN" sz="2000" dirty="0"/>
              <a:t>However, </a:t>
            </a:r>
            <a:r>
              <a:rPr lang="en-US" altLang="zh-CN" sz="2000" dirty="0" err="1"/>
              <a:t>Widrow</a:t>
            </a:r>
            <a:r>
              <a:rPr lang="en-US" altLang="zh-CN" sz="2000" dirty="0"/>
              <a:t>-Hoff algorithm can get good approximate solutions in both linearly separable and inseparable cases</a:t>
            </a:r>
            <a:endParaRPr lang="zh-CN" altLang="en-US" sz="2000" dirty="0"/>
          </a:p>
        </p:txBody>
      </p:sp>
      <p:pic>
        <p:nvPicPr>
          <p:cNvPr id="111620" name="Picture 4">
            <a:extLst>
              <a:ext uri="{FF2B5EF4-FFF2-40B4-BE49-F238E27FC236}">
                <a16:creationId xmlns:a16="http://schemas.microsoft.com/office/drawing/2014/main" id="{26F2D355-EC9D-4027-B1D9-B70B3ACF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899" y="1569244"/>
            <a:ext cx="4643437"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6B726B6-C13F-46E5-BA3C-BF47E546B8FC}"/>
                  </a:ext>
                </a:extLst>
              </p:cNvPr>
              <p:cNvSpPr txBox="1"/>
              <p:nvPr/>
            </p:nvSpPr>
            <p:spPr>
              <a:xfrm>
                <a:off x="5303912" y="2132856"/>
                <a:ext cx="6583956" cy="3490186"/>
              </a:xfrm>
              <a:prstGeom prst="rect">
                <a:avLst/>
              </a:prstGeom>
              <a:noFill/>
            </p:spPr>
            <p:txBody>
              <a:bodyPr wrap="square" rtlCol="0">
                <a:spAutoFit/>
              </a:bodyPr>
              <a:lstStyle/>
              <a:p>
                <a:pPr marL="342900" indent="-342900">
                  <a:buFont typeface="Wingdings" panose="05000000000000000000" pitchFamily="2" charset="2"/>
                  <a:buChar char="n"/>
                </a:pPr>
                <a:r>
                  <a:rPr lang="en-US" altLang="zh-CN" sz="2400" b="0" dirty="0"/>
                  <a:t>Support Vector Machine (SVM, </a:t>
                </a:r>
                <a:r>
                  <a:rPr lang="zh-CN" altLang="en-US" sz="2400" b="0" dirty="0"/>
                  <a:t>支持向量机</a:t>
                </a:r>
                <a:r>
                  <a:rPr lang="en-US" altLang="zh-CN" sz="2400" b="0" dirty="0"/>
                  <a:t>) relies on </a:t>
                </a:r>
                <a:r>
                  <a:rPr lang="en-US" altLang="zh-CN" sz="2400" b="0" dirty="0">
                    <a:solidFill>
                      <a:srgbClr val="FF0000"/>
                    </a:solidFill>
                  </a:rPr>
                  <a:t>a special preprocessing of the data </a:t>
                </a:r>
                <a:r>
                  <a:rPr lang="en-US" altLang="zh-CN" sz="2400" b="0" dirty="0"/>
                  <a:t>so as to achieve a good classification</a:t>
                </a:r>
              </a:p>
              <a:p>
                <a:pPr marL="285750" indent="-285750">
                  <a:buFont typeface="Arial" panose="020B0604020202020204" pitchFamily="34" charset="0"/>
                  <a:buChar char="•"/>
                </a:pPr>
                <a:endParaRPr lang="en-US" altLang="zh-CN" sz="2400" b="0" dirty="0"/>
              </a:p>
              <a:p>
                <a:pPr marL="457200" marR="0" lvl="0" indent="-457200" algn="l" defTabSz="914400" rtl="0" eaLnBrk="0" fontAlgn="base" latinLnBrk="0" hangingPunct="0">
                  <a:lnSpc>
                    <a:spcPct val="100000"/>
                  </a:lnSpc>
                  <a:spcBef>
                    <a:spcPct val="20000"/>
                  </a:spcBef>
                  <a:spcAft>
                    <a:spcPct val="20000"/>
                  </a:spcAft>
                  <a:buClrTx/>
                  <a:buSzTx/>
                  <a:buFont typeface="Wingdings" panose="05000000000000000000" pitchFamily="2" charset="2"/>
                  <a:buChar char="n"/>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The preprocessing maps the original data to a higher dimensional space </a:t>
                </a:r>
                <a14:m>
                  <m:oMath xmlns:m="http://schemas.openxmlformats.org/officeDocument/2006/math">
                    <m:sSub>
                      <m:sSubPr>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ctrlPr>
                      </m:sSubPr>
                      <m:e>
                        <m:r>
                          <m:rPr>
                            <m:sty m:val="p"/>
                          </m:rPr>
                          <a:rPr kumimoji="0" lang="en-US" altLang="zh-CN" sz="2400" b="0" i="0" u="none" strike="noStrike" kern="0" cap="none" spc="0" normalizeH="0" baseline="0" noProof="0">
                            <a:ln>
                              <a:noFill/>
                            </a:ln>
                            <a:solidFill>
                              <a:srgbClr val="000000"/>
                            </a:solidFill>
                            <a:effectLst/>
                            <a:uLnTx/>
                            <a:uFillTx/>
                            <a:latin typeface="Cambria Math" panose="02040503050406030204" pitchFamily="18" charset="0"/>
                            <a:ea typeface="宋体"/>
                            <a:cs typeface="+mn-cs"/>
                          </a:rPr>
                          <m:t>y</m:t>
                        </m:r>
                      </m:e>
                      <m:sub>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t>𝑘</m:t>
                        </m:r>
                      </m:sub>
                    </m:sSub>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t>=</m:t>
                    </m:r>
                    <m:r>
                      <a:rPr kumimoji="0" lang="zh-CN" altLang="en-US"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t>𝜑</m:t>
                    </m:r>
                    <m:d>
                      <m:dPr>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ctrlPr>
                      </m:dPr>
                      <m:e>
                        <m:sSub>
                          <m:sSubPr>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ctrlPr>
                          </m:sSub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t>x</m:t>
                            </m:r>
                          </m:e>
                          <m:sub>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宋体"/>
                                <a:cs typeface="+mn-cs"/>
                              </a:rPr>
                              <m:t>𝑘</m:t>
                            </m:r>
                          </m:sub>
                        </m:sSub>
                      </m:e>
                    </m:d>
                  </m:oMath>
                </a14:m>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by a nonlinear mapping </a:t>
                </a:r>
                <a14:m>
                  <m:oMath xmlns:m="http://schemas.openxmlformats.org/officeDocument/2006/math">
                    <m:r>
                      <a:rPr kumimoji="0" lang="zh-CN" altLang="en-US" sz="2400" b="0" i="1" u="none" strike="noStrike" kern="0" cap="none" spc="0" normalizeH="0" baseline="0" noProof="0">
                        <a:ln>
                          <a:noFill/>
                        </a:ln>
                        <a:solidFill>
                          <a:srgbClr val="000000"/>
                        </a:solidFill>
                        <a:effectLst/>
                        <a:uLnTx/>
                        <a:uFillTx/>
                        <a:latin typeface="Cambria Math" panose="02040503050406030204" pitchFamily="18" charset="0"/>
                        <a:cs typeface="+mn-cs"/>
                      </a:rPr>
                      <m:t>𝜑</m:t>
                    </m:r>
                    <m:d>
                      <m:dPr>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cs typeface="+mn-cs"/>
                          </a:rPr>
                          <m:t>•</m:t>
                        </m:r>
                      </m:e>
                    </m:d>
                    <m:r>
                      <a:rPr kumimoji="0" lang="en-US" altLang="zh-CN" sz="2400" b="0" i="1" u="none" strike="noStrike" kern="0" cap="none" spc="0" normalizeH="0" baseline="0" noProof="0">
                        <a:ln>
                          <a:noFill/>
                        </a:ln>
                        <a:solidFill>
                          <a:srgbClr val="000000"/>
                        </a:solidFill>
                        <a:effectLst/>
                        <a:uLnTx/>
                        <a:uFillTx/>
                        <a:latin typeface="Cambria Math" panose="02040503050406030204" pitchFamily="18" charset="0"/>
                        <a:cs typeface="+mn-cs"/>
                      </a:rPr>
                      <m:t> </m:t>
                    </m:r>
                  </m:oMath>
                </a14:m>
                <a:r>
                  <a:rPr kumimoji="0" lang="en-US" altLang="zh-CN" sz="2400" b="0" i="0" u="none" strike="noStrike" kern="0" cap="none" spc="0" normalizeH="0" baseline="0" noProof="0" dirty="0">
                    <a:ln>
                      <a:noFill/>
                    </a:ln>
                    <a:solidFill>
                      <a:srgbClr val="000000"/>
                    </a:solidFill>
                    <a:effectLst/>
                    <a:uLnTx/>
                    <a:uFillTx/>
                    <a:latin typeface="Arial"/>
                    <a:ea typeface="宋体"/>
                    <a:cs typeface="+mn-cs"/>
                  </a:rPr>
                  <a:t>that makes the mapped points </a:t>
                </a:r>
                <a14:m>
                  <m:oMath xmlns:m="http://schemas.openxmlformats.org/officeDocument/2006/math">
                    <m:sSub>
                      <m:sSubPr>
                        <m:ctrlPr>
                          <a:rPr kumimoji="0" lang="en-US" altLang="zh-CN" sz="2400" b="0" i="1" u="none" strike="noStrike" kern="0" cap="none" spc="0" normalizeH="0" baseline="0" noProof="0">
                            <a:ln>
                              <a:noFill/>
                            </a:ln>
                            <a:solidFill>
                              <a:srgbClr val="000000"/>
                            </a:solidFill>
                            <a:effectLst/>
                            <a:uLnTx/>
                            <a:uFillTx/>
                            <a:latin typeface="Cambria Math" panose="02040503050406030204" pitchFamily="18" charset="0"/>
                            <a:cs typeface="+mn-cs"/>
                          </a:rPr>
                        </m:ctrlPr>
                      </m:sSubPr>
                      <m:e>
                        <m:r>
                          <m:rPr>
                            <m:sty m:val="p"/>
                          </m:rPr>
                          <a:rPr kumimoji="0" lang="en-US" altLang="zh-CN" sz="2400" b="0" i="0" u="none" strike="noStrike" kern="0" cap="none" spc="0" normalizeH="0" baseline="0" noProof="0">
                            <a:ln>
                              <a:noFill/>
                            </a:ln>
                            <a:solidFill>
                              <a:srgbClr val="000000"/>
                            </a:solidFill>
                            <a:effectLst/>
                            <a:uLnTx/>
                            <a:uFillTx/>
                            <a:latin typeface="Cambria Math" panose="02040503050406030204" pitchFamily="18" charset="0"/>
                            <a:cs typeface="+mn-cs"/>
                          </a:rPr>
                          <m:t>y</m:t>
                        </m:r>
                      </m:e>
                      <m:sub>
                        <m:r>
                          <a:rPr kumimoji="0" lang="en-US" altLang="zh-CN" sz="2400" b="0" i="1" u="none" strike="noStrike" kern="0" cap="none" spc="0" normalizeH="0" baseline="0" noProof="0">
                            <a:ln>
                              <a:noFill/>
                            </a:ln>
                            <a:solidFill>
                              <a:srgbClr val="000000"/>
                            </a:solidFill>
                            <a:effectLst/>
                            <a:uLnTx/>
                            <a:uFillTx/>
                            <a:latin typeface="Cambria Math" panose="02040503050406030204" pitchFamily="18" charset="0"/>
                            <a:cs typeface="+mn-cs"/>
                          </a:rPr>
                          <m:t>𝑘</m:t>
                        </m:r>
                      </m:sub>
                    </m:sSub>
                  </m:oMath>
                </a14:m>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linearly separable in this higher dimensional space</a:t>
                </a:r>
                <a:endParaRPr kumimoji="0" lang="zh-CN" altLang="en-US" sz="2400" b="0" i="0" u="none" strike="noStrike" kern="0" cap="none" spc="0" normalizeH="0" baseline="0" noProof="0" dirty="0">
                  <a:ln>
                    <a:noFill/>
                  </a:ln>
                  <a:solidFill>
                    <a:srgbClr val="000000"/>
                  </a:solidFill>
                  <a:effectLst/>
                  <a:uLnTx/>
                  <a:uFillTx/>
                  <a:latin typeface="Arial"/>
                  <a:ea typeface="宋体"/>
                  <a:cs typeface="+mn-cs"/>
                </a:endParaRPr>
              </a:p>
            </p:txBody>
          </p:sp>
        </mc:Choice>
        <mc:Fallback xmlns="">
          <p:sp>
            <p:nvSpPr>
              <p:cNvPr id="5" name="文本框 4">
                <a:extLst>
                  <a:ext uri="{FF2B5EF4-FFF2-40B4-BE49-F238E27FC236}">
                    <a16:creationId xmlns:a16="http://schemas.microsoft.com/office/drawing/2014/main" id="{46B726B6-C13F-46E5-BA3C-BF47E546B8FC}"/>
                  </a:ext>
                </a:extLst>
              </p:cNvPr>
              <p:cNvSpPr txBox="1">
                <a:spLocks noRot="1" noChangeAspect="1" noMove="1" noResize="1" noEditPoints="1" noAdjustHandles="1" noChangeArrowheads="1" noChangeShapeType="1" noTextEdit="1"/>
              </p:cNvSpPr>
              <p:nvPr/>
            </p:nvSpPr>
            <p:spPr>
              <a:xfrm>
                <a:off x="5303912" y="2132856"/>
                <a:ext cx="6583956" cy="3490186"/>
              </a:xfrm>
              <a:prstGeom prst="rect">
                <a:avLst/>
              </a:prstGeom>
              <a:blipFill>
                <a:blip r:embed="rId2"/>
                <a:stretch>
                  <a:fillRect l="-1204" t="-1923" r="-2500" b="-332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D8F5C2E-E4B7-4F28-AFEF-8E6BF6525765}"/>
              </a:ext>
            </a:extLst>
          </p:cNvPr>
          <p:cNvPicPr>
            <a:picLocks noChangeAspect="1"/>
          </p:cNvPicPr>
          <p:nvPr/>
        </p:nvPicPr>
        <p:blipFill>
          <a:blip r:embed="rId3"/>
          <a:stretch>
            <a:fillRect/>
          </a:stretch>
        </p:blipFill>
        <p:spPr>
          <a:xfrm>
            <a:off x="1487488" y="1916832"/>
            <a:ext cx="2520280" cy="3351972"/>
          </a:xfrm>
          <a:prstGeom prst="rect">
            <a:avLst/>
          </a:prstGeom>
        </p:spPr>
      </p:pic>
      <p:sp>
        <p:nvSpPr>
          <p:cNvPr id="7" name="文本框 6">
            <a:extLst>
              <a:ext uri="{FF2B5EF4-FFF2-40B4-BE49-F238E27FC236}">
                <a16:creationId xmlns:a16="http://schemas.microsoft.com/office/drawing/2014/main" id="{8D0598B1-0F0C-4558-AD63-BCA9F0D382CE}"/>
              </a:ext>
            </a:extLst>
          </p:cNvPr>
          <p:cNvSpPr txBox="1"/>
          <p:nvPr/>
        </p:nvSpPr>
        <p:spPr>
          <a:xfrm>
            <a:off x="1271464" y="5623042"/>
            <a:ext cx="3096344" cy="369332"/>
          </a:xfrm>
          <a:prstGeom prst="rect">
            <a:avLst/>
          </a:prstGeom>
          <a:noFill/>
        </p:spPr>
        <p:txBody>
          <a:bodyPr wrap="square" rtlCol="0">
            <a:spAutoFit/>
          </a:bodyPr>
          <a:lstStyle/>
          <a:p>
            <a:r>
              <a:rPr lang="en-US" altLang="zh-CN" dirty="0"/>
              <a:t>Vladimir N. </a:t>
            </a:r>
            <a:r>
              <a:rPr lang="en-US" altLang="zh-CN" dirty="0" err="1"/>
              <a:t>Vapnik</a:t>
            </a:r>
            <a:r>
              <a:rPr lang="en-US" altLang="zh-CN" dirty="0"/>
              <a:t>, 1963—</a:t>
            </a:r>
            <a:endParaRPr lang="zh-CN" altLang="en-US" dirty="0"/>
          </a:p>
        </p:txBody>
      </p:sp>
    </p:spTree>
    <p:extLst>
      <p:ext uri="{BB962C8B-B14F-4D97-AF65-F5344CB8AC3E}">
        <p14:creationId xmlns:p14="http://schemas.microsoft.com/office/powerpoint/2010/main" val="323550099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p:cxnSp>
        <p:nvCxnSpPr>
          <p:cNvPr id="10" name="直接箭头连接符 9">
            <a:extLst>
              <a:ext uri="{FF2B5EF4-FFF2-40B4-BE49-F238E27FC236}">
                <a16:creationId xmlns:a16="http://schemas.microsoft.com/office/drawing/2014/main" id="{433C816C-890D-4D1A-973C-E1249790224A}"/>
              </a:ext>
            </a:extLst>
          </p:cNvPr>
          <p:cNvCxnSpPr>
            <a:cxnSpLocks/>
          </p:cNvCxnSpPr>
          <p:nvPr/>
        </p:nvCxnSpPr>
        <p:spPr>
          <a:xfrm flipV="1">
            <a:off x="301528" y="3963489"/>
            <a:ext cx="11340000" cy="17579"/>
          </a:xfrm>
          <a:prstGeom prst="straightConnector1">
            <a:avLst/>
          </a:prstGeom>
          <a:noFill/>
          <a:ln w="19050" cap="flat" cmpd="sng" algn="ctr">
            <a:solidFill>
              <a:srgbClr val="5B9BD5"/>
            </a:solidFill>
            <a:prstDash val="solid"/>
            <a:miter lim="800000"/>
            <a:tailEnd type="triangle"/>
          </a:ln>
          <a:effectLst/>
        </p:spPr>
      </p:cxnSp>
      <p:sp>
        <p:nvSpPr>
          <p:cNvPr id="11" name="矩形: 圆角 10">
            <a:extLst>
              <a:ext uri="{FF2B5EF4-FFF2-40B4-BE49-F238E27FC236}">
                <a16:creationId xmlns:a16="http://schemas.microsoft.com/office/drawing/2014/main" id="{AC5D50EF-6E03-4E9B-9976-826B115581AF}"/>
              </a:ext>
            </a:extLst>
          </p:cNvPr>
          <p:cNvSpPr/>
          <p:nvPr/>
        </p:nvSpPr>
        <p:spPr>
          <a:xfrm>
            <a:off x="3834876" y="3635244"/>
            <a:ext cx="726831" cy="328245"/>
          </a:xfrm>
          <a:prstGeom prst="roundRect">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1992</a:t>
            </a:r>
            <a:endParaRPr kumimoji="0" lang="zh-CN" altLang="en-US"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12" name="矩形: 圆角 11">
            <a:extLst>
              <a:ext uri="{FF2B5EF4-FFF2-40B4-BE49-F238E27FC236}">
                <a16:creationId xmlns:a16="http://schemas.microsoft.com/office/drawing/2014/main" id="{F52E8DF6-E415-4D88-8B62-A09E2C85E1C9}"/>
              </a:ext>
            </a:extLst>
          </p:cNvPr>
          <p:cNvSpPr/>
          <p:nvPr/>
        </p:nvSpPr>
        <p:spPr>
          <a:xfrm>
            <a:off x="7678873" y="3635511"/>
            <a:ext cx="726831" cy="328245"/>
          </a:xfrm>
          <a:prstGeom prst="roundRect">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1998    </a:t>
            </a:r>
            <a:endParaRPr kumimoji="0" lang="zh-CN" altLang="en-US"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13" name="矩形: 圆角 12">
            <a:extLst>
              <a:ext uri="{FF2B5EF4-FFF2-40B4-BE49-F238E27FC236}">
                <a16:creationId xmlns:a16="http://schemas.microsoft.com/office/drawing/2014/main" id="{C9B2CE54-FB55-4CDD-8A40-2A8D0DD17259}"/>
              </a:ext>
            </a:extLst>
          </p:cNvPr>
          <p:cNvSpPr/>
          <p:nvPr/>
        </p:nvSpPr>
        <p:spPr>
          <a:xfrm>
            <a:off x="6067466" y="3972084"/>
            <a:ext cx="726831" cy="328245"/>
          </a:xfrm>
          <a:prstGeom prst="roundRect">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1995</a:t>
            </a:r>
            <a:endParaRPr kumimoji="0" lang="zh-CN" altLang="en-US"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14" name="矩形: 圆角 13">
            <a:extLst>
              <a:ext uri="{FF2B5EF4-FFF2-40B4-BE49-F238E27FC236}">
                <a16:creationId xmlns:a16="http://schemas.microsoft.com/office/drawing/2014/main" id="{5AA48CA4-7EB5-40D7-9D0A-5CC4BA52379E}"/>
              </a:ext>
            </a:extLst>
          </p:cNvPr>
          <p:cNvSpPr/>
          <p:nvPr/>
        </p:nvSpPr>
        <p:spPr>
          <a:xfrm>
            <a:off x="10027002" y="3976125"/>
            <a:ext cx="726831" cy="328245"/>
          </a:xfrm>
          <a:prstGeom prst="roundRect">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2007</a:t>
            </a:r>
            <a:endParaRPr kumimoji="0" lang="zh-CN" altLang="en-US"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15" name="文本框 14">
            <a:extLst>
              <a:ext uri="{FF2B5EF4-FFF2-40B4-BE49-F238E27FC236}">
                <a16:creationId xmlns:a16="http://schemas.microsoft.com/office/drawing/2014/main" id="{E237B161-AA21-41E7-9F9B-E8B0AF5908B1}"/>
              </a:ext>
            </a:extLst>
          </p:cNvPr>
          <p:cNvSpPr txBox="1"/>
          <p:nvPr/>
        </p:nvSpPr>
        <p:spPr>
          <a:xfrm>
            <a:off x="4871189" y="2069445"/>
            <a:ext cx="3099602" cy="1015663"/>
          </a:xfrm>
          <a:prstGeom prst="rect">
            <a:avLst/>
          </a:prstGeom>
          <a:noFill/>
          <a:ln w="19050">
            <a:solidFill>
              <a:sysClr val="windowText" lastClr="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Cortes and </a:t>
            </a: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Vapnik</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Support Vector Networks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SVM with soft margin</a:t>
            </a:r>
          </a:p>
        </p:txBody>
      </p:sp>
      <p:sp>
        <p:nvSpPr>
          <p:cNvPr id="16" name="箭头: 下 15">
            <a:extLst>
              <a:ext uri="{FF2B5EF4-FFF2-40B4-BE49-F238E27FC236}">
                <a16:creationId xmlns:a16="http://schemas.microsoft.com/office/drawing/2014/main" id="{28726A10-8404-489D-A2A0-7B03E8508D54}"/>
              </a:ext>
            </a:extLst>
          </p:cNvPr>
          <p:cNvSpPr/>
          <p:nvPr/>
        </p:nvSpPr>
        <p:spPr>
          <a:xfrm>
            <a:off x="4162291" y="3967208"/>
            <a:ext cx="72000" cy="864000"/>
          </a:xfrm>
          <a:prstGeom prst="downArrow">
            <a:avLst>
              <a:gd name="adj1" fmla="val 42764"/>
              <a:gd name="adj2" fmla="val 141360"/>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箭头: 下 16">
            <a:extLst>
              <a:ext uri="{FF2B5EF4-FFF2-40B4-BE49-F238E27FC236}">
                <a16:creationId xmlns:a16="http://schemas.microsoft.com/office/drawing/2014/main" id="{2F6B9D97-5F96-4D1F-8608-21EAFAD9D7CD}"/>
              </a:ext>
            </a:extLst>
          </p:cNvPr>
          <p:cNvSpPr/>
          <p:nvPr/>
        </p:nvSpPr>
        <p:spPr>
          <a:xfrm rot="10800000">
            <a:off x="6384991" y="3116222"/>
            <a:ext cx="72000" cy="864000"/>
          </a:xfrm>
          <a:prstGeom prst="downArrow">
            <a:avLst>
              <a:gd name="adj1" fmla="val 42764"/>
              <a:gd name="adj2" fmla="val 141360"/>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文本框 17">
            <a:extLst>
              <a:ext uri="{FF2B5EF4-FFF2-40B4-BE49-F238E27FC236}">
                <a16:creationId xmlns:a16="http://schemas.microsoft.com/office/drawing/2014/main" id="{7A583DA1-B549-4B6A-A7DF-E4AB399CDC73}"/>
              </a:ext>
            </a:extLst>
          </p:cNvPr>
          <p:cNvSpPr txBox="1"/>
          <p:nvPr/>
        </p:nvSpPr>
        <p:spPr>
          <a:xfrm>
            <a:off x="2500450" y="4881063"/>
            <a:ext cx="3395685" cy="1323439"/>
          </a:xfrm>
          <a:prstGeom prst="rect">
            <a:avLst/>
          </a:prstGeom>
          <a:noFill/>
          <a:ln w="19050">
            <a:solidFill>
              <a:sysClr val="windowText" lastClr="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Boser</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 </a:t>
            </a: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Cuyon</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 and </a:t>
            </a: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Vapnik</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SVM with hard margin.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First to formulate SVM in its current form.</a:t>
            </a:r>
          </a:p>
        </p:txBody>
      </p:sp>
      <p:sp>
        <p:nvSpPr>
          <p:cNvPr id="19" name="矩形: 圆角 18">
            <a:extLst>
              <a:ext uri="{FF2B5EF4-FFF2-40B4-BE49-F238E27FC236}">
                <a16:creationId xmlns:a16="http://schemas.microsoft.com/office/drawing/2014/main" id="{2925E564-D520-40E5-A7E0-49D60EDA64DA}"/>
              </a:ext>
            </a:extLst>
          </p:cNvPr>
          <p:cNvSpPr/>
          <p:nvPr/>
        </p:nvSpPr>
        <p:spPr>
          <a:xfrm>
            <a:off x="869740" y="3635244"/>
            <a:ext cx="726831" cy="328245"/>
          </a:xfrm>
          <a:prstGeom prst="roundRect">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1964</a:t>
            </a:r>
            <a:endParaRPr kumimoji="0" lang="zh-CN" altLang="en-US" sz="2000" b="0"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endParaRPr>
          </a:p>
        </p:txBody>
      </p:sp>
      <p:sp>
        <p:nvSpPr>
          <p:cNvPr id="20" name="箭头: 下 19">
            <a:extLst>
              <a:ext uri="{FF2B5EF4-FFF2-40B4-BE49-F238E27FC236}">
                <a16:creationId xmlns:a16="http://schemas.microsoft.com/office/drawing/2014/main" id="{C38DF5AB-0102-43A5-9092-4FAA7CF1457C}"/>
              </a:ext>
            </a:extLst>
          </p:cNvPr>
          <p:cNvSpPr/>
          <p:nvPr/>
        </p:nvSpPr>
        <p:spPr>
          <a:xfrm>
            <a:off x="1161156" y="3969353"/>
            <a:ext cx="72000" cy="864000"/>
          </a:xfrm>
          <a:prstGeom prst="downArrow">
            <a:avLst>
              <a:gd name="adj1" fmla="val 42764"/>
              <a:gd name="adj2" fmla="val 141360"/>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文本框 20">
            <a:extLst>
              <a:ext uri="{FF2B5EF4-FFF2-40B4-BE49-F238E27FC236}">
                <a16:creationId xmlns:a16="http://schemas.microsoft.com/office/drawing/2014/main" id="{4F525FB0-32B0-46F4-A061-8B5CD787AB4E}"/>
              </a:ext>
            </a:extLst>
          </p:cNvPr>
          <p:cNvSpPr txBox="1"/>
          <p:nvPr/>
        </p:nvSpPr>
        <p:spPr>
          <a:xfrm>
            <a:off x="204730" y="4858975"/>
            <a:ext cx="1984852" cy="1015663"/>
          </a:xfrm>
          <a:prstGeom prst="rect">
            <a:avLst/>
          </a:prstGeom>
          <a:noFill/>
          <a:ln w="19050">
            <a:solidFill>
              <a:sysClr val="windowText" lastClr="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Vapnik</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 and </a:t>
            </a: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Chervonenkis</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Support</a:t>
            </a:r>
            <a:r>
              <a:rPr kumimoji="0" lang="zh-CN" altLang="en-US"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 </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vector</a:t>
            </a:r>
          </a:p>
        </p:txBody>
      </p:sp>
      <p:sp>
        <p:nvSpPr>
          <p:cNvPr id="24" name="文本框 23">
            <a:extLst>
              <a:ext uri="{FF2B5EF4-FFF2-40B4-BE49-F238E27FC236}">
                <a16:creationId xmlns:a16="http://schemas.microsoft.com/office/drawing/2014/main" id="{DD9725AC-7021-48CA-BB23-247AC15385BA}"/>
              </a:ext>
            </a:extLst>
          </p:cNvPr>
          <p:cNvSpPr txBox="1"/>
          <p:nvPr/>
        </p:nvSpPr>
        <p:spPr>
          <a:xfrm>
            <a:off x="1621721" y="2840336"/>
            <a:ext cx="1984852" cy="707886"/>
          </a:xfrm>
          <a:prstGeom prst="rect">
            <a:avLst/>
          </a:prstGeom>
          <a:noFill/>
          <a:ln w="19050">
            <a:solidFill>
              <a:sysClr val="windowText" lastClr="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101214"/>
                </a:solidFill>
                <a:effectLst/>
                <a:uLnTx/>
                <a:uFillTx/>
                <a:latin typeface="+mn-lt"/>
                <a:cs typeface="Times New Roman" panose="02020603050405020304" pitchFamily="18" charset="0"/>
              </a:rPr>
              <a:t>Statistical learning theory</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 </a:t>
            </a:r>
          </a:p>
        </p:txBody>
      </p:sp>
      <p:sp>
        <p:nvSpPr>
          <p:cNvPr id="26" name="箭头: 下 25">
            <a:extLst>
              <a:ext uri="{FF2B5EF4-FFF2-40B4-BE49-F238E27FC236}">
                <a16:creationId xmlns:a16="http://schemas.microsoft.com/office/drawing/2014/main" id="{78544B0A-C188-4F9E-91A2-D1481B09C047}"/>
              </a:ext>
            </a:extLst>
          </p:cNvPr>
          <p:cNvSpPr/>
          <p:nvPr/>
        </p:nvSpPr>
        <p:spPr>
          <a:xfrm rot="10800000">
            <a:off x="10354419" y="3468278"/>
            <a:ext cx="72000" cy="504000"/>
          </a:xfrm>
          <a:prstGeom prst="downArrow">
            <a:avLst>
              <a:gd name="adj1" fmla="val 42764"/>
              <a:gd name="adj2" fmla="val 141360"/>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1B7DD8C2-6C58-489C-ACF1-31B9C13D1F75}"/>
              </a:ext>
            </a:extLst>
          </p:cNvPr>
          <p:cNvSpPr txBox="1"/>
          <p:nvPr/>
        </p:nvSpPr>
        <p:spPr>
          <a:xfrm>
            <a:off x="8971018" y="2721114"/>
            <a:ext cx="2838801" cy="707886"/>
          </a:xfrm>
          <a:prstGeom prst="rect">
            <a:avLst/>
          </a:prstGeom>
          <a:noFill/>
          <a:ln w="19050">
            <a:solidFill>
              <a:sysClr val="windowText" lastClr="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Jayadeva</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 and Chandra: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Twin SVM</a:t>
            </a:r>
          </a:p>
        </p:txBody>
      </p:sp>
      <p:sp>
        <p:nvSpPr>
          <p:cNvPr id="35" name="文本框 34">
            <a:extLst>
              <a:ext uri="{FF2B5EF4-FFF2-40B4-BE49-F238E27FC236}">
                <a16:creationId xmlns:a16="http://schemas.microsoft.com/office/drawing/2014/main" id="{566BCA0B-5E1B-4971-87B6-FC13DC52DF8B}"/>
              </a:ext>
            </a:extLst>
          </p:cNvPr>
          <p:cNvSpPr txBox="1"/>
          <p:nvPr/>
        </p:nvSpPr>
        <p:spPr>
          <a:xfrm>
            <a:off x="7023651" y="4852975"/>
            <a:ext cx="2040691" cy="707886"/>
          </a:xfrm>
          <a:prstGeom prst="rect">
            <a:avLst/>
          </a:prstGeom>
          <a:noFill/>
          <a:ln w="19050">
            <a:solidFill>
              <a:sysClr val="windowText" lastClr="00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prstClr val="black"/>
                </a:solidFill>
                <a:effectLst/>
                <a:uLnTx/>
                <a:uFillTx/>
                <a:latin typeface="+mn-lt"/>
                <a:cs typeface="Times New Roman" panose="02020603050405020304" pitchFamily="18" charset="0"/>
              </a:rPr>
              <a:t>Vapnik</a:t>
            </a: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mn-lt"/>
                <a:cs typeface="Times New Roman" panose="02020603050405020304" pitchFamily="18" charset="0"/>
              </a:rPr>
              <a:t>Multi-class SVM</a:t>
            </a:r>
          </a:p>
        </p:txBody>
      </p:sp>
      <p:sp>
        <p:nvSpPr>
          <p:cNvPr id="36" name="箭头: 下 35">
            <a:extLst>
              <a:ext uri="{FF2B5EF4-FFF2-40B4-BE49-F238E27FC236}">
                <a16:creationId xmlns:a16="http://schemas.microsoft.com/office/drawing/2014/main" id="{F1F424B0-0336-47C4-B6E9-BB02BF6ACCA0}"/>
              </a:ext>
            </a:extLst>
          </p:cNvPr>
          <p:cNvSpPr/>
          <p:nvPr/>
        </p:nvSpPr>
        <p:spPr>
          <a:xfrm>
            <a:off x="8007997" y="3953347"/>
            <a:ext cx="72000" cy="864000"/>
          </a:xfrm>
          <a:prstGeom prst="downArrow">
            <a:avLst>
              <a:gd name="adj1" fmla="val 42764"/>
              <a:gd name="adj2" fmla="val 141360"/>
            </a:avLst>
          </a:prstGeom>
          <a:solidFill>
            <a:srgbClr val="4373CA"/>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文本框 21">
            <a:extLst>
              <a:ext uri="{FF2B5EF4-FFF2-40B4-BE49-F238E27FC236}">
                <a16:creationId xmlns:a16="http://schemas.microsoft.com/office/drawing/2014/main" id="{54864B3D-AF49-492B-AC94-5A25BE6A58C0}"/>
              </a:ext>
            </a:extLst>
          </p:cNvPr>
          <p:cNvSpPr txBox="1"/>
          <p:nvPr/>
        </p:nvSpPr>
        <p:spPr>
          <a:xfrm>
            <a:off x="869740" y="1345133"/>
            <a:ext cx="8538628" cy="523220"/>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b="0" dirty="0"/>
              <a:t>The development of support vector machine</a:t>
            </a:r>
          </a:p>
        </p:txBody>
      </p:sp>
    </p:spTree>
    <p:extLst>
      <p:ext uri="{BB962C8B-B14F-4D97-AF65-F5344CB8AC3E}">
        <p14:creationId xmlns:p14="http://schemas.microsoft.com/office/powerpoint/2010/main" val="1251775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blinds(horizontal)">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linds(horizontal)">
                                      <p:cBhvr>
                                        <p:cTn id="62" dur="500"/>
                                        <p:tgtEl>
                                          <p:spTgt spid="2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4" grpId="0" animBg="1"/>
      <p:bldP spid="26" grpId="0" animBg="1"/>
      <p:bldP spid="27"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8183191-83FD-454C-A707-14C8B3198B2B}"/>
              </a:ext>
            </a:extLst>
          </p:cNvPr>
          <p:cNvSpPr>
            <a:spLocks noGrp="1" noChangeArrowheads="1"/>
          </p:cNvSpPr>
          <p:nvPr>
            <p:ph type="title"/>
          </p:nvPr>
        </p:nvSpPr>
        <p:spPr/>
        <p:txBody>
          <a:bodyPr/>
          <a:lstStyle/>
          <a:p>
            <a:r>
              <a:rPr lang="en-US" altLang="zh-CN">
                <a:latin typeface="Comic Sans MS" panose="030F0702030302020204" pitchFamily="66" charset="0"/>
              </a:rPr>
              <a:t>Linear Discriminant Function</a:t>
            </a:r>
            <a:endParaRPr lang="zh-CN" altLang="en-US"/>
          </a:p>
        </p:txBody>
      </p:sp>
      <mc:AlternateContent xmlns:mc="http://schemas.openxmlformats.org/markup-compatibility/2006" xmlns:a14="http://schemas.microsoft.com/office/drawing/2010/main">
        <mc:Choice Requires="a14">
          <p:sp>
            <p:nvSpPr>
              <p:cNvPr id="52227" name="Rectangle 3">
                <a:extLst>
                  <a:ext uri="{FF2B5EF4-FFF2-40B4-BE49-F238E27FC236}">
                    <a16:creationId xmlns:a16="http://schemas.microsoft.com/office/drawing/2014/main" id="{EF104C4A-5E65-40BF-919D-D2F50010D8A1}"/>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Each discriminant function is a linear combination of the components of the eigenvector </a:t>
                </a:r>
                <a:r>
                  <a:rPr lang="en-US" altLang="zh-CN" sz="2400" b="1" dirty="0"/>
                  <a:t>x</a:t>
                </a:r>
              </a:p>
              <a:p>
                <a:pPr marL="0" indent="0">
                  <a:buNone/>
                </a:pPr>
                <a:r>
                  <a:rPr lang="en-US" altLang="zh-CN" sz="2400" dirty="0"/>
                  <a:t>   </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𝐰</m:t>
                        </m:r>
                      </m:e>
                      <m:sup>
                        <m:r>
                          <a:rPr lang="en-US" altLang="zh-CN" sz="2000" i="1">
                            <a:latin typeface="Cambria Math" panose="02040503050406030204" pitchFamily="18" charset="0"/>
                          </a:rPr>
                          <m:t>𝑡</m:t>
                        </m:r>
                      </m:sup>
                    </m:sSup>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𝑑</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0</m:t>
                        </m:r>
                      </m:sub>
                    </m:sSub>
                  </m:oMath>
                </a14:m>
                <a:endParaRPr lang="zh-CN" altLang="en-US" sz="2000" dirty="0"/>
              </a:p>
              <a:p>
                <a:pPr>
                  <a:buFont typeface="Wingdings" panose="05000000000000000000" pitchFamily="2" charset="2"/>
                  <a:buChar char="n"/>
                </a:pPr>
                <a:r>
                  <a:rPr lang="en-US" altLang="zh-CN" sz="2400" dirty="0"/>
                  <a:t>For C categories problems, each category </a:t>
                </a:r>
                <a14:m>
                  <m:oMath xmlns:m="http://schemas.openxmlformats.org/officeDocument/2006/math">
                    <m:r>
                      <a:rPr lang="en-US" altLang="zh-CN" sz="2400" i="1">
                        <a:latin typeface="Cambria Math" panose="02040503050406030204" pitchFamily="18" charset="0"/>
                      </a:rPr>
                      <m:t>𝑖</m:t>
                    </m:r>
                  </m:oMath>
                </a14:m>
                <a:r>
                  <a:rPr lang="en-US" altLang="zh-CN" sz="2400" dirty="0"/>
                  <a:t> corresponds to a linear discriminant function</a:t>
                </a:r>
              </a:p>
              <a:p>
                <a:pPr marL="0" indent="0">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b="1">
                                <a:latin typeface="Cambria Math" panose="02040503050406030204" pitchFamily="18" charset="0"/>
                              </a:rPr>
                              <m:t>𝐰</m:t>
                            </m:r>
                          </m:e>
                          <m:sub>
                            <m:r>
                              <a:rPr lang="en-US" altLang="zh-CN" sz="2000" i="1">
                                <a:latin typeface="Cambria Math" panose="02040503050406030204" pitchFamily="18" charset="0"/>
                              </a:rPr>
                              <m:t>𝑖</m:t>
                            </m:r>
                          </m:sub>
                        </m:sSub>
                      </m:e>
                      <m:sup>
                        <m:r>
                          <a:rPr lang="en-US" altLang="zh-CN" sz="2000" i="1">
                            <a:latin typeface="Cambria Math" panose="02040503050406030204" pitchFamily="18" charset="0"/>
                          </a:rPr>
                          <m:t>𝑡</m:t>
                        </m:r>
                      </m:sup>
                    </m:sSup>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r>
                          <a:rPr lang="en-US" altLang="zh-CN" sz="2000" i="1">
                            <a:latin typeface="Cambria Math" panose="02040503050406030204" pitchFamily="18" charset="0"/>
                          </a:rPr>
                          <m:t>0</m:t>
                        </m:r>
                      </m:sub>
                    </m:sSub>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𝑖𝑑</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r>
                          <a:rPr lang="en-US" altLang="zh-CN" sz="2000" i="1">
                            <a:latin typeface="Cambria Math" panose="02040503050406030204" pitchFamily="18" charset="0"/>
                          </a:rPr>
                          <m:t>0</m:t>
                        </m:r>
                      </m:sub>
                    </m:sSub>
                  </m:oMath>
                </a14:m>
                <a:endParaRPr lang="zh-CN" altLang="en-US" sz="2000" dirty="0"/>
              </a:p>
              <a:p>
                <a:pPr>
                  <a:buFont typeface="Wingdings" panose="05000000000000000000" pitchFamily="2" charset="2"/>
                  <a:buChar char="n"/>
                </a:pPr>
                <a:r>
                  <a:rPr lang="en-US" altLang="zh-CN" sz="2400" dirty="0"/>
                  <a:t>Example: Two dimensional </a:t>
                </a:r>
                <a:r>
                  <a:rPr lang="en-US" altLang="zh-CN" dirty="0"/>
                  <a:t>case</a:t>
                </a:r>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0</m:t>
                        </m:r>
                      </m:sub>
                    </m:sSub>
                  </m:oMath>
                </a14:m>
                <a:endParaRPr lang="zh-CN" altLang="en-US" sz="2000" dirty="0"/>
              </a:p>
            </p:txBody>
          </p:sp>
        </mc:Choice>
        <mc:Fallback xmlns="">
          <p:sp>
            <p:nvSpPr>
              <p:cNvPr id="52227" name="Rectangle 3">
                <a:extLst>
                  <a:ext uri="{FF2B5EF4-FFF2-40B4-BE49-F238E27FC236}">
                    <a16:creationId xmlns:a16="http://schemas.microsoft.com/office/drawing/2014/main" id="{EF104C4A-5E65-40BF-919D-D2F50010D8A1}"/>
                  </a:ext>
                </a:extLst>
              </p:cNvPr>
              <p:cNvSpPr>
                <a:spLocks noGrp="1" noRot="1" noChangeAspect="1" noMove="1" noResize="1" noEditPoints="1" noAdjustHandles="1" noChangeArrowheads="1" noChangeShapeType="1" noTextEdit="1"/>
              </p:cNvSpPr>
              <p:nvPr>
                <p:ph type="body" idx="4294967295"/>
              </p:nvPr>
            </p:nvSpPr>
            <p:spPr>
              <a:blipFill>
                <a:blip r:embed="rId3"/>
                <a:stretch>
                  <a:fillRect l="-957" t="-797" r="-589"/>
                </a:stretch>
              </a:blipFill>
            </p:spPr>
            <p:txBody>
              <a:bodyPr/>
              <a:lstStyle/>
              <a:p>
                <a:r>
                  <a:rPr lang="zh-CN" altLang="en-US">
                    <a:noFill/>
                  </a:rPr>
                  <a:t> </a:t>
                </a:r>
              </a:p>
            </p:txBody>
          </p:sp>
        </mc:Fallback>
      </mc:AlternateContent>
      <p:pic>
        <p:nvPicPr>
          <p:cNvPr id="52231" name="Picture 9">
            <a:extLst>
              <a:ext uri="{FF2B5EF4-FFF2-40B4-BE49-F238E27FC236}">
                <a16:creationId xmlns:a16="http://schemas.microsoft.com/office/drawing/2014/main" id="{592812B0-82CB-4900-A4D8-40F7C7CB7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7407" y="4410082"/>
            <a:ext cx="4343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p:sp>
        <p:nvSpPr>
          <p:cNvPr id="22" name="文本框 21">
            <a:extLst>
              <a:ext uri="{FF2B5EF4-FFF2-40B4-BE49-F238E27FC236}">
                <a16:creationId xmlns:a16="http://schemas.microsoft.com/office/drawing/2014/main" id="{54864B3D-AF49-492B-AC94-5A25BE6A58C0}"/>
              </a:ext>
            </a:extLst>
          </p:cNvPr>
          <p:cNvSpPr txBox="1"/>
          <p:nvPr/>
        </p:nvSpPr>
        <p:spPr>
          <a:xfrm>
            <a:off x="911424" y="1345133"/>
            <a:ext cx="8496943" cy="523220"/>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b="0" dirty="0"/>
              <a:t>Which linear decision surface is the best?</a:t>
            </a:r>
          </a:p>
        </p:txBody>
      </p:sp>
      <p:cxnSp>
        <p:nvCxnSpPr>
          <p:cNvPr id="31" name="直接箭头连接符 30">
            <a:extLst>
              <a:ext uri="{FF2B5EF4-FFF2-40B4-BE49-F238E27FC236}">
                <a16:creationId xmlns:a16="http://schemas.microsoft.com/office/drawing/2014/main" id="{8DA15629-0352-4F06-B7DE-3EADB09DF87E}"/>
              </a:ext>
            </a:extLst>
          </p:cNvPr>
          <p:cNvCxnSpPr>
            <a:cxnSpLocks/>
          </p:cNvCxnSpPr>
          <p:nvPr/>
        </p:nvCxnSpPr>
        <p:spPr>
          <a:xfrm>
            <a:off x="1306388" y="5259620"/>
            <a:ext cx="3061193" cy="0"/>
          </a:xfrm>
          <a:prstGeom prst="straightConnector1">
            <a:avLst/>
          </a:prstGeom>
          <a:noFill/>
          <a:ln w="19050" cap="flat" cmpd="sng" algn="ctr">
            <a:solidFill>
              <a:srgbClr val="E7E6E6">
                <a:lumMod val="75000"/>
              </a:srgbClr>
            </a:solidFill>
            <a:prstDash val="solid"/>
            <a:miter lim="800000"/>
            <a:tailEnd type="triangle"/>
          </a:ln>
          <a:effectLst/>
        </p:spPr>
      </p:cxnSp>
      <p:cxnSp>
        <p:nvCxnSpPr>
          <p:cNvPr id="32" name="直接箭头连接符 31">
            <a:extLst>
              <a:ext uri="{FF2B5EF4-FFF2-40B4-BE49-F238E27FC236}">
                <a16:creationId xmlns:a16="http://schemas.microsoft.com/office/drawing/2014/main" id="{B043B4C5-5A99-4A62-9BA9-BD20D7328F7F}"/>
              </a:ext>
            </a:extLst>
          </p:cNvPr>
          <p:cNvCxnSpPr>
            <a:cxnSpLocks/>
          </p:cNvCxnSpPr>
          <p:nvPr/>
        </p:nvCxnSpPr>
        <p:spPr>
          <a:xfrm flipV="1">
            <a:off x="1517265" y="2799469"/>
            <a:ext cx="0" cy="2710433"/>
          </a:xfrm>
          <a:prstGeom prst="straightConnector1">
            <a:avLst/>
          </a:prstGeom>
          <a:noFill/>
          <a:ln w="19050" cap="flat" cmpd="sng" algn="ctr">
            <a:solidFill>
              <a:srgbClr val="E7E6E6">
                <a:lumMod val="75000"/>
              </a:srgbClr>
            </a:solidFill>
            <a:prstDash val="solid"/>
            <a:miter lim="800000"/>
            <a:tailEnd type="triangle"/>
          </a:ln>
          <a:effectLst/>
        </p:spPr>
      </p:cxnSp>
      <p:grpSp>
        <p:nvGrpSpPr>
          <p:cNvPr id="33" name="组合 32">
            <a:extLst>
              <a:ext uri="{FF2B5EF4-FFF2-40B4-BE49-F238E27FC236}">
                <a16:creationId xmlns:a16="http://schemas.microsoft.com/office/drawing/2014/main" id="{FCCE8F41-16E6-4427-B391-22095293C76E}"/>
              </a:ext>
            </a:extLst>
          </p:cNvPr>
          <p:cNvGrpSpPr/>
          <p:nvPr/>
        </p:nvGrpSpPr>
        <p:grpSpPr>
          <a:xfrm>
            <a:off x="2552652" y="4045198"/>
            <a:ext cx="1025129" cy="1078670"/>
            <a:chOff x="1651297" y="3796128"/>
            <a:chExt cx="848307" cy="833654"/>
          </a:xfrm>
        </p:grpSpPr>
        <p:sp>
          <p:nvSpPr>
            <p:cNvPr id="52" name="圆: 空心 51">
              <a:extLst>
                <a:ext uri="{FF2B5EF4-FFF2-40B4-BE49-F238E27FC236}">
                  <a16:creationId xmlns:a16="http://schemas.microsoft.com/office/drawing/2014/main" id="{CCBE82D0-0C9C-43F1-A066-F0599DBA1A81}"/>
                </a:ext>
              </a:extLst>
            </p:cNvPr>
            <p:cNvSpPr/>
            <p:nvPr/>
          </p:nvSpPr>
          <p:spPr>
            <a:xfrm>
              <a:off x="2290487" y="379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圆: 空心 52">
              <a:extLst>
                <a:ext uri="{FF2B5EF4-FFF2-40B4-BE49-F238E27FC236}">
                  <a16:creationId xmlns:a16="http://schemas.microsoft.com/office/drawing/2014/main" id="{CC638AC8-7C3F-4D4E-A18E-B120ABC02C9A}"/>
                </a:ext>
              </a:extLst>
            </p:cNvPr>
            <p:cNvSpPr/>
            <p:nvPr/>
          </p:nvSpPr>
          <p:spPr>
            <a:xfrm>
              <a:off x="2145101" y="397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圆: 空心 53">
              <a:extLst>
                <a:ext uri="{FF2B5EF4-FFF2-40B4-BE49-F238E27FC236}">
                  <a16:creationId xmlns:a16="http://schemas.microsoft.com/office/drawing/2014/main" id="{493BA66B-3A42-47BA-83AA-4A9D621E9E76}"/>
                </a:ext>
              </a:extLst>
            </p:cNvPr>
            <p:cNvSpPr/>
            <p:nvPr/>
          </p:nvSpPr>
          <p:spPr>
            <a:xfrm>
              <a:off x="2319604" y="4038884"/>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圆: 空心 54">
              <a:extLst>
                <a:ext uri="{FF2B5EF4-FFF2-40B4-BE49-F238E27FC236}">
                  <a16:creationId xmlns:a16="http://schemas.microsoft.com/office/drawing/2014/main" id="{5BD0DFDC-78E3-4790-A14D-0298F2D835C6}"/>
                </a:ext>
              </a:extLst>
            </p:cNvPr>
            <p:cNvSpPr/>
            <p:nvPr/>
          </p:nvSpPr>
          <p:spPr>
            <a:xfrm>
              <a:off x="2013509" y="3858884"/>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圆: 空心 55">
              <a:extLst>
                <a:ext uri="{FF2B5EF4-FFF2-40B4-BE49-F238E27FC236}">
                  <a16:creationId xmlns:a16="http://schemas.microsoft.com/office/drawing/2014/main" id="{5B05749F-D2A2-4DEE-827C-2F30913ADF7D}"/>
                </a:ext>
              </a:extLst>
            </p:cNvPr>
            <p:cNvSpPr/>
            <p:nvPr/>
          </p:nvSpPr>
          <p:spPr>
            <a:xfrm>
              <a:off x="1957478" y="4169075"/>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圆: 空心 56">
              <a:extLst>
                <a:ext uri="{FF2B5EF4-FFF2-40B4-BE49-F238E27FC236}">
                  <a16:creationId xmlns:a16="http://schemas.microsoft.com/office/drawing/2014/main" id="{01C95668-BA49-48CA-98B0-01400A0ED188}"/>
                </a:ext>
              </a:extLst>
            </p:cNvPr>
            <p:cNvSpPr/>
            <p:nvPr/>
          </p:nvSpPr>
          <p:spPr>
            <a:xfrm>
              <a:off x="1651297" y="415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圆: 空心 57">
              <a:extLst>
                <a:ext uri="{FF2B5EF4-FFF2-40B4-BE49-F238E27FC236}">
                  <a16:creationId xmlns:a16="http://schemas.microsoft.com/office/drawing/2014/main" id="{A8CA47C0-F9E6-445B-BE25-D8EBA19A8E9C}"/>
                </a:ext>
              </a:extLst>
            </p:cNvPr>
            <p:cNvSpPr/>
            <p:nvPr/>
          </p:nvSpPr>
          <p:spPr>
            <a:xfrm>
              <a:off x="1845056" y="4002021"/>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圆: 空心 58">
              <a:extLst>
                <a:ext uri="{FF2B5EF4-FFF2-40B4-BE49-F238E27FC236}">
                  <a16:creationId xmlns:a16="http://schemas.microsoft.com/office/drawing/2014/main" id="{74E8E6CF-021D-4DB0-BF46-DFBD771EE845}"/>
                </a:ext>
              </a:extLst>
            </p:cNvPr>
            <p:cNvSpPr/>
            <p:nvPr/>
          </p:nvSpPr>
          <p:spPr>
            <a:xfrm>
              <a:off x="1888093" y="4449782"/>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圆: 空心 59">
              <a:extLst>
                <a:ext uri="{FF2B5EF4-FFF2-40B4-BE49-F238E27FC236}">
                  <a16:creationId xmlns:a16="http://schemas.microsoft.com/office/drawing/2014/main" id="{E70917D2-6FBB-4636-AB70-44578D16340C}"/>
                </a:ext>
              </a:extLst>
            </p:cNvPr>
            <p:cNvSpPr/>
            <p:nvPr/>
          </p:nvSpPr>
          <p:spPr>
            <a:xfrm>
              <a:off x="2025061" y="4431937"/>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圆: 空心 60">
              <a:extLst>
                <a:ext uri="{FF2B5EF4-FFF2-40B4-BE49-F238E27FC236}">
                  <a16:creationId xmlns:a16="http://schemas.microsoft.com/office/drawing/2014/main" id="{317D7D8B-0D9B-4641-8EE2-BA3C76F97D3D}"/>
                </a:ext>
              </a:extLst>
            </p:cNvPr>
            <p:cNvSpPr/>
            <p:nvPr/>
          </p:nvSpPr>
          <p:spPr>
            <a:xfrm>
              <a:off x="1782975" y="433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圆: 空心 61">
              <a:extLst>
                <a:ext uri="{FF2B5EF4-FFF2-40B4-BE49-F238E27FC236}">
                  <a16:creationId xmlns:a16="http://schemas.microsoft.com/office/drawing/2014/main" id="{B317D466-F409-4C61-A9E8-F80A51FA8D6E}"/>
                </a:ext>
              </a:extLst>
            </p:cNvPr>
            <p:cNvSpPr/>
            <p:nvPr/>
          </p:nvSpPr>
          <p:spPr>
            <a:xfrm>
              <a:off x="2205061" y="4234092"/>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34" name="组合 33">
            <a:extLst>
              <a:ext uri="{FF2B5EF4-FFF2-40B4-BE49-F238E27FC236}">
                <a16:creationId xmlns:a16="http://schemas.microsoft.com/office/drawing/2014/main" id="{8B03E515-2BB7-4F03-9CA3-FF380E7F8409}"/>
              </a:ext>
            </a:extLst>
          </p:cNvPr>
          <p:cNvGrpSpPr/>
          <p:nvPr/>
        </p:nvGrpSpPr>
        <p:grpSpPr>
          <a:xfrm>
            <a:off x="1699551" y="3309073"/>
            <a:ext cx="1223648" cy="1154640"/>
            <a:chOff x="914735" y="3262291"/>
            <a:chExt cx="1012584" cy="892367"/>
          </a:xfrm>
        </p:grpSpPr>
        <p:sp>
          <p:nvSpPr>
            <p:cNvPr id="41" name="十字形 40">
              <a:extLst>
                <a:ext uri="{FF2B5EF4-FFF2-40B4-BE49-F238E27FC236}">
                  <a16:creationId xmlns:a16="http://schemas.microsoft.com/office/drawing/2014/main" id="{47747316-3C87-4379-9A98-AE7D8946B2F4}"/>
                </a:ext>
              </a:extLst>
            </p:cNvPr>
            <p:cNvSpPr/>
            <p:nvPr/>
          </p:nvSpPr>
          <p:spPr>
            <a:xfrm rot="2780061">
              <a:off x="1150128" y="3320999"/>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十字形 41">
              <a:extLst>
                <a:ext uri="{FF2B5EF4-FFF2-40B4-BE49-F238E27FC236}">
                  <a16:creationId xmlns:a16="http://schemas.microsoft.com/office/drawing/2014/main" id="{0C1F8B69-FB45-4E98-B46D-73FCBA4DD8C1}"/>
                </a:ext>
              </a:extLst>
            </p:cNvPr>
            <p:cNvSpPr/>
            <p:nvPr/>
          </p:nvSpPr>
          <p:spPr>
            <a:xfrm rot="2780061">
              <a:off x="1437269" y="3297332"/>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十字形 42">
              <a:extLst>
                <a:ext uri="{FF2B5EF4-FFF2-40B4-BE49-F238E27FC236}">
                  <a16:creationId xmlns:a16="http://schemas.microsoft.com/office/drawing/2014/main" id="{9D6B2E12-F328-42A9-B0E4-329ED477F75E}"/>
                </a:ext>
              </a:extLst>
            </p:cNvPr>
            <p:cNvSpPr/>
            <p:nvPr/>
          </p:nvSpPr>
          <p:spPr>
            <a:xfrm rot="2780061">
              <a:off x="1101400" y="3688127"/>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十字形 43">
              <a:extLst>
                <a:ext uri="{FF2B5EF4-FFF2-40B4-BE49-F238E27FC236}">
                  <a16:creationId xmlns:a16="http://schemas.microsoft.com/office/drawing/2014/main" id="{AFFFF0F8-EC93-43B1-98BE-E008D83A0978}"/>
                </a:ext>
              </a:extLst>
            </p:cNvPr>
            <p:cNvSpPr/>
            <p:nvPr/>
          </p:nvSpPr>
          <p:spPr>
            <a:xfrm rot="2780061">
              <a:off x="971633" y="3632150"/>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十字形 44">
              <a:extLst>
                <a:ext uri="{FF2B5EF4-FFF2-40B4-BE49-F238E27FC236}">
                  <a16:creationId xmlns:a16="http://schemas.microsoft.com/office/drawing/2014/main" id="{553B9846-68C5-4B9D-BC99-1F86452E09F0}"/>
                </a:ext>
              </a:extLst>
            </p:cNvPr>
            <p:cNvSpPr/>
            <p:nvPr/>
          </p:nvSpPr>
          <p:spPr>
            <a:xfrm rot="2780061">
              <a:off x="1293700" y="3593196"/>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十字形 45">
              <a:extLst>
                <a:ext uri="{FF2B5EF4-FFF2-40B4-BE49-F238E27FC236}">
                  <a16:creationId xmlns:a16="http://schemas.microsoft.com/office/drawing/2014/main" id="{6A6F0AE0-D3D5-4D5A-8D46-9D48C5250AD1}"/>
                </a:ext>
              </a:extLst>
            </p:cNvPr>
            <p:cNvSpPr/>
            <p:nvPr/>
          </p:nvSpPr>
          <p:spPr>
            <a:xfrm rot="2780061">
              <a:off x="1711319" y="3262291"/>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47" name="十字形 46">
              <a:extLst>
                <a:ext uri="{FF2B5EF4-FFF2-40B4-BE49-F238E27FC236}">
                  <a16:creationId xmlns:a16="http://schemas.microsoft.com/office/drawing/2014/main" id="{4872EE7B-EE6B-4391-8CF5-BA50722615E6}"/>
                </a:ext>
              </a:extLst>
            </p:cNvPr>
            <p:cNvSpPr/>
            <p:nvPr/>
          </p:nvSpPr>
          <p:spPr>
            <a:xfrm rot="2780061">
              <a:off x="1147886" y="3938658"/>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十字形 47">
              <a:extLst>
                <a:ext uri="{FF2B5EF4-FFF2-40B4-BE49-F238E27FC236}">
                  <a16:creationId xmlns:a16="http://schemas.microsoft.com/office/drawing/2014/main" id="{89FD185F-2260-4DF0-99FC-8DF1091274C3}"/>
                </a:ext>
              </a:extLst>
            </p:cNvPr>
            <p:cNvSpPr/>
            <p:nvPr/>
          </p:nvSpPr>
          <p:spPr>
            <a:xfrm rot="2780061">
              <a:off x="1532823" y="3527080"/>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十字形 48">
              <a:extLst>
                <a:ext uri="{FF2B5EF4-FFF2-40B4-BE49-F238E27FC236}">
                  <a16:creationId xmlns:a16="http://schemas.microsoft.com/office/drawing/2014/main" id="{8557F37A-A157-4FEC-99AD-82E90D0D3536}"/>
                </a:ext>
              </a:extLst>
            </p:cNvPr>
            <p:cNvSpPr/>
            <p:nvPr/>
          </p:nvSpPr>
          <p:spPr>
            <a:xfrm rot="2780061">
              <a:off x="1278394" y="3810889"/>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0" name="十字形 49">
              <a:extLst>
                <a:ext uri="{FF2B5EF4-FFF2-40B4-BE49-F238E27FC236}">
                  <a16:creationId xmlns:a16="http://schemas.microsoft.com/office/drawing/2014/main" id="{FB8BAF65-041B-4EF3-955E-4740171FC344}"/>
                </a:ext>
              </a:extLst>
            </p:cNvPr>
            <p:cNvSpPr/>
            <p:nvPr/>
          </p:nvSpPr>
          <p:spPr>
            <a:xfrm rot="2780061">
              <a:off x="985819" y="3926594"/>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十字形 50">
              <a:extLst>
                <a:ext uri="{FF2B5EF4-FFF2-40B4-BE49-F238E27FC236}">
                  <a16:creationId xmlns:a16="http://schemas.microsoft.com/office/drawing/2014/main" id="{42B6B173-7B7A-43C6-AD30-DF52834CB6A2}"/>
                </a:ext>
              </a:extLst>
            </p:cNvPr>
            <p:cNvSpPr/>
            <p:nvPr/>
          </p:nvSpPr>
          <p:spPr>
            <a:xfrm rot="2780061">
              <a:off x="914735" y="3400334"/>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cxnSp>
        <p:nvCxnSpPr>
          <p:cNvPr id="37" name="直接连接符 36">
            <a:extLst>
              <a:ext uri="{FF2B5EF4-FFF2-40B4-BE49-F238E27FC236}">
                <a16:creationId xmlns:a16="http://schemas.microsoft.com/office/drawing/2014/main" id="{0B440134-9BD7-406A-B83F-91F662D77312}"/>
              </a:ext>
            </a:extLst>
          </p:cNvPr>
          <p:cNvCxnSpPr>
            <a:cxnSpLocks/>
          </p:cNvCxnSpPr>
          <p:nvPr/>
        </p:nvCxnSpPr>
        <p:spPr>
          <a:xfrm flipV="1">
            <a:off x="1645541" y="3164563"/>
            <a:ext cx="2098059" cy="2015636"/>
          </a:xfrm>
          <a:prstGeom prst="line">
            <a:avLst/>
          </a:prstGeom>
          <a:noFill/>
          <a:ln w="28575" cap="flat" cmpd="sng" algn="ctr">
            <a:solidFill>
              <a:srgbClr val="0000FF"/>
            </a:solidFill>
            <a:prstDash val="solid"/>
            <a:round/>
            <a:headEnd type="none" w="med" len="med"/>
            <a:tailEnd type="none" w="med" len="med"/>
          </a:ln>
          <a:effectLst/>
        </p:spPr>
      </p:cxnSp>
      <p:cxnSp>
        <p:nvCxnSpPr>
          <p:cNvPr id="38" name="直接连接符 37">
            <a:extLst>
              <a:ext uri="{FF2B5EF4-FFF2-40B4-BE49-F238E27FC236}">
                <a16:creationId xmlns:a16="http://schemas.microsoft.com/office/drawing/2014/main" id="{45AA78E4-A36F-4888-AD97-448837EA763E}"/>
              </a:ext>
            </a:extLst>
          </p:cNvPr>
          <p:cNvCxnSpPr>
            <a:cxnSpLocks/>
          </p:cNvCxnSpPr>
          <p:nvPr/>
        </p:nvCxnSpPr>
        <p:spPr>
          <a:xfrm flipV="1">
            <a:off x="1395363" y="3300053"/>
            <a:ext cx="2591826" cy="1800726"/>
          </a:xfrm>
          <a:prstGeom prst="line">
            <a:avLst/>
          </a:prstGeom>
          <a:noFill/>
          <a:ln w="28575" cap="flat" cmpd="sng" algn="ctr">
            <a:solidFill>
              <a:srgbClr val="ED7D31"/>
            </a:solidFill>
            <a:prstDash val="solid"/>
            <a:round/>
            <a:headEnd type="none" w="med" len="med"/>
            <a:tailEnd type="none" w="med" len="med"/>
          </a:ln>
          <a:effectLst/>
        </p:spPr>
      </p:cxnSp>
      <p:cxnSp>
        <p:nvCxnSpPr>
          <p:cNvPr id="39" name="直接连接符 38">
            <a:extLst>
              <a:ext uri="{FF2B5EF4-FFF2-40B4-BE49-F238E27FC236}">
                <a16:creationId xmlns:a16="http://schemas.microsoft.com/office/drawing/2014/main" id="{0023531A-9DB6-4CF7-8492-D7E531341A57}"/>
              </a:ext>
            </a:extLst>
          </p:cNvPr>
          <p:cNvCxnSpPr>
            <a:cxnSpLocks/>
          </p:cNvCxnSpPr>
          <p:nvPr/>
        </p:nvCxnSpPr>
        <p:spPr>
          <a:xfrm flipV="1">
            <a:off x="1797941" y="2821950"/>
            <a:ext cx="1945659" cy="2510649"/>
          </a:xfrm>
          <a:prstGeom prst="line">
            <a:avLst/>
          </a:prstGeom>
          <a:noFill/>
          <a:ln w="28575" cap="flat" cmpd="sng" algn="ctr">
            <a:solidFill>
              <a:srgbClr val="70AD47"/>
            </a:solidFill>
            <a:prstDash val="solid"/>
            <a:round/>
            <a:headEnd type="none" w="med" len="med"/>
            <a:tailEnd type="none" w="med" len="med"/>
          </a:ln>
          <a:effectLst/>
        </p:spPr>
      </p:cxnSp>
      <p:cxnSp>
        <p:nvCxnSpPr>
          <p:cNvPr id="40" name="直接连接符 39">
            <a:extLst>
              <a:ext uri="{FF2B5EF4-FFF2-40B4-BE49-F238E27FC236}">
                <a16:creationId xmlns:a16="http://schemas.microsoft.com/office/drawing/2014/main" id="{67F9E8D6-A033-4485-8025-EC7C0EA9B33C}"/>
              </a:ext>
            </a:extLst>
          </p:cNvPr>
          <p:cNvCxnSpPr>
            <a:cxnSpLocks/>
          </p:cNvCxnSpPr>
          <p:nvPr/>
        </p:nvCxnSpPr>
        <p:spPr>
          <a:xfrm flipV="1">
            <a:off x="2027331" y="2586025"/>
            <a:ext cx="1450923" cy="2839628"/>
          </a:xfrm>
          <a:prstGeom prst="line">
            <a:avLst/>
          </a:prstGeom>
          <a:noFill/>
          <a:ln w="28575" cap="flat" cmpd="sng" algn="ctr">
            <a:solidFill>
              <a:srgbClr val="58D5F7"/>
            </a:solidFill>
            <a:prstDash val="solid"/>
            <a:round/>
            <a:headEnd type="none" w="med" len="med"/>
            <a:tailEnd type="none" w="med" len="med"/>
          </a:ln>
          <a:effectLst/>
        </p:spPr>
      </p:cxnSp>
      <p:pic>
        <p:nvPicPr>
          <p:cNvPr id="63" name="图片 62">
            <a:extLst>
              <a:ext uri="{FF2B5EF4-FFF2-40B4-BE49-F238E27FC236}">
                <a16:creationId xmlns:a16="http://schemas.microsoft.com/office/drawing/2014/main" id="{574AB373-A6DF-46A6-81F5-E38A6B862793}"/>
              </a:ext>
            </a:extLst>
          </p:cNvPr>
          <p:cNvPicPr>
            <a:picLocks noChangeAspect="1"/>
          </p:cNvPicPr>
          <p:nvPr/>
        </p:nvPicPr>
        <p:blipFill>
          <a:blip r:embed="rId3"/>
          <a:stretch>
            <a:fillRect/>
          </a:stretch>
        </p:blipFill>
        <p:spPr>
          <a:xfrm>
            <a:off x="4296621" y="2303659"/>
            <a:ext cx="1295400" cy="1504950"/>
          </a:xfrm>
          <a:prstGeom prst="rect">
            <a:avLst/>
          </a:prstGeom>
        </p:spPr>
      </p:pic>
      <p:grpSp>
        <p:nvGrpSpPr>
          <p:cNvPr id="2" name="组合 1">
            <a:extLst>
              <a:ext uri="{FF2B5EF4-FFF2-40B4-BE49-F238E27FC236}">
                <a16:creationId xmlns:a16="http://schemas.microsoft.com/office/drawing/2014/main" id="{D2E8486C-C056-47B1-9CFC-F2E39FC032FA}"/>
              </a:ext>
            </a:extLst>
          </p:cNvPr>
          <p:cNvGrpSpPr/>
          <p:nvPr/>
        </p:nvGrpSpPr>
        <p:grpSpPr>
          <a:xfrm>
            <a:off x="7422881" y="2796703"/>
            <a:ext cx="3061193" cy="2710433"/>
            <a:chOff x="7422881" y="2796703"/>
            <a:chExt cx="3061193" cy="2710433"/>
          </a:xfrm>
        </p:grpSpPr>
        <p:cxnSp>
          <p:nvCxnSpPr>
            <p:cNvPr id="65" name="直接箭头连接符 64">
              <a:extLst>
                <a:ext uri="{FF2B5EF4-FFF2-40B4-BE49-F238E27FC236}">
                  <a16:creationId xmlns:a16="http://schemas.microsoft.com/office/drawing/2014/main" id="{D489C51F-A8A1-438C-8547-4864A4B0F892}"/>
                </a:ext>
              </a:extLst>
            </p:cNvPr>
            <p:cNvCxnSpPr>
              <a:cxnSpLocks/>
            </p:cNvCxnSpPr>
            <p:nvPr/>
          </p:nvCxnSpPr>
          <p:spPr>
            <a:xfrm>
              <a:off x="7422881" y="5256854"/>
              <a:ext cx="3061193" cy="0"/>
            </a:xfrm>
            <a:prstGeom prst="straightConnector1">
              <a:avLst/>
            </a:prstGeom>
            <a:noFill/>
            <a:ln w="19050" cap="flat" cmpd="sng" algn="ctr">
              <a:solidFill>
                <a:srgbClr val="E7E6E6">
                  <a:lumMod val="75000"/>
                </a:srgbClr>
              </a:solidFill>
              <a:prstDash val="solid"/>
              <a:miter lim="800000"/>
              <a:tailEnd type="triangle"/>
            </a:ln>
            <a:effectLst/>
          </p:spPr>
        </p:cxnSp>
        <p:cxnSp>
          <p:nvCxnSpPr>
            <p:cNvPr id="66" name="直接箭头连接符 65">
              <a:extLst>
                <a:ext uri="{FF2B5EF4-FFF2-40B4-BE49-F238E27FC236}">
                  <a16:creationId xmlns:a16="http://schemas.microsoft.com/office/drawing/2014/main" id="{01FFB966-DCAC-4D11-BB65-2FD9093098F7}"/>
                </a:ext>
              </a:extLst>
            </p:cNvPr>
            <p:cNvCxnSpPr>
              <a:cxnSpLocks/>
            </p:cNvCxnSpPr>
            <p:nvPr/>
          </p:nvCxnSpPr>
          <p:spPr>
            <a:xfrm flipV="1">
              <a:off x="7633758" y="2796703"/>
              <a:ext cx="0" cy="2710433"/>
            </a:xfrm>
            <a:prstGeom prst="straightConnector1">
              <a:avLst/>
            </a:prstGeom>
            <a:noFill/>
            <a:ln w="19050" cap="flat" cmpd="sng" algn="ctr">
              <a:solidFill>
                <a:srgbClr val="E7E6E6">
                  <a:lumMod val="75000"/>
                </a:srgbClr>
              </a:solidFill>
              <a:prstDash val="solid"/>
              <a:miter lim="800000"/>
              <a:tailEnd type="triangle"/>
            </a:ln>
            <a:effectLst/>
          </p:spPr>
        </p:cxnSp>
        <p:grpSp>
          <p:nvGrpSpPr>
            <p:cNvPr id="67" name="组合 66">
              <a:extLst>
                <a:ext uri="{FF2B5EF4-FFF2-40B4-BE49-F238E27FC236}">
                  <a16:creationId xmlns:a16="http://schemas.microsoft.com/office/drawing/2014/main" id="{F1E1586E-9291-41D5-9C1B-7E02900D7997}"/>
                </a:ext>
              </a:extLst>
            </p:cNvPr>
            <p:cNvGrpSpPr/>
            <p:nvPr/>
          </p:nvGrpSpPr>
          <p:grpSpPr>
            <a:xfrm>
              <a:off x="8669145" y="4042432"/>
              <a:ext cx="1025129" cy="1078670"/>
              <a:chOff x="1651297" y="3796128"/>
              <a:chExt cx="848307" cy="833654"/>
            </a:xfrm>
          </p:grpSpPr>
          <p:sp>
            <p:nvSpPr>
              <p:cNvPr id="81" name="圆: 空心 80">
                <a:extLst>
                  <a:ext uri="{FF2B5EF4-FFF2-40B4-BE49-F238E27FC236}">
                    <a16:creationId xmlns:a16="http://schemas.microsoft.com/office/drawing/2014/main" id="{D6204427-E234-4F9C-90C4-494984F8B46B}"/>
                  </a:ext>
                </a:extLst>
              </p:cNvPr>
              <p:cNvSpPr/>
              <p:nvPr/>
            </p:nvSpPr>
            <p:spPr>
              <a:xfrm>
                <a:off x="2290487" y="379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圆: 空心 81">
                <a:extLst>
                  <a:ext uri="{FF2B5EF4-FFF2-40B4-BE49-F238E27FC236}">
                    <a16:creationId xmlns:a16="http://schemas.microsoft.com/office/drawing/2014/main" id="{AF69C45D-9C42-4834-9372-5A8E9AD69F68}"/>
                  </a:ext>
                </a:extLst>
              </p:cNvPr>
              <p:cNvSpPr/>
              <p:nvPr/>
            </p:nvSpPr>
            <p:spPr>
              <a:xfrm>
                <a:off x="2145101" y="397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圆: 空心 82">
                <a:extLst>
                  <a:ext uri="{FF2B5EF4-FFF2-40B4-BE49-F238E27FC236}">
                    <a16:creationId xmlns:a16="http://schemas.microsoft.com/office/drawing/2014/main" id="{593B67F0-3A5A-47ED-BC7E-D753A9616D12}"/>
                  </a:ext>
                </a:extLst>
              </p:cNvPr>
              <p:cNvSpPr/>
              <p:nvPr/>
            </p:nvSpPr>
            <p:spPr>
              <a:xfrm>
                <a:off x="2319604" y="4038884"/>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圆: 空心 83">
                <a:extLst>
                  <a:ext uri="{FF2B5EF4-FFF2-40B4-BE49-F238E27FC236}">
                    <a16:creationId xmlns:a16="http://schemas.microsoft.com/office/drawing/2014/main" id="{5D7D5E58-DE68-4788-BDAB-2D5162FA5ABD}"/>
                  </a:ext>
                </a:extLst>
              </p:cNvPr>
              <p:cNvSpPr/>
              <p:nvPr/>
            </p:nvSpPr>
            <p:spPr>
              <a:xfrm>
                <a:off x="2013509" y="3858884"/>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圆: 空心 84">
                <a:extLst>
                  <a:ext uri="{FF2B5EF4-FFF2-40B4-BE49-F238E27FC236}">
                    <a16:creationId xmlns:a16="http://schemas.microsoft.com/office/drawing/2014/main" id="{5C151C35-4B33-4134-B178-64C185CFC935}"/>
                  </a:ext>
                </a:extLst>
              </p:cNvPr>
              <p:cNvSpPr/>
              <p:nvPr/>
            </p:nvSpPr>
            <p:spPr>
              <a:xfrm>
                <a:off x="1957478" y="4169075"/>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6" name="圆: 空心 85">
                <a:extLst>
                  <a:ext uri="{FF2B5EF4-FFF2-40B4-BE49-F238E27FC236}">
                    <a16:creationId xmlns:a16="http://schemas.microsoft.com/office/drawing/2014/main" id="{DA5B4F65-0670-40F3-A2CE-E0F2BC3D71B6}"/>
                  </a:ext>
                </a:extLst>
              </p:cNvPr>
              <p:cNvSpPr/>
              <p:nvPr/>
            </p:nvSpPr>
            <p:spPr>
              <a:xfrm>
                <a:off x="1651297" y="415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7" name="圆: 空心 86">
                <a:extLst>
                  <a:ext uri="{FF2B5EF4-FFF2-40B4-BE49-F238E27FC236}">
                    <a16:creationId xmlns:a16="http://schemas.microsoft.com/office/drawing/2014/main" id="{A0F61CB9-2973-4DE3-903E-B4D0613C0A32}"/>
                  </a:ext>
                </a:extLst>
              </p:cNvPr>
              <p:cNvSpPr/>
              <p:nvPr/>
            </p:nvSpPr>
            <p:spPr>
              <a:xfrm>
                <a:off x="1845056" y="4002021"/>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8" name="圆: 空心 87">
                <a:extLst>
                  <a:ext uri="{FF2B5EF4-FFF2-40B4-BE49-F238E27FC236}">
                    <a16:creationId xmlns:a16="http://schemas.microsoft.com/office/drawing/2014/main" id="{92EE9D0E-2588-4475-AE72-E126574A1604}"/>
                  </a:ext>
                </a:extLst>
              </p:cNvPr>
              <p:cNvSpPr/>
              <p:nvPr/>
            </p:nvSpPr>
            <p:spPr>
              <a:xfrm>
                <a:off x="1888093" y="4449782"/>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9" name="圆: 空心 88">
                <a:extLst>
                  <a:ext uri="{FF2B5EF4-FFF2-40B4-BE49-F238E27FC236}">
                    <a16:creationId xmlns:a16="http://schemas.microsoft.com/office/drawing/2014/main" id="{01383031-581D-4E69-A00B-52A73E3F3749}"/>
                  </a:ext>
                </a:extLst>
              </p:cNvPr>
              <p:cNvSpPr/>
              <p:nvPr/>
            </p:nvSpPr>
            <p:spPr>
              <a:xfrm>
                <a:off x="2025061" y="4431937"/>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0" name="圆: 空心 89">
                <a:extLst>
                  <a:ext uri="{FF2B5EF4-FFF2-40B4-BE49-F238E27FC236}">
                    <a16:creationId xmlns:a16="http://schemas.microsoft.com/office/drawing/2014/main" id="{9CE2C05E-F8D2-4AF0-834F-37B85AA50D8B}"/>
                  </a:ext>
                </a:extLst>
              </p:cNvPr>
              <p:cNvSpPr/>
              <p:nvPr/>
            </p:nvSpPr>
            <p:spPr>
              <a:xfrm>
                <a:off x="1782975" y="4336128"/>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圆: 空心 90">
                <a:extLst>
                  <a:ext uri="{FF2B5EF4-FFF2-40B4-BE49-F238E27FC236}">
                    <a16:creationId xmlns:a16="http://schemas.microsoft.com/office/drawing/2014/main" id="{DD7F8CC1-07A4-4E1B-B6D3-38A7F6A0D820}"/>
                  </a:ext>
                </a:extLst>
              </p:cNvPr>
              <p:cNvSpPr/>
              <p:nvPr/>
            </p:nvSpPr>
            <p:spPr>
              <a:xfrm>
                <a:off x="2205061" y="4234092"/>
                <a:ext cx="180000" cy="180000"/>
              </a:xfrm>
              <a:prstGeom prst="donut">
                <a:avLst>
                  <a:gd name="adj" fmla="val 12789"/>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68" name="组合 67">
              <a:extLst>
                <a:ext uri="{FF2B5EF4-FFF2-40B4-BE49-F238E27FC236}">
                  <a16:creationId xmlns:a16="http://schemas.microsoft.com/office/drawing/2014/main" id="{A54C851A-C5B4-4D14-ADD8-953BFEA4040E}"/>
                </a:ext>
              </a:extLst>
            </p:cNvPr>
            <p:cNvGrpSpPr/>
            <p:nvPr/>
          </p:nvGrpSpPr>
          <p:grpSpPr>
            <a:xfrm>
              <a:off x="7816044" y="3306307"/>
              <a:ext cx="1223648" cy="1154640"/>
              <a:chOff x="914735" y="3262291"/>
              <a:chExt cx="1012584" cy="892367"/>
            </a:xfrm>
          </p:grpSpPr>
          <p:sp>
            <p:nvSpPr>
              <p:cNvPr id="70" name="十字形 69">
                <a:extLst>
                  <a:ext uri="{FF2B5EF4-FFF2-40B4-BE49-F238E27FC236}">
                    <a16:creationId xmlns:a16="http://schemas.microsoft.com/office/drawing/2014/main" id="{6D04C326-D7A2-4167-9FB6-155398378968}"/>
                  </a:ext>
                </a:extLst>
              </p:cNvPr>
              <p:cNvSpPr/>
              <p:nvPr/>
            </p:nvSpPr>
            <p:spPr>
              <a:xfrm rot="2780061">
                <a:off x="1150128" y="3320999"/>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1" name="十字形 70">
                <a:extLst>
                  <a:ext uri="{FF2B5EF4-FFF2-40B4-BE49-F238E27FC236}">
                    <a16:creationId xmlns:a16="http://schemas.microsoft.com/office/drawing/2014/main" id="{3B924CAC-8A10-48A1-8E39-6055EEBDAED4}"/>
                  </a:ext>
                </a:extLst>
              </p:cNvPr>
              <p:cNvSpPr/>
              <p:nvPr/>
            </p:nvSpPr>
            <p:spPr>
              <a:xfrm rot="2780061">
                <a:off x="1437269" y="3297332"/>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2" name="十字形 71">
                <a:extLst>
                  <a:ext uri="{FF2B5EF4-FFF2-40B4-BE49-F238E27FC236}">
                    <a16:creationId xmlns:a16="http://schemas.microsoft.com/office/drawing/2014/main" id="{A9EF1755-DB40-421A-BD94-732FA69B01B9}"/>
                  </a:ext>
                </a:extLst>
              </p:cNvPr>
              <p:cNvSpPr/>
              <p:nvPr/>
            </p:nvSpPr>
            <p:spPr>
              <a:xfrm rot="2780061">
                <a:off x="1101400" y="3688127"/>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3" name="十字形 72">
                <a:extLst>
                  <a:ext uri="{FF2B5EF4-FFF2-40B4-BE49-F238E27FC236}">
                    <a16:creationId xmlns:a16="http://schemas.microsoft.com/office/drawing/2014/main" id="{DD98E0D7-0BD4-4273-93CB-009A01B9755F}"/>
                  </a:ext>
                </a:extLst>
              </p:cNvPr>
              <p:cNvSpPr/>
              <p:nvPr/>
            </p:nvSpPr>
            <p:spPr>
              <a:xfrm rot="2780061">
                <a:off x="971633" y="3632150"/>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十字形 73">
                <a:extLst>
                  <a:ext uri="{FF2B5EF4-FFF2-40B4-BE49-F238E27FC236}">
                    <a16:creationId xmlns:a16="http://schemas.microsoft.com/office/drawing/2014/main" id="{7F29D802-C174-4EA3-9F8E-435E733ACC4B}"/>
                  </a:ext>
                </a:extLst>
              </p:cNvPr>
              <p:cNvSpPr/>
              <p:nvPr/>
            </p:nvSpPr>
            <p:spPr>
              <a:xfrm rot="2780061">
                <a:off x="1293700" y="3593196"/>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5" name="十字形 74">
                <a:extLst>
                  <a:ext uri="{FF2B5EF4-FFF2-40B4-BE49-F238E27FC236}">
                    <a16:creationId xmlns:a16="http://schemas.microsoft.com/office/drawing/2014/main" id="{491D3E85-4946-4F0A-AF3D-E68BB5F2FC45}"/>
                  </a:ext>
                </a:extLst>
              </p:cNvPr>
              <p:cNvSpPr/>
              <p:nvPr/>
            </p:nvSpPr>
            <p:spPr>
              <a:xfrm rot="2780061">
                <a:off x="1711319" y="3262291"/>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76" name="十字形 75">
                <a:extLst>
                  <a:ext uri="{FF2B5EF4-FFF2-40B4-BE49-F238E27FC236}">
                    <a16:creationId xmlns:a16="http://schemas.microsoft.com/office/drawing/2014/main" id="{EF08E446-48C0-42F9-AE2E-D2F3C44C9935}"/>
                  </a:ext>
                </a:extLst>
              </p:cNvPr>
              <p:cNvSpPr/>
              <p:nvPr/>
            </p:nvSpPr>
            <p:spPr>
              <a:xfrm rot="2780061">
                <a:off x="1147886" y="3938658"/>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十字形 76">
                <a:extLst>
                  <a:ext uri="{FF2B5EF4-FFF2-40B4-BE49-F238E27FC236}">
                    <a16:creationId xmlns:a16="http://schemas.microsoft.com/office/drawing/2014/main" id="{26C61210-548B-4CEF-ABCE-F1559B097482}"/>
                  </a:ext>
                </a:extLst>
              </p:cNvPr>
              <p:cNvSpPr/>
              <p:nvPr/>
            </p:nvSpPr>
            <p:spPr>
              <a:xfrm rot="2780061">
                <a:off x="1532823" y="3527080"/>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十字形 77">
                <a:extLst>
                  <a:ext uri="{FF2B5EF4-FFF2-40B4-BE49-F238E27FC236}">
                    <a16:creationId xmlns:a16="http://schemas.microsoft.com/office/drawing/2014/main" id="{6A0000F2-6B47-4D79-88BE-DF12BAFA709A}"/>
                  </a:ext>
                </a:extLst>
              </p:cNvPr>
              <p:cNvSpPr/>
              <p:nvPr/>
            </p:nvSpPr>
            <p:spPr>
              <a:xfrm rot="2780061">
                <a:off x="1278394" y="3810889"/>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9" name="十字形 78">
                <a:extLst>
                  <a:ext uri="{FF2B5EF4-FFF2-40B4-BE49-F238E27FC236}">
                    <a16:creationId xmlns:a16="http://schemas.microsoft.com/office/drawing/2014/main" id="{B6C00FFD-21F1-4BD8-A049-D91F8F31DF41}"/>
                  </a:ext>
                </a:extLst>
              </p:cNvPr>
              <p:cNvSpPr/>
              <p:nvPr/>
            </p:nvSpPr>
            <p:spPr>
              <a:xfrm rot="2780061">
                <a:off x="985819" y="3926594"/>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0" name="十字形 79">
                <a:extLst>
                  <a:ext uri="{FF2B5EF4-FFF2-40B4-BE49-F238E27FC236}">
                    <a16:creationId xmlns:a16="http://schemas.microsoft.com/office/drawing/2014/main" id="{F156F5E7-A6FE-47EB-8427-4B4B41322643}"/>
                  </a:ext>
                </a:extLst>
              </p:cNvPr>
              <p:cNvSpPr/>
              <p:nvPr/>
            </p:nvSpPr>
            <p:spPr>
              <a:xfrm rot="2780061">
                <a:off x="914735" y="3400334"/>
                <a:ext cx="216000" cy="216000"/>
              </a:xfrm>
              <a:prstGeom prst="plus">
                <a:avLst>
                  <a:gd name="adj" fmla="val 43608"/>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cxnSp>
        <p:nvCxnSpPr>
          <p:cNvPr id="69" name="直接连接符 68">
            <a:extLst>
              <a:ext uri="{FF2B5EF4-FFF2-40B4-BE49-F238E27FC236}">
                <a16:creationId xmlns:a16="http://schemas.microsoft.com/office/drawing/2014/main" id="{8F278510-4097-4F92-A09B-C94D49578A12}"/>
              </a:ext>
            </a:extLst>
          </p:cNvPr>
          <p:cNvCxnSpPr>
            <a:cxnSpLocks/>
          </p:cNvCxnSpPr>
          <p:nvPr/>
        </p:nvCxnSpPr>
        <p:spPr>
          <a:xfrm flipV="1">
            <a:off x="7835343" y="3124586"/>
            <a:ext cx="2098059" cy="2015636"/>
          </a:xfrm>
          <a:prstGeom prst="line">
            <a:avLst/>
          </a:prstGeom>
          <a:noFill/>
          <a:ln w="28575" cap="flat" cmpd="sng" algn="ctr">
            <a:solidFill>
              <a:srgbClr val="0000FF"/>
            </a:solidFill>
            <a:prstDash val="solid"/>
            <a:round/>
            <a:headEnd type="none" w="med" len="med"/>
            <a:tailEnd type="none" w="med" len="med"/>
          </a:ln>
          <a:effectLst>
            <a:glow rad="63500">
              <a:srgbClr val="5B9BD5">
                <a:satMod val="175000"/>
                <a:alpha val="40000"/>
              </a:srgbClr>
            </a:glow>
          </a:effectLst>
        </p:spPr>
      </p:cxnSp>
    </p:spTree>
    <p:extLst>
      <p:ext uri="{BB962C8B-B14F-4D97-AF65-F5344CB8AC3E}">
        <p14:creationId xmlns:p14="http://schemas.microsoft.com/office/powerpoint/2010/main" val="407154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randombar(horizontal)">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down)">
                                      <p:cBhvr>
                                        <p:cTn id="4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p:sp>
        <p:nvSpPr>
          <p:cNvPr id="9" name="内容占位符 2">
            <a:extLst>
              <a:ext uri="{FF2B5EF4-FFF2-40B4-BE49-F238E27FC236}">
                <a16:creationId xmlns:a16="http://schemas.microsoft.com/office/drawing/2014/main" id="{63E3B5D5-DBEB-4F46-97B6-12EEB738E4CF}"/>
              </a:ext>
            </a:extLst>
          </p:cNvPr>
          <p:cNvSpPr>
            <a:spLocks noGrp="1" noChangeArrowheads="1"/>
          </p:cNvSpPr>
          <p:nvPr>
            <p:ph idx="1"/>
          </p:nvPr>
        </p:nvSpPr>
        <p:spPr>
          <a:xfrm>
            <a:off x="911424" y="1268760"/>
            <a:ext cx="10441160" cy="5256213"/>
          </a:xfrm>
        </p:spPr>
        <p:txBody>
          <a:bodyPr/>
          <a:lstStyle/>
          <a:p>
            <a:pPr marR="0" lvl="0" algn="l" defTabSz="914400" rtl="0" eaLnBrk="0" fontAlgn="base" latinLnBrk="0" hangingPunct="0">
              <a:lnSpc>
                <a:spcPct val="100000"/>
              </a:lnSpc>
              <a:spcBef>
                <a:spcPct val="20000"/>
              </a:spcBef>
              <a:spcAft>
                <a:spcPct val="20000"/>
              </a:spcAft>
              <a:buClrTx/>
              <a:buSzTx/>
              <a:buFont typeface="Wingdings" panose="05000000000000000000" pitchFamily="2" charset="2"/>
              <a:buChar char="n"/>
              <a:tabLst/>
              <a:defRPr/>
            </a:pPr>
            <a:r>
              <a:rPr kumimoji="0" lang="en-US" altLang="zh-CN" sz="2400" b="1" i="0" u="none" strike="noStrike" kern="0" cap="none" spc="0" normalizeH="0" baseline="0" noProof="0" dirty="0">
                <a:ln>
                  <a:noFill/>
                </a:ln>
                <a:solidFill>
                  <a:srgbClr val="990000"/>
                </a:solidFill>
                <a:effectLst/>
                <a:uLnTx/>
                <a:uFillTx/>
                <a:latin typeface="Arial"/>
                <a:ea typeface="宋体"/>
                <a:cs typeface="+mn-cs"/>
              </a:rPr>
              <a:t>Margin</a:t>
            </a:r>
            <a:r>
              <a:rPr kumimoji="0" lang="en-US" altLang="zh-CN" sz="2400" b="0" i="0" u="none" strike="noStrike" kern="0" cap="none" spc="0" normalizeH="0" baseline="0" noProof="0" dirty="0">
                <a:ln>
                  <a:noFill/>
                </a:ln>
                <a:solidFill>
                  <a:srgbClr val="990000"/>
                </a:solidFill>
                <a:effectLst/>
                <a:uLnTx/>
                <a:uFillTx/>
                <a:latin typeface="Arial"/>
                <a:ea typeface="宋体"/>
                <a:cs typeface="+mn-cs"/>
              </a:rPr>
              <a:t> </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a:t>
            </a:r>
            <a:r>
              <a:rPr kumimoji="0" lang="zh-CN" altLang="en-US" sz="2400" b="1" i="0" u="none" strike="noStrike" kern="0" cap="none" spc="0" normalizeH="0" baseline="0" noProof="0" dirty="0">
                <a:ln>
                  <a:noFill/>
                </a:ln>
                <a:solidFill>
                  <a:srgbClr val="990000"/>
                </a:solidFill>
                <a:effectLst/>
                <a:uLnTx/>
                <a:uFillTx/>
                <a:latin typeface="Arial"/>
                <a:ea typeface="宋体"/>
                <a:cs typeface="+mn-cs"/>
              </a:rPr>
              <a:t>间隔</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a:t>
            </a:r>
          </a:p>
          <a:p>
            <a:pPr marR="0" lvl="1" algn="l" defTabSz="914400" rtl="0" eaLnBrk="0" fontAlgn="base" latinLnBrk="0" hangingPunct="0">
              <a:lnSpc>
                <a:spcPct val="100000"/>
              </a:lnSpc>
              <a:spcBef>
                <a:spcPct val="20000"/>
              </a:spcBef>
              <a:spcAft>
                <a:spcPct val="20000"/>
              </a:spcAft>
              <a:buClrTx/>
              <a:buSzTx/>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000000"/>
                </a:solidFill>
                <a:effectLst/>
                <a:uLnTx/>
                <a:uFillTx/>
                <a:latin typeface="Arial"/>
                <a:ea typeface="宋体"/>
                <a:cs typeface="+mn-ea"/>
              </a:rPr>
              <a:t>The minimum distance from the model to the decision surface is called the classification margin (</a:t>
            </a:r>
            <a:r>
              <a:rPr kumimoji="0" lang="zh-CN" altLang="en-US" sz="2000" b="0" i="0" u="none" strike="noStrike" kern="0" cap="none" spc="0" normalizeH="0" baseline="0" noProof="0" dirty="0">
                <a:ln>
                  <a:noFill/>
                </a:ln>
                <a:solidFill>
                  <a:srgbClr val="000000"/>
                </a:solidFill>
                <a:effectLst/>
                <a:uLnTx/>
                <a:uFillTx/>
                <a:latin typeface="Arial"/>
                <a:ea typeface="宋体"/>
                <a:cs typeface="+mn-ea"/>
              </a:rPr>
              <a:t>分类间隔</a:t>
            </a:r>
            <a:r>
              <a:rPr kumimoji="0" lang="en-US" altLang="zh-CN" sz="2000" b="0" i="0" u="none" strike="noStrike" kern="0" cap="none" spc="0" normalizeH="0" baseline="0" noProof="0" dirty="0">
                <a:ln>
                  <a:noFill/>
                </a:ln>
                <a:solidFill>
                  <a:srgbClr val="000000"/>
                </a:solidFill>
                <a:effectLst/>
                <a:uLnTx/>
                <a:uFillTx/>
                <a:latin typeface="Arial"/>
                <a:ea typeface="宋体"/>
                <a:cs typeface="+mn-ea"/>
              </a:rPr>
              <a:t>)</a:t>
            </a:r>
          </a:p>
          <a:p>
            <a:pPr marR="0" lvl="1" algn="l" defTabSz="914400" rtl="0" eaLnBrk="0" fontAlgn="base" latinLnBrk="0" hangingPunct="0">
              <a:lnSpc>
                <a:spcPts val="1400"/>
              </a:lnSpc>
              <a:spcBef>
                <a:spcPct val="20000"/>
              </a:spcBef>
              <a:spcAft>
                <a:spcPct val="20000"/>
              </a:spcAft>
              <a:buClrTx/>
              <a:buSzTx/>
              <a:buFont typeface="Wingdings" panose="05000000000000000000" pitchFamily="2" charset="2"/>
              <a:buChar char="n"/>
              <a:tabLst/>
              <a:defRPr/>
            </a:pPr>
            <a:r>
              <a:rPr kumimoji="0" lang="en-US" altLang="zh-CN" sz="2000" b="0" i="0" u="none" strike="noStrike" kern="0" cap="none" spc="0" normalizeH="0" baseline="0" noProof="0" dirty="0">
                <a:ln>
                  <a:noFill/>
                </a:ln>
                <a:solidFill>
                  <a:srgbClr val="000000"/>
                </a:solidFill>
                <a:effectLst/>
                <a:uLnTx/>
                <a:uFillTx/>
                <a:latin typeface="Arial"/>
                <a:ea typeface="宋体"/>
                <a:cs typeface="+mn-ea"/>
              </a:rPr>
              <a:t>The larger the classification margin, the better the decision surface</a:t>
            </a:r>
          </a:p>
          <a:p>
            <a:pPr marL="742950" marR="0" lvl="1" indent="-285750" algn="l" defTabSz="914400" rtl="0" eaLnBrk="0" fontAlgn="base" latinLnBrk="0" hangingPunct="0">
              <a:lnSpc>
                <a:spcPts val="1400"/>
              </a:lnSpc>
              <a:spcBef>
                <a:spcPct val="20000"/>
              </a:spcBef>
              <a:spcAft>
                <a:spcPct val="20000"/>
              </a:spcAft>
              <a:buClrTx/>
              <a:buSzTx/>
              <a:buFontTx/>
              <a:buChar char="•"/>
              <a:tabLst/>
              <a:defRPr/>
            </a:pPr>
            <a:endParaRPr lang="en-US" altLang="zh-CN" sz="2000" dirty="0">
              <a:solidFill>
                <a:srgbClr val="000000"/>
              </a:solidFill>
              <a:latin typeface="Arial"/>
              <a:ea typeface="宋体"/>
              <a:cs typeface="+mn-ea"/>
            </a:endParaRPr>
          </a:p>
          <a:p>
            <a:pPr marL="742950" marR="0" lvl="1" indent="-285750" algn="l" defTabSz="914400" rtl="0" eaLnBrk="0" fontAlgn="base" latinLnBrk="0" hangingPunct="0">
              <a:lnSpc>
                <a:spcPts val="1400"/>
              </a:lnSpc>
              <a:spcBef>
                <a:spcPct val="20000"/>
              </a:spcBef>
              <a:spcAft>
                <a:spcPct val="20000"/>
              </a:spcAft>
              <a:buClrTx/>
              <a:buSzTx/>
              <a:buFontTx/>
              <a:buChar char="•"/>
              <a:tabLst/>
              <a:defRPr/>
            </a:pPr>
            <a:endParaRPr kumimoji="0" lang="en-US" altLang="zh-CN" sz="2000" b="0" i="0" u="none" strike="noStrike" kern="0" cap="none" spc="0" normalizeH="0" baseline="0" noProof="0" dirty="0">
              <a:ln>
                <a:noFill/>
              </a:ln>
              <a:solidFill>
                <a:srgbClr val="000000"/>
              </a:solidFill>
              <a:effectLst/>
              <a:uLnTx/>
              <a:uFillTx/>
              <a:latin typeface="Arial"/>
              <a:ea typeface="宋体"/>
              <a:cs typeface="+mn-ea"/>
            </a:endParaRPr>
          </a:p>
          <a:p>
            <a:pPr marR="0" lvl="0" algn="l" defTabSz="914400" rtl="0" eaLnBrk="0" fontAlgn="base" latinLnBrk="0" hangingPunct="0">
              <a:lnSpc>
                <a:spcPts val="2000"/>
              </a:lnSpc>
              <a:spcBef>
                <a:spcPct val="20000"/>
              </a:spcBef>
              <a:spcAft>
                <a:spcPct val="20000"/>
              </a:spcAft>
              <a:buClrTx/>
              <a:buSzTx/>
              <a:buFont typeface="Wingdings" panose="05000000000000000000" pitchFamily="2" charset="2"/>
              <a:buChar char="n"/>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The sample point </a:t>
            </a:r>
          </a:p>
          <a:p>
            <a:pPr marL="0" marR="0" lvl="0" indent="0" algn="l" defTabSz="914400" rtl="0" eaLnBrk="0" fontAlgn="base" latinLnBrk="0" hangingPunct="0">
              <a:lnSpc>
                <a:spcPts val="2000"/>
              </a:lnSpc>
              <a:spcBef>
                <a:spcPct val="20000"/>
              </a:spcBef>
              <a:spcAft>
                <a:spcPct val="2000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closest to the decision </a:t>
            </a:r>
          </a:p>
          <a:p>
            <a:pPr marL="0" marR="0" lvl="0" indent="0" algn="l" defTabSz="914400" rtl="0" eaLnBrk="0" fontAlgn="base" latinLnBrk="0" hangingPunct="0">
              <a:lnSpc>
                <a:spcPts val="2000"/>
              </a:lnSpc>
              <a:spcBef>
                <a:spcPct val="20000"/>
              </a:spcBef>
              <a:spcAft>
                <a:spcPct val="2000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surface is called the </a:t>
            </a:r>
          </a:p>
          <a:p>
            <a:pPr marL="0" marR="0" lvl="0" indent="0" algn="l" defTabSz="914400" rtl="0" eaLnBrk="0" fontAlgn="base" latinLnBrk="0" hangingPunct="0">
              <a:lnSpc>
                <a:spcPts val="2000"/>
              </a:lnSpc>
              <a:spcBef>
                <a:spcPct val="20000"/>
              </a:spcBef>
              <a:spcAft>
                <a:spcPct val="2000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a:ln>
                  <a:noFill/>
                </a:ln>
                <a:solidFill>
                  <a:srgbClr val="990000"/>
                </a:solidFill>
                <a:effectLst/>
                <a:uLnTx/>
                <a:uFillTx/>
                <a:latin typeface="Arial"/>
                <a:ea typeface="宋体"/>
                <a:cs typeface="+mn-cs"/>
              </a:rPr>
              <a:t>support vector</a:t>
            </a:r>
          </a:p>
          <a:p>
            <a:pPr marL="0" marR="0" lvl="0" indent="0" algn="l" defTabSz="914400" rtl="0" eaLnBrk="0" fontAlgn="base" latinLnBrk="0" hangingPunct="0">
              <a:lnSpc>
                <a:spcPts val="2000"/>
              </a:lnSpc>
              <a:spcBef>
                <a:spcPct val="20000"/>
              </a:spcBef>
              <a:spcAft>
                <a:spcPct val="2000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    (</a:t>
            </a:r>
            <a:r>
              <a:rPr kumimoji="0" lang="zh-CN" altLang="en-US" sz="2400" b="1" i="0" u="none" strike="noStrike" kern="0" cap="none" spc="0" normalizeH="0" baseline="0" noProof="0" dirty="0">
                <a:ln>
                  <a:noFill/>
                </a:ln>
                <a:solidFill>
                  <a:srgbClr val="990000"/>
                </a:solidFill>
                <a:effectLst/>
                <a:uLnTx/>
                <a:uFillTx/>
                <a:latin typeface="Arial"/>
                <a:ea typeface="宋体"/>
                <a:cs typeface="+mn-cs"/>
              </a:rPr>
              <a:t>支持向量</a:t>
            </a:r>
            <a:r>
              <a:rPr kumimoji="0" lang="en-US" altLang="zh-CN" sz="2400" b="0" i="0" u="none" strike="noStrike" kern="0" cap="none" spc="0" normalizeH="0" baseline="0" noProof="0" dirty="0">
                <a:ln>
                  <a:noFill/>
                </a:ln>
                <a:solidFill>
                  <a:srgbClr val="000000"/>
                </a:solidFill>
                <a:effectLst/>
                <a:uLnTx/>
                <a:uFillTx/>
                <a:latin typeface="Arial"/>
                <a:ea typeface="宋体"/>
                <a:cs typeface="+mn-cs"/>
              </a:rPr>
              <a:t>)</a:t>
            </a:r>
            <a:endParaRPr kumimoji="0" lang="zh-CN" altLang="en-US" sz="2400" b="0" i="0" u="none" strike="noStrike" kern="0" cap="none" spc="0" normalizeH="0" baseline="0" noProof="0" dirty="0">
              <a:ln>
                <a:noFill/>
              </a:ln>
              <a:solidFill>
                <a:srgbClr val="000000"/>
              </a:solidFill>
              <a:effectLst/>
              <a:uLnTx/>
              <a:uFillTx/>
              <a:latin typeface="Arial"/>
              <a:ea typeface="宋体"/>
              <a:cs typeface="+mn-cs"/>
            </a:endParaRPr>
          </a:p>
          <a:p>
            <a:pPr marL="57179" indent="0">
              <a:lnSpc>
                <a:spcPts val="1400"/>
              </a:lnSpc>
              <a:buNone/>
              <a:defRPr/>
            </a:pPr>
            <a:endParaRPr kumimoji="0" lang="zh-CN" altLang="en-US" sz="2400" b="1" i="0" u="none" strike="noStrike" kern="0" cap="none" spc="0" normalizeH="0" baseline="0" noProof="0" dirty="0">
              <a:ln>
                <a:noFill/>
              </a:ln>
              <a:solidFill>
                <a:srgbClr val="FF0000"/>
              </a:solidFill>
              <a:effectLst/>
              <a:uLnTx/>
              <a:uFillTx/>
              <a:latin typeface="Arial"/>
              <a:ea typeface="宋体"/>
              <a:cs typeface="+mn-ea"/>
            </a:endParaRPr>
          </a:p>
        </p:txBody>
      </p:sp>
      <p:cxnSp>
        <p:nvCxnSpPr>
          <p:cNvPr id="210" name="直接箭头连接符 209">
            <a:extLst>
              <a:ext uri="{FF2B5EF4-FFF2-40B4-BE49-F238E27FC236}">
                <a16:creationId xmlns:a16="http://schemas.microsoft.com/office/drawing/2014/main" id="{6837722E-26D2-4E83-BC3B-9711DC793115}"/>
              </a:ext>
            </a:extLst>
          </p:cNvPr>
          <p:cNvCxnSpPr>
            <a:cxnSpLocks/>
          </p:cNvCxnSpPr>
          <p:nvPr/>
        </p:nvCxnSpPr>
        <p:spPr bwMode="auto">
          <a:xfrm flipV="1">
            <a:off x="6856859" y="3662660"/>
            <a:ext cx="0" cy="230425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1" name="直接箭头连接符 210">
            <a:extLst>
              <a:ext uri="{FF2B5EF4-FFF2-40B4-BE49-F238E27FC236}">
                <a16:creationId xmlns:a16="http://schemas.microsoft.com/office/drawing/2014/main" id="{066A0C1A-D889-483D-AF74-DA621100626E}"/>
              </a:ext>
            </a:extLst>
          </p:cNvPr>
          <p:cNvCxnSpPr>
            <a:cxnSpLocks/>
          </p:cNvCxnSpPr>
          <p:nvPr/>
        </p:nvCxnSpPr>
        <p:spPr bwMode="auto">
          <a:xfrm>
            <a:off x="6856859" y="5966916"/>
            <a:ext cx="2736304" cy="0"/>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212" name="对象 211">
            <a:extLst>
              <a:ext uri="{FF2B5EF4-FFF2-40B4-BE49-F238E27FC236}">
                <a16:creationId xmlns:a16="http://schemas.microsoft.com/office/drawing/2014/main" id="{B4B5BD4A-3E6D-44D8-8E61-20FA9FA9AA25}"/>
              </a:ext>
            </a:extLst>
          </p:cNvPr>
          <p:cNvGraphicFramePr>
            <a:graphicFrameLocks noChangeAspect="1"/>
          </p:cNvGraphicFramePr>
          <p:nvPr>
            <p:extLst/>
          </p:nvPr>
        </p:nvGraphicFramePr>
        <p:xfrm>
          <a:off x="6599064" y="3556918"/>
          <a:ext cx="236537" cy="304800"/>
        </p:xfrm>
        <a:graphic>
          <a:graphicData uri="http://schemas.openxmlformats.org/presentationml/2006/ole">
            <mc:AlternateContent xmlns:mc="http://schemas.openxmlformats.org/markup-compatibility/2006">
              <mc:Choice xmlns:v="urn:schemas-microsoft-com:vml" Requires="v">
                <p:oleObj spid="_x0000_s5347" name="AxMath" r:id="rId3" imgW="237240" imgH="304560" progId="Equation.AxMath">
                  <p:embed/>
                </p:oleObj>
              </mc:Choice>
              <mc:Fallback>
                <p:oleObj name="AxMath" r:id="rId3" imgW="237240" imgH="304560" progId="Equation.AxMath">
                  <p:embed/>
                  <p:pic>
                    <p:nvPicPr>
                      <p:cNvPr id="212" name="对象 211">
                        <a:extLst>
                          <a:ext uri="{FF2B5EF4-FFF2-40B4-BE49-F238E27FC236}">
                            <a16:creationId xmlns:a16="http://schemas.microsoft.com/office/drawing/2014/main" id="{B4B5BD4A-3E6D-44D8-8E61-20FA9FA9AA25}"/>
                          </a:ext>
                        </a:extLst>
                      </p:cNvPr>
                      <p:cNvPicPr/>
                      <p:nvPr/>
                    </p:nvPicPr>
                    <p:blipFill>
                      <a:blip r:embed="rId4"/>
                      <a:stretch>
                        <a:fillRect/>
                      </a:stretch>
                    </p:blipFill>
                    <p:spPr>
                      <a:xfrm>
                        <a:off x="6599064" y="3556918"/>
                        <a:ext cx="236537" cy="304800"/>
                      </a:xfrm>
                      <a:prstGeom prst="rect">
                        <a:avLst/>
                      </a:prstGeom>
                    </p:spPr>
                  </p:pic>
                </p:oleObj>
              </mc:Fallback>
            </mc:AlternateContent>
          </a:graphicData>
        </a:graphic>
      </p:graphicFrame>
      <p:graphicFrame>
        <p:nvGraphicFramePr>
          <p:cNvPr id="213" name="对象 212">
            <a:extLst>
              <a:ext uri="{FF2B5EF4-FFF2-40B4-BE49-F238E27FC236}">
                <a16:creationId xmlns:a16="http://schemas.microsoft.com/office/drawing/2014/main" id="{09E63840-6F09-49F7-979C-DAEF38E7FB5E}"/>
              </a:ext>
            </a:extLst>
          </p:cNvPr>
          <p:cNvGraphicFramePr>
            <a:graphicFrameLocks noChangeAspect="1"/>
          </p:cNvGraphicFramePr>
          <p:nvPr>
            <p:extLst/>
          </p:nvPr>
        </p:nvGraphicFramePr>
        <p:xfrm>
          <a:off x="9480376" y="5949280"/>
          <a:ext cx="227013" cy="304800"/>
        </p:xfrm>
        <a:graphic>
          <a:graphicData uri="http://schemas.openxmlformats.org/presentationml/2006/ole">
            <mc:AlternateContent xmlns:mc="http://schemas.openxmlformats.org/markup-compatibility/2006">
              <mc:Choice xmlns:v="urn:schemas-microsoft-com:vml" Requires="v">
                <p:oleObj spid="_x0000_s5348" name="AxMath" r:id="rId5" imgW="227520" imgH="304560" progId="Equation.AxMath">
                  <p:embed/>
                </p:oleObj>
              </mc:Choice>
              <mc:Fallback>
                <p:oleObj name="AxMath" r:id="rId5" imgW="227520" imgH="304560" progId="Equation.AxMath">
                  <p:embed/>
                  <p:pic>
                    <p:nvPicPr>
                      <p:cNvPr id="213" name="对象 212">
                        <a:extLst>
                          <a:ext uri="{FF2B5EF4-FFF2-40B4-BE49-F238E27FC236}">
                            <a16:creationId xmlns:a16="http://schemas.microsoft.com/office/drawing/2014/main" id="{09E63840-6F09-49F7-979C-DAEF38E7FB5E}"/>
                          </a:ext>
                        </a:extLst>
                      </p:cNvPr>
                      <p:cNvPicPr/>
                      <p:nvPr/>
                    </p:nvPicPr>
                    <p:blipFill>
                      <a:blip r:embed="rId6"/>
                      <a:stretch>
                        <a:fillRect/>
                      </a:stretch>
                    </p:blipFill>
                    <p:spPr>
                      <a:xfrm>
                        <a:off x="9480376" y="5949280"/>
                        <a:ext cx="227013" cy="304800"/>
                      </a:xfrm>
                      <a:prstGeom prst="rect">
                        <a:avLst/>
                      </a:prstGeom>
                    </p:spPr>
                  </p:pic>
                </p:oleObj>
              </mc:Fallback>
            </mc:AlternateContent>
          </a:graphicData>
        </a:graphic>
      </p:graphicFrame>
      <p:graphicFrame>
        <p:nvGraphicFramePr>
          <p:cNvPr id="214" name="对象 213">
            <a:extLst>
              <a:ext uri="{FF2B5EF4-FFF2-40B4-BE49-F238E27FC236}">
                <a16:creationId xmlns:a16="http://schemas.microsoft.com/office/drawing/2014/main" id="{B0D096D6-84BC-48BA-8DC7-9A2E8A85EABA}"/>
              </a:ext>
            </a:extLst>
          </p:cNvPr>
          <p:cNvGraphicFramePr>
            <a:graphicFrameLocks noChangeAspect="1"/>
          </p:cNvGraphicFramePr>
          <p:nvPr>
            <p:extLst/>
          </p:nvPr>
        </p:nvGraphicFramePr>
        <p:xfrm>
          <a:off x="6716539" y="5921978"/>
          <a:ext cx="146050" cy="303213"/>
        </p:xfrm>
        <a:graphic>
          <a:graphicData uri="http://schemas.openxmlformats.org/presentationml/2006/ole">
            <mc:AlternateContent xmlns:mc="http://schemas.openxmlformats.org/markup-compatibility/2006">
              <mc:Choice xmlns:v="urn:schemas-microsoft-com:vml" Requires="v">
                <p:oleObj spid="_x0000_s5349" name="AxMath" r:id="rId7" imgW="146160" imgH="303480" progId="Equation.AxMath">
                  <p:embed/>
                </p:oleObj>
              </mc:Choice>
              <mc:Fallback>
                <p:oleObj name="AxMath" r:id="rId7" imgW="146160" imgH="303480" progId="Equation.AxMath">
                  <p:embed/>
                  <p:pic>
                    <p:nvPicPr>
                      <p:cNvPr id="214" name="对象 213">
                        <a:extLst>
                          <a:ext uri="{FF2B5EF4-FFF2-40B4-BE49-F238E27FC236}">
                            <a16:creationId xmlns:a16="http://schemas.microsoft.com/office/drawing/2014/main" id="{B0D096D6-84BC-48BA-8DC7-9A2E8A85EABA}"/>
                          </a:ext>
                        </a:extLst>
                      </p:cNvPr>
                      <p:cNvPicPr/>
                      <p:nvPr/>
                    </p:nvPicPr>
                    <p:blipFill>
                      <a:blip r:embed="rId8"/>
                      <a:stretch>
                        <a:fillRect/>
                      </a:stretch>
                    </p:blipFill>
                    <p:spPr>
                      <a:xfrm>
                        <a:off x="6716539" y="5921978"/>
                        <a:ext cx="146050" cy="303213"/>
                      </a:xfrm>
                      <a:prstGeom prst="rect">
                        <a:avLst/>
                      </a:prstGeom>
                    </p:spPr>
                  </p:pic>
                </p:oleObj>
              </mc:Fallback>
            </mc:AlternateContent>
          </a:graphicData>
        </a:graphic>
      </p:graphicFrame>
      <p:sp>
        <p:nvSpPr>
          <p:cNvPr id="215" name="加号 214">
            <a:extLst>
              <a:ext uri="{FF2B5EF4-FFF2-40B4-BE49-F238E27FC236}">
                <a16:creationId xmlns:a16="http://schemas.microsoft.com/office/drawing/2014/main" id="{1E5D9C5C-7475-4066-99CB-DDD891470139}"/>
              </a:ext>
            </a:extLst>
          </p:cNvPr>
          <p:cNvSpPr/>
          <p:nvPr/>
        </p:nvSpPr>
        <p:spPr bwMode="auto">
          <a:xfrm>
            <a:off x="7288909" y="4238724"/>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16" name="直接连接符 215">
            <a:extLst>
              <a:ext uri="{FF2B5EF4-FFF2-40B4-BE49-F238E27FC236}">
                <a16:creationId xmlns:a16="http://schemas.microsoft.com/office/drawing/2014/main" id="{B23492B3-06D2-4465-86F9-AF377B4653C6}"/>
              </a:ext>
            </a:extLst>
          </p:cNvPr>
          <p:cNvCxnSpPr/>
          <p:nvPr/>
        </p:nvCxnSpPr>
        <p:spPr bwMode="auto">
          <a:xfrm flipV="1">
            <a:off x="7144891" y="4094708"/>
            <a:ext cx="1728192" cy="1656184"/>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7" name="加号 216">
            <a:extLst>
              <a:ext uri="{FF2B5EF4-FFF2-40B4-BE49-F238E27FC236}">
                <a16:creationId xmlns:a16="http://schemas.microsoft.com/office/drawing/2014/main" id="{7B83FA8D-104D-41E4-BF6B-05453F05773B}"/>
              </a:ext>
            </a:extLst>
          </p:cNvPr>
          <p:cNvSpPr/>
          <p:nvPr/>
        </p:nvSpPr>
        <p:spPr bwMode="auto">
          <a:xfrm>
            <a:off x="7441309" y="4391124"/>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8" name="加号 217">
            <a:extLst>
              <a:ext uri="{FF2B5EF4-FFF2-40B4-BE49-F238E27FC236}">
                <a16:creationId xmlns:a16="http://schemas.microsoft.com/office/drawing/2014/main" id="{034B5E95-5590-46A7-8047-1348DC91D601}"/>
              </a:ext>
            </a:extLst>
          </p:cNvPr>
          <p:cNvSpPr/>
          <p:nvPr/>
        </p:nvSpPr>
        <p:spPr bwMode="auto">
          <a:xfrm>
            <a:off x="7593709" y="4543524"/>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9" name="加号 218">
            <a:extLst>
              <a:ext uri="{FF2B5EF4-FFF2-40B4-BE49-F238E27FC236}">
                <a16:creationId xmlns:a16="http://schemas.microsoft.com/office/drawing/2014/main" id="{39BEF879-3992-4991-9EFF-1E9E04F97000}"/>
              </a:ext>
            </a:extLst>
          </p:cNvPr>
          <p:cNvSpPr/>
          <p:nvPr/>
        </p:nvSpPr>
        <p:spPr bwMode="auto">
          <a:xfrm>
            <a:off x="7107785" y="4615527"/>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0" name="加号 219">
            <a:extLst>
              <a:ext uri="{FF2B5EF4-FFF2-40B4-BE49-F238E27FC236}">
                <a16:creationId xmlns:a16="http://schemas.microsoft.com/office/drawing/2014/main" id="{0B448E78-6A0E-49F8-8B63-C8CC6B2C84A3}"/>
              </a:ext>
            </a:extLst>
          </p:cNvPr>
          <p:cNvSpPr/>
          <p:nvPr/>
        </p:nvSpPr>
        <p:spPr bwMode="auto">
          <a:xfrm>
            <a:off x="7819574" y="4028440"/>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1" name="加号 220">
            <a:extLst>
              <a:ext uri="{FF2B5EF4-FFF2-40B4-BE49-F238E27FC236}">
                <a16:creationId xmlns:a16="http://schemas.microsoft.com/office/drawing/2014/main" id="{B0504DAC-4D94-4EEE-A070-60971DAA98B9}"/>
              </a:ext>
            </a:extLst>
          </p:cNvPr>
          <p:cNvSpPr/>
          <p:nvPr/>
        </p:nvSpPr>
        <p:spPr bwMode="auto">
          <a:xfrm>
            <a:off x="7303050" y="4759533"/>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2" name="加号 221">
            <a:extLst>
              <a:ext uri="{FF2B5EF4-FFF2-40B4-BE49-F238E27FC236}">
                <a16:creationId xmlns:a16="http://schemas.microsoft.com/office/drawing/2014/main" id="{87AF1B92-06D3-4944-9D54-5D7D753B91E7}"/>
              </a:ext>
            </a:extLst>
          </p:cNvPr>
          <p:cNvSpPr/>
          <p:nvPr/>
        </p:nvSpPr>
        <p:spPr bwMode="auto">
          <a:xfrm>
            <a:off x="7130905" y="5036906"/>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3" name="加号 222">
            <a:extLst>
              <a:ext uri="{FF2B5EF4-FFF2-40B4-BE49-F238E27FC236}">
                <a16:creationId xmlns:a16="http://schemas.microsoft.com/office/drawing/2014/main" id="{DA789DB2-01A4-40C1-9B0C-E8661DFEE68E}"/>
              </a:ext>
            </a:extLst>
          </p:cNvPr>
          <p:cNvSpPr/>
          <p:nvPr/>
        </p:nvSpPr>
        <p:spPr bwMode="auto">
          <a:xfrm>
            <a:off x="8080995" y="3899486"/>
            <a:ext cx="144016" cy="144006"/>
          </a:xfrm>
          <a:prstGeom prst="mathPlus">
            <a:avLst/>
          </a:prstGeom>
          <a:solidFill>
            <a:schemeClr val="tx2">
              <a:lumMod val="95000"/>
              <a:lumOff val="5000"/>
            </a:schemeClr>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4" name="加号 223">
            <a:extLst>
              <a:ext uri="{FF2B5EF4-FFF2-40B4-BE49-F238E27FC236}">
                <a16:creationId xmlns:a16="http://schemas.microsoft.com/office/drawing/2014/main" id="{95C63866-81EC-43EB-9360-0782FD7AA24D}"/>
              </a:ext>
            </a:extLst>
          </p:cNvPr>
          <p:cNvSpPr/>
          <p:nvPr/>
        </p:nvSpPr>
        <p:spPr bwMode="auto">
          <a:xfrm>
            <a:off x="7737725" y="4398605"/>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5" name="加号 224">
            <a:extLst>
              <a:ext uri="{FF2B5EF4-FFF2-40B4-BE49-F238E27FC236}">
                <a16:creationId xmlns:a16="http://schemas.microsoft.com/office/drawing/2014/main" id="{1F7A5D0D-E30E-4DB8-8825-00C815A8F805}"/>
              </a:ext>
            </a:extLst>
          </p:cNvPr>
          <p:cNvSpPr/>
          <p:nvPr/>
        </p:nvSpPr>
        <p:spPr bwMode="auto">
          <a:xfrm>
            <a:off x="7528327" y="4910592"/>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6" name="减号 225">
            <a:extLst>
              <a:ext uri="{FF2B5EF4-FFF2-40B4-BE49-F238E27FC236}">
                <a16:creationId xmlns:a16="http://schemas.microsoft.com/office/drawing/2014/main" id="{3AC363DC-049E-41FB-8D96-10B21C77E186}"/>
              </a:ext>
            </a:extLst>
          </p:cNvPr>
          <p:cNvSpPr/>
          <p:nvPr/>
        </p:nvSpPr>
        <p:spPr bwMode="auto">
          <a:xfrm>
            <a:off x="7712571" y="5377631"/>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7" name="减号 226">
            <a:extLst>
              <a:ext uri="{FF2B5EF4-FFF2-40B4-BE49-F238E27FC236}">
                <a16:creationId xmlns:a16="http://schemas.microsoft.com/office/drawing/2014/main" id="{3CF8E31E-68E0-496C-80E4-21F75C0DEFCF}"/>
              </a:ext>
            </a:extLst>
          </p:cNvPr>
          <p:cNvSpPr/>
          <p:nvPr/>
        </p:nvSpPr>
        <p:spPr bwMode="auto">
          <a:xfrm>
            <a:off x="8107387" y="499225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8" name="减号 227">
            <a:extLst>
              <a:ext uri="{FF2B5EF4-FFF2-40B4-BE49-F238E27FC236}">
                <a16:creationId xmlns:a16="http://schemas.microsoft.com/office/drawing/2014/main" id="{B073AFE4-0B1D-4271-A6A8-EAA727F7586D}"/>
              </a:ext>
            </a:extLst>
          </p:cNvPr>
          <p:cNvSpPr/>
          <p:nvPr/>
        </p:nvSpPr>
        <p:spPr bwMode="auto">
          <a:xfrm>
            <a:off x="7901750" y="558032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9" name="减号 228">
            <a:extLst>
              <a:ext uri="{FF2B5EF4-FFF2-40B4-BE49-F238E27FC236}">
                <a16:creationId xmlns:a16="http://schemas.microsoft.com/office/drawing/2014/main" id="{D87F3A6A-AC3F-479C-BC3F-F225F7D38FFC}"/>
              </a:ext>
            </a:extLst>
          </p:cNvPr>
          <p:cNvSpPr/>
          <p:nvPr/>
        </p:nvSpPr>
        <p:spPr bwMode="auto">
          <a:xfrm>
            <a:off x="8054150" y="573272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0" name="减号 229">
            <a:extLst>
              <a:ext uri="{FF2B5EF4-FFF2-40B4-BE49-F238E27FC236}">
                <a16:creationId xmlns:a16="http://schemas.microsoft.com/office/drawing/2014/main" id="{31FD77CA-7392-4C9E-970B-C5A4E7344AD3}"/>
              </a:ext>
            </a:extLst>
          </p:cNvPr>
          <p:cNvSpPr/>
          <p:nvPr/>
        </p:nvSpPr>
        <p:spPr bwMode="auto">
          <a:xfrm>
            <a:off x="8315408" y="5557057"/>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1" name="减号 230">
            <a:extLst>
              <a:ext uri="{FF2B5EF4-FFF2-40B4-BE49-F238E27FC236}">
                <a16:creationId xmlns:a16="http://schemas.microsoft.com/office/drawing/2014/main" id="{E3E5A247-94FD-433F-B507-016D73901B62}"/>
              </a:ext>
            </a:extLst>
          </p:cNvPr>
          <p:cNvSpPr/>
          <p:nvPr/>
        </p:nvSpPr>
        <p:spPr bwMode="auto">
          <a:xfrm>
            <a:off x="8475159" y="536335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2" name="减号 231">
            <a:extLst>
              <a:ext uri="{FF2B5EF4-FFF2-40B4-BE49-F238E27FC236}">
                <a16:creationId xmlns:a16="http://schemas.microsoft.com/office/drawing/2014/main" id="{0508045E-2C59-4FB2-904D-D76B63CBFCD5}"/>
              </a:ext>
            </a:extLst>
          </p:cNvPr>
          <p:cNvSpPr/>
          <p:nvPr/>
        </p:nvSpPr>
        <p:spPr bwMode="auto">
          <a:xfrm>
            <a:off x="8187128" y="533003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3" name="减号 232">
            <a:extLst>
              <a:ext uri="{FF2B5EF4-FFF2-40B4-BE49-F238E27FC236}">
                <a16:creationId xmlns:a16="http://schemas.microsoft.com/office/drawing/2014/main" id="{D83B94EB-E873-493B-AB9A-013C55477E06}"/>
              </a:ext>
            </a:extLst>
          </p:cNvPr>
          <p:cNvSpPr/>
          <p:nvPr/>
        </p:nvSpPr>
        <p:spPr bwMode="auto">
          <a:xfrm>
            <a:off x="8602736" y="5038311"/>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4" name="减号 233">
            <a:extLst>
              <a:ext uri="{FF2B5EF4-FFF2-40B4-BE49-F238E27FC236}">
                <a16:creationId xmlns:a16="http://schemas.microsoft.com/office/drawing/2014/main" id="{D698AEEA-0D94-49AD-A18B-5410CBA466B1}"/>
              </a:ext>
            </a:extLst>
          </p:cNvPr>
          <p:cNvSpPr/>
          <p:nvPr/>
        </p:nvSpPr>
        <p:spPr bwMode="auto">
          <a:xfrm>
            <a:off x="8666466" y="5577086"/>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5" name="减号 234">
            <a:extLst>
              <a:ext uri="{FF2B5EF4-FFF2-40B4-BE49-F238E27FC236}">
                <a16:creationId xmlns:a16="http://schemas.microsoft.com/office/drawing/2014/main" id="{24DABE66-5AE8-4B0F-A600-099E977C05FA}"/>
              </a:ext>
            </a:extLst>
          </p:cNvPr>
          <p:cNvSpPr/>
          <p:nvPr/>
        </p:nvSpPr>
        <p:spPr bwMode="auto">
          <a:xfrm>
            <a:off x="8873083" y="4781460"/>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6" name="减号 235">
            <a:extLst>
              <a:ext uri="{FF2B5EF4-FFF2-40B4-BE49-F238E27FC236}">
                <a16:creationId xmlns:a16="http://schemas.microsoft.com/office/drawing/2014/main" id="{B8218CF5-4631-4CCE-B424-7F004BD6C558}"/>
              </a:ext>
            </a:extLst>
          </p:cNvPr>
          <p:cNvSpPr/>
          <p:nvPr/>
        </p:nvSpPr>
        <p:spPr bwMode="auto">
          <a:xfrm>
            <a:off x="8915340" y="516744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37" name="直接连接符 236">
            <a:extLst>
              <a:ext uri="{FF2B5EF4-FFF2-40B4-BE49-F238E27FC236}">
                <a16:creationId xmlns:a16="http://schemas.microsoft.com/office/drawing/2014/main" id="{6B55A056-F61C-463C-9B4B-C717B9C0C86F}"/>
              </a:ext>
            </a:extLst>
          </p:cNvPr>
          <p:cNvCxnSpPr/>
          <p:nvPr/>
        </p:nvCxnSpPr>
        <p:spPr bwMode="auto">
          <a:xfrm flipV="1">
            <a:off x="7297291" y="4247108"/>
            <a:ext cx="1728192" cy="1656184"/>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38" name="直接连接符 237">
            <a:extLst>
              <a:ext uri="{FF2B5EF4-FFF2-40B4-BE49-F238E27FC236}">
                <a16:creationId xmlns:a16="http://schemas.microsoft.com/office/drawing/2014/main" id="{F505142B-B78C-4681-86E7-BA30E2A84CED}"/>
              </a:ext>
            </a:extLst>
          </p:cNvPr>
          <p:cNvCxnSpPr/>
          <p:nvPr/>
        </p:nvCxnSpPr>
        <p:spPr bwMode="auto">
          <a:xfrm flipV="1">
            <a:off x="6992491" y="3914688"/>
            <a:ext cx="1728192" cy="1656184"/>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50" name="流程图: 接点 249">
            <a:extLst>
              <a:ext uri="{FF2B5EF4-FFF2-40B4-BE49-F238E27FC236}">
                <a16:creationId xmlns:a16="http://schemas.microsoft.com/office/drawing/2014/main" id="{BFF71E0B-1A61-4A87-B44D-6A3DF7C31453}"/>
              </a:ext>
            </a:extLst>
          </p:cNvPr>
          <p:cNvSpPr/>
          <p:nvPr/>
        </p:nvSpPr>
        <p:spPr bwMode="auto">
          <a:xfrm>
            <a:off x="7528327" y="4901138"/>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1" name="流程图: 接点 250">
            <a:extLst>
              <a:ext uri="{FF2B5EF4-FFF2-40B4-BE49-F238E27FC236}">
                <a16:creationId xmlns:a16="http://schemas.microsoft.com/office/drawing/2014/main" id="{91CE4057-FB96-4E74-B2AE-BFC915AB84BB}"/>
              </a:ext>
            </a:extLst>
          </p:cNvPr>
          <p:cNvSpPr/>
          <p:nvPr/>
        </p:nvSpPr>
        <p:spPr bwMode="auto">
          <a:xfrm>
            <a:off x="7717958" y="5358189"/>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2" name="流程图: 接点 251">
            <a:extLst>
              <a:ext uri="{FF2B5EF4-FFF2-40B4-BE49-F238E27FC236}">
                <a16:creationId xmlns:a16="http://schemas.microsoft.com/office/drawing/2014/main" id="{F5601971-61C2-46CB-88F2-CF7B58D6DB48}"/>
              </a:ext>
            </a:extLst>
          </p:cNvPr>
          <p:cNvSpPr/>
          <p:nvPr/>
        </p:nvSpPr>
        <p:spPr bwMode="auto">
          <a:xfrm>
            <a:off x="8110080" y="4977867"/>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3" name="文本框 252">
            <a:extLst>
              <a:ext uri="{FF2B5EF4-FFF2-40B4-BE49-F238E27FC236}">
                <a16:creationId xmlns:a16="http://schemas.microsoft.com/office/drawing/2014/main" id="{10B1E0B6-4811-4313-B96E-EC04D34AD60D}"/>
              </a:ext>
            </a:extLst>
          </p:cNvPr>
          <p:cNvSpPr txBox="1"/>
          <p:nvPr/>
        </p:nvSpPr>
        <p:spPr>
          <a:xfrm>
            <a:off x="5673847" y="4722509"/>
            <a:ext cx="1306854" cy="646331"/>
          </a:xfrm>
          <a:prstGeom prst="rect">
            <a:avLst/>
          </a:prstGeom>
          <a:noFill/>
        </p:spPr>
        <p:txBody>
          <a:bodyPr wrap="square" rtlCol="0">
            <a:spAutoFit/>
          </a:bodyPr>
          <a:lstStyle/>
          <a:p>
            <a:pPr algn="ctr"/>
            <a:r>
              <a:rPr lang="en-US" altLang="zh-CN" b="0" dirty="0">
                <a:solidFill>
                  <a:srgbClr val="549ADA"/>
                </a:solidFill>
              </a:rPr>
              <a:t>support vector</a:t>
            </a:r>
            <a:endParaRPr lang="zh-CN" altLang="en-US" b="0" dirty="0">
              <a:solidFill>
                <a:srgbClr val="549ADA"/>
              </a:solidFill>
            </a:endParaRPr>
          </a:p>
        </p:txBody>
      </p:sp>
      <p:sp>
        <p:nvSpPr>
          <p:cNvPr id="254" name="文本框 253">
            <a:extLst>
              <a:ext uri="{FF2B5EF4-FFF2-40B4-BE49-F238E27FC236}">
                <a16:creationId xmlns:a16="http://schemas.microsoft.com/office/drawing/2014/main" id="{4B11AD79-FD42-45A0-9A5F-FDFE0FAD9F81}"/>
              </a:ext>
            </a:extLst>
          </p:cNvPr>
          <p:cNvSpPr txBox="1"/>
          <p:nvPr/>
        </p:nvSpPr>
        <p:spPr>
          <a:xfrm>
            <a:off x="7451025" y="5972013"/>
            <a:ext cx="1096142" cy="646331"/>
          </a:xfrm>
          <a:prstGeom prst="rect">
            <a:avLst/>
          </a:prstGeom>
          <a:noFill/>
        </p:spPr>
        <p:txBody>
          <a:bodyPr wrap="square" rtlCol="0">
            <a:spAutoFit/>
          </a:bodyPr>
          <a:lstStyle/>
          <a:p>
            <a:pPr algn="ctr"/>
            <a:r>
              <a:rPr lang="en-US" altLang="zh-CN" b="0" dirty="0">
                <a:solidFill>
                  <a:srgbClr val="549ADA"/>
                </a:solidFill>
              </a:rPr>
              <a:t>support vector</a:t>
            </a:r>
            <a:endParaRPr lang="zh-CN" altLang="en-US" b="0" dirty="0">
              <a:solidFill>
                <a:srgbClr val="549ADA"/>
              </a:solidFill>
            </a:endParaRPr>
          </a:p>
        </p:txBody>
      </p:sp>
      <p:cxnSp>
        <p:nvCxnSpPr>
          <p:cNvPr id="255" name="直接箭头连接符 254">
            <a:extLst>
              <a:ext uri="{FF2B5EF4-FFF2-40B4-BE49-F238E27FC236}">
                <a16:creationId xmlns:a16="http://schemas.microsoft.com/office/drawing/2014/main" id="{54437D4A-A39E-451C-A069-20403E728069}"/>
              </a:ext>
            </a:extLst>
          </p:cNvPr>
          <p:cNvCxnSpPr>
            <a:cxnSpLocks/>
            <a:stCxn id="253" idx="3"/>
            <a:endCxn id="250" idx="2"/>
          </p:cNvCxnSpPr>
          <p:nvPr/>
        </p:nvCxnSpPr>
        <p:spPr bwMode="auto">
          <a:xfrm flipV="1">
            <a:off x="6980701" y="4977868"/>
            <a:ext cx="547626" cy="6780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56" name="直接箭头连接符 255">
            <a:extLst>
              <a:ext uri="{FF2B5EF4-FFF2-40B4-BE49-F238E27FC236}">
                <a16:creationId xmlns:a16="http://schemas.microsoft.com/office/drawing/2014/main" id="{211B6FE2-54CC-4C9B-A1C9-2BF4E8A3FE3E}"/>
              </a:ext>
            </a:extLst>
          </p:cNvPr>
          <p:cNvCxnSpPr>
            <a:cxnSpLocks/>
            <a:stCxn id="254" idx="0"/>
            <a:endCxn id="251" idx="4"/>
          </p:cNvCxnSpPr>
          <p:nvPr/>
        </p:nvCxnSpPr>
        <p:spPr bwMode="auto">
          <a:xfrm flipH="1" flipV="1">
            <a:off x="7787273" y="5511648"/>
            <a:ext cx="211823" cy="460365"/>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57" name="文本框 256">
            <a:extLst>
              <a:ext uri="{FF2B5EF4-FFF2-40B4-BE49-F238E27FC236}">
                <a16:creationId xmlns:a16="http://schemas.microsoft.com/office/drawing/2014/main" id="{4B9370A3-6D70-4EC1-ABBE-71180F84C8D9}"/>
              </a:ext>
            </a:extLst>
          </p:cNvPr>
          <p:cNvSpPr txBox="1"/>
          <p:nvPr/>
        </p:nvSpPr>
        <p:spPr>
          <a:xfrm>
            <a:off x="9153694" y="2854340"/>
            <a:ext cx="1090613" cy="523220"/>
          </a:xfrm>
          <a:prstGeom prst="rect">
            <a:avLst/>
          </a:prstGeom>
          <a:noFill/>
        </p:spPr>
        <p:txBody>
          <a:bodyPr wrap="square" rtlCol="0">
            <a:spAutoFit/>
          </a:bodyPr>
          <a:lstStyle/>
          <a:p>
            <a:pPr algn="ctr"/>
            <a:r>
              <a:rPr lang="en-US" altLang="zh-CN" sz="1400" b="0" dirty="0"/>
              <a:t>optimal hyperplane</a:t>
            </a:r>
            <a:endParaRPr lang="zh-CN" altLang="en-US" sz="1400" b="0" dirty="0"/>
          </a:p>
        </p:txBody>
      </p:sp>
      <p:cxnSp>
        <p:nvCxnSpPr>
          <p:cNvPr id="258" name="连接符: 曲线 257">
            <a:extLst>
              <a:ext uri="{FF2B5EF4-FFF2-40B4-BE49-F238E27FC236}">
                <a16:creationId xmlns:a16="http://schemas.microsoft.com/office/drawing/2014/main" id="{73925174-5C0E-4884-AE69-63EFB5EA5D45}"/>
              </a:ext>
            </a:extLst>
          </p:cNvPr>
          <p:cNvCxnSpPr>
            <a:cxnSpLocks/>
            <a:stCxn id="257" idx="1"/>
          </p:cNvCxnSpPr>
          <p:nvPr/>
        </p:nvCxnSpPr>
        <p:spPr bwMode="auto">
          <a:xfrm rot="10800000" flipV="1">
            <a:off x="8727062" y="3115950"/>
            <a:ext cx="426632" cy="1122774"/>
          </a:xfrm>
          <a:prstGeom prst="curvedConnector2">
            <a:avLst/>
          </a:prstGeom>
          <a:solidFill>
            <a:schemeClr val="accent1"/>
          </a:solidFill>
          <a:ln w="9525" cap="flat" cmpd="sng" algn="ctr">
            <a:solidFill>
              <a:schemeClr val="tx1"/>
            </a:solidFill>
            <a:prstDash val="solid"/>
            <a:round/>
            <a:headEnd type="none" w="med" len="med"/>
            <a:tailEnd type="triangle"/>
          </a:ln>
        </p:spPr>
      </p:cxnSp>
      <p:cxnSp>
        <p:nvCxnSpPr>
          <p:cNvPr id="259" name="直接箭头连接符 258">
            <a:extLst>
              <a:ext uri="{FF2B5EF4-FFF2-40B4-BE49-F238E27FC236}">
                <a16:creationId xmlns:a16="http://schemas.microsoft.com/office/drawing/2014/main" id="{C891E4B2-4801-4698-8A89-09A021A1D7E1}"/>
              </a:ext>
            </a:extLst>
          </p:cNvPr>
          <p:cNvCxnSpPr>
            <a:cxnSpLocks/>
            <a:endCxn id="252" idx="4"/>
          </p:cNvCxnSpPr>
          <p:nvPr/>
        </p:nvCxnSpPr>
        <p:spPr bwMode="auto">
          <a:xfrm flipV="1">
            <a:off x="8021570" y="5131326"/>
            <a:ext cx="157825" cy="601399"/>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60" name="直接箭头连接符 259">
            <a:extLst>
              <a:ext uri="{FF2B5EF4-FFF2-40B4-BE49-F238E27FC236}">
                <a16:creationId xmlns:a16="http://schemas.microsoft.com/office/drawing/2014/main" id="{4A42FAB4-BE58-47F1-B2FB-E25FB9F0F2B7}"/>
              </a:ext>
            </a:extLst>
          </p:cNvPr>
          <p:cNvCxnSpPr>
            <a:cxnSpLocks/>
          </p:cNvCxnSpPr>
          <p:nvPr/>
        </p:nvCxnSpPr>
        <p:spPr bwMode="auto">
          <a:xfrm>
            <a:off x="7323032" y="5280342"/>
            <a:ext cx="141925" cy="161127"/>
          </a:xfrm>
          <a:prstGeom prst="straightConnector1">
            <a:avLst/>
          </a:prstGeom>
          <a:solidFill>
            <a:schemeClr val="accent1"/>
          </a:solidFill>
          <a:ln w="9525" cap="flat" cmpd="sng" algn="ctr">
            <a:solidFill>
              <a:schemeClr val="tx1"/>
            </a:solidFill>
            <a:prstDash val="solid"/>
            <a:round/>
            <a:headEnd type="triangle" w="med" len="med"/>
            <a:tailEnd type="triangle"/>
          </a:ln>
        </p:spPr>
      </p:cxnSp>
      <p:cxnSp>
        <p:nvCxnSpPr>
          <p:cNvPr id="261" name="直接箭头连接符 260">
            <a:extLst>
              <a:ext uri="{FF2B5EF4-FFF2-40B4-BE49-F238E27FC236}">
                <a16:creationId xmlns:a16="http://schemas.microsoft.com/office/drawing/2014/main" id="{AE346F52-CD71-4D7C-9913-CFF4A9255CA8}"/>
              </a:ext>
            </a:extLst>
          </p:cNvPr>
          <p:cNvCxnSpPr>
            <a:cxnSpLocks/>
          </p:cNvCxnSpPr>
          <p:nvPr/>
        </p:nvCxnSpPr>
        <p:spPr bwMode="auto">
          <a:xfrm>
            <a:off x="7475432" y="5432742"/>
            <a:ext cx="141925" cy="161127"/>
          </a:xfrm>
          <a:prstGeom prst="straightConnector1">
            <a:avLst/>
          </a:prstGeom>
          <a:solidFill>
            <a:schemeClr val="accent1"/>
          </a:solidFill>
          <a:ln w="9525" cap="flat" cmpd="sng" algn="ctr">
            <a:solidFill>
              <a:schemeClr val="tx1"/>
            </a:solidFill>
            <a:prstDash val="solid"/>
            <a:round/>
            <a:headEnd type="triangle" w="med" len="med"/>
            <a:tailEnd type="triangle"/>
          </a:ln>
        </p:spPr>
      </p:cxnSp>
      <p:sp>
        <p:nvSpPr>
          <p:cNvPr id="262" name="文本框 261">
            <a:extLst>
              <a:ext uri="{FF2B5EF4-FFF2-40B4-BE49-F238E27FC236}">
                <a16:creationId xmlns:a16="http://schemas.microsoft.com/office/drawing/2014/main" id="{B57857FC-9C39-4153-8D36-B37616D1B62F}"/>
              </a:ext>
            </a:extLst>
          </p:cNvPr>
          <p:cNvSpPr txBox="1"/>
          <p:nvPr/>
        </p:nvSpPr>
        <p:spPr>
          <a:xfrm>
            <a:off x="5627976" y="5303949"/>
            <a:ext cx="1213912" cy="523220"/>
          </a:xfrm>
          <a:prstGeom prst="rect">
            <a:avLst/>
          </a:prstGeom>
          <a:noFill/>
        </p:spPr>
        <p:txBody>
          <a:bodyPr wrap="square" rtlCol="0">
            <a:spAutoFit/>
          </a:bodyPr>
          <a:lstStyle/>
          <a:p>
            <a:pPr algn="ctr"/>
            <a:r>
              <a:rPr lang="en-US" altLang="zh-CN" sz="1400" b="0" dirty="0"/>
              <a:t>maximum margin</a:t>
            </a:r>
            <a:endParaRPr lang="zh-CN" altLang="en-US" sz="1400" b="0" dirty="0"/>
          </a:p>
        </p:txBody>
      </p:sp>
      <p:cxnSp>
        <p:nvCxnSpPr>
          <p:cNvPr id="263" name="直接箭头连接符 262">
            <a:extLst>
              <a:ext uri="{FF2B5EF4-FFF2-40B4-BE49-F238E27FC236}">
                <a16:creationId xmlns:a16="http://schemas.microsoft.com/office/drawing/2014/main" id="{D02FDBE5-290E-42B8-9FC2-5E67E8FAEFFA}"/>
              </a:ext>
            </a:extLst>
          </p:cNvPr>
          <p:cNvCxnSpPr>
            <a:cxnSpLocks/>
          </p:cNvCxnSpPr>
          <p:nvPr/>
        </p:nvCxnSpPr>
        <p:spPr bwMode="auto">
          <a:xfrm flipV="1">
            <a:off x="6629344" y="5405176"/>
            <a:ext cx="727019" cy="17924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64" name="直接箭头连接符 263">
            <a:extLst>
              <a:ext uri="{FF2B5EF4-FFF2-40B4-BE49-F238E27FC236}">
                <a16:creationId xmlns:a16="http://schemas.microsoft.com/office/drawing/2014/main" id="{B62CF7E2-5A1F-409A-9E5D-94D946DF885D}"/>
              </a:ext>
            </a:extLst>
          </p:cNvPr>
          <p:cNvCxnSpPr>
            <a:cxnSpLocks/>
          </p:cNvCxnSpPr>
          <p:nvPr/>
        </p:nvCxnSpPr>
        <p:spPr bwMode="auto">
          <a:xfrm flipV="1">
            <a:off x="6602864" y="5597234"/>
            <a:ext cx="879696" cy="50806"/>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522617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1000"/>
                                        <p:tgtEl>
                                          <p:spTgt spid="256"/>
                                        </p:tgtEl>
                                      </p:cBhvr>
                                    </p:animEffect>
                                    <p:anim calcmode="lin" valueType="num">
                                      <p:cBhvr>
                                        <p:cTn id="8" dur="1000" fill="hold"/>
                                        <p:tgtEl>
                                          <p:spTgt spid="256"/>
                                        </p:tgtEl>
                                        <p:attrNameLst>
                                          <p:attrName>ppt_x</p:attrName>
                                        </p:attrNameLst>
                                      </p:cBhvr>
                                      <p:tavLst>
                                        <p:tav tm="0">
                                          <p:val>
                                            <p:strVal val="#ppt_x"/>
                                          </p:val>
                                        </p:tav>
                                        <p:tav tm="100000">
                                          <p:val>
                                            <p:strVal val="#ppt_x"/>
                                          </p:val>
                                        </p:tav>
                                      </p:tavLst>
                                    </p:anim>
                                    <p:anim calcmode="lin" valueType="num">
                                      <p:cBhvr>
                                        <p:cTn id="9" dur="1000" fill="hold"/>
                                        <p:tgtEl>
                                          <p:spTgt spid="25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1000"/>
                                        <p:tgtEl>
                                          <p:spTgt spid="259"/>
                                        </p:tgtEl>
                                      </p:cBhvr>
                                    </p:animEffect>
                                    <p:anim calcmode="lin" valueType="num">
                                      <p:cBhvr>
                                        <p:cTn id="13" dur="1000" fill="hold"/>
                                        <p:tgtEl>
                                          <p:spTgt spid="259"/>
                                        </p:tgtEl>
                                        <p:attrNameLst>
                                          <p:attrName>ppt_x</p:attrName>
                                        </p:attrNameLst>
                                      </p:cBhvr>
                                      <p:tavLst>
                                        <p:tav tm="0">
                                          <p:val>
                                            <p:strVal val="#ppt_x"/>
                                          </p:val>
                                        </p:tav>
                                        <p:tav tm="100000">
                                          <p:val>
                                            <p:strVal val="#ppt_x"/>
                                          </p:val>
                                        </p:tav>
                                      </p:tavLst>
                                    </p:anim>
                                    <p:anim calcmode="lin" valueType="num">
                                      <p:cBhvr>
                                        <p:cTn id="14" dur="1000" fill="hold"/>
                                        <p:tgtEl>
                                          <p:spTgt spid="25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4"/>
                                        </p:tgtEl>
                                        <p:attrNameLst>
                                          <p:attrName>style.visibility</p:attrName>
                                        </p:attrNameLst>
                                      </p:cBhvr>
                                      <p:to>
                                        <p:strVal val="visible"/>
                                      </p:to>
                                    </p:set>
                                    <p:animEffect transition="in" filter="fade">
                                      <p:cBhvr>
                                        <p:cTn id="17" dur="1000"/>
                                        <p:tgtEl>
                                          <p:spTgt spid="254"/>
                                        </p:tgtEl>
                                      </p:cBhvr>
                                    </p:animEffect>
                                    <p:anim calcmode="lin" valueType="num">
                                      <p:cBhvr>
                                        <p:cTn id="18" dur="1000" fill="hold"/>
                                        <p:tgtEl>
                                          <p:spTgt spid="254"/>
                                        </p:tgtEl>
                                        <p:attrNameLst>
                                          <p:attrName>ppt_x</p:attrName>
                                        </p:attrNameLst>
                                      </p:cBhvr>
                                      <p:tavLst>
                                        <p:tav tm="0">
                                          <p:val>
                                            <p:strVal val="#ppt_x"/>
                                          </p:val>
                                        </p:tav>
                                        <p:tav tm="100000">
                                          <p:val>
                                            <p:strVal val="#ppt_x"/>
                                          </p:val>
                                        </p:tav>
                                      </p:tavLst>
                                    </p:anim>
                                    <p:anim calcmode="lin" valueType="num">
                                      <p:cBhvr>
                                        <p:cTn id="19" dur="1000" fill="hold"/>
                                        <p:tgtEl>
                                          <p:spTgt spid="25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55"/>
                                        </p:tgtEl>
                                        <p:attrNameLst>
                                          <p:attrName>style.visibility</p:attrName>
                                        </p:attrNameLst>
                                      </p:cBhvr>
                                      <p:to>
                                        <p:strVal val="visible"/>
                                      </p:to>
                                    </p:set>
                                    <p:animEffect transition="in" filter="fade">
                                      <p:cBhvr>
                                        <p:cTn id="24" dur="1000"/>
                                        <p:tgtEl>
                                          <p:spTgt spid="255"/>
                                        </p:tgtEl>
                                      </p:cBhvr>
                                    </p:animEffect>
                                    <p:anim calcmode="lin" valueType="num">
                                      <p:cBhvr>
                                        <p:cTn id="25" dur="1000" fill="hold"/>
                                        <p:tgtEl>
                                          <p:spTgt spid="255"/>
                                        </p:tgtEl>
                                        <p:attrNameLst>
                                          <p:attrName>ppt_x</p:attrName>
                                        </p:attrNameLst>
                                      </p:cBhvr>
                                      <p:tavLst>
                                        <p:tav tm="0">
                                          <p:val>
                                            <p:strVal val="#ppt_x"/>
                                          </p:val>
                                        </p:tav>
                                        <p:tav tm="100000">
                                          <p:val>
                                            <p:strVal val="#ppt_x"/>
                                          </p:val>
                                        </p:tav>
                                      </p:tavLst>
                                    </p:anim>
                                    <p:anim calcmode="lin" valueType="num">
                                      <p:cBhvr>
                                        <p:cTn id="26" dur="1000" fill="hold"/>
                                        <p:tgtEl>
                                          <p:spTgt spid="25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53"/>
                                        </p:tgtEl>
                                        <p:attrNameLst>
                                          <p:attrName>style.visibility</p:attrName>
                                        </p:attrNameLst>
                                      </p:cBhvr>
                                      <p:to>
                                        <p:strVal val="visible"/>
                                      </p:to>
                                    </p:set>
                                    <p:animEffect transition="in" filter="fade">
                                      <p:cBhvr>
                                        <p:cTn id="29" dur="1000"/>
                                        <p:tgtEl>
                                          <p:spTgt spid="253"/>
                                        </p:tgtEl>
                                      </p:cBhvr>
                                    </p:animEffect>
                                    <p:anim calcmode="lin" valueType="num">
                                      <p:cBhvr>
                                        <p:cTn id="30" dur="1000" fill="hold"/>
                                        <p:tgtEl>
                                          <p:spTgt spid="253"/>
                                        </p:tgtEl>
                                        <p:attrNameLst>
                                          <p:attrName>ppt_x</p:attrName>
                                        </p:attrNameLst>
                                      </p:cBhvr>
                                      <p:tavLst>
                                        <p:tav tm="0">
                                          <p:val>
                                            <p:strVal val="#ppt_x"/>
                                          </p:val>
                                        </p:tav>
                                        <p:tav tm="100000">
                                          <p:val>
                                            <p:strVal val="#ppt_x"/>
                                          </p:val>
                                        </p:tav>
                                      </p:tavLst>
                                    </p:anim>
                                    <p:anim calcmode="lin" valueType="num">
                                      <p:cBhvr>
                                        <p:cTn id="31" dur="1000" fill="hold"/>
                                        <p:tgtEl>
                                          <p:spTgt spid="2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3ECE4AF5-35FC-4EEA-A3E6-FD91EC499246}"/>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mc:AlternateContent xmlns:mc="http://schemas.openxmlformats.org/markup-compatibility/2006" xmlns:a14="http://schemas.microsoft.com/office/drawing/2010/main">
        <mc:Choice Requires="a14">
          <p:sp>
            <p:nvSpPr>
              <p:cNvPr id="13321" name="Rectangle 3">
                <a:extLst>
                  <a:ext uri="{FF2B5EF4-FFF2-40B4-BE49-F238E27FC236}">
                    <a16:creationId xmlns:a16="http://schemas.microsoft.com/office/drawing/2014/main" id="{B796A1E3-B577-422D-871A-3D7715B853D0}"/>
                  </a:ext>
                </a:extLst>
              </p:cNvPr>
              <p:cNvSpPr>
                <a:spLocks noGrp="1" noChangeArrowheads="1"/>
              </p:cNvSpPr>
              <p:nvPr>
                <p:ph idx="1"/>
              </p:nvPr>
            </p:nvSpPr>
            <p:spPr/>
            <p:txBody>
              <a:bodyPr/>
              <a:lstStyle/>
              <a:p>
                <a:pPr>
                  <a:buFont typeface="Wingdings" panose="05000000000000000000" pitchFamily="2" charset="2"/>
                  <a:buChar char="n"/>
                  <a:defRPr/>
                </a:pPr>
                <a:r>
                  <a:rPr lang="en-US" altLang="zh-CN" dirty="0"/>
                  <a:t>The weight vector a and the mapping point y in the high-dimensional space are both augmented, then the discriminant function is</a:t>
                </a:r>
                <a:endParaRPr lang="zh-CN" altLang="en-US" dirty="0"/>
              </a:p>
              <a:p>
                <a:pPr marL="0" indent="0">
                  <a:buNone/>
                  <a:defRPr/>
                </a:pPr>
                <a:r>
                  <a:rPr lang="en-US" altLang="zh-CN" b="0" dirty="0"/>
                  <a:t>	</a:t>
                </a:r>
                <a14:m>
                  <m:oMath xmlns:m="http://schemas.openxmlformats.org/officeDocument/2006/math">
                    <m:r>
                      <a:rPr lang="en-US" altLang="zh-CN" b="0" i="1" smtClean="0">
                        <a:latin typeface="Cambria Math" panose="02040503050406030204" pitchFamily="18" charset="0"/>
                      </a:rPr>
                      <m:t>𝑔</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𝒚</m:t>
                        </m:r>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1">
                            <a:latin typeface="Cambria Math" panose="02040503050406030204" pitchFamily="18" charset="0"/>
                          </a:rPr>
                          <m:t>𝐚</m:t>
                        </m:r>
                      </m:e>
                      <m:sup>
                        <m:r>
                          <a:rPr lang="en-US" altLang="zh-CN" i="1">
                            <a:latin typeface="Cambria Math" panose="02040503050406030204" pitchFamily="18" charset="0"/>
                          </a:rPr>
                          <m:t>𝑡</m:t>
                        </m:r>
                      </m:sup>
                    </m:sSup>
                    <m:r>
                      <a:rPr lang="en-US" altLang="zh-CN" b="1" i="1" smtClean="0">
                        <a:latin typeface="Cambria Math" panose="02040503050406030204" pitchFamily="18" charset="0"/>
                      </a:rPr>
                      <m:t>𝒚</m:t>
                    </m:r>
                  </m:oMath>
                </a14:m>
                <a:endParaRPr lang="zh-CN" altLang="en-US" b="1" dirty="0"/>
              </a:p>
              <a:p>
                <a:pPr>
                  <a:buFont typeface="Wingdings" panose="05000000000000000000" pitchFamily="2" charset="2"/>
                  <a:buChar char="n"/>
                  <a:defRPr/>
                </a:pPr>
                <a:r>
                  <a:rPr lang="en-US" altLang="zh-CN" dirty="0"/>
                  <a:t>Category mark</a:t>
                </a:r>
                <a:endParaRPr lang="zh-CN" altLang="en-US" dirty="0"/>
              </a:p>
              <a:p>
                <a:pPr lvl="1">
                  <a:buFont typeface="Wingdings" panose="05000000000000000000" pitchFamily="2" charset="2"/>
                  <a:buChar char="n"/>
                  <a:defRPr/>
                </a:pPr>
                <a:r>
                  <a:rPr lang="zh-CN" altLang="en-US" dirty="0">
                    <a:cs typeface="+mn-ea"/>
                  </a:rPr>
                  <a:t>           </a:t>
                </a:r>
                <a:r>
                  <a:rPr lang="zh-CN" altLang="en-US" dirty="0" smtClean="0">
                    <a:cs typeface="+mn-ea"/>
                  </a:rPr>
                  <a:t> </a:t>
                </a:r>
                <a:r>
                  <a:rPr lang="en-US" altLang="zh-CN" dirty="0" smtClean="0">
                    <a:cs typeface="+mn-ea"/>
                  </a:rPr>
                  <a:t>indicates</a:t>
                </a:r>
                <a:r>
                  <a:rPr lang="zh-CN" altLang="en-US" dirty="0" smtClean="0">
                    <a:cs typeface="+mn-ea"/>
                  </a:rPr>
                  <a:t> </a:t>
                </a:r>
                <a:r>
                  <a:rPr lang="en-US" altLang="zh-CN" dirty="0">
                    <a:cs typeface="+mn-ea"/>
                  </a:rPr>
                  <a:t>that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𝒙</m:t>
                        </m:r>
                      </m:e>
                      <m:sub>
                        <m:r>
                          <a:rPr lang="zh-CN" altLang="en-US" i="1">
                            <a:solidFill>
                              <a:srgbClr val="000000"/>
                            </a:solidFill>
                            <a:latin typeface="Cambria Math" panose="02040503050406030204" pitchFamily="18" charset="0"/>
                          </a:rPr>
                          <m:t>𝑘</m:t>
                        </m:r>
                      </m:sub>
                    </m:sSub>
                  </m:oMath>
                </a14:m>
                <a:r>
                  <a:rPr lang="en-US" altLang="zh-CN" dirty="0">
                    <a:cs typeface="+mn-ea"/>
                  </a:rPr>
                  <a:t> belongs to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1</m:t>
                        </m:r>
                      </m:sub>
                    </m:sSub>
                  </m:oMath>
                </a14:m>
                <a:endParaRPr lang="zh-CN" altLang="en-US" dirty="0">
                  <a:cs typeface="+mn-ea"/>
                </a:endParaRPr>
              </a:p>
              <a:p>
                <a:pPr lvl="1">
                  <a:buFont typeface="Wingdings" panose="05000000000000000000" pitchFamily="2" charset="2"/>
                  <a:buChar char="n"/>
                  <a:defRPr/>
                </a:pPr>
                <a:r>
                  <a:rPr lang="en-US" altLang="zh-CN" dirty="0">
                    <a:cs typeface="+mn-ea"/>
                  </a:rPr>
                  <a:t>           </a:t>
                </a:r>
                <a:r>
                  <a:rPr lang="en-US" altLang="zh-CN" dirty="0" smtClean="0">
                    <a:cs typeface="+mn-ea"/>
                  </a:rPr>
                  <a:t> indicates</a:t>
                </a:r>
                <a:r>
                  <a:rPr lang="zh-CN" altLang="en-US" dirty="0" smtClean="0">
                    <a:cs typeface="+mn-ea"/>
                  </a:rPr>
                  <a:t> </a:t>
                </a:r>
                <a:r>
                  <a:rPr lang="en-US" altLang="zh-CN" dirty="0">
                    <a:cs typeface="+mn-ea"/>
                  </a:rPr>
                  <a:t>that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𝒙</m:t>
                        </m:r>
                      </m:e>
                      <m:sub>
                        <m:r>
                          <a:rPr lang="zh-CN" altLang="en-US" i="1">
                            <a:solidFill>
                              <a:srgbClr val="000000"/>
                            </a:solidFill>
                            <a:latin typeface="Cambria Math" panose="02040503050406030204" pitchFamily="18" charset="0"/>
                          </a:rPr>
                          <m:t>𝑘</m:t>
                        </m:r>
                      </m:sub>
                    </m:sSub>
                  </m:oMath>
                </a14:m>
                <a:r>
                  <a:rPr lang="en-US" altLang="zh-CN" dirty="0">
                    <a:cs typeface="+mn-ea"/>
                  </a:rPr>
                  <a:t> belongs to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en-US" altLang="zh-CN" b="0" i="1" smtClean="0">
                            <a:solidFill>
                              <a:srgbClr val="000000"/>
                            </a:solidFill>
                            <a:latin typeface="Cambria Math" panose="02040503050406030204" pitchFamily="18" charset="0"/>
                          </a:rPr>
                          <m:t>2</m:t>
                        </m:r>
                      </m:sub>
                    </m:sSub>
                  </m:oMath>
                </a14:m>
                <a:endParaRPr lang="zh-CN" altLang="en-US" dirty="0">
                  <a:cs typeface="+mn-ea"/>
                </a:endParaRPr>
              </a:p>
              <a:p>
                <a:pPr>
                  <a:buFont typeface="Wingdings" panose="05000000000000000000" pitchFamily="2" charset="2"/>
                  <a:buChar char="n"/>
                  <a:defRPr/>
                </a:pPr>
                <a:r>
                  <a:rPr lang="en-US" altLang="zh-CN" dirty="0"/>
                  <a:t>Suppose the edge margin is 1, then there is</a:t>
                </a:r>
                <a:endParaRPr lang="zh-CN" altLang="zh-CN" dirty="0"/>
              </a:p>
              <a:p>
                <a:pPr marL="0" indent="0">
                  <a:buNone/>
                  <a:defRPr/>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𝑔</m:t>
                    </m:r>
                    <m:d>
                      <m:dPr>
                        <m:ctrlPr>
                          <a:rPr lang="en-US" altLang="zh-CN" b="1"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𝒚</m:t>
                            </m:r>
                          </m:e>
                          <m:sub>
                            <m:r>
                              <a:rPr lang="en-US" altLang="zh-CN" b="1" i="1" smtClean="0">
                                <a:latin typeface="Cambria Math" panose="02040503050406030204" pitchFamily="18" charset="0"/>
                              </a:rPr>
                              <m:t>𝒌</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oMath>
                </a14:m>
                <a:endParaRPr lang="zh-CN" altLang="en-US" dirty="0"/>
              </a:p>
            </p:txBody>
          </p:sp>
        </mc:Choice>
        <mc:Fallback xmlns="">
          <p:sp>
            <p:nvSpPr>
              <p:cNvPr id="13321" name="Rectangle 3">
                <a:extLst>
                  <a:ext uri="{FF2B5EF4-FFF2-40B4-BE49-F238E27FC236}">
                    <a16:creationId xmlns:a16="http://schemas.microsoft.com/office/drawing/2014/main" id="{B796A1E3-B577-422D-871A-3D7715B853D0}"/>
                  </a:ext>
                </a:extLst>
              </p:cNvPr>
              <p:cNvSpPr>
                <a:spLocks noGrp="1" noRot="1" noChangeAspect="1" noMove="1" noResize="1" noEditPoints="1" noAdjustHandles="1" noChangeArrowheads="1" noChangeShapeType="1" noTextEdit="1"/>
              </p:cNvSpPr>
              <p:nvPr>
                <p:ph idx="1"/>
              </p:nvPr>
            </p:nvSpPr>
            <p:spPr>
              <a:blipFill>
                <a:blip r:embed="rId4"/>
                <a:stretch>
                  <a:fillRect l="-994" t="-1253"/>
                </a:stretch>
              </a:blipFill>
            </p:spPr>
            <p:txBody>
              <a:bodyPr/>
              <a:lstStyle/>
              <a:p>
                <a:r>
                  <a:rPr lang="zh-CN" altLang="en-US">
                    <a:noFill/>
                  </a:rPr>
                  <a:t> </a:t>
                </a:r>
              </a:p>
            </p:txBody>
          </p:sp>
        </mc:Fallback>
      </mc:AlternateContent>
      <p:graphicFrame>
        <p:nvGraphicFramePr>
          <p:cNvPr id="118789" name="Object 5">
            <a:extLst>
              <a:ext uri="{FF2B5EF4-FFF2-40B4-BE49-F238E27FC236}">
                <a16:creationId xmlns:a16="http://schemas.microsoft.com/office/drawing/2014/main" id="{4ED6ACAD-9BA9-42E7-80C8-E7F72662CA40}"/>
              </a:ext>
            </a:extLst>
          </p:cNvPr>
          <p:cNvGraphicFramePr>
            <a:graphicFrameLocks noChangeAspect="1"/>
          </p:cNvGraphicFramePr>
          <p:nvPr>
            <p:extLst>
              <p:ext uri="{D42A27DB-BD31-4B8C-83A1-F6EECF244321}">
                <p14:modId xmlns:p14="http://schemas.microsoft.com/office/powerpoint/2010/main" val="165344517"/>
              </p:ext>
            </p:extLst>
          </p:nvPr>
        </p:nvGraphicFramePr>
        <p:xfrm>
          <a:off x="1737916" y="3840088"/>
          <a:ext cx="901700" cy="381000"/>
        </p:xfrm>
        <a:graphic>
          <a:graphicData uri="http://schemas.openxmlformats.org/presentationml/2006/ole">
            <mc:AlternateContent xmlns:mc="http://schemas.openxmlformats.org/markup-compatibility/2006">
              <mc:Choice xmlns:v="urn:schemas-microsoft-com:vml" Requires="v">
                <p:oleObj spid="_x0000_s6296" r:id="rId5" imgW="901309" imgH="380835" progId="Equation.DSMT4">
                  <p:embed/>
                </p:oleObj>
              </mc:Choice>
              <mc:Fallback>
                <p:oleObj r:id="rId5" imgW="901309" imgH="380835"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7916" y="3840088"/>
                        <a:ext cx="901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8792" name="Object 8">
            <a:extLst>
              <a:ext uri="{FF2B5EF4-FFF2-40B4-BE49-F238E27FC236}">
                <a16:creationId xmlns:a16="http://schemas.microsoft.com/office/drawing/2014/main" id="{F2ACD16A-311F-49FF-A674-34B45D3D84CE}"/>
              </a:ext>
            </a:extLst>
          </p:cNvPr>
          <p:cNvGraphicFramePr>
            <a:graphicFrameLocks noChangeAspect="1"/>
          </p:cNvGraphicFramePr>
          <p:nvPr>
            <p:extLst>
              <p:ext uri="{D42A27DB-BD31-4B8C-83A1-F6EECF244321}">
                <p14:modId xmlns:p14="http://schemas.microsoft.com/office/powerpoint/2010/main" val="551995429"/>
              </p:ext>
            </p:extLst>
          </p:nvPr>
        </p:nvGraphicFramePr>
        <p:xfrm>
          <a:off x="1737916" y="4344144"/>
          <a:ext cx="901700" cy="381000"/>
        </p:xfrm>
        <a:graphic>
          <a:graphicData uri="http://schemas.openxmlformats.org/presentationml/2006/ole">
            <mc:AlternateContent xmlns:mc="http://schemas.openxmlformats.org/markup-compatibility/2006">
              <mc:Choice xmlns:v="urn:schemas-microsoft-com:vml" Requires="v">
                <p:oleObj spid="_x0000_s6297" r:id="rId7" imgW="901309" imgH="380835" progId="Equation.DSMT4">
                  <p:embed/>
                </p:oleObj>
              </mc:Choice>
              <mc:Fallback>
                <p:oleObj r:id="rId7" imgW="901309" imgH="38083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7916" y="4344144"/>
                        <a:ext cx="901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1E2D38C-B09A-41A4-940F-22005FBD588D}"/>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mc:AlternateContent xmlns:mc="http://schemas.openxmlformats.org/markup-compatibility/2006" xmlns:a14="http://schemas.microsoft.com/office/drawing/2010/main">
        <mc:Choice Requires="a14">
          <p:sp>
            <p:nvSpPr>
              <p:cNvPr id="119811" name="Rectangle 3">
                <a:extLst>
                  <a:ext uri="{FF2B5EF4-FFF2-40B4-BE49-F238E27FC236}">
                    <a16:creationId xmlns:a16="http://schemas.microsoft.com/office/drawing/2014/main" id="{9F0A1BAF-9AEB-42E2-A2BB-61447B8EDDDA}"/>
                  </a:ext>
                </a:extLst>
              </p:cNvPr>
              <p:cNvSpPr>
                <a:spLocks noGrp="1" noChangeArrowheads="1"/>
              </p:cNvSpPr>
              <p:nvPr>
                <p:ph idx="1"/>
              </p:nvPr>
            </p:nvSpPr>
            <p:spPr/>
            <p:txBody>
              <a:bodyPr/>
              <a:lstStyle/>
              <a:p>
                <a:pPr>
                  <a:buFont typeface="Wingdings" panose="05000000000000000000" pitchFamily="2" charset="2"/>
                  <a:buChar char="n"/>
                </a:pPr>
                <a:r>
                  <a:rPr lang="en-US" altLang="zh-CN" dirty="0"/>
                  <a:t>Distance from sample point to decision surface</a:t>
                </a:r>
                <a:endParaRPr lang="zh-CN" altLang="en-US" dirty="0"/>
              </a:p>
              <a:p>
                <a:endParaRPr lang="zh-CN" altLang="en-US" dirty="0"/>
              </a:p>
              <a:p>
                <a:endParaRPr lang="zh-CN" altLang="en-US" dirty="0"/>
              </a:p>
              <a:p>
                <a:pPr>
                  <a:buFont typeface="Wingdings" panose="05000000000000000000" pitchFamily="2" charset="2"/>
                  <a:buChar char="n"/>
                </a:pPr>
                <a:r>
                  <a:rPr lang="en-US" altLang="zh-CN" dirty="0"/>
                  <a:t>Optimization objectives</a:t>
                </a:r>
                <a:endParaRPr lang="zh-CN" altLang="en-US" dirty="0"/>
              </a:p>
              <a:p>
                <a:pPr lvl="1">
                  <a:buFontTx/>
                  <a:buNone/>
                </a:pPr>
                <a:endParaRPr lang="zh-CN" altLang="en-US" dirty="0"/>
              </a:p>
              <a:p>
                <a:pPr lvl="1">
                  <a:buFontTx/>
                  <a:buNone/>
                </a:pPr>
                <a:r>
                  <a:rPr lang="en-US" altLang="zh-CN" dirty="0"/>
                  <a:t>maximizes </a:t>
                </a:r>
                <a14:m>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𝐚</m:t>
                            </m:r>
                          </m:e>
                        </m:d>
                      </m:den>
                    </m:f>
                  </m:oMath>
                </a14:m>
                <a:r>
                  <a:rPr lang="en-US" altLang="zh-CN" dirty="0"/>
                  <a:t>, that is, minimize </a:t>
                </a:r>
                <a14:m>
                  <m:oMath xmlns:m="http://schemas.openxmlformats.org/officeDocument/2006/math">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𝐚</m:t>
                        </m:r>
                      </m:e>
                    </m:d>
                  </m:oMath>
                </a14:m>
                <a:endParaRPr lang="zh-CN" altLang="en-US" dirty="0"/>
              </a:p>
              <a:p>
                <a:pPr lvl="1">
                  <a:buFontTx/>
                  <a:buNone/>
                </a:pPr>
                <a:r>
                  <a:rPr lang="en-US" altLang="zh-CN" dirty="0" err="1"/>
                  <a:t>s.t.</a:t>
                </a:r>
                <a:r>
                  <a:rPr lang="en-US" altLang="zh-CN" dirty="0"/>
                  <a:t>  </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i="1">
                        <a:latin typeface="Cambria Math" panose="02040503050406030204" pitchFamily="18" charset="0"/>
                      </a:rPr>
                      <m:t>𝑔</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𝒌</m:t>
                            </m:r>
                          </m:sub>
                        </m:sSub>
                      </m:e>
                    </m:d>
                    <m:r>
                      <a:rPr lang="en-US" altLang="zh-CN" i="1">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119811" name="Rectangle 3">
                <a:extLst>
                  <a:ext uri="{FF2B5EF4-FFF2-40B4-BE49-F238E27FC236}">
                    <a16:creationId xmlns:a16="http://schemas.microsoft.com/office/drawing/2014/main" id="{9F0A1BAF-9AEB-42E2-A2BB-61447B8EDDDA}"/>
                  </a:ext>
                </a:extLst>
              </p:cNvPr>
              <p:cNvSpPr>
                <a:spLocks noGrp="1" noRot="1" noChangeAspect="1" noMove="1" noResize="1" noEditPoints="1" noAdjustHandles="1" noChangeArrowheads="1" noChangeShapeType="1" noTextEdit="1"/>
              </p:cNvSpPr>
              <p:nvPr>
                <p:ph idx="1"/>
              </p:nvPr>
            </p:nvSpPr>
            <p:spPr>
              <a:blipFill>
                <a:blip r:embed="rId2"/>
                <a:stretch>
                  <a:fillRect l="-994" t="-12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812" name="Object 4">
                <a:extLst>
                  <a:ext uri="{FF2B5EF4-FFF2-40B4-BE49-F238E27FC236}">
                    <a16:creationId xmlns:a16="http://schemas.microsoft.com/office/drawing/2014/main" id="{9DCE3B68-43D3-4920-BD7B-CAD473512917}"/>
                  </a:ext>
                </a:extLst>
              </p:cNvPr>
              <p:cNvSpPr txBox="1"/>
              <p:nvPr/>
            </p:nvSpPr>
            <p:spPr bwMode="auto">
              <a:xfrm>
                <a:off x="2711450" y="1844675"/>
                <a:ext cx="2990974" cy="889000"/>
              </a:xfrm>
              <a:prstGeom prst="rect">
                <a:avLst/>
              </a:prstGeom>
              <a:noFill/>
              <a:ln>
                <a:noFill/>
              </a:ln>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f>
                        <m:fPr>
                          <m:ctrlPr>
                            <a:rPr lang="zh-CN" altLang="en-US" sz="2400" i="1">
                              <a:solidFill>
                                <a:srgbClr val="000000"/>
                              </a:solidFill>
                              <a:latin typeface="Cambria Math" panose="02040503050406030204" pitchFamily="18" charset="0"/>
                            </a:rPr>
                          </m:ctrlPr>
                        </m:fPr>
                        <m:num>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𝑔</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𝐲</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e>
                          </m:d>
                        </m:num>
                        <m:den>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𝐚</m:t>
                              </m:r>
                            </m:e>
                          </m:d>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𝑧</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𝑔</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𝐲</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num>
                        <m:den>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𝐚</m:t>
                              </m:r>
                            </m:e>
                          </m:d>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𝐚</m:t>
                              </m:r>
                            </m:e>
                          </m:d>
                        </m:den>
                      </m:f>
                    </m:oMath>
                  </m:oMathPara>
                </a14:m>
                <a:endParaRPr lang="zh-CN" altLang="en-US" sz="2400" dirty="0"/>
              </a:p>
            </p:txBody>
          </p:sp>
        </mc:Choice>
        <mc:Fallback xmlns="">
          <p:sp>
            <p:nvSpPr>
              <p:cNvPr id="119812" name="Object 4">
                <a:extLst>
                  <a:ext uri="{FF2B5EF4-FFF2-40B4-BE49-F238E27FC236}">
                    <a16:creationId xmlns:a16="http://schemas.microsoft.com/office/drawing/2014/main" id="{9DCE3B68-43D3-4920-BD7B-CAD473512917}"/>
                  </a:ext>
                </a:extLst>
              </p:cNvPr>
              <p:cNvSpPr txBox="1">
                <a:spLocks noRot="1" noChangeAspect="1" noMove="1" noResize="1" noEditPoints="1" noAdjustHandles="1" noChangeArrowheads="1" noChangeShapeType="1" noTextEdit="1"/>
              </p:cNvSpPr>
              <p:nvPr/>
            </p:nvSpPr>
            <p:spPr bwMode="auto">
              <a:xfrm>
                <a:off x="2711450" y="1844675"/>
                <a:ext cx="2990974" cy="889000"/>
              </a:xfrm>
              <a:prstGeom prst="rect">
                <a:avLst/>
              </a:prstGeom>
              <a:blipFill>
                <a:blip r:embed="rId3"/>
                <a:stretch>
                  <a:fillRect/>
                </a:stretch>
              </a:blipFill>
              <a:ln>
                <a:noFill/>
              </a:ln>
            </p:spPr>
            <p:txBody>
              <a:bodyPr/>
              <a:lstStyle/>
              <a:p>
                <a:r>
                  <a:rPr lang="zh-CN" altLang="en-US">
                    <a:noFill/>
                  </a:rPr>
                  <a:t> </a:t>
                </a:r>
              </a:p>
            </p:txBody>
          </p:sp>
        </mc:Fallback>
      </mc:AlternateContent>
      <p:grpSp>
        <p:nvGrpSpPr>
          <p:cNvPr id="2" name="Group 5">
            <a:extLst>
              <a:ext uri="{FF2B5EF4-FFF2-40B4-BE49-F238E27FC236}">
                <a16:creationId xmlns:a16="http://schemas.microsoft.com/office/drawing/2014/main" id="{F17ED440-37FA-4E73-90E0-126DC610674D}"/>
              </a:ext>
            </a:extLst>
          </p:cNvPr>
          <p:cNvGrpSpPr>
            <a:grpSpLocks/>
          </p:cNvGrpSpPr>
          <p:nvPr/>
        </p:nvGrpSpPr>
        <p:grpSpPr bwMode="auto">
          <a:xfrm>
            <a:off x="5087938" y="1747845"/>
            <a:ext cx="4032250" cy="1176337"/>
            <a:chOff x="2245" y="1101"/>
            <a:chExt cx="2382" cy="741"/>
          </a:xfrm>
        </p:grpSpPr>
        <p:sp>
          <p:nvSpPr>
            <p:cNvPr id="119818" name="Oval 6">
              <a:extLst>
                <a:ext uri="{FF2B5EF4-FFF2-40B4-BE49-F238E27FC236}">
                  <a16:creationId xmlns:a16="http://schemas.microsoft.com/office/drawing/2014/main" id="{029DCFE9-EFF0-47AE-B49E-834D699A55AB}"/>
                </a:ext>
              </a:extLst>
            </p:cNvPr>
            <p:cNvSpPr>
              <a:spLocks noChangeArrowheads="1"/>
            </p:cNvSpPr>
            <p:nvPr/>
          </p:nvSpPr>
          <p:spPr bwMode="auto">
            <a:xfrm>
              <a:off x="2245" y="1117"/>
              <a:ext cx="363" cy="7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
          <p:nvSpPr>
            <p:cNvPr id="119819" name="Rectangle 7">
              <a:extLst>
                <a:ext uri="{FF2B5EF4-FFF2-40B4-BE49-F238E27FC236}">
                  <a16:creationId xmlns:a16="http://schemas.microsoft.com/office/drawing/2014/main" id="{E55445A9-5ED6-4A72-A8AC-F6C3B84C6647}"/>
                </a:ext>
              </a:extLst>
            </p:cNvPr>
            <p:cNvSpPr>
              <a:spLocks noChangeArrowheads="1"/>
            </p:cNvSpPr>
            <p:nvPr/>
          </p:nvSpPr>
          <p:spPr bwMode="auto">
            <a:xfrm>
              <a:off x="2893" y="1101"/>
              <a:ext cx="17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en-US" altLang="zh-CN" sz="2000" b="1" dirty="0">
                  <a:solidFill>
                    <a:srgbClr val="FF0000"/>
                  </a:solidFill>
                </a:rPr>
                <a:t>classification margin</a:t>
              </a:r>
              <a:endParaRPr lang="zh-CN" altLang="en-US" sz="2000" b="1" dirty="0">
                <a:solidFill>
                  <a:srgbClr val="FF0000"/>
                </a:solidFill>
              </a:endParaRPr>
            </a:p>
          </p:txBody>
        </p:sp>
        <p:sp>
          <p:nvSpPr>
            <p:cNvPr id="119820" name="Line 8">
              <a:extLst>
                <a:ext uri="{FF2B5EF4-FFF2-40B4-BE49-F238E27FC236}">
                  <a16:creationId xmlns:a16="http://schemas.microsoft.com/office/drawing/2014/main" id="{CE0DD051-8E87-40FC-B5C6-9ED00145EC3A}"/>
                </a:ext>
              </a:extLst>
            </p:cNvPr>
            <p:cNvSpPr>
              <a:spLocks noChangeShapeType="1"/>
            </p:cNvSpPr>
            <p:nvPr/>
          </p:nvSpPr>
          <p:spPr bwMode="auto">
            <a:xfrm flipV="1">
              <a:off x="2608" y="1298"/>
              <a:ext cx="363" cy="18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9817" name="Rectangle 12">
            <a:extLst>
              <a:ext uri="{FF2B5EF4-FFF2-40B4-BE49-F238E27FC236}">
                <a16:creationId xmlns:a16="http://schemas.microsoft.com/office/drawing/2014/main" id="{555EB085-8198-45CB-963B-369C805EF534}"/>
              </a:ext>
            </a:extLst>
          </p:cNvPr>
          <p:cNvSpPr>
            <a:spLocks noChangeArrowheads="1"/>
          </p:cNvSpPr>
          <p:nvPr/>
        </p:nvSpPr>
        <p:spPr bwMode="auto">
          <a:xfrm>
            <a:off x="983433" y="3921747"/>
            <a:ext cx="5832647" cy="159548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21C8991-5F5E-4A53-9DE7-446BFFC453F0}"/>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p:sp>
        <p:nvSpPr>
          <p:cNvPr id="120835" name="Rectangle 3">
            <a:extLst>
              <a:ext uri="{FF2B5EF4-FFF2-40B4-BE49-F238E27FC236}">
                <a16:creationId xmlns:a16="http://schemas.microsoft.com/office/drawing/2014/main" id="{0A297042-7919-4704-9E8C-E7C66CB87BBE}"/>
              </a:ext>
            </a:extLst>
          </p:cNvPr>
          <p:cNvSpPr>
            <a:spLocks noGrp="1" noChangeArrowheads="1"/>
          </p:cNvSpPr>
          <p:nvPr>
            <p:ph idx="1"/>
          </p:nvPr>
        </p:nvSpPr>
        <p:spPr/>
        <p:txBody>
          <a:bodyPr/>
          <a:lstStyle/>
          <a:p>
            <a:pPr>
              <a:buFont typeface="Wingdings" panose="05000000000000000000" pitchFamily="2" charset="2"/>
              <a:buChar char="n"/>
            </a:pPr>
            <a:r>
              <a:rPr lang="en-US" altLang="zh-CN" dirty="0"/>
              <a:t>The training of SVM</a:t>
            </a:r>
            <a:endParaRPr lang="zh-CN" altLang="en-US" dirty="0"/>
          </a:p>
        </p:txBody>
      </p:sp>
      <p:sp>
        <p:nvSpPr>
          <p:cNvPr id="120838" name="AutoShape 8">
            <a:extLst>
              <a:ext uri="{FF2B5EF4-FFF2-40B4-BE49-F238E27FC236}">
                <a16:creationId xmlns:a16="http://schemas.microsoft.com/office/drawing/2014/main" id="{1CAF154A-2F3C-4BBE-87E2-BA7D0F3B85A1}"/>
              </a:ext>
            </a:extLst>
          </p:cNvPr>
          <p:cNvSpPr>
            <a:spLocks noChangeArrowheads="1"/>
          </p:cNvSpPr>
          <p:nvPr/>
        </p:nvSpPr>
        <p:spPr bwMode="auto">
          <a:xfrm>
            <a:off x="4103263" y="4322750"/>
            <a:ext cx="647700" cy="361950"/>
          </a:xfrm>
          <a:prstGeom prst="downArrow">
            <a:avLst>
              <a:gd name="adj1" fmla="val 50000"/>
              <a:gd name="adj2" fmla="val 25000"/>
            </a:avLst>
          </a:prstGeom>
          <a:solidFill>
            <a:srgbClr val="FFFF00"/>
          </a:solidFill>
          <a:ln w="9525">
            <a:solidFill>
              <a:schemeClr val="tx1"/>
            </a:solidFill>
            <a:miter lim="800000"/>
            <a:headEnd/>
            <a:tailEnd/>
          </a:ln>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
        <p:nvSpPr>
          <p:cNvPr id="120839" name="Text Box 9">
            <a:extLst>
              <a:ext uri="{FF2B5EF4-FFF2-40B4-BE49-F238E27FC236}">
                <a16:creationId xmlns:a16="http://schemas.microsoft.com/office/drawing/2014/main" id="{6DC9D75A-8E8F-4BB8-B0DF-8281C45E4B51}"/>
              </a:ext>
            </a:extLst>
          </p:cNvPr>
          <p:cNvSpPr txBox="1">
            <a:spLocks noChangeArrowheads="1"/>
          </p:cNvSpPr>
          <p:nvPr/>
        </p:nvSpPr>
        <p:spPr bwMode="auto">
          <a:xfrm>
            <a:off x="2640013" y="1844675"/>
            <a:ext cx="4392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1800" b="1">
                <a:solidFill>
                  <a:schemeClr val="accent2"/>
                </a:solidFill>
              </a:rPr>
              <a:t>Kuhn-Tucker construction method</a:t>
            </a:r>
            <a:endParaRPr lang="zh-CN" altLang="en-US" sz="1800" b="1">
              <a:solidFill>
                <a:schemeClr val="accent2"/>
              </a:solidFill>
            </a:endParaRPr>
          </a:p>
        </p:txBody>
      </p:sp>
      <p:sp>
        <p:nvSpPr>
          <p:cNvPr id="302090" name="Text Box 10">
            <a:extLst>
              <a:ext uri="{FF2B5EF4-FFF2-40B4-BE49-F238E27FC236}">
                <a16:creationId xmlns:a16="http://schemas.microsoft.com/office/drawing/2014/main" id="{8CF876B4-0CE7-4058-AD51-14D29838FAF7}"/>
              </a:ext>
            </a:extLst>
          </p:cNvPr>
          <p:cNvSpPr txBox="1">
            <a:spLocks noChangeArrowheads="1"/>
          </p:cNvSpPr>
          <p:nvPr/>
        </p:nvSpPr>
        <p:spPr bwMode="auto">
          <a:xfrm>
            <a:off x="8015295" y="4264032"/>
            <a:ext cx="319327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lang="en-US" altLang="zh-CN" sz="2000" dirty="0"/>
              <a:t> </a:t>
            </a:r>
            <a:r>
              <a:rPr lang="en-US" altLang="zh-CN" sz="2000" b="1" dirty="0">
                <a:solidFill>
                  <a:srgbClr val="FF0000"/>
                </a:solidFill>
              </a:rPr>
              <a:t>quadratic</a:t>
            </a:r>
            <a:r>
              <a:rPr lang="en-US" altLang="zh-CN" sz="2000" dirty="0">
                <a:solidFill>
                  <a:srgbClr val="FF0000"/>
                </a:solidFill>
              </a:rPr>
              <a:t> </a:t>
            </a:r>
            <a:r>
              <a:rPr lang="en-US" altLang="zh-CN" sz="2000" b="1" dirty="0">
                <a:solidFill>
                  <a:srgbClr val="FF0000"/>
                </a:solidFill>
              </a:rPr>
              <a:t>programming</a:t>
            </a:r>
            <a:r>
              <a:rPr lang="en-US" altLang="zh-CN" sz="2000" dirty="0">
                <a:solidFill>
                  <a:srgbClr val="FF0000"/>
                </a:solidFill>
              </a:rPr>
              <a:t> </a:t>
            </a:r>
            <a:r>
              <a:rPr lang="en-US" altLang="zh-CN" sz="2000" b="1" dirty="0">
                <a:solidFill>
                  <a:srgbClr val="FF0000"/>
                </a:solidFill>
              </a:rPr>
              <a:t>problem</a:t>
            </a:r>
            <a:endParaRPr lang="zh-CN" altLang="en-US" sz="2000" b="1" dirty="0">
              <a:solidFill>
                <a:srgbClr val="FF0000"/>
              </a:solidFill>
            </a:endParaRPr>
          </a:p>
        </p:txBody>
      </p:sp>
      <p:sp>
        <p:nvSpPr>
          <p:cNvPr id="302091" name="Rectangle 11">
            <a:extLst>
              <a:ext uri="{FF2B5EF4-FFF2-40B4-BE49-F238E27FC236}">
                <a16:creationId xmlns:a16="http://schemas.microsoft.com/office/drawing/2014/main" id="{A21C43B8-9E46-4A2A-9454-64F99343CCC9}"/>
              </a:ext>
            </a:extLst>
          </p:cNvPr>
          <p:cNvSpPr>
            <a:spLocks noChangeArrowheads="1"/>
          </p:cNvSpPr>
          <p:nvPr/>
        </p:nvSpPr>
        <p:spPr bwMode="auto">
          <a:xfrm>
            <a:off x="1604640" y="4701118"/>
            <a:ext cx="6550186" cy="189623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mc:AlternateContent xmlns:mc="http://schemas.openxmlformats.org/markup-compatibility/2006" xmlns:a14="http://schemas.microsoft.com/office/drawing/2010/main">
        <mc:Choice Requires="a14">
          <p:sp>
            <p:nvSpPr>
              <p:cNvPr id="120842" name="Text Box 12">
                <a:extLst>
                  <a:ext uri="{FF2B5EF4-FFF2-40B4-BE49-F238E27FC236}">
                    <a16:creationId xmlns:a16="http://schemas.microsoft.com/office/drawing/2014/main" id="{BE539B6E-6B97-492A-88B1-72F011F80D7F}"/>
                  </a:ext>
                </a:extLst>
              </p:cNvPr>
              <p:cNvSpPr txBox="1">
                <a:spLocks noChangeArrowheads="1"/>
              </p:cNvSpPr>
              <p:nvPr/>
            </p:nvSpPr>
            <p:spPr bwMode="auto">
              <a:xfrm>
                <a:off x="1654016" y="5142389"/>
                <a:ext cx="7120725" cy="613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2400" dirty="0"/>
                  <a:t>Maximize </a:t>
                </a:r>
                <a14:m>
                  <m:oMath xmlns:m="http://schemas.openxmlformats.org/officeDocument/2006/math">
                    <m:r>
                      <a:rPr lang="en-US" altLang="zh-CN" sz="2400" i="1">
                        <a:latin typeface="Cambria Math" panose="02040503050406030204" pitchFamily="18" charset="0"/>
                      </a:rPr>
                      <m:t>𝐿</m:t>
                    </m:r>
                    <m:d>
                      <m:dPr>
                        <m:ctrlPr>
                          <a:rPr lang="en-US" altLang="zh-CN" sz="2400" i="1">
                            <a:latin typeface="Cambria Math" panose="02040503050406030204" pitchFamily="18" charset="0"/>
                          </a:rPr>
                        </m:ctrlPr>
                      </m:dPr>
                      <m:e>
                        <m:r>
                          <a:rPr lang="zh-CN" altLang="en-US" sz="2400" i="1">
                            <a:latin typeface="Cambria Math" panose="02040503050406030204" pitchFamily="18" charset="0"/>
                          </a:rPr>
                          <m:t>𝛼</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𝑗</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𝑘</m:t>
                                </m:r>
                              </m:sub>
                            </m:s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𝑗</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𝑘</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𝑗</m:t>
                                </m:r>
                              </m:sub>
                            </m:sSub>
                            <m:sSubSup>
                              <m:sSubSupPr>
                                <m:ctrlPr>
                                  <a:rPr lang="en-US" altLang="zh-CN" sz="2400" i="1">
                                    <a:latin typeface="Cambria Math" panose="02040503050406030204" pitchFamily="18" charset="0"/>
                                  </a:rPr>
                                </m:ctrlPr>
                              </m:sSubSupPr>
                              <m:e>
                                <m:r>
                                  <a:rPr lang="en-US" altLang="zh-CN" sz="2400" b="1" i="1">
                                    <a:latin typeface="Cambria Math" panose="02040503050406030204" pitchFamily="18" charset="0"/>
                                  </a:rPr>
                                  <m:t>𝒚</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𝑡</m:t>
                                </m:r>
                              </m:sup>
                            </m:sSubSup>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i="1">
                                    <a:latin typeface="Cambria Math" panose="02040503050406030204" pitchFamily="18" charset="0"/>
                                  </a:rPr>
                                  <m:t>𝑘</m:t>
                                </m:r>
                              </m:sub>
                            </m:sSub>
                          </m:e>
                        </m:nary>
                      </m:e>
                    </m:nary>
                  </m:oMath>
                </a14:m>
                <a:r>
                  <a:rPr lang="en-US" altLang="zh-CN" sz="2400" dirty="0"/>
                  <a:t> </a:t>
                </a:r>
                <a:endParaRPr lang="zh-CN" altLang="en-US" sz="2400" dirty="0"/>
              </a:p>
            </p:txBody>
          </p:sp>
        </mc:Choice>
        <mc:Fallback xmlns="">
          <p:sp>
            <p:nvSpPr>
              <p:cNvPr id="120842" name="Text Box 12">
                <a:extLst>
                  <a:ext uri="{FF2B5EF4-FFF2-40B4-BE49-F238E27FC236}">
                    <a16:creationId xmlns:a16="http://schemas.microsoft.com/office/drawing/2014/main" id="{BE539B6E-6B97-492A-88B1-72F011F80D7F}"/>
                  </a:ext>
                </a:extLst>
              </p:cNvPr>
              <p:cNvSpPr txBox="1">
                <a:spLocks noRot="1" noChangeAspect="1" noMove="1" noResize="1" noEditPoints="1" noAdjustHandles="1" noChangeArrowheads="1" noChangeShapeType="1" noTextEdit="1"/>
              </p:cNvSpPr>
              <p:nvPr/>
            </p:nvSpPr>
            <p:spPr bwMode="auto">
              <a:xfrm>
                <a:off x="1654016" y="5142389"/>
                <a:ext cx="7120725" cy="613886"/>
              </a:xfrm>
              <a:prstGeom prst="rect">
                <a:avLst/>
              </a:prstGeom>
              <a:blipFill>
                <a:blip r:embed="rId2"/>
                <a:stretch>
                  <a:fillRect l="-1284"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852" name="Text Box 13">
                <a:extLst>
                  <a:ext uri="{FF2B5EF4-FFF2-40B4-BE49-F238E27FC236}">
                    <a16:creationId xmlns:a16="http://schemas.microsoft.com/office/drawing/2014/main" id="{682EF6E3-46AC-443A-A9FD-210AC95DFFA6}"/>
                  </a:ext>
                </a:extLst>
              </p:cNvPr>
              <p:cNvSpPr txBox="1">
                <a:spLocks noChangeArrowheads="1"/>
              </p:cNvSpPr>
              <p:nvPr/>
            </p:nvSpPr>
            <p:spPr bwMode="auto">
              <a:xfrm>
                <a:off x="2605092" y="2303463"/>
                <a:ext cx="6227212" cy="5464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2000" dirty="0"/>
                  <a:t>Minimize </a:t>
                </a:r>
                <a14:m>
                  <m:oMath xmlns:m="http://schemas.openxmlformats.org/officeDocument/2006/math">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b="1">
                            <a:latin typeface="Cambria Math" panose="02040503050406030204" pitchFamily="18" charset="0"/>
                          </a:rPr>
                          <m:t>𝐚</m:t>
                        </m:r>
                        <m:r>
                          <a:rPr lang="en-US" altLang="zh-CN" sz="2000" i="1">
                            <a:latin typeface="Cambria Math" panose="02040503050406030204" pitchFamily="18" charset="0"/>
                          </a:rPr>
                          <m:t>,</m:t>
                        </m:r>
                        <m:r>
                          <a:rPr lang="zh-CN" altLang="en-US" sz="2000" i="1">
                            <a:latin typeface="Cambria Math" panose="02040503050406030204" pitchFamily="18" charset="0"/>
                          </a:rPr>
                          <m:t>𝛼</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2</m:t>
                            </m:r>
                          </m:sup>
                        </m:sSup>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𝑘</m:t>
                            </m:r>
                          </m:sub>
                        </m:sSub>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𝑡</m:t>
                            </m:r>
                          </m:sup>
                        </m:sSup>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𝒚</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−1]</m:t>
                        </m:r>
                      </m:e>
                    </m:nary>
                  </m:oMath>
                </a14:m>
                <a:endParaRPr lang="zh-CN" altLang="en-US" sz="2000" dirty="0"/>
              </a:p>
            </p:txBody>
          </p:sp>
        </mc:Choice>
        <mc:Fallback xmlns="">
          <p:sp>
            <p:nvSpPr>
              <p:cNvPr id="120852" name="Text Box 13">
                <a:extLst>
                  <a:ext uri="{FF2B5EF4-FFF2-40B4-BE49-F238E27FC236}">
                    <a16:creationId xmlns:a16="http://schemas.microsoft.com/office/drawing/2014/main" id="{682EF6E3-46AC-443A-A9FD-210AC95DFFA6}"/>
                  </a:ext>
                </a:extLst>
              </p:cNvPr>
              <p:cNvSpPr txBox="1">
                <a:spLocks noRot="1" noChangeAspect="1" noMove="1" noResize="1" noEditPoints="1" noAdjustHandles="1" noChangeArrowheads="1" noChangeShapeType="1" noTextEdit="1"/>
              </p:cNvSpPr>
              <p:nvPr/>
            </p:nvSpPr>
            <p:spPr bwMode="auto">
              <a:xfrm>
                <a:off x="2605092" y="2303463"/>
                <a:ext cx="6227212" cy="546432"/>
              </a:xfrm>
              <a:prstGeom prst="rect">
                <a:avLst/>
              </a:prstGeom>
              <a:blipFill>
                <a:blip r:embed="rId3"/>
                <a:stretch>
                  <a:fillRect l="-978" t="-77778" b="-1188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2094" name="Rectangle 14">
            <a:extLst>
              <a:ext uri="{FF2B5EF4-FFF2-40B4-BE49-F238E27FC236}">
                <a16:creationId xmlns:a16="http://schemas.microsoft.com/office/drawing/2014/main" id="{8F3DD7D1-B47D-4F8F-BE46-FFF90E475EBB}"/>
              </a:ext>
            </a:extLst>
          </p:cNvPr>
          <p:cNvSpPr>
            <a:spLocks noChangeArrowheads="1"/>
          </p:cNvSpPr>
          <p:nvPr/>
        </p:nvSpPr>
        <p:spPr bwMode="auto">
          <a:xfrm>
            <a:off x="8168260" y="5043175"/>
            <a:ext cx="2896291"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marL="285750" indent="-285750">
              <a:spcBef>
                <a:spcPct val="0"/>
              </a:spcBef>
              <a:spcAft>
                <a:spcPct val="0"/>
              </a:spcAft>
              <a:buFont typeface="Wingdings" panose="05000000000000000000" pitchFamily="2" charset="2"/>
              <a:buChar char="n"/>
            </a:pPr>
            <a:r>
              <a:rPr lang="en-US" altLang="zh-CN" sz="1800" b="1" dirty="0"/>
              <a:t>conjugate  gradient method</a:t>
            </a:r>
            <a:endParaRPr lang="zh-CN" altLang="en-US" sz="1800" b="1" dirty="0"/>
          </a:p>
          <a:p>
            <a:pPr marL="285750" indent="-285750">
              <a:spcBef>
                <a:spcPct val="0"/>
              </a:spcBef>
              <a:spcAft>
                <a:spcPct val="0"/>
              </a:spcAft>
              <a:buFont typeface="Wingdings" panose="05000000000000000000" pitchFamily="2" charset="2"/>
              <a:buChar char="n"/>
            </a:pPr>
            <a:r>
              <a:rPr lang="en-US" altLang="zh-CN" sz="1800" b="1" dirty="0"/>
              <a:t>interior point method</a:t>
            </a:r>
          </a:p>
          <a:p>
            <a:pPr marL="285750" indent="-285750">
              <a:spcBef>
                <a:spcPct val="0"/>
              </a:spcBef>
              <a:spcAft>
                <a:spcPct val="0"/>
              </a:spcAft>
              <a:buFont typeface="Wingdings" panose="05000000000000000000" pitchFamily="2" charset="2"/>
              <a:buChar char="n"/>
            </a:pPr>
            <a:r>
              <a:rPr lang="en-US" altLang="zh-CN" sz="1800" b="1" dirty="0"/>
              <a:t>active set</a:t>
            </a:r>
          </a:p>
          <a:p>
            <a:pPr marL="342900" indent="-342900">
              <a:spcBef>
                <a:spcPct val="0"/>
              </a:spcBef>
              <a:spcAft>
                <a:spcPct val="0"/>
              </a:spcAft>
              <a:buFont typeface="Wingdings" panose="05000000000000000000" pitchFamily="2" charset="2"/>
              <a:buChar char="n"/>
            </a:pPr>
            <a:r>
              <a:rPr lang="en-US" altLang="zh-CN" sz="2000" b="1" dirty="0"/>
              <a:t> ……</a:t>
            </a:r>
          </a:p>
        </p:txBody>
      </p:sp>
      <mc:AlternateContent xmlns:mc="http://schemas.openxmlformats.org/markup-compatibility/2006" xmlns:a14="http://schemas.microsoft.com/office/drawing/2010/main">
        <mc:Choice Requires="a14">
          <p:sp>
            <p:nvSpPr>
              <p:cNvPr id="120846" name="Text Box 16">
                <a:extLst>
                  <a:ext uri="{FF2B5EF4-FFF2-40B4-BE49-F238E27FC236}">
                    <a16:creationId xmlns:a16="http://schemas.microsoft.com/office/drawing/2014/main" id="{6CADE47D-CC10-41FB-B7F8-369AFEB97AC4}"/>
                  </a:ext>
                </a:extLst>
              </p:cNvPr>
              <p:cNvSpPr txBox="1">
                <a:spLocks noChangeArrowheads="1"/>
              </p:cNvSpPr>
              <p:nvPr/>
            </p:nvSpPr>
            <p:spPr bwMode="auto">
              <a:xfrm>
                <a:off x="2066932" y="2924178"/>
                <a:ext cx="7413447" cy="1323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1800" dirty="0"/>
                  <a:t>s.t.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𝑔</m:t>
                    </m:r>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𝒚</m:t>
                            </m:r>
                          </m:e>
                          <m:sub>
                            <m:r>
                              <a:rPr lang="en-US" altLang="zh-CN" sz="2000" b="1" i="1">
                                <a:latin typeface="Cambria Math" panose="02040503050406030204" pitchFamily="18" charset="0"/>
                              </a:rPr>
                              <m:t>𝒌</m:t>
                            </m:r>
                          </m:sub>
                        </m:sSub>
                      </m:e>
                    </m:d>
                    <m:r>
                      <a:rPr lang="en-US" altLang="zh-CN" sz="2000" i="1">
                        <a:latin typeface="Cambria Math" panose="02040503050406030204" pitchFamily="18" charset="0"/>
                        <a:ea typeface="Cambria Math" panose="02040503050406030204" pitchFamily="18" charset="0"/>
                      </a:rPr>
                      <m:t>≥1</m:t>
                    </m:r>
                  </m:oMath>
                </a14:m>
                <a:endParaRPr lang="en-US" altLang="zh-CN" sz="2000" dirty="0">
                  <a:ea typeface="Cambria Math" panose="02040503050406030204" pitchFamily="18" charset="0"/>
                </a:endParaRPr>
              </a:p>
              <a:p>
                <a:pPr eaLnBrk="1" hangingPunct="1">
                  <a:spcBef>
                    <a:spcPct val="50000"/>
                  </a:spcBef>
                  <a:spcAft>
                    <a:spcPct val="0"/>
                  </a:spcAft>
                  <a:buFontTx/>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𝑘</m:t>
                        </m:r>
                      </m:sub>
                    </m:sSub>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𝑘</m:t>
                            </m:r>
                          </m:sub>
                        </m:sSub>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𝐚</m:t>
                            </m:r>
                          </m:e>
                          <m:sup>
                            <m:r>
                              <a:rPr lang="en-US" altLang="zh-CN" sz="2000" i="1">
                                <a:latin typeface="Cambria Math" panose="02040503050406030204" pitchFamily="18" charset="0"/>
                              </a:rPr>
                              <m:t>𝑡</m:t>
                            </m:r>
                          </m:sup>
                        </m:sSup>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𝒚</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−1</m:t>
                        </m:r>
                      </m:e>
                    </m:d>
                    <m:r>
                      <a:rPr lang="en-US" altLang="zh-CN" sz="2000" i="1">
                        <a:latin typeface="Cambria Math" panose="02040503050406030204" pitchFamily="18" charset="0"/>
                      </a:rPr>
                      <m:t>=0</m:t>
                    </m:r>
                  </m:oMath>
                </a14:m>
                <a:endParaRPr lang="en-US" altLang="zh-CN" sz="2000" dirty="0"/>
              </a:p>
              <a:p>
                <a:pPr eaLnBrk="1" hangingPunct="1">
                  <a:spcBef>
                    <a:spcPct val="50000"/>
                  </a:spcBef>
                  <a:spcAft>
                    <a:spcPct val="0"/>
                  </a:spcAft>
                  <a:buFontTx/>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≥0,       </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𝑛</m:t>
                    </m:r>
                  </m:oMath>
                </a14:m>
                <a:endParaRPr lang="en-US" altLang="zh-CN" sz="2000" dirty="0"/>
              </a:p>
            </p:txBody>
          </p:sp>
        </mc:Choice>
        <mc:Fallback xmlns="">
          <p:sp>
            <p:nvSpPr>
              <p:cNvPr id="120846" name="Text Box 16">
                <a:extLst>
                  <a:ext uri="{FF2B5EF4-FFF2-40B4-BE49-F238E27FC236}">
                    <a16:creationId xmlns:a16="http://schemas.microsoft.com/office/drawing/2014/main" id="{6CADE47D-CC10-41FB-B7F8-369AFEB97AC4}"/>
                  </a:ext>
                </a:extLst>
              </p:cNvPr>
              <p:cNvSpPr txBox="1">
                <a:spLocks noRot="1" noChangeAspect="1" noMove="1" noResize="1" noEditPoints="1" noAdjustHandles="1" noChangeArrowheads="1" noChangeShapeType="1" noTextEdit="1"/>
              </p:cNvSpPr>
              <p:nvPr/>
            </p:nvSpPr>
            <p:spPr bwMode="auto">
              <a:xfrm>
                <a:off x="2066932" y="2924178"/>
                <a:ext cx="7413447" cy="1323439"/>
              </a:xfrm>
              <a:prstGeom prst="rect">
                <a:avLst/>
              </a:prstGeom>
              <a:blipFill>
                <a:blip r:embed="rId4"/>
                <a:stretch>
                  <a:fillRect l="-658" t="-461" b="-4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43711DC-EB54-484C-BC75-1B54B657B9A1}"/>
                  </a:ext>
                </a:extLst>
              </p:cNvPr>
              <p:cNvSpPr/>
              <p:nvPr/>
            </p:nvSpPr>
            <p:spPr>
              <a:xfrm>
                <a:off x="2193410" y="5700645"/>
                <a:ext cx="1522596"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=0</m:t>
                          </m:r>
                        </m:e>
                      </m:nary>
                    </m:oMath>
                  </m:oMathPara>
                </a14:m>
                <a:endParaRPr lang="zh-CN" altLang="en-US" dirty="0"/>
              </a:p>
            </p:txBody>
          </p:sp>
        </mc:Choice>
        <mc:Fallback xmlns="">
          <p:sp>
            <p:nvSpPr>
              <p:cNvPr id="2" name="矩形 1">
                <a:extLst>
                  <a:ext uri="{FF2B5EF4-FFF2-40B4-BE49-F238E27FC236}">
                    <a16:creationId xmlns:a16="http://schemas.microsoft.com/office/drawing/2014/main" id="{343711DC-EB54-484C-BC75-1B54B657B9A1}"/>
                  </a:ext>
                </a:extLst>
              </p:cNvPr>
              <p:cNvSpPr>
                <a:spLocks noRot="1" noChangeAspect="1" noMove="1" noResize="1" noEditPoints="1" noAdjustHandles="1" noChangeArrowheads="1" noChangeShapeType="1" noTextEdit="1"/>
              </p:cNvSpPr>
              <p:nvPr/>
            </p:nvSpPr>
            <p:spPr>
              <a:xfrm>
                <a:off x="2193410" y="5700645"/>
                <a:ext cx="1522596" cy="8485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6EA8022-F86F-482A-8263-E55F5A61915E}"/>
                  </a:ext>
                </a:extLst>
              </p:cNvPr>
              <p:cNvSpPr/>
              <p:nvPr/>
            </p:nvSpPr>
            <p:spPr>
              <a:xfrm>
                <a:off x="4367808" y="5949280"/>
                <a:ext cx="2104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m:oMathPara>
                </a14:m>
                <a:endParaRPr lang="zh-CN" altLang="en-US" dirty="0"/>
              </a:p>
            </p:txBody>
          </p:sp>
        </mc:Choice>
        <mc:Fallback xmlns="">
          <p:sp>
            <p:nvSpPr>
              <p:cNvPr id="3" name="矩形 2">
                <a:extLst>
                  <a:ext uri="{FF2B5EF4-FFF2-40B4-BE49-F238E27FC236}">
                    <a16:creationId xmlns:a16="http://schemas.microsoft.com/office/drawing/2014/main" id="{66EA8022-F86F-482A-8263-E55F5A61915E}"/>
                  </a:ext>
                </a:extLst>
              </p:cNvPr>
              <p:cNvSpPr>
                <a:spLocks noRot="1" noChangeAspect="1" noMove="1" noResize="1" noEditPoints="1" noAdjustHandles="1" noChangeArrowheads="1" noChangeShapeType="1" noTextEdit="1"/>
              </p:cNvSpPr>
              <p:nvPr/>
            </p:nvSpPr>
            <p:spPr>
              <a:xfrm>
                <a:off x="4367808" y="5949280"/>
                <a:ext cx="2104615" cy="369332"/>
              </a:xfrm>
              <a:prstGeom prst="rect">
                <a:avLst/>
              </a:prstGeom>
              <a:blipFill>
                <a:blip r:embed="rId6"/>
                <a:stretch>
                  <a:fillRect/>
                </a:stretch>
              </a:blipFill>
            </p:spPr>
            <p:txBody>
              <a:bodyPr/>
              <a:lstStyle/>
              <a:p>
                <a:r>
                  <a:rPr lang="zh-CN" altLang="en-US">
                    <a:noFill/>
                  </a:rPr>
                  <a:t> </a:t>
                </a:r>
              </a:p>
            </p:txBody>
          </p:sp>
        </mc:Fallback>
      </mc:AlternateContent>
      <p:sp>
        <p:nvSpPr>
          <p:cNvPr id="4" name="矩形 3"/>
          <p:cNvSpPr/>
          <p:nvPr/>
        </p:nvSpPr>
        <p:spPr>
          <a:xfrm>
            <a:off x="1677492" y="5931210"/>
            <a:ext cx="492443" cy="369332"/>
          </a:xfrm>
          <a:prstGeom prst="rect">
            <a:avLst/>
          </a:prstGeom>
        </p:spPr>
        <p:txBody>
          <a:bodyPr wrap="none">
            <a:spAutoFit/>
          </a:bodyPr>
          <a:lstStyle/>
          <a:p>
            <a:r>
              <a:rPr lang="en-US" altLang="zh-CN" dirty="0" err="1"/>
              <a:t>s.t.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091"/>
                                        </p:tgtEl>
                                        <p:attrNameLst>
                                          <p:attrName>style.visibility</p:attrName>
                                        </p:attrNameLst>
                                      </p:cBhvr>
                                      <p:to>
                                        <p:strVal val="visible"/>
                                      </p:to>
                                    </p:set>
                                    <p:animEffect transition="in" filter="blinds(horizontal)">
                                      <p:cBhvr>
                                        <p:cTn id="7" dur="500"/>
                                        <p:tgtEl>
                                          <p:spTgt spid="3020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2090"/>
                                        </p:tgtEl>
                                        <p:attrNameLst>
                                          <p:attrName>style.visibility</p:attrName>
                                        </p:attrNameLst>
                                      </p:cBhvr>
                                      <p:to>
                                        <p:strVal val="visible"/>
                                      </p:to>
                                    </p:set>
                                    <p:animEffect transition="in" filter="blinds(horizontal)">
                                      <p:cBhvr>
                                        <p:cTn id="10" dur="500"/>
                                        <p:tgtEl>
                                          <p:spTgt spid="3020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2094"/>
                                        </p:tgtEl>
                                        <p:attrNameLst>
                                          <p:attrName>style.visibility</p:attrName>
                                        </p:attrNameLst>
                                      </p:cBhvr>
                                      <p:to>
                                        <p:strVal val="visible"/>
                                      </p:to>
                                    </p:set>
                                    <p:animEffect transition="in" filter="blinds(horizontal)">
                                      <p:cBhvr>
                                        <p:cTn id="15" dur="500"/>
                                        <p:tgtEl>
                                          <p:spTgt spid="302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0" grpId="0"/>
      <p:bldP spid="302091" grpId="0" animBg="1"/>
      <p:bldP spid="30209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p:sp>
        <p:nvSpPr>
          <p:cNvPr id="32" name="流程图: 接点 31">
            <a:extLst>
              <a:ext uri="{FF2B5EF4-FFF2-40B4-BE49-F238E27FC236}">
                <a16:creationId xmlns:a16="http://schemas.microsoft.com/office/drawing/2014/main" id="{2800D8F5-F2AA-45F9-BA25-01FCE95ADE4C}"/>
              </a:ext>
            </a:extLst>
          </p:cNvPr>
          <p:cNvSpPr/>
          <p:nvPr/>
        </p:nvSpPr>
        <p:spPr bwMode="auto">
          <a:xfrm>
            <a:off x="2888124" y="3930798"/>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0" name="流程图: 接点 39">
            <a:extLst>
              <a:ext uri="{FF2B5EF4-FFF2-40B4-BE49-F238E27FC236}">
                <a16:creationId xmlns:a16="http://schemas.microsoft.com/office/drawing/2014/main" id="{4E840FF7-B050-4F75-A910-702CEE34F04B}"/>
              </a:ext>
            </a:extLst>
          </p:cNvPr>
          <p:cNvSpPr/>
          <p:nvPr/>
        </p:nvSpPr>
        <p:spPr bwMode="auto">
          <a:xfrm>
            <a:off x="2637691" y="4461150"/>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1" name="流程图: 接点 40">
            <a:extLst>
              <a:ext uri="{FF2B5EF4-FFF2-40B4-BE49-F238E27FC236}">
                <a16:creationId xmlns:a16="http://schemas.microsoft.com/office/drawing/2014/main" id="{BECF4470-8DF1-49FB-9024-7A1291AA1E6C}"/>
              </a:ext>
            </a:extLst>
          </p:cNvPr>
          <p:cNvSpPr/>
          <p:nvPr/>
        </p:nvSpPr>
        <p:spPr bwMode="auto">
          <a:xfrm>
            <a:off x="2399019" y="4048391"/>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42" name="直接箭头连接符 41">
            <a:extLst>
              <a:ext uri="{FF2B5EF4-FFF2-40B4-BE49-F238E27FC236}">
                <a16:creationId xmlns:a16="http://schemas.microsoft.com/office/drawing/2014/main" id="{8785A317-9FD7-4E2B-BBB4-492223EEB8CD}"/>
              </a:ext>
            </a:extLst>
          </p:cNvPr>
          <p:cNvCxnSpPr>
            <a:cxnSpLocks/>
          </p:cNvCxnSpPr>
          <p:nvPr/>
        </p:nvCxnSpPr>
        <p:spPr bwMode="auto">
          <a:xfrm flipV="1">
            <a:off x="1672283" y="3034614"/>
            <a:ext cx="0" cy="230425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3" name="直接箭头连接符 42">
            <a:extLst>
              <a:ext uri="{FF2B5EF4-FFF2-40B4-BE49-F238E27FC236}">
                <a16:creationId xmlns:a16="http://schemas.microsoft.com/office/drawing/2014/main" id="{7D3AF9C0-6B4A-4893-BDD6-79DE7A228315}"/>
              </a:ext>
            </a:extLst>
          </p:cNvPr>
          <p:cNvCxnSpPr>
            <a:cxnSpLocks/>
          </p:cNvCxnSpPr>
          <p:nvPr/>
        </p:nvCxnSpPr>
        <p:spPr bwMode="auto">
          <a:xfrm>
            <a:off x="1672283" y="5338870"/>
            <a:ext cx="2736304" cy="0"/>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44" name="对象 43">
            <a:extLst>
              <a:ext uri="{FF2B5EF4-FFF2-40B4-BE49-F238E27FC236}">
                <a16:creationId xmlns:a16="http://schemas.microsoft.com/office/drawing/2014/main" id="{70032B7C-CA4F-41EC-BFED-54756218A6CF}"/>
              </a:ext>
            </a:extLst>
          </p:cNvPr>
          <p:cNvGraphicFramePr>
            <a:graphicFrameLocks noChangeAspect="1"/>
          </p:cNvGraphicFramePr>
          <p:nvPr>
            <p:extLst/>
          </p:nvPr>
        </p:nvGraphicFramePr>
        <p:xfrm>
          <a:off x="1414488" y="2928872"/>
          <a:ext cx="236537" cy="304800"/>
        </p:xfrm>
        <a:graphic>
          <a:graphicData uri="http://schemas.openxmlformats.org/presentationml/2006/ole">
            <mc:AlternateContent xmlns:mc="http://schemas.openxmlformats.org/markup-compatibility/2006">
              <mc:Choice xmlns:v="urn:schemas-microsoft-com:vml" Requires="v">
                <p:oleObj spid="_x0000_s7392" name="AxMath" r:id="rId4" imgW="237240" imgH="304560" progId="Equation.AxMath">
                  <p:embed/>
                </p:oleObj>
              </mc:Choice>
              <mc:Fallback>
                <p:oleObj name="AxMath" r:id="rId4" imgW="237240" imgH="304560" progId="Equation.AxMath">
                  <p:embed/>
                  <p:pic>
                    <p:nvPicPr>
                      <p:cNvPr id="44" name="对象 43">
                        <a:extLst>
                          <a:ext uri="{FF2B5EF4-FFF2-40B4-BE49-F238E27FC236}">
                            <a16:creationId xmlns:a16="http://schemas.microsoft.com/office/drawing/2014/main" id="{70032B7C-CA4F-41EC-BFED-54756218A6CF}"/>
                          </a:ext>
                        </a:extLst>
                      </p:cNvPr>
                      <p:cNvPicPr/>
                      <p:nvPr/>
                    </p:nvPicPr>
                    <p:blipFill>
                      <a:blip r:embed="rId5"/>
                      <a:stretch>
                        <a:fillRect/>
                      </a:stretch>
                    </p:blipFill>
                    <p:spPr>
                      <a:xfrm>
                        <a:off x="1414488" y="2928872"/>
                        <a:ext cx="236537" cy="304800"/>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574F90CC-7D86-4B0F-8CBE-D8D54CFE8BCA}"/>
              </a:ext>
            </a:extLst>
          </p:cNvPr>
          <p:cNvGraphicFramePr>
            <a:graphicFrameLocks noChangeAspect="1"/>
          </p:cNvGraphicFramePr>
          <p:nvPr>
            <p:extLst/>
          </p:nvPr>
        </p:nvGraphicFramePr>
        <p:xfrm>
          <a:off x="4295800" y="5321234"/>
          <a:ext cx="227013" cy="304800"/>
        </p:xfrm>
        <a:graphic>
          <a:graphicData uri="http://schemas.openxmlformats.org/presentationml/2006/ole">
            <mc:AlternateContent xmlns:mc="http://schemas.openxmlformats.org/markup-compatibility/2006">
              <mc:Choice xmlns:v="urn:schemas-microsoft-com:vml" Requires="v">
                <p:oleObj spid="_x0000_s7393" name="AxMath" r:id="rId6" imgW="227520" imgH="304560" progId="Equation.AxMath">
                  <p:embed/>
                </p:oleObj>
              </mc:Choice>
              <mc:Fallback>
                <p:oleObj name="AxMath" r:id="rId6" imgW="227520" imgH="304560" progId="Equation.AxMath">
                  <p:embed/>
                  <p:pic>
                    <p:nvPicPr>
                      <p:cNvPr id="45" name="对象 44">
                        <a:extLst>
                          <a:ext uri="{FF2B5EF4-FFF2-40B4-BE49-F238E27FC236}">
                            <a16:creationId xmlns:a16="http://schemas.microsoft.com/office/drawing/2014/main" id="{574F90CC-7D86-4B0F-8CBE-D8D54CFE8BCA}"/>
                          </a:ext>
                        </a:extLst>
                      </p:cNvPr>
                      <p:cNvPicPr/>
                      <p:nvPr/>
                    </p:nvPicPr>
                    <p:blipFill>
                      <a:blip r:embed="rId7"/>
                      <a:stretch>
                        <a:fillRect/>
                      </a:stretch>
                    </p:blipFill>
                    <p:spPr>
                      <a:xfrm>
                        <a:off x="4295800" y="5321234"/>
                        <a:ext cx="227013" cy="304800"/>
                      </a:xfrm>
                      <a:prstGeom prst="rect">
                        <a:avLst/>
                      </a:prstGeom>
                    </p:spPr>
                  </p:pic>
                </p:oleObj>
              </mc:Fallback>
            </mc:AlternateContent>
          </a:graphicData>
        </a:graphic>
      </p:graphicFrame>
      <p:graphicFrame>
        <p:nvGraphicFramePr>
          <p:cNvPr id="46" name="对象 45">
            <a:extLst>
              <a:ext uri="{FF2B5EF4-FFF2-40B4-BE49-F238E27FC236}">
                <a16:creationId xmlns:a16="http://schemas.microsoft.com/office/drawing/2014/main" id="{23DADC79-2D5F-446E-8866-853DE4CFBF44}"/>
              </a:ext>
            </a:extLst>
          </p:cNvPr>
          <p:cNvGraphicFramePr>
            <a:graphicFrameLocks noChangeAspect="1"/>
          </p:cNvGraphicFramePr>
          <p:nvPr>
            <p:extLst/>
          </p:nvPr>
        </p:nvGraphicFramePr>
        <p:xfrm>
          <a:off x="1531963" y="5293932"/>
          <a:ext cx="146050" cy="303213"/>
        </p:xfrm>
        <a:graphic>
          <a:graphicData uri="http://schemas.openxmlformats.org/presentationml/2006/ole">
            <mc:AlternateContent xmlns:mc="http://schemas.openxmlformats.org/markup-compatibility/2006">
              <mc:Choice xmlns:v="urn:schemas-microsoft-com:vml" Requires="v">
                <p:oleObj spid="_x0000_s7394" name="AxMath" r:id="rId8" imgW="146160" imgH="303480" progId="Equation.AxMath">
                  <p:embed/>
                </p:oleObj>
              </mc:Choice>
              <mc:Fallback>
                <p:oleObj name="AxMath" r:id="rId8" imgW="146160" imgH="303480" progId="Equation.AxMath">
                  <p:embed/>
                  <p:pic>
                    <p:nvPicPr>
                      <p:cNvPr id="46" name="对象 45">
                        <a:extLst>
                          <a:ext uri="{FF2B5EF4-FFF2-40B4-BE49-F238E27FC236}">
                            <a16:creationId xmlns:a16="http://schemas.microsoft.com/office/drawing/2014/main" id="{23DADC79-2D5F-446E-8866-853DE4CFBF44}"/>
                          </a:ext>
                        </a:extLst>
                      </p:cNvPr>
                      <p:cNvPicPr/>
                      <p:nvPr/>
                    </p:nvPicPr>
                    <p:blipFill>
                      <a:blip r:embed="rId9"/>
                      <a:stretch>
                        <a:fillRect/>
                      </a:stretch>
                    </p:blipFill>
                    <p:spPr>
                      <a:xfrm>
                        <a:off x="1531963" y="5293932"/>
                        <a:ext cx="146050" cy="303213"/>
                      </a:xfrm>
                      <a:prstGeom prst="rect">
                        <a:avLst/>
                      </a:prstGeom>
                    </p:spPr>
                  </p:pic>
                </p:oleObj>
              </mc:Fallback>
            </mc:AlternateContent>
          </a:graphicData>
        </a:graphic>
      </p:graphicFrame>
      <p:sp>
        <p:nvSpPr>
          <p:cNvPr id="47" name="加号 46">
            <a:extLst>
              <a:ext uri="{FF2B5EF4-FFF2-40B4-BE49-F238E27FC236}">
                <a16:creationId xmlns:a16="http://schemas.microsoft.com/office/drawing/2014/main" id="{387EC80A-6825-412C-B446-C8979ED88E9A}"/>
              </a:ext>
            </a:extLst>
          </p:cNvPr>
          <p:cNvSpPr/>
          <p:nvPr/>
        </p:nvSpPr>
        <p:spPr bwMode="auto">
          <a:xfrm>
            <a:off x="2104333" y="361067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48" name="直接连接符 47">
            <a:extLst>
              <a:ext uri="{FF2B5EF4-FFF2-40B4-BE49-F238E27FC236}">
                <a16:creationId xmlns:a16="http://schemas.microsoft.com/office/drawing/2014/main" id="{AA98AD10-FA48-4553-A58A-95B8FA4D3BAC}"/>
              </a:ext>
            </a:extLst>
          </p:cNvPr>
          <p:cNvCxnSpPr/>
          <p:nvPr/>
        </p:nvCxnSpPr>
        <p:spPr bwMode="auto">
          <a:xfrm flipV="1">
            <a:off x="1960315" y="3466662"/>
            <a:ext cx="1728192" cy="1656184"/>
          </a:xfrm>
          <a:prstGeom prst="line">
            <a:avLst/>
          </a:prstGeom>
          <a:solidFill>
            <a:schemeClr val="accent1"/>
          </a:solidFill>
          <a:ln w="9525" cap="flat" cmpd="sng" algn="ctr">
            <a:solidFill>
              <a:srgbClr val="FF3399"/>
            </a:solidFill>
            <a:prstDash val="solid"/>
            <a:round/>
            <a:headEnd type="none" w="med" len="med"/>
            <a:tailEnd type="none" w="med" len="med"/>
          </a:ln>
        </p:spPr>
      </p:cxnSp>
      <p:sp>
        <p:nvSpPr>
          <p:cNvPr id="49" name="加号 48">
            <a:extLst>
              <a:ext uri="{FF2B5EF4-FFF2-40B4-BE49-F238E27FC236}">
                <a16:creationId xmlns:a16="http://schemas.microsoft.com/office/drawing/2014/main" id="{8C5E07BD-0C86-4B21-8ACE-396ADFCF8650}"/>
              </a:ext>
            </a:extLst>
          </p:cNvPr>
          <p:cNvSpPr/>
          <p:nvPr/>
        </p:nvSpPr>
        <p:spPr bwMode="auto">
          <a:xfrm>
            <a:off x="2256733" y="376307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0" name="加号 49">
            <a:extLst>
              <a:ext uri="{FF2B5EF4-FFF2-40B4-BE49-F238E27FC236}">
                <a16:creationId xmlns:a16="http://schemas.microsoft.com/office/drawing/2014/main" id="{4EC519F7-9574-47ED-8342-542D60A52887}"/>
              </a:ext>
            </a:extLst>
          </p:cNvPr>
          <p:cNvSpPr/>
          <p:nvPr/>
        </p:nvSpPr>
        <p:spPr bwMode="auto">
          <a:xfrm>
            <a:off x="2409133" y="391547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1" name="加号 50">
            <a:extLst>
              <a:ext uri="{FF2B5EF4-FFF2-40B4-BE49-F238E27FC236}">
                <a16:creationId xmlns:a16="http://schemas.microsoft.com/office/drawing/2014/main" id="{77EE98E0-2430-4140-8E7B-C001B4B6825D}"/>
              </a:ext>
            </a:extLst>
          </p:cNvPr>
          <p:cNvSpPr/>
          <p:nvPr/>
        </p:nvSpPr>
        <p:spPr bwMode="auto">
          <a:xfrm>
            <a:off x="1923209" y="3987481"/>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2" name="加号 51">
            <a:extLst>
              <a:ext uri="{FF2B5EF4-FFF2-40B4-BE49-F238E27FC236}">
                <a16:creationId xmlns:a16="http://schemas.microsoft.com/office/drawing/2014/main" id="{B9EEF386-56EC-48EF-A925-09503E35362E}"/>
              </a:ext>
            </a:extLst>
          </p:cNvPr>
          <p:cNvSpPr/>
          <p:nvPr/>
        </p:nvSpPr>
        <p:spPr bwMode="auto">
          <a:xfrm>
            <a:off x="2634998" y="3400394"/>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3" name="加号 52">
            <a:extLst>
              <a:ext uri="{FF2B5EF4-FFF2-40B4-BE49-F238E27FC236}">
                <a16:creationId xmlns:a16="http://schemas.microsoft.com/office/drawing/2014/main" id="{0E1F1287-3CBE-41EB-AB76-44641921C4B9}"/>
              </a:ext>
            </a:extLst>
          </p:cNvPr>
          <p:cNvSpPr/>
          <p:nvPr/>
        </p:nvSpPr>
        <p:spPr bwMode="auto">
          <a:xfrm>
            <a:off x="2118474" y="4131487"/>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加号 53">
            <a:extLst>
              <a:ext uri="{FF2B5EF4-FFF2-40B4-BE49-F238E27FC236}">
                <a16:creationId xmlns:a16="http://schemas.microsoft.com/office/drawing/2014/main" id="{157B8A50-4451-40C9-886C-73D7F0118C08}"/>
              </a:ext>
            </a:extLst>
          </p:cNvPr>
          <p:cNvSpPr/>
          <p:nvPr/>
        </p:nvSpPr>
        <p:spPr bwMode="auto">
          <a:xfrm>
            <a:off x="1946329" y="4408860"/>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5" name="加号 54">
            <a:extLst>
              <a:ext uri="{FF2B5EF4-FFF2-40B4-BE49-F238E27FC236}">
                <a16:creationId xmlns:a16="http://schemas.microsoft.com/office/drawing/2014/main" id="{32366473-C934-4711-BBAA-E5A6AB9A7A82}"/>
              </a:ext>
            </a:extLst>
          </p:cNvPr>
          <p:cNvSpPr/>
          <p:nvPr/>
        </p:nvSpPr>
        <p:spPr bwMode="auto">
          <a:xfrm>
            <a:off x="2896419" y="3271440"/>
            <a:ext cx="144016" cy="144006"/>
          </a:xfrm>
          <a:prstGeom prst="mathPlus">
            <a:avLst/>
          </a:prstGeom>
          <a:solidFill>
            <a:schemeClr val="tx2">
              <a:lumMod val="95000"/>
              <a:lumOff val="5000"/>
            </a:schemeClr>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6" name="加号 55">
            <a:extLst>
              <a:ext uri="{FF2B5EF4-FFF2-40B4-BE49-F238E27FC236}">
                <a16:creationId xmlns:a16="http://schemas.microsoft.com/office/drawing/2014/main" id="{A9559775-F4A8-45E7-BE1A-D22C44ECA5BF}"/>
              </a:ext>
            </a:extLst>
          </p:cNvPr>
          <p:cNvSpPr/>
          <p:nvPr/>
        </p:nvSpPr>
        <p:spPr bwMode="auto">
          <a:xfrm>
            <a:off x="2553149" y="3770559"/>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7" name="加号 56">
            <a:extLst>
              <a:ext uri="{FF2B5EF4-FFF2-40B4-BE49-F238E27FC236}">
                <a16:creationId xmlns:a16="http://schemas.microsoft.com/office/drawing/2014/main" id="{185E6D56-6A6C-4EFA-B3BE-C36A9BE43B53}"/>
              </a:ext>
            </a:extLst>
          </p:cNvPr>
          <p:cNvSpPr/>
          <p:nvPr/>
        </p:nvSpPr>
        <p:spPr bwMode="auto">
          <a:xfrm>
            <a:off x="2343751" y="4282546"/>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8" name="减号 57">
            <a:extLst>
              <a:ext uri="{FF2B5EF4-FFF2-40B4-BE49-F238E27FC236}">
                <a16:creationId xmlns:a16="http://schemas.microsoft.com/office/drawing/2014/main" id="{66B82020-B910-4938-ACEC-D691C562525D}"/>
              </a:ext>
            </a:extLst>
          </p:cNvPr>
          <p:cNvSpPr/>
          <p:nvPr/>
        </p:nvSpPr>
        <p:spPr bwMode="auto">
          <a:xfrm>
            <a:off x="2527995" y="474958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减号 58">
            <a:extLst>
              <a:ext uri="{FF2B5EF4-FFF2-40B4-BE49-F238E27FC236}">
                <a16:creationId xmlns:a16="http://schemas.microsoft.com/office/drawing/2014/main" id="{D8EBA41B-04EB-4B8D-8C4C-FD47E0952C62}"/>
              </a:ext>
            </a:extLst>
          </p:cNvPr>
          <p:cNvSpPr/>
          <p:nvPr/>
        </p:nvSpPr>
        <p:spPr bwMode="auto">
          <a:xfrm>
            <a:off x="2922811" y="436421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减号 59">
            <a:extLst>
              <a:ext uri="{FF2B5EF4-FFF2-40B4-BE49-F238E27FC236}">
                <a16:creationId xmlns:a16="http://schemas.microsoft.com/office/drawing/2014/main" id="{0BDE95B1-02D2-4E5F-B89E-7E100293AFD2}"/>
              </a:ext>
            </a:extLst>
          </p:cNvPr>
          <p:cNvSpPr/>
          <p:nvPr/>
        </p:nvSpPr>
        <p:spPr bwMode="auto">
          <a:xfrm>
            <a:off x="2717174" y="495227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 name="减号 60">
            <a:extLst>
              <a:ext uri="{FF2B5EF4-FFF2-40B4-BE49-F238E27FC236}">
                <a16:creationId xmlns:a16="http://schemas.microsoft.com/office/drawing/2014/main" id="{37A93445-2236-4DAE-87C0-ABB68052F904}"/>
              </a:ext>
            </a:extLst>
          </p:cNvPr>
          <p:cNvSpPr/>
          <p:nvPr/>
        </p:nvSpPr>
        <p:spPr bwMode="auto">
          <a:xfrm>
            <a:off x="2869574" y="510467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2" name="减号 61">
            <a:extLst>
              <a:ext uri="{FF2B5EF4-FFF2-40B4-BE49-F238E27FC236}">
                <a16:creationId xmlns:a16="http://schemas.microsoft.com/office/drawing/2014/main" id="{8ECA040F-758A-47A2-B4A6-BB03FFF65443}"/>
              </a:ext>
            </a:extLst>
          </p:cNvPr>
          <p:cNvSpPr/>
          <p:nvPr/>
        </p:nvSpPr>
        <p:spPr bwMode="auto">
          <a:xfrm>
            <a:off x="3130832" y="4929011"/>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3" name="减号 62">
            <a:extLst>
              <a:ext uri="{FF2B5EF4-FFF2-40B4-BE49-F238E27FC236}">
                <a16:creationId xmlns:a16="http://schemas.microsoft.com/office/drawing/2014/main" id="{9CDD266A-7103-4BF0-ADA0-8F513F9F2295}"/>
              </a:ext>
            </a:extLst>
          </p:cNvPr>
          <p:cNvSpPr/>
          <p:nvPr/>
        </p:nvSpPr>
        <p:spPr bwMode="auto">
          <a:xfrm>
            <a:off x="3290583" y="473531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减号 63">
            <a:extLst>
              <a:ext uri="{FF2B5EF4-FFF2-40B4-BE49-F238E27FC236}">
                <a16:creationId xmlns:a16="http://schemas.microsoft.com/office/drawing/2014/main" id="{229AF15D-6710-4596-843E-DF6FACD9AB36}"/>
              </a:ext>
            </a:extLst>
          </p:cNvPr>
          <p:cNvSpPr/>
          <p:nvPr/>
        </p:nvSpPr>
        <p:spPr bwMode="auto">
          <a:xfrm>
            <a:off x="3002552" y="470198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减号 64">
            <a:extLst>
              <a:ext uri="{FF2B5EF4-FFF2-40B4-BE49-F238E27FC236}">
                <a16:creationId xmlns:a16="http://schemas.microsoft.com/office/drawing/2014/main" id="{9D904749-6AAA-4E38-948F-139406BE5A32}"/>
              </a:ext>
            </a:extLst>
          </p:cNvPr>
          <p:cNvSpPr/>
          <p:nvPr/>
        </p:nvSpPr>
        <p:spPr bwMode="auto">
          <a:xfrm>
            <a:off x="3418160" y="441026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减号 65">
            <a:extLst>
              <a:ext uri="{FF2B5EF4-FFF2-40B4-BE49-F238E27FC236}">
                <a16:creationId xmlns:a16="http://schemas.microsoft.com/office/drawing/2014/main" id="{4A74A5CD-C4AF-4841-87C0-E90444CDE9A9}"/>
              </a:ext>
            </a:extLst>
          </p:cNvPr>
          <p:cNvSpPr/>
          <p:nvPr/>
        </p:nvSpPr>
        <p:spPr bwMode="auto">
          <a:xfrm>
            <a:off x="3481890" y="4949040"/>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减号 66">
            <a:extLst>
              <a:ext uri="{FF2B5EF4-FFF2-40B4-BE49-F238E27FC236}">
                <a16:creationId xmlns:a16="http://schemas.microsoft.com/office/drawing/2014/main" id="{EB12EFCA-4C3A-4ABA-95A4-2B48575A6563}"/>
              </a:ext>
            </a:extLst>
          </p:cNvPr>
          <p:cNvSpPr/>
          <p:nvPr/>
        </p:nvSpPr>
        <p:spPr bwMode="auto">
          <a:xfrm>
            <a:off x="3688507" y="4153414"/>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8" name="减号 67">
            <a:extLst>
              <a:ext uri="{FF2B5EF4-FFF2-40B4-BE49-F238E27FC236}">
                <a16:creationId xmlns:a16="http://schemas.microsoft.com/office/drawing/2014/main" id="{92877214-A6BF-4D4D-940C-0E9845016090}"/>
              </a:ext>
            </a:extLst>
          </p:cNvPr>
          <p:cNvSpPr/>
          <p:nvPr/>
        </p:nvSpPr>
        <p:spPr bwMode="auto">
          <a:xfrm>
            <a:off x="3730764" y="4539397"/>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9" name="直接连接符 68">
            <a:extLst>
              <a:ext uri="{FF2B5EF4-FFF2-40B4-BE49-F238E27FC236}">
                <a16:creationId xmlns:a16="http://schemas.microsoft.com/office/drawing/2014/main" id="{378DED5C-C4AE-4951-9D97-F23CB477B7CF}"/>
              </a:ext>
            </a:extLst>
          </p:cNvPr>
          <p:cNvCxnSpPr/>
          <p:nvPr/>
        </p:nvCxnSpPr>
        <p:spPr bwMode="auto">
          <a:xfrm flipV="1">
            <a:off x="2112715" y="3619062"/>
            <a:ext cx="1728192" cy="1656184"/>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70" name="直接连接符 69">
            <a:extLst>
              <a:ext uri="{FF2B5EF4-FFF2-40B4-BE49-F238E27FC236}">
                <a16:creationId xmlns:a16="http://schemas.microsoft.com/office/drawing/2014/main" id="{1B97F093-86D5-4BE3-A5D8-D171B9E36CBB}"/>
              </a:ext>
            </a:extLst>
          </p:cNvPr>
          <p:cNvCxnSpPr/>
          <p:nvPr/>
        </p:nvCxnSpPr>
        <p:spPr bwMode="auto">
          <a:xfrm flipV="1">
            <a:off x="1807915" y="3286642"/>
            <a:ext cx="1728192" cy="1656184"/>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82" name="流程图: 接点 81">
            <a:extLst>
              <a:ext uri="{FF2B5EF4-FFF2-40B4-BE49-F238E27FC236}">
                <a16:creationId xmlns:a16="http://schemas.microsoft.com/office/drawing/2014/main" id="{5D51BEE4-5510-4FB7-B23F-137A5CD1F0E0}"/>
              </a:ext>
            </a:extLst>
          </p:cNvPr>
          <p:cNvSpPr/>
          <p:nvPr/>
        </p:nvSpPr>
        <p:spPr bwMode="auto">
          <a:xfrm>
            <a:off x="2343751" y="4273092"/>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3" name="流程图: 接点 82">
            <a:extLst>
              <a:ext uri="{FF2B5EF4-FFF2-40B4-BE49-F238E27FC236}">
                <a16:creationId xmlns:a16="http://schemas.microsoft.com/office/drawing/2014/main" id="{71B61BC5-134F-49A4-BB7E-290616B9C6C6}"/>
              </a:ext>
            </a:extLst>
          </p:cNvPr>
          <p:cNvSpPr/>
          <p:nvPr/>
        </p:nvSpPr>
        <p:spPr bwMode="auto">
          <a:xfrm>
            <a:off x="2533382" y="4730143"/>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4" name="流程图: 接点 83">
            <a:extLst>
              <a:ext uri="{FF2B5EF4-FFF2-40B4-BE49-F238E27FC236}">
                <a16:creationId xmlns:a16="http://schemas.microsoft.com/office/drawing/2014/main" id="{0DD77532-9DD5-4E62-BD57-DC6320F1FDA4}"/>
              </a:ext>
            </a:extLst>
          </p:cNvPr>
          <p:cNvSpPr/>
          <p:nvPr/>
        </p:nvSpPr>
        <p:spPr bwMode="auto">
          <a:xfrm>
            <a:off x="2925504" y="4349821"/>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5" name="减号 84">
            <a:extLst>
              <a:ext uri="{FF2B5EF4-FFF2-40B4-BE49-F238E27FC236}">
                <a16:creationId xmlns:a16="http://schemas.microsoft.com/office/drawing/2014/main" id="{35DD6AB7-CE17-45C5-8FFE-2376E4DAC8A9}"/>
              </a:ext>
            </a:extLst>
          </p:cNvPr>
          <p:cNvSpPr/>
          <p:nvPr/>
        </p:nvSpPr>
        <p:spPr bwMode="auto">
          <a:xfrm>
            <a:off x="2888194" y="394436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加号 86">
            <a:extLst>
              <a:ext uri="{FF2B5EF4-FFF2-40B4-BE49-F238E27FC236}">
                <a16:creationId xmlns:a16="http://schemas.microsoft.com/office/drawing/2014/main" id="{E1BA53E9-52AB-4670-81FD-542DDEC284BD}"/>
              </a:ext>
            </a:extLst>
          </p:cNvPr>
          <p:cNvSpPr/>
          <p:nvPr/>
        </p:nvSpPr>
        <p:spPr bwMode="auto">
          <a:xfrm>
            <a:off x="2636694" y="4463526"/>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减号 87">
            <a:extLst>
              <a:ext uri="{FF2B5EF4-FFF2-40B4-BE49-F238E27FC236}">
                <a16:creationId xmlns:a16="http://schemas.microsoft.com/office/drawing/2014/main" id="{0DFFCF95-94A7-4865-9E81-A254D1AEE321}"/>
              </a:ext>
            </a:extLst>
          </p:cNvPr>
          <p:cNvSpPr/>
          <p:nvPr/>
        </p:nvSpPr>
        <p:spPr bwMode="auto">
          <a:xfrm>
            <a:off x="2394179" y="406055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9" name="流程图: 接点 88">
            <a:extLst>
              <a:ext uri="{FF2B5EF4-FFF2-40B4-BE49-F238E27FC236}">
                <a16:creationId xmlns:a16="http://schemas.microsoft.com/office/drawing/2014/main" id="{6C738599-8F04-4B8B-AF66-AE0C32F01F3F}"/>
              </a:ext>
            </a:extLst>
          </p:cNvPr>
          <p:cNvSpPr/>
          <p:nvPr/>
        </p:nvSpPr>
        <p:spPr bwMode="auto">
          <a:xfrm>
            <a:off x="3690455" y="3826642"/>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0" name="加号 89">
            <a:extLst>
              <a:ext uri="{FF2B5EF4-FFF2-40B4-BE49-F238E27FC236}">
                <a16:creationId xmlns:a16="http://schemas.microsoft.com/office/drawing/2014/main" id="{B4FFC522-723C-407A-810E-27F6BDF00B82}"/>
              </a:ext>
            </a:extLst>
          </p:cNvPr>
          <p:cNvSpPr/>
          <p:nvPr/>
        </p:nvSpPr>
        <p:spPr bwMode="auto">
          <a:xfrm>
            <a:off x="3689458" y="382901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CF4C3864-EDFB-465D-A69B-250E2596D351}"/>
              </a:ext>
            </a:extLst>
          </p:cNvPr>
          <p:cNvSpPr txBox="1"/>
          <p:nvPr/>
        </p:nvSpPr>
        <p:spPr>
          <a:xfrm>
            <a:off x="911425" y="1345133"/>
            <a:ext cx="7313584" cy="523220"/>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b="0" dirty="0"/>
              <a:t>Support Vector Machine with Soft Margin</a:t>
            </a:r>
            <a:endParaRPr lang="zh-CN" altLang="en-US" sz="2800" b="0" dirty="0"/>
          </a:p>
        </p:txBody>
      </p:sp>
      <p:grpSp>
        <p:nvGrpSpPr>
          <p:cNvPr id="19" name="组合 18">
            <a:extLst>
              <a:ext uri="{FF2B5EF4-FFF2-40B4-BE49-F238E27FC236}">
                <a16:creationId xmlns:a16="http://schemas.microsoft.com/office/drawing/2014/main" id="{1A9BFC0C-19EA-43F8-AAB2-02FC1C9FF3A7}"/>
              </a:ext>
            </a:extLst>
          </p:cNvPr>
          <p:cNvGrpSpPr/>
          <p:nvPr/>
        </p:nvGrpSpPr>
        <p:grpSpPr>
          <a:xfrm>
            <a:off x="5018139" y="2663983"/>
            <a:ext cx="4998090" cy="1181403"/>
            <a:chOff x="5131355" y="2663983"/>
            <a:chExt cx="4998090" cy="1181403"/>
          </a:xfrm>
        </p:grpSpPr>
        <p:sp>
          <p:nvSpPr>
            <p:cNvPr id="91" name="文本框 90">
              <a:extLst>
                <a:ext uri="{FF2B5EF4-FFF2-40B4-BE49-F238E27FC236}">
                  <a16:creationId xmlns:a16="http://schemas.microsoft.com/office/drawing/2014/main" id="{2458A82C-766E-4C3E-84F0-DA90514D7285}"/>
                </a:ext>
              </a:extLst>
            </p:cNvPr>
            <p:cNvSpPr txBox="1"/>
            <p:nvPr/>
          </p:nvSpPr>
          <p:spPr>
            <a:xfrm>
              <a:off x="5131355" y="2663983"/>
              <a:ext cx="2952229" cy="400110"/>
            </a:xfrm>
            <a:prstGeom prst="rect">
              <a:avLst/>
            </a:prstGeom>
            <a:noFill/>
          </p:spPr>
          <p:txBody>
            <a:bodyPr wrap="square" rtlCol="0">
              <a:spAutoFit/>
            </a:bodyPr>
            <a:lstStyle/>
            <a:p>
              <a:pPr algn="just"/>
              <a:r>
                <a:rPr lang="en-US" altLang="zh-CN" sz="2000" b="1" dirty="0">
                  <a:latin typeface="Arial" panose="020B0604020202020204" pitchFamily="34" charset="0"/>
                  <a:cs typeface="Arial" panose="020B0604020202020204" pitchFamily="34" charset="0"/>
                </a:rPr>
                <a:t>Hard Margin:</a:t>
              </a:r>
              <a:endParaRPr lang="en-US" altLang="zh-CN" sz="2000" b="1" dirty="0">
                <a:solidFill>
                  <a:srgbClr val="FF0000"/>
                </a:solidFill>
                <a:latin typeface="Arial" panose="020B0604020202020204" pitchFamily="34" charset="0"/>
                <a:cs typeface="Arial" panose="020B0604020202020204" pitchFamily="34" charset="0"/>
              </a:endParaRPr>
            </a:p>
          </p:txBody>
        </p:sp>
        <p:sp>
          <p:nvSpPr>
            <p:cNvPr id="92" name="文本框 91">
              <a:extLst>
                <a:ext uri="{FF2B5EF4-FFF2-40B4-BE49-F238E27FC236}">
                  <a16:creationId xmlns:a16="http://schemas.microsoft.com/office/drawing/2014/main" id="{5B45BA49-4106-4CB6-8117-8BF038D9F3DF}"/>
                </a:ext>
              </a:extLst>
            </p:cNvPr>
            <p:cNvSpPr txBox="1"/>
            <p:nvPr/>
          </p:nvSpPr>
          <p:spPr>
            <a:xfrm>
              <a:off x="5591944" y="3137500"/>
              <a:ext cx="4537501" cy="70788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b="0" dirty="0">
                  <a:latin typeface="Arial" panose="020B0604020202020204" pitchFamily="34" charset="0"/>
                  <a:cs typeface="Arial" panose="020B0604020202020204" pitchFamily="34" charset="0"/>
                </a:rPr>
                <a:t>The optimal solution may not exist</a:t>
              </a:r>
            </a:p>
            <a:p>
              <a:pPr marL="342900" indent="-342900" algn="just">
                <a:buFont typeface="Arial" panose="020B0604020202020204" pitchFamily="34" charset="0"/>
                <a:buChar char="•"/>
              </a:pPr>
              <a:r>
                <a:rPr lang="en-US" altLang="zh-CN" sz="2000" b="0" dirty="0">
                  <a:latin typeface="Arial" panose="020B0604020202020204" pitchFamily="34" charset="0"/>
                  <a:cs typeface="Arial" panose="020B0604020202020204" pitchFamily="34" charset="0"/>
                </a:rPr>
                <a:t>It more likely tends to be overfitting</a:t>
              </a:r>
            </a:p>
          </p:txBody>
        </p:sp>
      </p:grpSp>
      <p:grpSp>
        <p:nvGrpSpPr>
          <p:cNvPr id="6" name="组合 5">
            <a:extLst>
              <a:ext uri="{FF2B5EF4-FFF2-40B4-BE49-F238E27FC236}">
                <a16:creationId xmlns:a16="http://schemas.microsoft.com/office/drawing/2014/main" id="{8B3C085B-473A-4982-9A9C-81B6682D9FBA}"/>
              </a:ext>
            </a:extLst>
          </p:cNvPr>
          <p:cNvGrpSpPr/>
          <p:nvPr/>
        </p:nvGrpSpPr>
        <p:grpSpPr>
          <a:xfrm>
            <a:off x="5015219" y="4201882"/>
            <a:ext cx="7074783" cy="1510747"/>
            <a:chOff x="4834939" y="4685396"/>
            <a:chExt cx="7074783" cy="1510747"/>
          </a:xfrm>
        </p:grpSpPr>
        <p:sp>
          <p:nvSpPr>
            <p:cNvPr id="93" name="文本框 92">
              <a:extLst>
                <a:ext uri="{FF2B5EF4-FFF2-40B4-BE49-F238E27FC236}">
                  <a16:creationId xmlns:a16="http://schemas.microsoft.com/office/drawing/2014/main" id="{13E22D91-8A38-496B-94DB-9AB1880913A2}"/>
                </a:ext>
              </a:extLst>
            </p:cNvPr>
            <p:cNvSpPr txBox="1"/>
            <p:nvPr/>
          </p:nvSpPr>
          <p:spPr>
            <a:xfrm>
              <a:off x="5298448" y="5180480"/>
              <a:ext cx="6611274" cy="101566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b="0" dirty="0">
                  <a:latin typeface="Arial" panose="020B0604020202020204" pitchFamily="34" charset="0"/>
                  <a:cs typeface="Arial" panose="020B0604020202020204" pitchFamily="34" charset="0"/>
                </a:rPr>
                <a:t>The existence of optimal solution is guaranteed</a:t>
              </a:r>
            </a:p>
            <a:p>
              <a:pPr marL="342900" indent="-342900" algn="just">
                <a:buFont typeface="Arial" panose="020B0604020202020204" pitchFamily="34" charset="0"/>
                <a:buChar char="•"/>
              </a:pPr>
              <a:r>
                <a:rPr lang="en-US" altLang="zh-CN" sz="2000" b="0" dirty="0">
                  <a:latin typeface="Arial" panose="020B0604020202020204" pitchFamily="34" charset="0"/>
                  <a:cs typeface="Arial" panose="020B0604020202020204" pitchFamily="34" charset="0"/>
                </a:rPr>
                <a:t>The generalization performance of model is improved</a:t>
              </a:r>
            </a:p>
            <a:p>
              <a:pPr marL="342900" indent="-342900" algn="just">
                <a:buFont typeface="Arial" panose="020B0604020202020204" pitchFamily="34" charset="0"/>
                <a:buChar char="•"/>
              </a:pPr>
              <a:r>
                <a:rPr lang="en-US" altLang="zh-CN" sz="2000" b="0" dirty="0">
                  <a:latin typeface="Arial" panose="020B0604020202020204" pitchFamily="34" charset="0"/>
                  <a:cs typeface="Arial" panose="020B0604020202020204" pitchFamily="34" charset="0"/>
                </a:rPr>
                <a:t>The anti-interference ability is enhanced</a:t>
              </a:r>
            </a:p>
          </p:txBody>
        </p:sp>
        <p:sp>
          <p:nvSpPr>
            <p:cNvPr id="94" name="文本框 93">
              <a:extLst>
                <a:ext uri="{FF2B5EF4-FFF2-40B4-BE49-F238E27FC236}">
                  <a16:creationId xmlns:a16="http://schemas.microsoft.com/office/drawing/2014/main" id="{45ED20F2-A326-4528-9DCA-18786640D02C}"/>
                </a:ext>
              </a:extLst>
            </p:cNvPr>
            <p:cNvSpPr txBox="1"/>
            <p:nvPr/>
          </p:nvSpPr>
          <p:spPr>
            <a:xfrm>
              <a:off x="4834939" y="4685396"/>
              <a:ext cx="2908965" cy="400110"/>
            </a:xfrm>
            <a:prstGeom prst="rect">
              <a:avLst/>
            </a:prstGeom>
            <a:noFill/>
          </p:spPr>
          <p:txBody>
            <a:bodyPr wrap="square" rtlCol="0">
              <a:spAutoFit/>
            </a:bodyPr>
            <a:lstStyle/>
            <a:p>
              <a:pPr algn="just" eaLnBrk="1" fontAlgn="auto" hangingPunct="1">
                <a:spcBef>
                  <a:spcPts val="0"/>
                </a:spcBef>
                <a:spcAft>
                  <a:spcPts val="0"/>
                </a:spcAft>
              </a:pPr>
              <a:r>
                <a:rPr lang="en-US" altLang="zh-CN" sz="2000" b="1" dirty="0">
                  <a:solidFill>
                    <a:srgbClr val="FF0000"/>
                  </a:solidFill>
                  <a:cs typeface="Arial" panose="020B0604020202020204" pitchFamily="34" charset="0"/>
                </a:rPr>
                <a:t>Soft Margin</a:t>
              </a:r>
              <a:r>
                <a:rPr lang="en-US" altLang="zh-CN" sz="2000" dirty="0">
                  <a:solidFill>
                    <a:prstClr val="black"/>
                  </a:solidFill>
                  <a:cs typeface="Arial" panose="020B0604020202020204" pitchFamily="34" charset="0"/>
                </a:rPr>
                <a:t>:</a:t>
              </a:r>
            </a:p>
          </p:txBody>
        </p:sp>
      </p:grpSp>
      <p:sp>
        <p:nvSpPr>
          <p:cNvPr id="96" name="文本框 95">
            <a:extLst>
              <a:ext uri="{FF2B5EF4-FFF2-40B4-BE49-F238E27FC236}">
                <a16:creationId xmlns:a16="http://schemas.microsoft.com/office/drawing/2014/main" id="{D259DF2A-6DA1-48B2-86CD-0643C88130E4}"/>
              </a:ext>
            </a:extLst>
          </p:cNvPr>
          <p:cNvSpPr txBox="1"/>
          <p:nvPr/>
        </p:nvSpPr>
        <p:spPr>
          <a:xfrm>
            <a:off x="224258" y="4894371"/>
            <a:ext cx="1213912" cy="523220"/>
          </a:xfrm>
          <a:prstGeom prst="rect">
            <a:avLst/>
          </a:prstGeom>
          <a:noFill/>
        </p:spPr>
        <p:txBody>
          <a:bodyPr wrap="square" rtlCol="0">
            <a:spAutoFit/>
          </a:bodyPr>
          <a:lstStyle/>
          <a:p>
            <a:pPr algn="ctr"/>
            <a:r>
              <a:rPr lang="en-US" altLang="zh-CN" sz="1400" b="0" dirty="0"/>
              <a:t>maximum margin</a:t>
            </a:r>
            <a:endParaRPr lang="zh-CN" altLang="en-US" sz="1400" b="0" dirty="0"/>
          </a:p>
        </p:txBody>
      </p:sp>
      <p:cxnSp>
        <p:nvCxnSpPr>
          <p:cNvPr id="97" name="直接箭头连接符 96">
            <a:extLst>
              <a:ext uri="{FF2B5EF4-FFF2-40B4-BE49-F238E27FC236}">
                <a16:creationId xmlns:a16="http://schemas.microsoft.com/office/drawing/2014/main" id="{514C9ED9-5E4C-4B77-B2EE-CCDFE3CC131D}"/>
              </a:ext>
            </a:extLst>
          </p:cNvPr>
          <p:cNvCxnSpPr>
            <a:cxnSpLocks/>
          </p:cNvCxnSpPr>
          <p:nvPr/>
        </p:nvCxnSpPr>
        <p:spPr bwMode="auto">
          <a:xfrm flipV="1">
            <a:off x="1225626" y="4995598"/>
            <a:ext cx="727019" cy="17924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98" name="直接箭头连接符 97">
            <a:extLst>
              <a:ext uri="{FF2B5EF4-FFF2-40B4-BE49-F238E27FC236}">
                <a16:creationId xmlns:a16="http://schemas.microsoft.com/office/drawing/2014/main" id="{AFD811C5-2D47-4288-AF1F-0DB2231A9DB5}"/>
              </a:ext>
            </a:extLst>
          </p:cNvPr>
          <p:cNvCxnSpPr>
            <a:cxnSpLocks/>
          </p:cNvCxnSpPr>
          <p:nvPr/>
        </p:nvCxnSpPr>
        <p:spPr bwMode="auto">
          <a:xfrm flipV="1">
            <a:off x="1199146" y="5187656"/>
            <a:ext cx="879696" cy="5080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0" name="直接箭头连接符 99">
            <a:extLst>
              <a:ext uri="{FF2B5EF4-FFF2-40B4-BE49-F238E27FC236}">
                <a16:creationId xmlns:a16="http://schemas.microsoft.com/office/drawing/2014/main" id="{D817ADD4-2117-4B91-A8FF-F2062A41E6BE}"/>
              </a:ext>
            </a:extLst>
          </p:cNvPr>
          <p:cNvCxnSpPr>
            <a:cxnSpLocks/>
          </p:cNvCxnSpPr>
          <p:nvPr/>
        </p:nvCxnSpPr>
        <p:spPr bwMode="auto">
          <a:xfrm>
            <a:off x="2065643" y="4708033"/>
            <a:ext cx="141925" cy="161127"/>
          </a:xfrm>
          <a:prstGeom prst="straightConnector1">
            <a:avLst/>
          </a:prstGeom>
          <a:solidFill>
            <a:schemeClr val="accent1"/>
          </a:solidFill>
          <a:ln w="9525" cap="flat" cmpd="sng" algn="ctr">
            <a:solidFill>
              <a:schemeClr val="tx1"/>
            </a:solidFill>
            <a:prstDash val="solid"/>
            <a:round/>
            <a:headEnd type="triangle" w="med" len="med"/>
            <a:tailEnd type="triangle"/>
          </a:ln>
        </p:spPr>
      </p:cxnSp>
      <p:cxnSp>
        <p:nvCxnSpPr>
          <p:cNvPr id="101" name="直接箭头连接符 100">
            <a:extLst>
              <a:ext uri="{FF2B5EF4-FFF2-40B4-BE49-F238E27FC236}">
                <a16:creationId xmlns:a16="http://schemas.microsoft.com/office/drawing/2014/main" id="{A616CAC2-91F9-42B5-BC84-418C836FD099}"/>
              </a:ext>
            </a:extLst>
          </p:cNvPr>
          <p:cNvCxnSpPr>
            <a:cxnSpLocks/>
          </p:cNvCxnSpPr>
          <p:nvPr/>
        </p:nvCxnSpPr>
        <p:spPr bwMode="auto">
          <a:xfrm>
            <a:off x="2207568" y="4869160"/>
            <a:ext cx="141925" cy="161127"/>
          </a:xfrm>
          <a:prstGeom prst="straightConnector1">
            <a:avLst/>
          </a:prstGeom>
          <a:solidFill>
            <a:schemeClr val="accent1"/>
          </a:solidFill>
          <a:ln w="9525" cap="flat" cmpd="sng" algn="ctr">
            <a:solidFill>
              <a:schemeClr val="tx1"/>
            </a:solidFill>
            <a:prstDash val="solid"/>
            <a:round/>
            <a:headEnd type="triangle" w="med" len="med"/>
            <a:tailEnd type="triangle"/>
          </a:ln>
        </p:spPr>
      </p:cxnSp>
      <p:cxnSp>
        <p:nvCxnSpPr>
          <p:cNvPr id="102" name="直接箭头连接符 101">
            <a:extLst>
              <a:ext uri="{FF2B5EF4-FFF2-40B4-BE49-F238E27FC236}">
                <a16:creationId xmlns:a16="http://schemas.microsoft.com/office/drawing/2014/main" id="{DCFEEACD-D9DF-4179-A74E-CA3E5CDEFF3B}"/>
              </a:ext>
            </a:extLst>
          </p:cNvPr>
          <p:cNvCxnSpPr>
            <a:cxnSpLocks/>
            <a:stCxn id="11" idx="0"/>
            <a:endCxn id="89" idx="5"/>
          </p:cNvCxnSpPr>
          <p:nvPr/>
        </p:nvCxnSpPr>
        <p:spPr bwMode="auto">
          <a:xfrm flipH="1" flipV="1">
            <a:off x="3808782" y="3957627"/>
            <a:ext cx="303365" cy="105704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3" name="直接箭头连接符 102">
            <a:extLst>
              <a:ext uri="{FF2B5EF4-FFF2-40B4-BE49-F238E27FC236}">
                <a16:creationId xmlns:a16="http://schemas.microsoft.com/office/drawing/2014/main" id="{138BC57D-9374-499F-AA54-151C37D80FE0}"/>
              </a:ext>
            </a:extLst>
          </p:cNvPr>
          <p:cNvCxnSpPr>
            <a:cxnSpLocks/>
            <a:stCxn id="11" idx="0"/>
            <a:endCxn id="40" idx="5"/>
          </p:cNvCxnSpPr>
          <p:nvPr/>
        </p:nvCxnSpPr>
        <p:spPr bwMode="auto">
          <a:xfrm flipH="1" flipV="1">
            <a:off x="2756018" y="4592135"/>
            <a:ext cx="1356129" cy="42253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1" name="文本框 10">
            <a:extLst>
              <a:ext uri="{FF2B5EF4-FFF2-40B4-BE49-F238E27FC236}">
                <a16:creationId xmlns:a16="http://schemas.microsoft.com/office/drawing/2014/main" id="{13C770E6-63A0-406E-9268-6CE1E2EF648F}"/>
              </a:ext>
            </a:extLst>
          </p:cNvPr>
          <p:cNvSpPr txBox="1"/>
          <p:nvPr/>
        </p:nvSpPr>
        <p:spPr>
          <a:xfrm rot="19126007">
            <a:off x="3183904" y="4965067"/>
            <a:ext cx="2120207" cy="400110"/>
          </a:xfrm>
          <a:prstGeom prst="rect">
            <a:avLst/>
          </a:prstGeom>
          <a:noFill/>
        </p:spPr>
        <p:txBody>
          <a:bodyPr wrap="square" rtlCol="0">
            <a:spAutoFit/>
          </a:bodyPr>
          <a:lstStyle/>
          <a:p>
            <a:r>
              <a:rPr lang="en-US" altLang="zh-CN" sz="2000" b="0" dirty="0">
                <a:solidFill>
                  <a:srgbClr val="549ADA"/>
                </a:solidFill>
              </a:rPr>
              <a:t>misclassification</a:t>
            </a:r>
            <a:endParaRPr lang="zh-CN" altLang="en-US" sz="2000" b="0" dirty="0">
              <a:solidFill>
                <a:srgbClr val="549ADA"/>
              </a:solidFill>
            </a:endParaRPr>
          </a:p>
        </p:txBody>
      </p:sp>
      <p:sp>
        <p:nvSpPr>
          <p:cNvPr id="104" name="文本框 103">
            <a:extLst>
              <a:ext uri="{FF2B5EF4-FFF2-40B4-BE49-F238E27FC236}">
                <a16:creationId xmlns:a16="http://schemas.microsoft.com/office/drawing/2014/main" id="{D4A5D67E-38DD-43CF-B0EC-227F0CD2CA7C}"/>
              </a:ext>
            </a:extLst>
          </p:cNvPr>
          <p:cNvSpPr txBox="1"/>
          <p:nvPr/>
        </p:nvSpPr>
        <p:spPr>
          <a:xfrm>
            <a:off x="1840257" y="2613762"/>
            <a:ext cx="2120207" cy="400110"/>
          </a:xfrm>
          <a:prstGeom prst="rect">
            <a:avLst/>
          </a:prstGeom>
          <a:noFill/>
        </p:spPr>
        <p:txBody>
          <a:bodyPr wrap="square" rtlCol="0">
            <a:spAutoFit/>
          </a:bodyPr>
          <a:lstStyle/>
          <a:p>
            <a:r>
              <a:rPr lang="en-US" altLang="zh-CN" sz="2000" b="0" dirty="0">
                <a:solidFill>
                  <a:srgbClr val="549ADA"/>
                </a:solidFill>
              </a:rPr>
              <a:t>misclassification</a:t>
            </a:r>
            <a:endParaRPr lang="zh-CN" altLang="en-US" sz="2000" b="0" dirty="0">
              <a:solidFill>
                <a:srgbClr val="549ADA"/>
              </a:solidFill>
            </a:endParaRPr>
          </a:p>
        </p:txBody>
      </p:sp>
      <p:cxnSp>
        <p:nvCxnSpPr>
          <p:cNvPr id="105" name="直接箭头连接符 104">
            <a:extLst>
              <a:ext uri="{FF2B5EF4-FFF2-40B4-BE49-F238E27FC236}">
                <a16:creationId xmlns:a16="http://schemas.microsoft.com/office/drawing/2014/main" id="{204B1056-B481-4115-8D2C-2EB59776F97E}"/>
              </a:ext>
            </a:extLst>
          </p:cNvPr>
          <p:cNvCxnSpPr>
            <a:cxnSpLocks/>
            <a:stCxn id="104" idx="2"/>
            <a:endCxn id="41" idx="7"/>
          </p:cNvCxnSpPr>
          <p:nvPr/>
        </p:nvCxnSpPr>
        <p:spPr bwMode="auto">
          <a:xfrm flipH="1">
            <a:off x="2517346" y="3013872"/>
            <a:ext cx="383015" cy="1056993"/>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6" name="直接箭头连接符 105">
            <a:extLst>
              <a:ext uri="{FF2B5EF4-FFF2-40B4-BE49-F238E27FC236}">
                <a16:creationId xmlns:a16="http://schemas.microsoft.com/office/drawing/2014/main" id="{A6492AFE-7E9A-479D-911F-92ABAFB5248D}"/>
              </a:ext>
            </a:extLst>
          </p:cNvPr>
          <p:cNvCxnSpPr>
            <a:cxnSpLocks/>
            <a:stCxn id="104" idx="2"/>
            <a:endCxn id="32" idx="0"/>
          </p:cNvCxnSpPr>
          <p:nvPr/>
        </p:nvCxnSpPr>
        <p:spPr bwMode="auto">
          <a:xfrm>
            <a:off x="2900361" y="3013872"/>
            <a:ext cx="57078" cy="916926"/>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1467807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anim calcmode="lin" valueType="num">
                                      <p:cBhvr>
                                        <p:cTn id="13" dur="1000" fill="hold"/>
                                        <p:tgtEl>
                                          <p:spTgt spid="103"/>
                                        </p:tgtEl>
                                        <p:attrNameLst>
                                          <p:attrName>ppt_x</p:attrName>
                                        </p:attrNameLst>
                                      </p:cBhvr>
                                      <p:tavLst>
                                        <p:tav tm="0">
                                          <p:val>
                                            <p:strVal val="#ppt_x"/>
                                          </p:val>
                                        </p:tav>
                                        <p:tav tm="100000">
                                          <p:val>
                                            <p:strVal val="#ppt_x"/>
                                          </p:val>
                                        </p:tav>
                                      </p:tavLst>
                                    </p:anim>
                                    <p:anim calcmode="lin" valueType="num">
                                      <p:cBhvr>
                                        <p:cTn id="14" dur="1000" fill="hold"/>
                                        <p:tgtEl>
                                          <p:spTgt spid="10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anim calcmode="lin" valueType="num">
                                      <p:cBhvr>
                                        <p:cTn id="18" dur="1000" fill="hold"/>
                                        <p:tgtEl>
                                          <p:spTgt spid="102"/>
                                        </p:tgtEl>
                                        <p:attrNameLst>
                                          <p:attrName>ppt_x</p:attrName>
                                        </p:attrNameLst>
                                      </p:cBhvr>
                                      <p:tavLst>
                                        <p:tav tm="0">
                                          <p:val>
                                            <p:strVal val="#ppt_x"/>
                                          </p:val>
                                        </p:tav>
                                        <p:tav tm="100000">
                                          <p:val>
                                            <p:strVal val="#ppt_x"/>
                                          </p:val>
                                        </p:tav>
                                      </p:tavLst>
                                    </p:anim>
                                    <p:anim calcmode="lin" valueType="num">
                                      <p:cBhvr>
                                        <p:cTn id="1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1000"/>
                                        <p:tgtEl>
                                          <p:spTgt spid="106"/>
                                        </p:tgtEl>
                                      </p:cBhvr>
                                    </p:animEffect>
                                    <p:anim calcmode="lin" valueType="num">
                                      <p:cBhvr>
                                        <p:cTn id="25" dur="1000" fill="hold"/>
                                        <p:tgtEl>
                                          <p:spTgt spid="106"/>
                                        </p:tgtEl>
                                        <p:attrNameLst>
                                          <p:attrName>ppt_x</p:attrName>
                                        </p:attrNameLst>
                                      </p:cBhvr>
                                      <p:tavLst>
                                        <p:tav tm="0">
                                          <p:val>
                                            <p:strVal val="#ppt_x"/>
                                          </p:val>
                                        </p:tav>
                                        <p:tav tm="100000">
                                          <p:val>
                                            <p:strVal val="#ppt_x"/>
                                          </p:val>
                                        </p:tav>
                                      </p:tavLst>
                                    </p:anim>
                                    <p:anim calcmode="lin" valueType="num">
                                      <p:cBhvr>
                                        <p:cTn id="26" dur="1000" fill="hold"/>
                                        <p:tgtEl>
                                          <p:spTgt spid="106"/>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fade">
                                      <p:cBhvr>
                                        <p:cTn id="29" dur="1000"/>
                                        <p:tgtEl>
                                          <p:spTgt spid="105"/>
                                        </p:tgtEl>
                                      </p:cBhvr>
                                    </p:animEffect>
                                    <p:anim calcmode="lin" valueType="num">
                                      <p:cBhvr>
                                        <p:cTn id="30" dur="1000" fill="hold"/>
                                        <p:tgtEl>
                                          <p:spTgt spid="105"/>
                                        </p:tgtEl>
                                        <p:attrNameLst>
                                          <p:attrName>ppt_x</p:attrName>
                                        </p:attrNameLst>
                                      </p:cBhvr>
                                      <p:tavLst>
                                        <p:tav tm="0">
                                          <p:val>
                                            <p:strVal val="#ppt_x"/>
                                          </p:val>
                                        </p:tav>
                                        <p:tav tm="100000">
                                          <p:val>
                                            <p:strVal val="#ppt_x"/>
                                          </p:val>
                                        </p:tav>
                                      </p:tavLst>
                                    </p:anim>
                                    <p:anim calcmode="lin" valueType="num">
                                      <p:cBhvr>
                                        <p:cTn id="31" dur="1000" fill="hold"/>
                                        <p:tgtEl>
                                          <p:spTgt spid="105"/>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fade">
                                      <p:cBhvr>
                                        <p:cTn id="34" dur="1000"/>
                                        <p:tgtEl>
                                          <p:spTgt spid="104"/>
                                        </p:tgtEl>
                                      </p:cBhvr>
                                    </p:animEffect>
                                    <p:anim calcmode="lin" valueType="num">
                                      <p:cBhvr>
                                        <p:cTn id="35" dur="1000" fill="hold"/>
                                        <p:tgtEl>
                                          <p:spTgt spid="104"/>
                                        </p:tgtEl>
                                        <p:attrNameLst>
                                          <p:attrName>ppt_x</p:attrName>
                                        </p:attrNameLst>
                                      </p:cBhvr>
                                      <p:tavLst>
                                        <p:tav tm="0">
                                          <p:val>
                                            <p:strVal val="#ppt_x"/>
                                          </p:val>
                                        </p:tav>
                                        <p:tav tm="100000">
                                          <p:val>
                                            <p:strVal val="#ppt_x"/>
                                          </p:val>
                                        </p:tav>
                                      </p:tavLst>
                                    </p:anim>
                                    <p:anim calcmode="lin" valueType="num">
                                      <p:cBhvr>
                                        <p:cTn id="36"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p:sp>
        <p:nvSpPr>
          <p:cNvPr id="32" name="流程图: 接点 31">
            <a:extLst>
              <a:ext uri="{FF2B5EF4-FFF2-40B4-BE49-F238E27FC236}">
                <a16:creationId xmlns:a16="http://schemas.microsoft.com/office/drawing/2014/main" id="{2800D8F5-F2AA-45F9-BA25-01FCE95ADE4C}"/>
              </a:ext>
            </a:extLst>
          </p:cNvPr>
          <p:cNvSpPr/>
          <p:nvPr/>
        </p:nvSpPr>
        <p:spPr bwMode="auto">
          <a:xfrm>
            <a:off x="2888124" y="3930798"/>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0" name="流程图: 接点 39">
            <a:extLst>
              <a:ext uri="{FF2B5EF4-FFF2-40B4-BE49-F238E27FC236}">
                <a16:creationId xmlns:a16="http://schemas.microsoft.com/office/drawing/2014/main" id="{4E840FF7-B050-4F75-A910-702CEE34F04B}"/>
              </a:ext>
            </a:extLst>
          </p:cNvPr>
          <p:cNvSpPr/>
          <p:nvPr/>
        </p:nvSpPr>
        <p:spPr bwMode="auto">
          <a:xfrm>
            <a:off x="2637691" y="4461150"/>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1" name="流程图: 接点 40">
            <a:extLst>
              <a:ext uri="{FF2B5EF4-FFF2-40B4-BE49-F238E27FC236}">
                <a16:creationId xmlns:a16="http://schemas.microsoft.com/office/drawing/2014/main" id="{BECF4470-8DF1-49FB-9024-7A1291AA1E6C}"/>
              </a:ext>
            </a:extLst>
          </p:cNvPr>
          <p:cNvSpPr/>
          <p:nvPr/>
        </p:nvSpPr>
        <p:spPr bwMode="auto">
          <a:xfrm>
            <a:off x="2399019" y="4048391"/>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42" name="直接箭头连接符 41">
            <a:extLst>
              <a:ext uri="{FF2B5EF4-FFF2-40B4-BE49-F238E27FC236}">
                <a16:creationId xmlns:a16="http://schemas.microsoft.com/office/drawing/2014/main" id="{8785A317-9FD7-4E2B-BBB4-492223EEB8CD}"/>
              </a:ext>
            </a:extLst>
          </p:cNvPr>
          <p:cNvCxnSpPr>
            <a:cxnSpLocks/>
          </p:cNvCxnSpPr>
          <p:nvPr/>
        </p:nvCxnSpPr>
        <p:spPr bwMode="auto">
          <a:xfrm flipV="1">
            <a:off x="1672283" y="3034614"/>
            <a:ext cx="0" cy="230425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43" name="直接箭头连接符 42">
            <a:extLst>
              <a:ext uri="{FF2B5EF4-FFF2-40B4-BE49-F238E27FC236}">
                <a16:creationId xmlns:a16="http://schemas.microsoft.com/office/drawing/2014/main" id="{7D3AF9C0-6B4A-4893-BDD6-79DE7A228315}"/>
              </a:ext>
            </a:extLst>
          </p:cNvPr>
          <p:cNvCxnSpPr>
            <a:cxnSpLocks/>
          </p:cNvCxnSpPr>
          <p:nvPr/>
        </p:nvCxnSpPr>
        <p:spPr bwMode="auto">
          <a:xfrm>
            <a:off x="1672283" y="5338870"/>
            <a:ext cx="2736304" cy="0"/>
          </a:xfrm>
          <a:prstGeom prst="straightConnector1">
            <a:avLst/>
          </a:prstGeom>
          <a:solidFill>
            <a:schemeClr val="accent1"/>
          </a:solidFill>
          <a:ln w="9525" cap="flat" cmpd="sng" algn="ctr">
            <a:solidFill>
              <a:schemeClr val="tx1"/>
            </a:solidFill>
            <a:prstDash val="solid"/>
            <a:round/>
            <a:headEnd type="none" w="med" len="med"/>
            <a:tailEnd type="triangle"/>
          </a:ln>
        </p:spPr>
      </p:cxnSp>
      <p:graphicFrame>
        <p:nvGraphicFramePr>
          <p:cNvPr id="44" name="对象 43">
            <a:extLst>
              <a:ext uri="{FF2B5EF4-FFF2-40B4-BE49-F238E27FC236}">
                <a16:creationId xmlns:a16="http://schemas.microsoft.com/office/drawing/2014/main" id="{70032B7C-CA4F-41EC-BFED-54756218A6CF}"/>
              </a:ext>
            </a:extLst>
          </p:cNvPr>
          <p:cNvGraphicFramePr>
            <a:graphicFrameLocks noChangeAspect="1"/>
          </p:cNvGraphicFramePr>
          <p:nvPr/>
        </p:nvGraphicFramePr>
        <p:xfrm>
          <a:off x="1414488" y="2928872"/>
          <a:ext cx="236537" cy="304800"/>
        </p:xfrm>
        <a:graphic>
          <a:graphicData uri="http://schemas.openxmlformats.org/presentationml/2006/ole">
            <mc:AlternateContent xmlns:mc="http://schemas.openxmlformats.org/markup-compatibility/2006">
              <mc:Choice xmlns:v="urn:schemas-microsoft-com:vml" Requires="v">
                <p:oleObj spid="_x0000_s8416" name="AxMath" r:id="rId3" imgW="237240" imgH="304560" progId="Equation.AxMath">
                  <p:embed/>
                </p:oleObj>
              </mc:Choice>
              <mc:Fallback>
                <p:oleObj name="AxMath" r:id="rId3" imgW="237240" imgH="304560" progId="Equation.AxMath">
                  <p:embed/>
                  <p:pic>
                    <p:nvPicPr>
                      <p:cNvPr id="44" name="对象 43">
                        <a:extLst>
                          <a:ext uri="{FF2B5EF4-FFF2-40B4-BE49-F238E27FC236}">
                            <a16:creationId xmlns:a16="http://schemas.microsoft.com/office/drawing/2014/main" id="{70032B7C-CA4F-41EC-BFED-54756218A6CF}"/>
                          </a:ext>
                        </a:extLst>
                      </p:cNvPr>
                      <p:cNvPicPr/>
                      <p:nvPr/>
                    </p:nvPicPr>
                    <p:blipFill>
                      <a:blip r:embed="rId4"/>
                      <a:stretch>
                        <a:fillRect/>
                      </a:stretch>
                    </p:blipFill>
                    <p:spPr>
                      <a:xfrm>
                        <a:off x="1414488" y="2928872"/>
                        <a:ext cx="236537" cy="304800"/>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574F90CC-7D86-4B0F-8CBE-D8D54CFE8BCA}"/>
              </a:ext>
            </a:extLst>
          </p:cNvPr>
          <p:cNvGraphicFramePr>
            <a:graphicFrameLocks noChangeAspect="1"/>
          </p:cNvGraphicFramePr>
          <p:nvPr/>
        </p:nvGraphicFramePr>
        <p:xfrm>
          <a:off x="4295800" y="5321234"/>
          <a:ext cx="227013" cy="304800"/>
        </p:xfrm>
        <a:graphic>
          <a:graphicData uri="http://schemas.openxmlformats.org/presentationml/2006/ole">
            <mc:AlternateContent xmlns:mc="http://schemas.openxmlformats.org/markup-compatibility/2006">
              <mc:Choice xmlns:v="urn:schemas-microsoft-com:vml" Requires="v">
                <p:oleObj spid="_x0000_s8417" name="AxMath" r:id="rId5" imgW="227520" imgH="304560" progId="Equation.AxMath">
                  <p:embed/>
                </p:oleObj>
              </mc:Choice>
              <mc:Fallback>
                <p:oleObj name="AxMath" r:id="rId5" imgW="227520" imgH="304560" progId="Equation.AxMath">
                  <p:embed/>
                  <p:pic>
                    <p:nvPicPr>
                      <p:cNvPr id="45" name="对象 44">
                        <a:extLst>
                          <a:ext uri="{FF2B5EF4-FFF2-40B4-BE49-F238E27FC236}">
                            <a16:creationId xmlns:a16="http://schemas.microsoft.com/office/drawing/2014/main" id="{574F90CC-7D86-4B0F-8CBE-D8D54CFE8BCA}"/>
                          </a:ext>
                        </a:extLst>
                      </p:cNvPr>
                      <p:cNvPicPr/>
                      <p:nvPr/>
                    </p:nvPicPr>
                    <p:blipFill>
                      <a:blip r:embed="rId6"/>
                      <a:stretch>
                        <a:fillRect/>
                      </a:stretch>
                    </p:blipFill>
                    <p:spPr>
                      <a:xfrm>
                        <a:off x="4295800" y="5321234"/>
                        <a:ext cx="227013" cy="304800"/>
                      </a:xfrm>
                      <a:prstGeom prst="rect">
                        <a:avLst/>
                      </a:prstGeom>
                    </p:spPr>
                  </p:pic>
                </p:oleObj>
              </mc:Fallback>
            </mc:AlternateContent>
          </a:graphicData>
        </a:graphic>
      </p:graphicFrame>
      <p:graphicFrame>
        <p:nvGraphicFramePr>
          <p:cNvPr id="46" name="对象 45">
            <a:extLst>
              <a:ext uri="{FF2B5EF4-FFF2-40B4-BE49-F238E27FC236}">
                <a16:creationId xmlns:a16="http://schemas.microsoft.com/office/drawing/2014/main" id="{23DADC79-2D5F-446E-8866-853DE4CFBF44}"/>
              </a:ext>
            </a:extLst>
          </p:cNvPr>
          <p:cNvGraphicFramePr>
            <a:graphicFrameLocks noChangeAspect="1"/>
          </p:cNvGraphicFramePr>
          <p:nvPr/>
        </p:nvGraphicFramePr>
        <p:xfrm>
          <a:off x="1531963" y="5293932"/>
          <a:ext cx="146050" cy="303213"/>
        </p:xfrm>
        <a:graphic>
          <a:graphicData uri="http://schemas.openxmlformats.org/presentationml/2006/ole">
            <mc:AlternateContent xmlns:mc="http://schemas.openxmlformats.org/markup-compatibility/2006">
              <mc:Choice xmlns:v="urn:schemas-microsoft-com:vml" Requires="v">
                <p:oleObj spid="_x0000_s8418" name="AxMath" r:id="rId7" imgW="146160" imgH="303480" progId="Equation.AxMath">
                  <p:embed/>
                </p:oleObj>
              </mc:Choice>
              <mc:Fallback>
                <p:oleObj name="AxMath" r:id="rId7" imgW="146160" imgH="303480" progId="Equation.AxMath">
                  <p:embed/>
                  <p:pic>
                    <p:nvPicPr>
                      <p:cNvPr id="46" name="对象 45">
                        <a:extLst>
                          <a:ext uri="{FF2B5EF4-FFF2-40B4-BE49-F238E27FC236}">
                            <a16:creationId xmlns:a16="http://schemas.microsoft.com/office/drawing/2014/main" id="{23DADC79-2D5F-446E-8866-853DE4CFBF44}"/>
                          </a:ext>
                        </a:extLst>
                      </p:cNvPr>
                      <p:cNvPicPr/>
                      <p:nvPr/>
                    </p:nvPicPr>
                    <p:blipFill>
                      <a:blip r:embed="rId8"/>
                      <a:stretch>
                        <a:fillRect/>
                      </a:stretch>
                    </p:blipFill>
                    <p:spPr>
                      <a:xfrm>
                        <a:off x="1531963" y="5293932"/>
                        <a:ext cx="146050" cy="303213"/>
                      </a:xfrm>
                      <a:prstGeom prst="rect">
                        <a:avLst/>
                      </a:prstGeom>
                    </p:spPr>
                  </p:pic>
                </p:oleObj>
              </mc:Fallback>
            </mc:AlternateContent>
          </a:graphicData>
        </a:graphic>
      </p:graphicFrame>
      <p:sp>
        <p:nvSpPr>
          <p:cNvPr id="47" name="加号 46">
            <a:extLst>
              <a:ext uri="{FF2B5EF4-FFF2-40B4-BE49-F238E27FC236}">
                <a16:creationId xmlns:a16="http://schemas.microsoft.com/office/drawing/2014/main" id="{387EC80A-6825-412C-B446-C8979ED88E9A}"/>
              </a:ext>
            </a:extLst>
          </p:cNvPr>
          <p:cNvSpPr/>
          <p:nvPr/>
        </p:nvSpPr>
        <p:spPr bwMode="auto">
          <a:xfrm>
            <a:off x="2104333" y="361067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48" name="直接连接符 47">
            <a:extLst>
              <a:ext uri="{FF2B5EF4-FFF2-40B4-BE49-F238E27FC236}">
                <a16:creationId xmlns:a16="http://schemas.microsoft.com/office/drawing/2014/main" id="{AA98AD10-FA48-4553-A58A-95B8FA4D3BAC}"/>
              </a:ext>
            </a:extLst>
          </p:cNvPr>
          <p:cNvCxnSpPr/>
          <p:nvPr/>
        </p:nvCxnSpPr>
        <p:spPr bwMode="auto">
          <a:xfrm flipV="1">
            <a:off x="1960315" y="3466662"/>
            <a:ext cx="1728192" cy="1656184"/>
          </a:xfrm>
          <a:prstGeom prst="line">
            <a:avLst/>
          </a:prstGeom>
          <a:solidFill>
            <a:schemeClr val="accent1"/>
          </a:solidFill>
          <a:ln w="9525" cap="flat" cmpd="sng" algn="ctr">
            <a:solidFill>
              <a:srgbClr val="FF3399"/>
            </a:solidFill>
            <a:prstDash val="solid"/>
            <a:round/>
            <a:headEnd type="none" w="med" len="med"/>
            <a:tailEnd type="none" w="med" len="med"/>
          </a:ln>
        </p:spPr>
      </p:cxnSp>
      <p:sp>
        <p:nvSpPr>
          <p:cNvPr id="49" name="加号 48">
            <a:extLst>
              <a:ext uri="{FF2B5EF4-FFF2-40B4-BE49-F238E27FC236}">
                <a16:creationId xmlns:a16="http://schemas.microsoft.com/office/drawing/2014/main" id="{8C5E07BD-0C86-4B21-8ACE-396ADFCF8650}"/>
              </a:ext>
            </a:extLst>
          </p:cNvPr>
          <p:cNvSpPr/>
          <p:nvPr/>
        </p:nvSpPr>
        <p:spPr bwMode="auto">
          <a:xfrm>
            <a:off x="2256733" y="376307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0" name="加号 49">
            <a:extLst>
              <a:ext uri="{FF2B5EF4-FFF2-40B4-BE49-F238E27FC236}">
                <a16:creationId xmlns:a16="http://schemas.microsoft.com/office/drawing/2014/main" id="{4EC519F7-9574-47ED-8342-542D60A52887}"/>
              </a:ext>
            </a:extLst>
          </p:cNvPr>
          <p:cNvSpPr/>
          <p:nvPr/>
        </p:nvSpPr>
        <p:spPr bwMode="auto">
          <a:xfrm>
            <a:off x="2409133" y="391547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1" name="加号 50">
            <a:extLst>
              <a:ext uri="{FF2B5EF4-FFF2-40B4-BE49-F238E27FC236}">
                <a16:creationId xmlns:a16="http://schemas.microsoft.com/office/drawing/2014/main" id="{77EE98E0-2430-4140-8E7B-C001B4B6825D}"/>
              </a:ext>
            </a:extLst>
          </p:cNvPr>
          <p:cNvSpPr/>
          <p:nvPr/>
        </p:nvSpPr>
        <p:spPr bwMode="auto">
          <a:xfrm>
            <a:off x="1923209" y="3987481"/>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2" name="加号 51">
            <a:extLst>
              <a:ext uri="{FF2B5EF4-FFF2-40B4-BE49-F238E27FC236}">
                <a16:creationId xmlns:a16="http://schemas.microsoft.com/office/drawing/2014/main" id="{B9EEF386-56EC-48EF-A925-09503E35362E}"/>
              </a:ext>
            </a:extLst>
          </p:cNvPr>
          <p:cNvSpPr/>
          <p:nvPr/>
        </p:nvSpPr>
        <p:spPr bwMode="auto">
          <a:xfrm>
            <a:off x="2634998" y="3400394"/>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3" name="加号 52">
            <a:extLst>
              <a:ext uri="{FF2B5EF4-FFF2-40B4-BE49-F238E27FC236}">
                <a16:creationId xmlns:a16="http://schemas.microsoft.com/office/drawing/2014/main" id="{0E1F1287-3CBE-41EB-AB76-44641921C4B9}"/>
              </a:ext>
            </a:extLst>
          </p:cNvPr>
          <p:cNvSpPr/>
          <p:nvPr/>
        </p:nvSpPr>
        <p:spPr bwMode="auto">
          <a:xfrm>
            <a:off x="2118474" y="4131487"/>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加号 53">
            <a:extLst>
              <a:ext uri="{FF2B5EF4-FFF2-40B4-BE49-F238E27FC236}">
                <a16:creationId xmlns:a16="http://schemas.microsoft.com/office/drawing/2014/main" id="{157B8A50-4451-40C9-886C-73D7F0118C08}"/>
              </a:ext>
            </a:extLst>
          </p:cNvPr>
          <p:cNvSpPr/>
          <p:nvPr/>
        </p:nvSpPr>
        <p:spPr bwMode="auto">
          <a:xfrm>
            <a:off x="1946329" y="4408860"/>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5" name="加号 54">
            <a:extLst>
              <a:ext uri="{FF2B5EF4-FFF2-40B4-BE49-F238E27FC236}">
                <a16:creationId xmlns:a16="http://schemas.microsoft.com/office/drawing/2014/main" id="{32366473-C934-4711-BBAA-E5A6AB9A7A82}"/>
              </a:ext>
            </a:extLst>
          </p:cNvPr>
          <p:cNvSpPr/>
          <p:nvPr/>
        </p:nvSpPr>
        <p:spPr bwMode="auto">
          <a:xfrm>
            <a:off x="2896419" y="3271440"/>
            <a:ext cx="144016" cy="144006"/>
          </a:xfrm>
          <a:prstGeom prst="mathPlus">
            <a:avLst/>
          </a:prstGeom>
          <a:solidFill>
            <a:schemeClr val="tx2">
              <a:lumMod val="95000"/>
              <a:lumOff val="5000"/>
            </a:schemeClr>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6" name="加号 55">
            <a:extLst>
              <a:ext uri="{FF2B5EF4-FFF2-40B4-BE49-F238E27FC236}">
                <a16:creationId xmlns:a16="http://schemas.microsoft.com/office/drawing/2014/main" id="{A9559775-F4A8-45E7-BE1A-D22C44ECA5BF}"/>
              </a:ext>
            </a:extLst>
          </p:cNvPr>
          <p:cNvSpPr/>
          <p:nvPr/>
        </p:nvSpPr>
        <p:spPr bwMode="auto">
          <a:xfrm>
            <a:off x="2553149" y="3770559"/>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7" name="加号 56">
            <a:extLst>
              <a:ext uri="{FF2B5EF4-FFF2-40B4-BE49-F238E27FC236}">
                <a16:creationId xmlns:a16="http://schemas.microsoft.com/office/drawing/2014/main" id="{185E6D56-6A6C-4EFA-B3BE-C36A9BE43B53}"/>
              </a:ext>
            </a:extLst>
          </p:cNvPr>
          <p:cNvSpPr/>
          <p:nvPr/>
        </p:nvSpPr>
        <p:spPr bwMode="auto">
          <a:xfrm>
            <a:off x="2343751" y="4282546"/>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8" name="减号 57">
            <a:extLst>
              <a:ext uri="{FF2B5EF4-FFF2-40B4-BE49-F238E27FC236}">
                <a16:creationId xmlns:a16="http://schemas.microsoft.com/office/drawing/2014/main" id="{66B82020-B910-4938-ACEC-D691C562525D}"/>
              </a:ext>
            </a:extLst>
          </p:cNvPr>
          <p:cNvSpPr/>
          <p:nvPr/>
        </p:nvSpPr>
        <p:spPr bwMode="auto">
          <a:xfrm>
            <a:off x="2527995" y="474958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减号 58">
            <a:extLst>
              <a:ext uri="{FF2B5EF4-FFF2-40B4-BE49-F238E27FC236}">
                <a16:creationId xmlns:a16="http://schemas.microsoft.com/office/drawing/2014/main" id="{D8EBA41B-04EB-4B8D-8C4C-FD47E0952C62}"/>
              </a:ext>
            </a:extLst>
          </p:cNvPr>
          <p:cNvSpPr/>
          <p:nvPr/>
        </p:nvSpPr>
        <p:spPr bwMode="auto">
          <a:xfrm>
            <a:off x="2922811" y="436421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减号 59">
            <a:extLst>
              <a:ext uri="{FF2B5EF4-FFF2-40B4-BE49-F238E27FC236}">
                <a16:creationId xmlns:a16="http://schemas.microsoft.com/office/drawing/2014/main" id="{0BDE95B1-02D2-4E5F-B89E-7E100293AFD2}"/>
              </a:ext>
            </a:extLst>
          </p:cNvPr>
          <p:cNvSpPr/>
          <p:nvPr/>
        </p:nvSpPr>
        <p:spPr bwMode="auto">
          <a:xfrm>
            <a:off x="2717174" y="495227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 name="减号 60">
            <a:extLst>
              <a:ext uri="{FF2B5EF4-FFF2-40B4-BE49-F238E27FC236}">
                <a16:creationId xmlns:a16="http://schemas.microsoft.com/office/drawing/2014/main" id="{37A93445-2236-4DAE-87C0-ABB68052F904}"/>
              </a:ext>
            </a:extLst>
          </p:cNvPr>
          <p:cNvSpPr/>
          <p:nvPr/>
        </p:nvSpPr>
        <p:spPr bwMode="auto">
          <a:xfrm>
            <a:off x="2869574" y="510467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2" name="减号 61">
            <a:extLst>
              <a:ext uri="{FF2B5EF4-FFF2-40B4-BE49-F238E27FC236}">
                <a16:creationId xmlns:a16="http://schemas.microsoft.com/office/drawing/2014/main" id="{8ECA040F-758A-47A2-B4A6-BB03FFF65443}"/>
              </a:ext>
            </a:extLst>
          </p:cNvPr>
          <p:cNvSpPr/>
          <p:nvPr/>
        </p:nvSpPr>
        <p:spPr bwMode="auto">
          <a:xfrm>
            <a:off x="3130832" y="4929011"/>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3" name="减号 62">
            <a:extLst>
              <a:ext uri="{FF2B5EF4-FFF2-40B4-BE49-F238E27FC236}">
                <a16:creationId xmlns:a16="http://schemas.microsoft.com/office/drawing/2014/main" id="{9CDD266A-7103-4BF0-ADA0-8F513F9F2295}"/>
              </a:ext>
            </a:extLst>
          </p:cNvPr>
          <p:cNvSpPr/>
          <p:nvPr/>
        </p:nvSpPr>
        <p:spPr bwMode="auto">
          <a:xfrm>
            <a:off x="3290583" y="473531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减号 63">
            <a:extLst>
              <a:ext uri="{FF2B5EF4-FFF2-40B4-BE49-F238E27FC236}">
                <a16:creationId xmlns:a16="http://schemas.microsoft.com/office/drawing/2014/main" id="{229AF15D-6710-4596-843E-DF6FACD9AB36}"/>
              </a:ext>
            </a:extLst>
          </p:cNvPr>
          <p:cNvSpPr/>
          <p:nvPr/>
        </p:nvSpPr>
        <p:spPr bwMode="auto">
          <a:xfrm>
            <a:off x="3002552" y="4701989"/>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减号 64">
            <a:extLst>
              <a:ext uri="{FF2B5EF4-FFF2-40B4-BE49-F238E27FC236}">
                <a16:creationId xmlns:a16="http://schemas.microsoft.com/office/drawing/2014/main" id="{9D904749-6AAA-4E38-948F-139406BE5A32}"/>
              </a:ext>
            </a:extLst>
          </p:cNvPr>
          <p:cNvSpPr/>
          <p:nvPr/>
        </p:nvSpPr>
        <p:spPr bwMode="auto">
          <a:xfrm>
            <a:off x="3418160" y="441026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减号 65">
            <a:extLst>
              <a:ext uri="{FF2B5EF4-FFF2-40B4-BE49-F238E27FC236}">
                <a16:creationId xmlns:a16="http://schemas.microsoft.com/office/drawing/2014/main" id="{4A74A5CD-C4AF-4841-87C0-E90444CDE9A9}"/>
              </a:ext>
            </a:extLst>
          </p:cNvPr>
          <p:cNvSpPr/>
          <p:nvPr/>
        </p:nvSpPr>
        <p:spPr bwMode="auto">
          <a:xfrm>
            <a:off x="3481890" y="4949040"/>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减号 66">
            <a:extLst>
              <a:ext uri="{FF2B5EF4-FFF2-40B4-BE49-F238E27FC236}">
                <a16:creationId xmlns:a16="http://schemas.microsoft.com/office/drawing/2014/main" id="{EB12EFCA-4C3A-4ABA-95A4-2B48575A6563}"/>
              </a:ext>
            </a:extLst>
          </p:cNvPr>
          <p:cNvSpPr/>
          <p:nvPr/>
        </p:nvSpPr>
        <p:spPr bwMode="auto">
          <a:xfrm>
            <a:off x="3688507" y="4153414"/>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8" name="减号 67">
            <a:extLst>
              <a:ext uri="{FF2B5EF4-FFF2-40B4-BE49-F238E27FC236}">
                <a16:creationId xmlns:a16="http://schemas.microsoft.com/office/drawing/2014/main" id="{92877214-A6BF-4D4D-940C-0E9845016090}"/>
              </a:ext>
            </a:extLst>
          </p:cNvPr>
          <p:cNvSpPr/>
          <p:nvPr/>
        </p:nvSpPr>
        <p:spPr bwMode="auto">
          <a:xfrm>
            <a:off x="3730764" y="4539397"/>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9" name="直接连接符 68">
            <a:extLst>
              <a:ext uri="{FF2B5EF4-FFF2-40B4-BE49-F238E27FC236}">
                <a16:creationId xmlns:a16="http://schemas.microsoft.com/office/drawing/2014/main" id="{378DED5C-C4AE-4951-9D97-F23CB477B7CF}"/>
              </a:ext>
            </a:extLst>
          </p:cNvPr>
          <p:cNvCxnSpPr/>
          <p:nvPr/>
        </p:nvCxnSpPr>
        <p:spPr bwMode="auto">
          <a:xfrm flipV="1">
            <a:off x="2112715" y="3619062"/>
            <a:ext cx="1728192" cy="1656184"/>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70" name="直接连接符 69">
            <a:extLst>
              <a:ext uri="{FF2B5EF4-FFF2-40B4-BE49-F238E27FC236}">
                <a16:creationId xmlns:a16="http://schemas.microsoft.com/office/drawing/2014/main" id="{1B97F093-86D5-4BE3-A5D8-D171B9E36CBB}"/>
              </a:ext>
            </a:extLst>
          </p:cNvPr>
          <p:cNvCxnSpPr/>
          <p:nvPr/>
        </p:nvCxnSpPr>
        <p:spPr bwMode="auto">
          <a:xfrm flipV="1">
            <a:off x="1807915" y="3286642"/>
            <a:ext cx="1728192" cy="1656184"/>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82" name="流程图: 接点 81">
            <a:extLst>
              <a:ext uri="{FF2B5EF4-FFF2-40B4-BE49-F238E27FC236}">
                <a16:creationId xmlns:a16="http://schemas.microsoft.com/office/drawing/2014/main" id="{5D51BEE4-5510-4FB7-B23F-137A5CD1F0E0}"/>
              </a:ext>
            </a:extLst>
          </p:cNvPr>
          <p:cNvSpPr/>
          <p:nvPr/>
        </p:nvSpPr>
        <p:spPr bwMode="auto">
          <a:xfrm>
            <a:off x="2343751" y="4273092"/>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3" name="流程图: 接点 82">
            <a:extLst>
              <a:ext uri="{FF2B5EF4-FFF2-40B4-BE49-F238E27FC236}">
                <a16:creationId xmlns:a16="http://schemas.microsoft.com/office/drawing/2014/main" id="{71B61BC5-134F-49A4-BB7E-290616B9C6C6}"/>
              </a:ext>
            </a:extLst>
          </p:cNvPr>
          <p:cNvSpPr/>
          <p:nvPr/>
        </p:nvSpPr>
        <p:spPr bwMode="auto">
          <a:xfrm>
            <a:off x="2533382" y="4730143"/>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4" name="流程图: 接点 83">
            <a:extLst>
              <a:ext uri="{FF2B5EF4-FFF2-40B4-BE49-F238E27FC236}">
                <a16:creationId xmlns:a16="http://schemas.microsoft.com/office/drawing/2014/main" id="{0DD77532-9DD5-4E62-BD57-DC6320F1FDA4}"/>
              </a:ext>
            </a:extLst>
          </p:cNvPr>
          <p:cNvSpPr/>
          <p:nvPr/>
        </p:nvSpPr>
        <p:spPr bwMode="auto">
          <a:xfrm>
            <a:off x="2925504" y="4349821"/>
            <a:ext cx="138629" cy="153459"/>
          </a:xfrm>
          <a:prstGeom prst="flowChartConnector">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5" name="减号 84">
            <a:extLst>
              <a:ext uri="{FF2B5EF4-FFF2-40B4-BE49-F238E27FC236}">
                <a16:creationId xmlns:a16="http://schemas.microsoft.com/office/drawing/2014/main" id="{35DD6AB7-CE17-45C5-8FFE-2376E4DAC8A9}"/>
              </a:ext>
            </a:extLst>
          </p:cNvPr>
          <p:cNvSpPr/>
          <p:nvPr/>
        </p:nvSpPr>
        <p:spPr bwMode="auto">
          <a:xfrm>
            <a:off x="2888194" y="3944363"/>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加号 86">
            <a:extLst>
              <a:ext uri="{FF2B5EF4-FFF2-40B4-BE49-F238E27FC236}">
                <a16:creationId xmlns:a16="http://schemas.microsoft.com/office/drawing/2014/main" id="{E1BA53E9-52AB-4670-81FD-542DDEC284BD}"/>
              </a:ext>
            </a:extLst>
          </p:cNvPr>
          <p:cNvSpPr/>
          <p:nvPr/>
        </p:nvSpPr>
        <p:spPr bwMode="auto">
          <a:xfrm>
            <a:off x="2636694" y="4463526"/>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减号 87">
            <a:extLst>
              <a:ext uri="{FF2B5EF4-FFF2-40B4-BE49-F238E27FC236}">
                <a16:creationId xmlns:a16="http://schemas.microsoft.com/office/drawing/2014/main" id="{0DFFCF95-94A7-4865-9E81-A254D1AEE321}"/>
              </a:ext>
            </a:extLst>
          </p:cNvPr>
          <p:cNvSpPr/>
          <p:nvPr/>
        </p:nvSpPr>
        <p:spPr bwMode="auto">
          <a:xfrm>
            <a:off x="2394179" y="4060555"/>
            <a:ext cx="144016" cy="129132"/>
          </a:xfrm>
          <a:prstGeom prst="mathMinus">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9" name="流程图: 接点 88">
            <a:extLst>
              <a:ext uri="{FF2B5EF4-FFF2-40B4-BE49-F238E27FC236}">
                <a16:creationId xmlns:a16="http://schemas.microsoft.com/office/drawing/2014/main" id="{6C738599-8F04-4B8B-AF66-AE0C32F01F3F}"/>
              </a:ext>
            </a:extLst>
          </p:cNvPr>
          <p:cNvSpPr/>
          <p:nvPr/>
        </p:nvSpPr>
        <p:spPr bwMode="auto">
          <a:xfrm>
            <a:off x="3690455" y="3826642"/>
            <a:ext cx="138629" cy="153459"/>
          </a:xfrm>
          <a:prstGeom prst="flowChartConnector">
            <a:avLst/>
          </a:prstGeom>
          <a:solidFill>
            <a:srgbClr val="FF409F">
              <a:alpha val="20000"/>
            </a:srgbClr>
          </a:solidFill>
          <a:ln w="9525" cap="flat" cmpd="sng" algn="ctr">
            <a:solidFill>
              <a:srgbClr val="FF339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0" name="加号 89">
            <a:extLst>
              <a:ext uri="{FF2B5EF4-FFF2-40B4-BE49-F238E27FC236}">
                <a16:creationId xmlns:a16="http://schemas.microsoft.com/office/drawing/2014/main" id="{B4FFC522-723C-407A-810E-27F6BDF00B82}"/>
              </a:ext>
            </a:extLst>
          </p:cNvPr>
          <p:cNvSpPr/>
          <p:nvPr/>
        </p:nvSpPr>
        <p:spPr bwMode="auto">
          <a:xfrm>
            <a:off x="3689458" y="3829018"/>
            <a:ext cx="144016" cy="144006"/>
          </a:xfrm>
          <a:prstGeom prst="mathPlus">
            <a:avLst/>
          </a:prstGeom>
          <a:solidFill>
            <a:schemeClr val="tx2">
              <a:lumMod val="95000"/>
              <a:lumOff val="5000"/>
            </a:schemeClr>
          </a:solidFill>
          <a:ln w="317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CF4C3864-EDFB-465D-A69B-250E2596D351}"/>
              </a:ext>
            </a:extLst>
          </p:cNvPr>
          <p:cNvSpPr txBox="1"/>
          <p:nvPr/>
        </p:nvSpPr>
        <p:spPr>
          <a:xfrm>
            <a:off x="911425" y="1345133"/>
            <a:ext cx="7313584" cy="523220"/>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b="0" dirty="0"/>
              <a:t>Support Vector Machine with Soft Margin</a:t>
            </a:r>
            <a:endParaRPr lang="zh-CN" altLang="en-US" sz="2800" b="0" dirty="0"/>
          </a:p>
        </p:txBody>
      </p:sp>
      <p:sp>
        <p:nvSpPr>
          <p:cNvPr id="96" name="文本框 95">
            <a:extLst>
              <a:ext uri="{FF2B5EF4-FFF2-40B4-BE49-F238E27FC236}">
                <a16:creationId xmlns:a16="http://schemas.microsoft.com/office/drawing/2014/main" id="{D259DF2A-6DA1-48B2-86CD-0643C88130E4}"/>
              </a:ext>
            </a:extLst>
          </p:cNvPr>
          <p:cNvSpPr txBox="1"/>
          <p:nvPr/>
        </p:nvSpPr>
        <p:spPr>
          <a:xfrm>
            <a:off x="224258" y="4894371"/>
            <a:ext cx="1213912" cy="523220"/>
          </a:xfrm>
          <a:prstGeom prst="rect">
            <a:avLst/>
          </a:prstGeom>
          <a:noFill/>
        </p:spPr>
        <p:txBody>
          <a:bodyPr wrap="square" rtlCol="0">
            <a:spAutoFit/>
          </a:bodyPr>
          <a:lstStyle/>
          <a:p>
            <a:pPr algn="ctr"/>
            <a:r>
              <a:rPr lang="en-US" altLang="zh-CN" sz="1400" b="0" dirty="0"/>
              <a:t>maximum margin</a:t>
            </a:r>
            <a:endParaRPr lang="zh-CN" altLang="en-US" sz="1400" b="0" dirty="0"/>
          </a:p>
        </p:txBody>
      </p:sp>
      <p:cxnSp>
        <p:nvCxnSpPr>
          <p:cNvPr id="97" name="直接箭头连接符 96">
            <a:extLst>
              <a:ext uri="{FF2B5EF4-FFF2-40B4-BE49-F238E27FC236}">
                <a16:creationId xmlns:a16="http://schemas.microsoft.com/office/drawing/2014/main" id="{514C9ED9-5E4C-4B77-B2EE-CCDFE3CC131D}"/>
              </a:ext>
            </a:extLst>
          </p:cNvPr>
          <p:cNvCxnSpPr>
            <a:cxnSpLocks/>
          </p:cNvCxnSpPr>
          <p:nvPr/>
        </p:nvCxnSpPr>
        <p:spPr bwMode="auto">
          <a:xfrm flipV="1">
            <a:off x="1225626" y="4995598"/>
            <a:ext cx="727019" cy="17924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98" name="直接箭头连接符 97">
            <a:extLst>
              <a:ext uri="{FF2B5EF4-FFF2-40B4-BE49-F238E27FC236}">
                <a16:creationId xmlns:a16="http://schemas.microsoft.com/office/drawing/2014/main" id="{AFD811C5-2D47-4288-AF1F-0DB2231A9DB5}"/>
              </a:ext>
            </a:extLst>
          </p:cNvPr>
          <p:cNvCxnSpPr>
            <a:cxnSpLocks/>
          </p:cNvCxnSpPr>
          <p:nvPr/>
        </p:nvCxnSpPr>
        <p:spPr bwMode="auto">
          <a:xfrm flipV="1">
            <a:off x="1199146" y="5187656"/>
            <a:ext cx="879696" cy="50806"/>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0" name="直接箭头连接符 99">
            <a:extLst>
              <a:ext uri="{FF2B5EF4-FFF2-40B4-BE49-F238E27FC236}">
                <a16:creationId xmlns:a16="http://schemas.microsoft.com/office/drawing/2014/main" id="{D817ADD4-2117-4B91-A8FF-F2062A41E6BE}"/>
              </a:ext>
            </a:extLst>
          </p:cNvPr>
          <p:cNvCxnSpPr>
            <a:cxnSpLocks/>
          </p:cNvCxnSpPr>
          <p:nvPr/>
        </p:nvCxnSpPr>
        <p:spPr bwMode="auto">
          <a:xfrm>
            <a:off x="2065643" y="4708033"/>
            <a:ext cx="141925" cy="161127"/>
          </a:xfrm>
          <a:prstGeom prst="straightConnector1">
            <a:avLst/>
          </a:prstGeom>
          <a:solidFill>
            <a:schemeClr val="accent1"/>
          </a:solidFill>
          <a:ln w="9525" cap="flat" cmpd="sng" algn="ctr">
            <a:solidFill>
              <a:schemeClr val="tx1"/>
            </a:solidFill>
            <a:prstDash val="solid"/>
            <a:round/>
            <a:headEnd type="triangle" w="med" len="med"/>
            <a:tailEnd type="triangle"/>
          </a:ln>
        </p:spPr>
      </p:cxnSp>
      <p:cxnSp>
        <p:nvCxnSpPr>
          <p:cNvPr id="101" name="直接箭头连接符 100">
            <a:extLst>
              <a:ext uri="{FF2B5EF4-FFF2-40B4-BE49-F238E27FC236}">
                <a16:creationId xmlns:a16="http://schemas.microsoft.com/office/drawing/2014/main" id="{A616CAC2-91F9-42B5-BC84-418C836FD099}"/>
              </a:ext>
            </a:extLst>
          </p:cNvPr>
          <p:cNvCxnSpPr>
            <a:cxnSpLocks/>
          </p:cNvCxnSpPr>
          <p:nvPr/>
        </p:nvCxnSpPr>
        <p:spPr bwMode="auto">
          <a:xfrm>
            <a:off x="2207568" y="4869160"/>
            <a:ext cx="141925" cy="161127"/>
          </a:xfrm>
          <a:prstGeom prst="straightConnector1">
            <a:avLst/>
          </a:prstGeom>
          <a:solidFill>
            <a:schemeClr val="accent1"/>
          </a:solidFill>
          <a:ln w="9525" cap="flat" cmpd="sng" algn="ctr">
            <a:solidFill>
              <a:schemeClr val="tx1"/>
            </a:solidFill>
            <a:prstDash val="solid"/>
            <a:round/>
            <a:headEnd type="triangle" w="med" len="med"/>
            <a:tailEnd type="triangle"/>
          </a:ln>
        </p:spPr>
      </p:cxnSp>
      <p:cxnSp>
        <p:nvCxnSpPr>
          <p:cNvPr id="102" name="直接箭头连接符 101">
            <a:extLst>
              <a:ext uri="{FF2B5EF4-FFF2-40B4-BE49-F238E27FC236}">
                <a16:creationId xmlns:a16="http://schemas.microsoft.com/office/drawing/2014/main" id="{DCFEEACD-D9DF-4179-A74E-CA3E5CDEFF3B}"/>
              </a:ext>
            </a:extLst>
          </p:cNvPr>
          <p:cNvCxnSpPr>
            <a:cxnSpLocks/>
            <a:stCxn id="11" idx="0"/>
            <a:endCxn id="89" idx="5"/>
          </p:cNvCxnSpPr>
          <p:nvPr/>
        </p:nvCxnSpPr>
        <p:spPr bwMode="auto">
          <a:xfrm flipH="1" flipV="1">
            <a:off x="3808782" y="3957627"/>
            <a:ext cx="303365" cy="105704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3" name="直接箭头连接符 102">
            <a:extLst>
              <a:ext uri="{FF2B5EF4-FFF2-40B4-BE49-F238E27FC236}">
                <a16:creationId xmlns:a16="http://schemas.microsoft.com/office/drawing/2014/main" id="{138BC57D-9374-499F-AA54-151C37D80FE0}"/>
              </a:ext>
            </a:extLst>
          </p:cNvPr>
          <p:cNvCxnSpPr>
            <a:cxnSpLocks/>
            <a:stCxn id="11" idx="0"/>
            <a:endCxn id="40" idx="5"/>
          </p:cNvCxnSpPr>
          <p:nvPr/>
        </p:nvCxnSpPr>
        <p:spPr bwMode="auto">
          <a:xfrm flipH="1" flipV="1">
            <a:off x="2756018" y="4592135"/>
            <a:ext cx="1356129" cy="42253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1" name="文本框 10">
            <a:extLst>
              <a:ext uri="{FF2B5EF4-FFF2-40B4-BE49-F238E27FC236}">
                <a16:creationId xmlns:a16="http://schemas.microsoft.com/office/drawing/2014/main" id="{13C770E6-63A0-406E-9268-6CE1E2EF648F}"/>
              </a:ext>
            </a:extLst>
          </p:cNvPr>
          <p:cNvSpPr txBox="1"/>
          <p:nvPr/>
        </p:nvSpPr>
        <p:spPr>
          <a:xfrm rot="19126007">
            <a:off x="3183904" y="4965067"/>
            <a:ext cx="2120207" cy="400110"/>
          </a:xfrm>
          <a:prstGeom prst="rect">
            <a:avLst/>
          </a:prstGeom>
          <a:noFill/>
        </p:spPr>
        <p:txBody>
          <a:bodyPr wrap="square" rtlCol="0">
            <a:spAutoFit/>
          </a:bodyPr>
          <a:lstStyle/>
          <a:p>
            <a:r>
              <a:rPr lang="en-US" altLang="zh-CN" sz="2000" b="0" dirty="0">
                <a:solidFill>
                  <a:srgbClr val="549ADA"/>
                </a:solidFill>
              </a:rPr>
              <a:t>misclassification</a:t>
            </a:r>
            <a:endParaRPr lang="zh-CN" altLang="en-US" sz="2000" b="0" dirty="0">
              <a:solidFill>
                <a:srgbClr val="549ADA"/>
              </a:solidFill>
            </a:endParaRPr>
          </a:p>
        </p:txBody>
      </p:sp>
      <p:sp>
        <p:nvSpPr>
          <p:cNvPr id="104" name="文本框 103">
            <a:extLst>
              <a:ext uri="{FF2B5EF4-FFF2-40B4-BE49-F238E27FC236}">
                <a16:creationId xmlns:a16="http://schemas.microsoft.com/office/drawing/2014/main" id="{D4A5D67E-38DD-43CF-B0EC-227F0CD2CA7C}"/>
              </a:ext>
            </a:extLst>
          </p:cNvPr>
          <p:cNvSpPr txBox="1"/>
          <p:nvPr/>
        </p:nvSpPr>
        <p:spPr>
          <a:xfrm>
            <a:off x="1840257" y="2613762"/>
            <a:ext cx="2120207" cy="400110"/>
          </a:xfrm>
          <a:prstGeom prst="rect">
            <a:avLst/>
          </a:prstGeom>
          <a:noFill/>
        </p:spPr>
        <p:txBody>
          <a:bodyPr wrap="square" rtlCol="0">
            <a:spAutoFit/>
          </a:bodyPr>
          <a:lstStyle/>
          <a:p>
            <a:r>
              <a:rPr lang="en-US" altLang="zh-CN" sz="2000" b="0" dirty="0">
                <a:solidFill>
                  <a:srgbClr val="549ADA"/>
                </a:solidFill>
              </a:rPr>
              <a:t>misclassification</a:t>
            </a:r>
            <a:endParaRPr lang="zh-CN" altLang="en-US" sz="2000" b="0" dirty="0">
              <a:solidFill>
                <a:srgbClr val="549ADA"/>
              </a:solidFill>
            </a:endParaRPr>
          </a:p>
        </p:txBody>
      </p:sp>
      <p:cxnSp>
        <p:nvCxnSpPr>
          <p:cNvPr id="105" name="直接箭头连接符 104">
            <a:extLst>
              <a:ext uri="{FF2B5EF4-FFF2-40B4-BE49-F238E27FC236}">
                <a16:creationId xmlns:a16="http://schemas.microsoft.com/office/drawing/2014/main" id="{204B1056-B481-4115-8D2C-2EB59776F97E}"/>
              </a:ext>
            </a:extLst>
          </p:cNvPr>
          <p:cNvCxnSpPr>
            <a:cxnSpLocks/>
            <a:stCxn id="104" idx="2"/>
            <a:endCxn id="41" idx="7"/>
          </p:cNvCxnSpPr>
          <p:nvPr/>
        </p:nvCxnSpPr>
        <p:spPr bwMode="auto">
          <a:xfrm flipH="1">
            <a:off x="2517346" y="3013872"/>
            <a:ext cx="383015" cy="1056993"/>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6" name="直接箭头连接符 105">
            <a:extLst>
              <a:ext uri="{FF2B5EF4-FFF2-40B4-BE49-F238E27FC236}">
                <a16:creationId xmlns:a16="http://schemas.microsoft.com/office/drawing/2014/main" id="{A6492AFE-7E9A-479D-911F-92ABAFB5248D}"/>
              </a:ext>
            </a:extLst>
          </p:cNvPr>
          <p:cNvCxnSpPr>
            <a:cxnSpLocks/>
            <a:stCxn id="104" idx="2"/>
            <a:endCxn id="32" idx="0"/>
          </p:cNvCxnSpPr>
          <p:nvPr/>
        </p:nvCxnSpPr>
        <p:spPr bwMode="auto">
          <a:xfrm>
            <a:off x="2900361" y="3013872"/>
            <a:ext cx="57078" cy="91692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81" name="文本框 80">
            <a:extLst>
              <a:ext uri="{FF2B5EF4-FFF2-40B4-BE49-F238E27FC236}">
                <a16:creationId xmlns:a16="http://schemas.microsoft.com/office/drawing/2014/main" id="{F53CC4E4-1772-4BD1-BDA5-529D294F6612}"/>
              </a:ext>
            </a:extLst>
          </p:cNvPr>
          <p:cNvSpPr txBox="1"/>
          <p:nvPr/>
        </p:nvSpPr>
        <p:spPr>
          <a:xfrm>
            <a:off x="4853474" y="4676551"/>
            <a:ext cx="2908965" cy="707886"/>
          </a:xfrm>
          <a:prstGeom prst="rect">
            <a:avLst/>
          </a:prstGeom>
          <a:noFill/>
        </p:spPr>
        <p:txBody>
          <a:bodyPr wrap="square" rtlCol="0">
            <a:spAutoFit/>
          </a:bodyPr>
          <a:lstStyle/>
          <a:p>
            <a:pPr algn="ctr" eaLnBrk="1" fontAlgn="auto" hangingPunct="1">
              <a:spcBef>
                <a:spcPts val="0"/>
              </a:spcBef>
              <a:spcAft>
                <a:spcPts val="0"/>
              </a:spcAft>
            </a:pPr>
            <a:r>
              <a:rPr lang="en-US" altLang="zh-CN" sz="2000" b="0" dirty="0">
                <a:solidFill>
                  <a:prstClr val="black"/>
                </a:solidFill>
                <a:cs typeface="Arial" panose="020B0604020202020204" pitchFamily="34" charset="0"/>
              </a:rPr>
              <a:t>Optimization Objective </a:t>
            </a:r>
            <a:r>
              <a:rPr lang="en-US" altLang="zh-CN" sz="2000" b="0" dirty="0">
                <a:solidFill>
                  <a:prstClr val="black"/>
                </a:solidFill>
                <a:latin typeface="Times New Roman" panose="02020603050405020304" pitchFamily="18" charset="0"/>
                <a:cs typeface="Times New Roman" panose="02020603050405020304" pitchFamily="18" charset="0"/>
              </a:rPr>
              <a:t>with </a:t>
            </a:r>
            <a:r>
              <a:rPr lang="en-US" altLang="zh-CN" sz="2000" b="0" dirty="0">
                <a:solidFill>
                  <a:srgbClr val="FF0000"/>
                </a:solidFill>
                <a:latin typeface="Times New Roman" panose="02020603050405020304" pitchFamily="18" charset="0"/>
                <a:cs typeface="Times New Roman" panose="02020603050405020304" pitchFamily="18" charset="0"/>
              </a:rPr>
              <a:t>Soft Margin</a:t>
            </a:r>
            <a:endParaRPr lang="zh-CN" altLang="en-US" sz="2000" b="0" dirty="0">
              <a:solidFill>
                <a:srgbClr val="FF0000"/>
              </a:solidFill>
              <a:latin typeface="Times New Roman" panose="02020603050405020304" pitchFamily="18" charset="0"/>
              <a:cs typeface="Times New Roman" panose="02020603050405020304" pitchFamily="18" charset="0"/>
            </a:endParaRPr>
          </a:p>
        </p:txBody>
      </p:sp>
      <p:sp>
        <p:nvSpPr>
          <p:cNvPr id="86" name="下箭头 1">
            <a:extLst>
              <a:ext uri="{FF2B5EF4-FFF2-40B4-BE49-F238E27FC236}">
                <a16:creationId xmlns:a16="http://schemas.microsoft.com/office/drawing/2014/main" id="{8F4C9F24-4E0A-4C0E-ADD5-DF3E04018C28}"/>
              </a:ext>
            </a:extLst>
          </p:cNvPr>
          <p:cNvSpPr/>
          <p:nvPr/>
        </p:nvSpPr>
        <p:spPr>
          <a:xfrm>
            <a:off x="6165009" y="3453217"/>
            <a:ext cx="273211" cy="928644"/>
          </a:xfrm>
          <a:prstGeom prst="down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2F720B1-9AB2-4BF5-8C0A-69E0B4A1F234}"/>
                  </a:ext>
                </a:extLst>
              </p:cNvPr>
              <p:cNvSpPr txBox="1"/>
              <p:nvPr/>
            </p:nvSpPr>
            <p:spPr>
              <a:xfrm>
                <a:off x="6438220" y="3755411"/>
                <a:ext cx="2648437" cy="414014"/>
              </a:xfrm>
              <a:prstGeom prst="rect">
                <a:avLst/>
              </a:prstGeom>
              <a:noFill/>
            </p:spPr>
            <p:txBody>
              <a:bodyPr wrap="square" rtlCol="0">
                <a:spAutoFit/>
              </a:bodyPr>
              <a:lstStyle/>
              <a:p>
                <a:pPr algn="ctr" eaLnBrk="1" fontAlgn="auto" hangingPunct="1">
                  <a:spcBef>
                    <a:spcPts val="0"/>
                  </a:spcBef>
                  <a:spcAft>
                    <a:spcPts val="0"/>
                  </a:spcAft>
                </a:pPr>
                <a:r>
                  <a:rPr lang="en-US" altLang="zh-CN" sz="2000" b="0" dirty="0">
                    <a:solidFill>
                      <a:srgbClr val="FF0000"/>
                    </a:solidFill>
                    <a:cs typeface="Arial" panose="020B0604020202020204" pitchFamily="34" charset="0"/>
                  </a:rPr>
                  <a:t>slack variable </a:t>
                </a:r>
                <a14:m>
                  <m:oMath xmlns:m="http://schemas.openxmlformats.org/officeDocument/2006/math">
                    <m:r>
                      <a:rPr lang="en-US" altLang="zh-CN" sz="2000" b="0" i="1">
                        <a:solidFill>
                          <a:srgbClr val="FF0000"/>
                        </a:solidFill>
                        <a:latin typeface="Cambria Math" panose="02040503050406030204" pitchFamily="18" charset="0"/>
                      </a:rPr>
                      <m:t>𝜉</m:t>
                    </m:r>
                    <m:r>
                      <a:rPr lang="en-US" altLang="zh-CN" sz="2000" b="0" i="1">
                        <a:solidFill>
                          <a:srgbClr val="FF0000"/>
                        </a:solidFill>
                        <a:latin typeface="Cambria Math" panose="02040503050406030204" pitchFamily="18" charset="0"/>
                      </a:rPr>
                      <m:t>&gt;0</m:t>
                    </m:r>
                  </m:oMath>
                </a14:m>
                <a:endParaRPr lang="en-US" altLang="zh-CN" sz="2000" b="0" dirty="0">
                  <a:solidFill>
                    <a:srgbClr val="FF0000"/>
                  </a:solidFill>
                  <a:cs typeface="Arial" panose="020B0604020202020204" pitchFamily="34" charset="0"/>
                </a:endParaRPr>
              </a:p>
            </p:txBody>
          </p:sp>
        </mc:Choice>
        <mc:Fallback xmlns="">
          <p:sp>
            <p:nvSpPr>
              <p:cNvPr id="95" name="文本框 94">
                <a:extLst>
                  <a:ext uri="{FF2B5EF4-FFF2-40B4-BE49-F238E27FC236}">
                    <a16:creationId xmlns:a16="http://schemas.microsoft.com/office/drawing/2014/main" id="{D2F720B1-9AB2-4BF5-8C0A-69E0B4A1F234}"/>
                  </a:ext>
                </a:extLst>
              </p:cNvPr>
              <p:cNvSpPr txBox="1">
                <a:spLocks noRot="1" noChangeAspect="1" noMove="1" noResize="1" noEditPoints="1" noAdjustHandles="1" noChangeArrowheads="1" noChangeShapeType="1" noTextEdit="1"/>
              </p:cNvSpPr>
              <p:nvPr/>
            </p:nvSpPr>
            <p:spPr>
              <a:xfrm>
                <a:off x="6438220" y="3755411"/>
                <a:ext cx="2648437" cy="414014"/>
              </a:xfrm>
              <a:prstGeom prst="rect">
                <a:avLst/>
              </a:prstGeom>
              <a:blipFill>
                <a:blip r:embed="rId9"/>
                <a:stretch>
                  <a:fillRect t="-5882" b="-23529"/>
                </a:stretch>
              </a:blipFill>
            </p:spPr>
            <p:txBody>
              <a:bodyPr/>
              <a:lstStyle/>
              <a:p>
                <a:r>
                  <a:rPr lang="zh-CN" altLang="en-US">
                    <a:noFill/>
                  </a:rPr>
                  <a:t> </a:t>
                </a:r>
              </a:p>
            </p:txBody>
          </p:sp>
        </mc:Fallback>
      </mc:AlternateContent>
      <p:sp>
        <p:nvSpPr>
          <p:cNvPr id="99" name="文本框 98">
            <a:extLst>
              <a:ext uri="{FF2B5EF4-FFF2-40B4-BE49-F238E27FC236}">
                <a16:creationId xmlns:a16="http://schemas.microsoft.com/office/drawing/2014/main" id="{7277C632-94BB-4105-8F3A-1DE6EAA3C74B}"/>
              </a:ext>
            </a:extLst>
          </p:cNvPr>
          <p:cNvSpPr txBox="1"/>
          <p:nvPr/>
        </p:nvSpPr>
        <p:spPr>
          <a:xfrm>
            <a:off x="4853475" y="2555747"/>
            <a:ext cx="2763430" cy="707886"/>
          </a:xfrm>
          <a:prstGeom prst="rect">
            <a:avLst/>
          </a:prstGeom>
          <a:noFill/>
        </p:spPr>
        <p:txBody>
          <a:bodyPr wrap="square" rtlCol="0">
            <a:spAutoFit/>
          </a:bodyPr>
          <a:lstStyle/>
          <a:p>
            <a:pPr algn="ctr" eaLnBrk="1" fontAlgn="auto" hangingPunct="1">
              <a:spcBef>
                <a:spcPts val="0"/>
              </a:spcBef>
              <a:spcAft>
                <a:spcPts val="0"/>
              </a:spcAft>
            </a:pPr>
            <a:r>
              <a:rPr lang="en-US" altLang="zh-CN" sz="2000" b="0" dirty="0">
                <a:solidFill>
                  <a:prstClr val="black"/>
                </a:solidFill>
                <a:cs typeface="Arial" panose="020B0604020202020204" pitchFamily="34" charset="0"/>
              </a:rPr>
              <a:t>Optimization Objective </a:t>
            </a:r>
            <a:r>
              <a:rPr lang="en-US" altLang="zh-CN" sz="2000" b="0" dirty="0">
                <a:solidFill>
                  <a:prstClr val="black"/>
                </a:solidFill>
                <a:latin typeface="Times New Roman" panose="02020603050405020304" pitchFamily="18" charset="0"/>
                <a:cs typeface="Times New Roman" panose="02020603050405020304" pitchFamily="18" charset="0"/>
              </a:rPr>
              <a:t>with </a:t>
            </a:r>
            <a:r>
              <a:rPr lang="en-US" altLang="zh-CN" sz="2000" b="0" dirty="0">
                <a:solidFill>
                  <a:srgbClr val="FF0000"/>
                </a:solidFill>
                <a:latin typeface="Times New Roman" panose="02020603050405020304" pitchFamily="18" charset="0"/>
                <a:cs typeface="Times New Roman" panose="02020603050405020304" pitchFamily="18" charset="0"/>
              </a:rPr>
              <a:t>Hard Margin</a:t>
            </a:r>
            <a:endParaRPr lang="zh-CN" altLang="en-US" sz="2000" b="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841C2D1D-4CDD-431D-B427-AC212E1F5D7F}"/>
                  </a:ext>
                </a:extLst>
              </p:cNvPr>
              <p:cNvSpPr txBox="1"/>
              <p:nvPr/>
            </p:nvSpPr>
            <p:spPr>
              <a:xfrm>
                <a:off x="7349726" y="2261057"/>
                <a:ext cx="4671191" cy="1203278"/>
              </a:xfrm>
              <a:prstGeom prst="rect">
                <a:avLst/>
              </a:prstGeom>
              <a:noFill/>
            </p:spPr>
            <p:txBody>
              <a:bodyPr wrap="square" rtlCol="0">
                <a:spAutoFit/>
              </a:bodyPr>
              <a:lstStyle/>
              <a:p>
                <a:pPr algn="ctr" eaLnBrk="1" fontAlgn="auto" hangingPunct="1">
                  <a:lnSpc>
                    <a:spcPct val="125000"/>
                  </a:lnSpc>
                  <a:spcBef>
                    <a:spcPts val="0"/>
                  </a:spcBef>
                  <a:spcAft>
                    <a:spcPts val="0"/>
                  </a:spcAft>
                  <a:tabLst>
                    <a:tab pos="762000" algn="l"/>
                    <a:tab pos="6096000" algn="r"/>
                  </a:tabLst>
                </a:pPr>
                <a14:m>
                  <m:oMathPara xmlns:m="http://schemas.openxmlformats.org/officeDocument/2006/math">
                    <m:oMathParaPr>
                      <m:jc m:val="centerGroup"/>
                    </m:oMathParaPr>
                    <m:oMath xmlns:m="http://schemas.openxmlformats.org/officeDocument/2006/math">
                      <m:r>
                        <m:rPr>
                          <m:nor/>
                        </m:rPr>
                        <a:rPr lang="en-US" altLang="zh-CN" sz="2000" b="0" kern="100" dirty="0" smtClean="0">
                          <a:solidFill>
                            <a:prstClr val="black"/>
                          </a:solidFill>
                          <a:latin typeface="Times New Roman" panose="02020603050405020304" pitchFamily="18" charset="0"/>
                        </a:rPr>
                        <m:t>	</m:t>
                      </m:r>
                      <m:limLow>
                        <m:limLowPr>
                          <m:ctrlPr>
                            <a:rPr lang="zh-CN" altLang="zh-CN" sz="2000" b="0" i="1" kern="100">
                              <a:solidFill>
                                <a:prstClr val="black"/>
                              </a:solidFill>
                              <a:latin typeface="Cambria Math" panose="02040503050406030204" pitchFamily="18" charset="0"/>
                              <a:ea typeface="Cambria Math" panose="02040503050406030204" pitchFamily="18" charset="0"/>
                            </a:rPr>
                          </m:ctrlPr>
                        </m:limLowPr>
                        <m:e>
                          <m:r>
                            <a:rPr lang="en-US" altLang="zh-CN" sz="2000" b="0" i="1" kern="100" smtClean="0">
                              <a:solidFill>
                                <a:prstClr val="black"/>
                              </a:solidFill>
                              <a:latin typeface="Cambria Math" panose="02040503050406030204" pitchFamily="18" charset="0"/>
                              <a:ea typeface="Cambria Math" panose="02040503050406030204" pitchFamily="18" charset="0"/>
                            </a:rPr>
                            <m:t>𝑚𝑖𝑛</m:t>
                          </m:r>
                        </m:e>
                        <m:lim>
                          <m:r>
                            <m:rPr>
                              <m:sty m:val="p"/>
                            </m:rPr>
                            <a:rPr lang="en-US" altLang="zh-CN" sz="2000" b="0" i="0" kern="100" smtClean="0">
                              <a:solidFill>
                                <a:prstClr val="black"/>
                              </a:solidFill>
                              <a:latin typeface="Cambria Math" panose="02040503050406030204" pitchFamily="18" charset="0"/>
                              <a:ea typeface="Cambria Math" panose="02040503050406030204" pitchFamily="18" charset="0"/>
                            </a:rPr>
                            <m:t>a</m:t>
                          </m:r>
                        </m:lim>
                      </m:limLow>
                      <m:f>
                        <m:fPr>
                          <m:ctrlPr>
                            <a:rPr lang="zh-CN" altLang="zh-CN" sz="2000" b="0" i="1" kern="100">
                              <a:solidFill>
                                <a:prstClr val="black"/>
                              </a:solidFill>
                              <a:latin typeface="Cambria Math" panose="02040503050406030204" pitchFamily="18" charset="0"/>
                              <a:ea typeface="Cambria Math" panose="02040503050406030204" pitchFamily="18" charset="0"/>
                            </a:rPr>
                          </m:ctrlPr>
                        </m:fPr>
                        <m:num>
                          <m:r>
                            <a:rPr lang="en-US" altLang="zh-CN" sz="2000" b="0" i="1" kern="100" smtClean="0">
                              <a:solidFill>
                                <a:prstClr val="black"/>
                              </a:solidFill>
                              <a:latin typeface="Cambria Math" panose="02040503050406030204" pitchFamily="18" charset="0"/>
                              <a:ea typeface="Cambria Math" panose="02040503050406030204" pitchFamily="18" charset="0"/>
                            </a:rPr>
                            <m:t>1</m:t>
                          </m:r>
                        </m:num>
                        <m:den>
                          <m:r>
                            <a:rPr lang="en-US" altLang="zh-CN" sz="2000" b="0" i="1" kern="100" smtClean="0">
                              <a:solidFill>
                                <a:prstClr val="black"/>
                              </a:solidFill>
                              <a:latin typeface="Cambria Math" panose="02040503050406030204" pitchFamily="18" charset="0"/>
                            </a:rPr>
                            <m:t>2</m:t>
                          </m:r>
                        </m:den>
                      </m:f>
                      <m:sSup>
                        <m:sSupPr>
                          <m:ctrlPr>
                            <a:rPr lang="en-US" altLang="zh-CN" sz="2000" b="0" i="1" kern="100">
                              <a:solidFill>
                                <a:prstClr val="black"/>
                              </a:solidFill>
                              <a:latin typeface="Cambria Math" panose="02040503050406030204" pitchFamily="18" charset="0"/>
                              <a:ea typeface="Cambria Math" panose="02040503050406030204" pitchFamily="18" charset="0"/>
                            </a:rPr>
                          </m:ctrlPr>
                        </m:sSupPr>
                        <m:e>
                          <m:d>
                            <m:dPr>
                              <m:begChr m:val="‖"/>
                              <m:endChr m:val="‖"/>
                              <m:ctrlPr>
                                <a:rPr lang="en-US" altLang="zh-CN" sz="2000" b="0" i="1" kern="100">
                                  <a:solidFill>
                                    <a:prstClr val="black"/>
                                  </a:solidFill>
                                  <a:latin typeface="Cambria Math" panose="02040503050406030204" pitchFamily="18" charset="0"/>
                                </a:rPr>
                              </m:ctrlPr>
                            </m:dPr>
                            <m:e>
                              <m:r>
                                <m:rPr>
                                  <m:sty m:val="p"/>
                                </m:rPr>
                                <a:rPr lang="en-US" altLang="zh-CN" sz="2000" b="0" i="0" kern="100" smtClean="0">
                                  <a:solidFill>
                                    <a:prstClr val="black"/>
                                  </a:solidFill>
                                  <a:latin typeface="Cambria Math" panose="02040503050406030204" pitchFamily="18" charset="0"/>
                                </a:rPr>
                                <m:t>a</m:t>
                              </m:r>
                            </m:e>
                          </m:d>
                        </m:e>
                        <m:sup>
                          <m:r>
                            <a:rPr lang="en-US" altLang="zh-CN" sz="2000" b="0" i="1" kern="100">
                              <a:solidFill>
                                <a:prstClr val="black"/>
                              </a:solidFill>
                              <a:latin typeface="Cambria Math" panose="02040503050406030204" pitchFamily="18" charset="0"/>
                              <a:ea typeface="Cambria Math" panose="02040503050406030204" pitchFamily="18" charset="0"/>
                            </a:rPr>
                            <m:t>2</m:t>
                          </m:r>
                        </m:sup>
                      </m:sSup>
                    </m:oMath>
                  </m:oMathPara>
                </a14:m>
                <a:endParaRPr lang="zh-CN" altLang="zh-CN" sz="2000" b="0" kern="100" dirty="0">
                  <a:solidFill>
                    <a:prstClr val="black"/>
                  </a:solidFill>
                  <a:latin typeface="Times New Roman" panose="02020603050405020304" pitchFamily="18" charset="0"/>
                </a:endParaRPr>
              </a:p>
              <a:p>
                <a:pPr algn="ctr" eaLnBrk="1" fontAlgn="auto" hangingPunct="1">
                  <a:lnSpc>
                    <a:spcPct val="125000"/>
                  </a:lnSpc>
                  <a:spcBef>
                    <a:spcPts val="0"/>
                  </a:spcBef>
                  <a:spcAft>
                    <a:spcPts val="0"/>
                  </a:spcAft>
                  <a:tabLst>
                    <a:tab pos="762000" algn="l"/>
                    <a:tab pos="6096000" algn="r"/>
                  </a:tabLst>
                </a:pPr>
                <a:r>
                  <a:rPr lang="en-US" altLang="zh-CN" sz="2000" b="0" kern="100" dirty="0">
                    <a:solidFill>
                      <a:prstClr val="black"/>
                    </a:solidFill>
                    <a:latin typeface="Calibri"/>
                  </a:rPr>
                  <a:t> </a:t>
                </a:r>
                <a14:m>
                  <m:oMath xmlns:m="http://schemas.openxmlformats.org/officeDocument/2006/math">
                    <m:r>
                      <m:rPr>
                        <m:nor/>
                      </m:rPr>
                      <a:rPr lang="en-US" altLang="zh-CN" sz="2000" b="0" kern="100" dirty="0">
                        <a:solidFill>
                          <a:prstClr val="black"/>
                        </a:solidFill>
                        <a:latin typeface="Times New Roman" panose="02020603050405020304" pitchFamily="18" charset="0"/>
                      </a:rPr>
                      <m:t>	</m:t>
                    </m:r>
                    <m:r>
                      <a:rPr lang="en-US" altLang="zh-CN" sz="2000" b="0" i="1" kern="100">
                        <a:solidFill>
                          <a:prstClr val="black"/>
                        </a:solidFill>
                        <a:latin typeface="Cambria Math" panose="02040503050406030204" pitchFamily="18" charset="0"/>
                      </a:rPr>
                      <m:t>𝑠</m:t>
                    </m:r>
                    <m:r>
                      <a:rPr lang="en-US" altLang="zh-CN" sz="2000" b="0" kern="100">
                        <a:solidFill>
                          <a:prstClr val="black"/>
                        </a:solidFill>
                        <a:latin typeface="Cambria Math" panose="02040503050406030204" pitchFamily="18" charset="0"/>
                      </a:rPr>
                      <m:t>.</m:t>
                    </m:r>
                    <m:r>
                      <a:rPr lang="en-US" altLang="zh-CN" sz="2000" b="0" i="1" kern="100">
                        <a:solidFill>
                          <a:prstClr val="black"/>
                        </a:solidFill>
                        <a:latin typeface="Cambria Math" panose="02040503050406030204" pitchFamily="18" charset="0"/>
                      </a:rPr>
                      <m:t>𝑡</m:t>
                    </m:r>
                    <m:r>
                      <a:rPr lang="en-US" altLang="zh-CN" sz="2000" b="0" kern="100">
                        <a:solidFill>
                          <a:prstClr val="black"/>
                        </a:solidFill>
                        <a:latin typeface="Cambria Math" panose="02040503050406030204" pitchFamily="18" charset="0"/>
                      </a:rPr>
                      <m:t>.</m:t>
                    </m:r>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𝑧</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sSubSup>
                      <m:sSubSupPr>
                        <m:ctrlPr>
                          <a:rPr lang="en-US" altLang="zh-CN" sz="2000" b="0" i="1" kern="100">
                            <a:solidFill>
                              <a:prstClr val="black"/>
                            </a:solidFill>
                            <a:latin typeface="Cambria Math" panose="02040503050406030204" pitchFamily="18" charset="0"/>
                            <a:ea typeface="Cambria Math" panose="02040503050406030204" pitchFamily="18" charset="0"/>
                          </a:rPr>
                        </m:ctrlPr>
                      </m:sSubSupPr>
                      <m:e>
                        <m:r>
                          <m:rPr>
                            <m:sty m:val="p"/>
                          </m:rPr>
                          <a:rPr lang="en-US" altLang="zh-CN" sz="2000" b="0" kern="100">
                            <a:solidFill>
                              <a:prstClr val="black"/>
                            </a:solidFill>
                            <a:latin typeface="Cambria Math" panose="02040503050406030204" pitchFamily="18" charset="0"/>
                            <a:ea typeface="Cambria Math" panose="02040503050406030204" pitchFamily="18" charset="0"/>
                          </a:rPr>
                          <m:t>a</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up>
                        <m:r>
                          <a:rPr lang="en-US" altLang="zh-CN" sz="2000" b="0" i="1" kern="100">
                            <a:solidFill>
                              <a:prstClr val="black"/>
                            </a:solidFill>
                            <a:latin typeface="Cambria Math" panose="02040503050406030204" pitchFamily="18" charset="0"/>
                            <a:ea typeface="Cambria Math" panose="02040503050406030204" pitchFamily="18" charset="0"/>
                          </a:rPr>
                          <m:t>𝑇</m:t>
                        </m:r>
                      </m:sup>
                    </m:sSubSup>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𝑦</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r>
                      <a:rPr lang="en-US" altLang="zh-CN" sz="2000" b="0" i="1" kern="100" smtClean="0">
                        <a:solidFill>
                          <a:prstClr val="black"/>
                        </a:solidFill>
                        <a:latin typeface="Cambria Math" panose="02040503050406030204" pitchFamily="18" charset="0"/>
                        <a:ea typeface="Cambria Math" panose="02040503050406030204" pitchFamily="18" charset="0"/>
                      </a:rPr>
                      <m:t>≥1</m:t>
                    </m:r>
                    <m:r>
                      <a:rPr lang="en-US" altLang="zh-CN" sz="2000" b="0">
                        <a:solidFill>
                          <a:prstClr val="black"/>
                        </a:solidFill>
                        <a:latin typeface="Cambria Math" panose="02040503050406030204" pitchFamily="18" charset="0"/>
                        <a:cs typeface="Times New Roman" panose="02020603050405020304" pitchFamily="18" charset="0"/>
                      </a:rPr>
                      <m:t>, </m:t>
                    </m:r>
                    <m:r>
                      <a:rPr lang="en-US" altLang="zh-CN" sz="2000" b="0" i="1" smtClean="0">
                        <a:solidFill>
                          <a:prstClr val="black"/>
                        </a:solidFill>
                        <a:latin typeface="Cambria Math" panose="02040503050406030204" pitchFamily="18" charset="0"/>
                        <a:cs typeface="Times New Roman" panose="02020603050405020304" pitchFamily="18" charset="0"/>
                      </a:rPr>
                      <m:t>𝑘</m:t>
                    </m:r>
                    <m:r>
                      <a:rPr lang="en-US" altLang="zh-CN" sz="2000" b="0">
                        <a:solidFill>
                          <a:prstClr val="black"/>
                        </a:solidFill>
                        <a:latin typeface="Cambria Math" panose="02040503050406030204" pitchFamily="18" charset="0"/>
                        <a:cs typeface="Times New Roman" panose="02020603050405020304" pitchFamily="18" charset="0"/>
                      </a:rPr>
                      <m:t>=</m:t>
                    </m:r>
                    <m:r>
                      <a:rPr lang="en-US" altLang="zh-CN" sz="2000" b="0" i="1">
                        <a:solidFill>
                          <a:prstClr val="black"/>
                        </a:solidFill>
                        <a:latin typeface="Cambria Math" panose="02040503050406030204" pitchFamily="18" charset="0"/>
                        <a:cs typeface="Times New Roman" panose="02020603050405020304" pitchFamily="18" charset="0"/>
                      </a:rPr>
                      <m:t>1</m:t>
                    </m:r>
                    <m:r>
                      <a:rPr lang="en-US" altLang="zh-CN" sz="2000" b="0">
                        <a:solidFill>
                          <a:prstClr val="black"/>
                        </a:solidFill>
                        <a:latin typeface="Cambria Math" panose="02040503050406030204" pitchFamily="18" charset="0"/>
                        <a:cs typeface="Times New Roman" panose="02020603050405020304" pitchFamily="18" charset="0"/>
                      </a:rPr>
                      <m:t>,</m:t>
                    </m:r>
                    <m:r>
                      <a:rPr lang="en-US" altLang="zh-CN" sz="2000" b="0" i="1">
                        <a:solidFill>
                          <a:prstClr val="black"/>
                        </a:solidFill>
                        <a:latin typeface="Cambria Math" panose="02040503050406030204" pitchFamily="18" charset="0"/>
                        <a:cs typeface="Times New Roman" panose="02020603050405020304" pitchFamily="18" charset="0"/>
                      </a:rPr>
                      <m:t>2</m:t>
                    </m:r>
                    <m:r>
                      <a:rPr lang="en-US" altLang="zh-CN" sz="2000" b="0">
                        <a:solidFill>
                          <a:prstClr val="black"/>
                        </a:solidFill>
                        <a:latin typeface="Cambria Math" panose="02040503050406030204" pitchFamily="18" charset="0"/>
                        <a:cs typeface="Times New Roman" panose="02020603050405020304" pitchFamily="18" charset="0"/>
                      </a:rPr>
                      <m:t>,…,</m:t>
                    </m:r>
                    <m:r>
                      <a:rPr lang="en-US" altLang="zh-CN" sz="2000" b="0" i="1">
                        <a:solidFill>
                          <a:prstClr val="black"/>
                        </a:solidFill>
                        <a:latin typeface="Cambria Math" panose="02040503050406030204" pitchFamily="18" charset="0"/>
                        <a:cs typeface="Times New Roman" panose="02020603050405020304" pitchFamily="18" charset="0"/>
                      </a:rPr>
                      <m:t>𝑛</m:t>
                    </m:r>
                    <m:r>
                      <a:rPr lang="en-US" altLang="zh-CN" sz="2000" b="0">
                        <a:solidFill>
                          <a:prstClr val="black"/>
                        </a:solidFill>
                        <a:latin typeface="Cambria Math" panose="02040503050406030204" pitchFamily="18" charset="0"/>
                        <a:cs typeface="Times New Roman" panose="02020603050405020304" pitchFamily="18" charset="0"/>
                      </a:rPr>
                      <m:t>.</m:t>
                    </m:r>
                  </m:oMath>
                </a14:m>
                <a:endParaRPr lang="zh-CN" altLang="en-US" sz="2000" b="0" dirty="0">
                  <a:solidFill>
                    <a:prstClr val="black"/>
                  </a:solidFill>
                  <a:latin typeface="等线" panose="02010600030101010101" charset="-122"/>
                  <a:ea typeface="等线" panose="02010600030101010101" charset="-122"/>
                </a:endParaRPr>
              </a:p>
            </p:txBody>
          </p:sp>
        </mc:Choice>
        <mc:Fallback xmlns="">
          <p:sp>
            <p:nvSpPr>
              <p:cNvPr id="107" name="文本框 106">
                <a:extLst>
                  <a:ext uri="{FF2B5EF4-FFF2-40B4-BE49-F238E27FC236}">
                    <a16:creationId xmlns:a16="http://schemas.microsoft.com/office/drawing/2014/main" id="{841C2D1D-4CDD-431D-B427-AC212E1F5D7F}"/>
                  </a:ext>
                </a:extLst>
              </p:cNvPr>
              <p:cNvSpPr txBox="1">
                <a:spLocks noRot="1" noChangeAspect="1" noMove="1" noResize="1" noEditPoints="1" noAdjustHandles="1" noChangeArrowheads="1" noChangeShapeType="1" noTextEdit="1"/>
              </p:cNvSpPr>
              <p:nvPr/>
            </p:nvSpPr>
            <p:spPr>
              <a:xfrm>
                <a:off x="7349726" y="2261057"/>
                <a:ext cx="4671191" cy="1203278"/>
              </a:xfrm>
              <a:prstGeom prst="rect">
                <a:avLst/>
              </a:prstGeom>
              <a:blipFill>
                <a:blip r:embed="rId10"/>
                <a:stretch>
                  <a:fillRect b="-2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129AC4AD-FECC-4D6F-A811-DBDAE5BDBE5F}"/>
                  </a:ext>
                </a:extLst>
              </p:cNvPr>
              <p:cNvSpPr txBox="1"/>
              <p:nvPr/>
            </p:nvSpPr>
            <p:spPr>
              <a:xfrm>
                <a:off x="7197711" y="4171774"/>
                <a:ext cx="4975220" cy="2006127"/>
              </a:xfrm>
              <a:prstGeom prst="rect">
                <a:avLst/>
              </a:prstGeom>
              <a:noFill/>
            </p:spPr>
            <p:txBody>
              <a:bodyPr wrap="square" rtlCol="0">
                <a:spAutoFit/>
              </a:bodyPr>
              <a:lstStyle/>
              <a:p>
                <a:pPr algn="ctr" eaLnBrk="1" fontAlgn="auto" hangingPunct="1">
                  <a:lnSpc>
                    <a:spcPct val="125000"/>
                  </a:lnSpc>
                  <a:spcBef>
                    <a:spcPts val="0"/>
                  </a:spcBef>
                  <a:spcAft>
                    <a:spcPts val="0"/>
                  </a:spcAft>
                  <a:tabLst>
                    <a:tab pos="762000" algn="l"/>
                    <a:tab pos="6096000" algn="r"/>
                  </a:tabLst>
                </a:pPr>
                <a14:m>
                  <m:oMathPara xmlns:m="http://schemas.openxmlformats.org/officeDocument/2006/math">
                    <m:oMathParaPr>
                      <m:jc m:val="centerGroup"/>
                    </m:oMathParaPr>
                    <m:oMath xmlns:m="http://schemas.openxmlformats.org/officeDocument/2006/math">
                      <m:r>
                        <m:rPr>
                          <m:nor/>
                        </m:rPr>
                        <a:rPr lang="en-US" altLang="zh-CN" sz="2000" b="0" kern="100" dirty="0" smtClean="0">
                          <a:solidFill>
                            <a:prstClr val="black"/>
                          </a:solidFill>
                          <a:latin typeface="Times New Roman" panose="02020603050405020304" pitchFamily="18" charset="0"/>
                        </a:rPr>
                        <m:t>	</m:t>
                      </m:r>
                      <m:limLow>
                        <m:limLowPr>
                          <m:ctrlPr>
                            <a:rPr lang="zh-CN" altLang="zh-CN" sz="2000" b="0" i="1" kern="100">
                              <a:solidFill>
                                <a:prstClr val="black"/>
                              </a:solidFill>
                              <a:latin typeface="Cambria Math" panose="02040503050406030204" pitchFamily="18" charset="0"/>
                              <a:ea typeface="Cambria Math" panose="02040503050406030204" pitchFamily="18" charset="0"/>
                            </a:rPr>
                          </m:ctrlPr>
                        </m:limLowPr>
                        <m:e>
                          <m:r>
                            <a:rPr lang="en-US" altLang="zh-CN" sz="2000" b="0" i="1" kern="100" smtClean="0">
                              <a:solidFill>
                                <a:prstClr val="black"/>
                              </a:solidFill>
                              <a:latin typeface="Cambria Math" panose="02040503050406030204" pitchFamily="18" charset="0"/>
                              <a:ea typeface="Cambria Math" panose="02040503050406030204" pitchFamily="18" charset="0"/>
                            </a:rPr>
                            <m:t>𝑚𝑖𝑛</m:t>
                          </m:r>
                        </m:e>
                        <m:lim>
                          <m:r>
                            <m:rPr>
                              <m:sty m:val="p"/>
                            </m:rPr>
                            <a:rPr lang="en-US" altLang="zh-CN" sz="2000" b="0" i="0" kern="100" smtClean="0">
                              <a:solidFill>
                                <a:prstClr val="black"/>
                              </a:solidFill>
                              <a:latin typeface="Cambria Math" panose="02040503050406030204" pitchFamily="18" charset="0"/>
                              <a:ea typeface="Cambria Math" panose="02040503050406030204" pitchFamily="18" charset="0"/>
                            </a:rPr>
                            <m:t>a</m:t>
                          </m:r>
                        </m:lim>
                      </m:limLow>
                      <m:f>
                        <m:fPr>
                          <m:ctrlPr>
                            <a:rPr lang="zh-CN" altLang="zh-CN" sz="2000" b="0" i="1" kern="100">
                              <a:solidFill>
                                <a:prstClr val="black"/>
                              </a:solidFill>
                              <a:latin typeface="Cambria Math" panose="02040503050406030204" pitchFamily="18" charset="0"/>
                              <a:ea typeface="Cambria Math" panose="02040503050406030204" pitchFamily="18" charset="0"/>
                            </a:rPr>
                          </m:ctrlPr>
                        </m:fPr>
                        <m:num>
                          <m:r>
                            <a:rPr lang="en-US" altLang="zh-CN" sz="2000" b="0" i="1" kern="100" smtClean="0">
                              <a:solidFill>
                                <a:prstClr val="black"/>
                              </a:solidFill>
                              <a:latin typeface="Cambria Math" panose="02040503050406030204" pitchFamily="18" charset="0"/>
                              <a:ea typeface="Cambria Math" panose="02040503050406030204" pitchFamily="18" charset="0"/>
                            </a:rPr>
                            <m:t>1</m:t>
                          </m:r>
                        </m:num>
                        <m:den>
                          <m:r>
                            <a:rPr lang="en-US" altLang="zh-CN" sz="2000" b="0" i="1" kern="100" smtClean="0">
                              <a:solidFill>
                                <a:prstClr val="black"/>
                              </a:solidFill>
                              <a:latin typeface="Cambria Math" panose="02040503050406030204" pitchFamily="18" charset="0"/>
                            </a:rPr>
                            <m:t>2</m:t>
                          </m:r>
                        </m:den>
                      </m:f>
                      <m:sSup>
                        <m:sSupPr>
                          <m:ctrlPr>
                            <a:rPr lang="en-US" altLang="zh-CN" sz="2000" b="0" i="1" kern="100">
                              <a:solidFill>
                                <a:prstClr val="black"/>
                              </a:solidFill>
                              <a:latin typeface="Cambria Math" panose="02040503050406030204" pitchFamily="18" charset="0"/>
                              <a:ea typeface="Cambria Math" panose="02040503050406030204" pitchFamily="18" charset="0"/>
                            </a:rPr>
                          </m:ctrlPr>
                        </m:sSupPr>
                        <m:e>
                          <m:d>
                            <m:dPr>
                              <m:begChr m:val="‖"/>
                              <m:endChr m:val="‖"/>
                              <m:ctrlPr>
                                <a:rPr lang="en-US" altLang="zh-CN" sz="2000" b="0" i="1" kern="100">
                                  <a:solidFill>
                                    <a:prstClr val="black"/>
                                  </a:solidFill>
                                  <a:latin typeface="Cambria Math" panose="02040503050406030204" pitchFamily="18" charset="0"/>
                                </a:rPr>
                              </m:ctrlPr>
                            </m:dPr>
                            <m:e>
                              <m:r>
                                <m:rPr>
                                  <m:sty m:val="p"/>
                                </m:rPr>
                                <a:rPr lang="en-US" altLang="zh-CN" sz="2000" b="0" i="0" kern="100" smtClean="0">
                                  <a:solidFill>
                                    <a:prstClr val="black"/>
                                  </a:solidFill>
                                  <a:latin typeface="Cambria Math" panose="02040503050406030204" pitchFamily="18" charset="0"/>
                                </a:rPr>
                                <m:t>a</m:t>
                              </m:r>
                            </m:e>
                          </m:d>
                        </m:e>
                        <m:sup>
                          <m:r>
                            <a:rPr lang="en-US" altLang="zh-CN" sz="2000" b="0" i="1" kern="100">
                              <a:solidFill>
                                <a:prstClr val="black"/>
                              </a:solidFill>
                              <a:latin typeface="Cambria Math" panose="02040503050406030204" pitchFamily="18" charset="0"/>
                              <a:ea typeface="Cambria Math" panose="02040503050406030204" pitchFamily="18" charset="0"/>
                            </a:rPr>
                            <m:t>2</m:t>
                          </m:r>
                        </m:sup>
                      </m:sSup>
                      <m:r>
                        <a:rPr lang="en-US" altLang="zh-CN" sz="2000" b="0" i="1" kern="100" smtClean="0">
                          <a:solidFill>
                            <a:prstClr val="black"/>
                          </a:solidFill>
                          <a:latin typeface="Cambria Math" panose="02040503050406030204" pitchFamily="18" charset="0"/>
                          <a:ea typeface="Cambria Math" panose="02040503050406030204" pitchFamily="18" charset="0"/>
                        </a:rPr>
                        <m:t>+</m:t>
                      </m:r>
                      <m:r>
                        <a:rPr lang="en-US" altLang="zh-CN" sz="2000" b="0" i="1" kern="100" smtClean="0">
                          <a:solidFill>
                            <a:prstClr val="black"/>
                          </a:solidFill>
                          <a:latin typeface="Cambria Math" panose="02040503050406030204" pitchFamily="18" charset="0"/>
                          <a:ea typeface="Cambria Math" panose="02040503050406030204" pitchFamily="18" charset="0"/>
                        </a:rPr>
                        <m:t>𝐶</m:t>
                      </m:r>
                      <m:nary>
                        <m:naryPr>
                          <m:chr m:val="∑"/>
                          <m:ctrlPr>
                            <a:rPr lang="en-US" altLang="zh-CN" sz="2000" b="0" i="1" kern="100" smtClean="0">
                              <a:solidFill>
                                <a:prstClr val="black"/>
                              </a:solidFill>
                              <a:latin typeface="Cambria Math" panose="02040503050406030204" pitchFamily="18" charset="0"/>
                              <a:ea typeface="Cambria Math" panose="02040503050406030204" pitchFamily="18" charset="0"/>
                            </a:rPr>
                          </m:ctrlPr>
                        </m:naryPr>
                        <m:sub>
                          <m:r>
                            <a:rPr lang="en-US" altLang="zh-CN" sz="2000" b="0" i="1" kern="100" smtClean="0">
                              <a:solidFill>
                                <a:prstClr val="black"/>
                              </a:solidFill>
                              <a:latin typeface="Cambria Math" panose="02040503050406030204" pitchFamily="18" charset="0"/>
                              <a:ea typeface="Cambria Math" panose="02040503050406030204" pitchFamily="18" charset="0"/>
                            </a:rPr>
                            <m:t>𝑘</m:t>
                          </m:r>
                          <m:r>
                            <a:rPr lang="en-US" altLang="zh-CN" sz="2000" b="0" i="1" kern="100" smtClean="0">
                              <a:solidFill>
                                <a:prstClr val="black"/>
                              </a:solidFill>
                              <a:latin typeface="Cambria Math" panose="02040503050406030204" pitchFamily="18" charset="0"/>
                              <a:ea typeface="Cambria Math" panose="02040503050406030204" pitchFamily="18" charset="0"/>
                            </a:rPr>
                            <m:t>=1</m:t>
                          </m:r>
                        </m:sub>
                        <m:sup>
                          <m:r>
                            <a:rPr lang="en-US" altLang="zh-CN" sz="2000" b="0" i="1" kern="100" smtClean="0">
                              <a:solidFill>
                                <a:prstClr val="black"/>
                              </a:solidFill>
                              <a:latin typeface="Cambria Math" panose="02040503050406030204" pitchFamily="18" charset="0"/>
                              <a:ea typeface="Cambria Math" panose="02040503050406030204" pitchFamily="18" charset="0"/>
                            </a:rPr>
                            <m:t>𝑛</m:t>
                          </m:r>
                        </m:sup>
                        <m:e>
                          <m:sSub>
                            <m:sSubPr>
                              <m:ctrlPr>
                                <a:rPr lang="en-US" altLang="zh-CN" sz="2000" b="0" i="1" kern="100" smtClean="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𝜉</m:t>
                              </m:r>
                            </m:e>
                            <m:sub>
                              <m:r>
                                <a:rPr lang="en-US" altLang="zh-CN" sz="2000" b="0" i="1" kern="100" smtClean="0">
                                  <a:solidFill>
                                    <a:prstClr val="black"/>
                                  </a:solidFill>
                                  <a:latin typeface="Cambria Math" panose="02040503050406030204" pitchFamily="18" charset="0"/>
                                  <a:ea typeface="Cambria Math" panose="02040503050406030204" pitchFamily="18" charset="0"/>
                                </a:rPr>
                                <m:t>𝑖</m:t>
                              </m:r>
                            </m:sub>
                          </m:sSub>
                        </m:e>
                      </m:nary>
                    </m:oMath>
                  </m:oMathPara>
                </a14:m>
                <a:endParaRPr lang="zh-CN" altLang="zh-CN" sz="2000" b="0" kern="100" dirty="0">
                  <a:solidFill>
                    <a:prstClr val="black"/>
                  </a:solidFill>
                  <a:latin typeface="Times New Roman" panose="02020603050405020304" pitchFamily="18" charset="0"/>
                </a:endParaRPr>
              </a:p>
              <a:p>
                <a:pPr algn="ctr" eaLnBrk="1" fontAlgn="auto" hangingPunct="1">
                  <a:lnSpc>
                    <a:spcPct val="125000"/>
                  </a:lnSpc>
                  <a:spcBef>
                    <a:spcPts val="0"/>
                  </a:spcBef>
                  <a:spcAft>
                    <a:spcPts val="0"/>
                  </a:spcAft>
                  <a:tabLst>
                    <a:tab pos="762000" algn="l"/>
                    <a:tab pos="6096000" algn="r"/>
                  </a:tabLst>
                </a:pPr>
                <a:r>
                  <a:rPr lang="en-US" altLang="zh-CN" sz="2000" b="0" kern="100" dirty="0">
                    <a:solidFill>
                      <a:prstClr val="black"/>
                    </a:solidFill>
                    <a:latin typeface="Calibri"/>
                  </a:rPr>
                  <a:t> </a:t>
                </a:r>
                <a14:m>
                  <m:oMath xmlns:m="http://schemas.openxmlformats.org/officeDocument/2006/math">
                    <m:r>
                      <m:rPr>
                        <m:nor/>
                      </m:rPr>
                      <a:rPr lang="en-US" altLang="zh-CN" sz="2000" b="0" kern="100" dirty="0">
                        <a:solidFill>
                          <a:prstClr val="black"/>
                        </a:solidFill>
                        <a:latin typeface="Times New Roman" panose="02020603050405020304" pitchFamily="18" charset="0"/>
                      </a:rPr>
                      <m:t>	</m:t>
                    </m:r>
                    <m:r>
                      <a:rPr lang="en-US" altLang="zh-CN" sz="2000" b="0" i="1" kern="100">
                        <a:solidFill>
                          <a:prstClr val="black"/>
                        </a:solidFill>
                        <a:latin typeface="Cambria Math" panose="02040503050406030204" pitchFamily="18" charset="0"/>
                      </a:rPr>
                      <m:t>𝑠</m:t>
                    </m:r>
                    <m:r>
                      <a:rPr lang="en-US" altLang="zh-CN" sz="2000" b="0" kern="100">
                        <a:solidFill>
                          <a:prstClr val="black"/>
                        </a:solidFill>
                        <a:latin typeface="Cambria Math" panose="02040503050406030204" pitchFamily="18" charset="0"/>
                      </a:rPr>
                      <m:t>.</m:t>
                    </m:r>
                    <m:r>
                      <a:rPr lang="en-US" altLang="zh-CN" sz="2000" b="0" i="1" kern="100">
                        <a:solidFill>
                          <a:prstClr val="black"/>
                        </a:solidFill>
                        <a:latin typeface="Cambria Math" panose="02040503050406030204" pitchFamily="18" charset="0"/>
                      </a:rPr>
                      <m:t>𝑡</m:t>
                    </m:r>
                    <m:r>
                      <a:rPr lang="en-US" altLang="zh-CN" sz="2000" b="0" kern="100">
                        <a:solidFill>
                          <a:prstClr val="black"/>
                        </a:solidFill>
                        <a:latin typeface="Cambria Math" panose="02040503050406030204" pitchFamily="18" charset="0"/>
                      </a:rPr>
                      <m:t>.</m:t>
                    </m:r>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𝑧</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sSubSup>
                      <m:sSubSupPr>
                        <m:ctrlPr>
                          <a:rPr lang="en-US" altLang="zh-CN" sz="2000" b="0" i="1" kern="100">
                            <a:solidFill>
                              <a:prstClr val="black"/>
                            </a:solidFill>
                            <a:latin typeface="Cambria Math" panose="02040503050406030204" pitchFamily="18" charset="0"/>
                            <a:ea typeface="Cambria Math" panose="02040503050406030204" pitchFamily="18" charset="0"/>
                          </a:rPr>
                        </m:ctrlPr>
                      </m:sSubSupPr>
                      <m:e>
                        <m:r>
                          <m:rPr>
                            <m:sty m:val="p"/>
                          </m:rPr>
                          <a:rPr lang="en-US" altLang="zh-CN" sz="2000" b="0" kern="100">
                            <a:solidFill>
                              <a:prstClr val="black"/>
                            </a:solidFill>
                            <a:latin typeface="Cambria Math" panose="02040503050406030204" pitchFamily="18" charset="0"/>
                            <a:ea typeface="Cambria Math" panose="02040503050406030204" pitchFamily="18" charset="0"/>
                          </a:rPr>
                          <m:t>a</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up>
                        <m:r>
                          <a:rPr lang="en-US" altLang="zh-CN" sz="2000" b="0" i="1" kern="100">
                            <a:solidFill>
                              <a:prstClr val="black"/>
                            </a:solidFill>
                            <a:latin typeface="Cambria Math" panose="02040503050406030204" pitchFamily="18" charset="0"/>
                            <a:ea typeface="Cambria Math" panose="02040503050406030204" pitchFamily="18" charset="0"/>
                          </a:rPr>
                          <m:t>𝑇</m:t>
                        </m:r>
                      </m:sup>
                    </m:sSubSup>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𝑦</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r>
                      <a:rPr lang="en-US" altLang="zh-CN" sz="2000" b="0" i="1" kern="100" smtClean="0">
                        <a:solidFill>
                          <a:prstClr val="black"/>
                        </a:solidFill>
                        <a:latin typeface="Cambria Math" panose="02040503050406030204" pitchFamily="18" charset="0"/>
                        <a:ea typeface="Cambria Math" panose="02040503050406030204" pitchFamily="18" charset="0"/>
                      </a:rPr>
                      <m:t>≥1−</m:t>
                    </m:r>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𝜉</m:t>
                        </m:r>
                      </m:e>
                      <m:sub>
                        <m:r>
                          <a:rPr lang="en-US" altLang="zh-CN" sz="2000" b="0" i="1" kern="100">
                            <a:solidFill>
                              <a:prstClr val="black"/>
                            </a:solidFill>
                            <a:latin typeface="Cambria Math" panose="02040503050406030204" pitchFamily="18" charset="0"/>
                            <a:ea typeface="Cambria Math" panose="02040503050406030204" pitchFamily="18" charset="0"/>
                          </a:rPr>
                          <m:t>𝑖</m:t>
                        </m:r>
                      </m:sub>
                    </m:sSub>
                    <m:r>
                      <a:rPr lang="en-US" altLang="zh-CN" sz="2000" b="0" i="1" kern="100">
                        <a:solidFill>
                          <a:prstClr val="black"/>
                        </a:solidFill>
                        <a:latin typeface="Cambria Math" panose="02040503050406030204" pitchFamily="18" charset="0"/>
                      </a:rPr>
                      <m:t>,</m:t>
                    </m:r>
                  </m:oMath>
                </a14:m>
                <a:endParaRPr lang="en-US" altLang="zh-CN" sz="2000" b="0" i="1" kern="100" dirty="0">
                  <a:solidFill>
                    <a:prstClr val="black"/>
                  </a:solidFill>
                  <a:latin typeface="Cambria Math" panose="02040503050406030204" pitchFamily="18" charset="0"/>
                </a:endParaRPr>
              </a:p>
              <a:p>
                <a:pPr algn="ctr" eaLnBrk="1" fontAlgn="auto" hangingPunct="1">
                  <a:lnSpc>
                    <a:spcPct val="125000"/>
                  </a:lnSpc>
                  <a:spcBef>
                    <a:spcPts val="0"/>
                  </a:spcBef>
                  <a:spcAft>
                    <a:spcPts val="0"/>
                  </a:spcAft>
                  <a:tabLst>
                    <a:tab pos="762000" algn="l"/>
                    <a:tab pos="6096000" algn="r"/>
                  </a:tabLst>
                </a:pPr>
                <a14:m>
                  <m:oMathPara xmlns:m="http://schemas.openxmlformats.org/officeDocument/2006/math">
                    <m:oMathParaPr>
                      <m:jc m:val="centerGroup"/>
                    </m:oMathParaPr>
                    <m:oMath xmlns:m="http://schemas.openxmlformats.org/officeDocument/2006/math">
                      <m:r>
                        <m:rPr>
                          <m:nor/>
                        </m:rPr>
                        <a:rPr lang="en-US" altLang="zh-CN" sz="2000" b="0" dirty="0">
                          <a:solidFill>
                            <a:prstClr val="black"/>
                          </a:solidFill>
                          <a:latin typeface="Times New Roman" panose="02020603050405020304" pitchFamily="18" charset="0"/>
                        </a:rPr>
                        <m:t>	</m:t>
                      </m:r>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𝜉</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Sub>
                      <m:r>
                        <a:rPr lang="en-US" altLang="zh-CN" sz="2000" b="0" i="1" kern="100" smtClean="0">
                          <a:solidFill>
                            <a:prstClr val="black"/>
                          </a:solidFill>
                          <a:latin typeface="Cambria Math" panose="02040503050406030204" pitchFamily="18" charset="0"/>
                          <a:ea typeface="Cambria Math" panose="02040503050406030204" pitchFamily="18" charset="0"/>
                        </a:rPr>
                        <m:t>≥</m:t>
                      </m:r>
                      <m:r>
                        <a:rPr lang="en-US" altLang="zh-CN" sz="2000" b="0" kern="100" smtClean="0">
                          <a:solidFill>
                            <a:prstClr val="black"/>
                          </a:solidFill>
                          <a:latin typeface="Cambria Math" panose="02040503050406030204" pitchFamily="18" charset="0"/>
                          <a:ea typeface="Cambria Math" panose="02040503050406030204" pitchFamily="18" charset="0"/>
                        </a:rPr>
                        <m:t>0</m:t>
                      </m:r>
                      <m:r>
                        <a:rPr lang="en-US" altLang="zh-CN" sz="2000" b="0">
                          <a:solidFill>
                            <a:prstClr val="black"/>
                          </a:solidFill>
                          <a:latin typeface="Cambria Math" panose="02040503050406030204" pitchFamily="18" charset="0"/>
                          <a:cs typeface="Times New Roman" panose="02020603050405020304" pitchFamily="18" charset="0"/>
                        </a:rPr>
                        <m:t>, </m:t>
                      </m:r>
                      <m:r>
                        <a:rPr lang="en-US" altLang="zh-CN" sz="2000" b="0" i="1" smtClean="0">
                          <a:solidFill>
                            <a:prstClr val="black"/>
                          </a:solidFill>
                          <a:latin typeface="Cambria Math" panose="02040503050406030204" pitchFamily="18" charset="0"/>
                          <a:cs typeface="Times New Roman" panose="02020603050405020304" pitchFamily="18" charset="0"/>
                        </a:rPr>
                        <m:t>𝑘</m:t>
                      </m:r>
                      <m:r>
                        <a:rPr lang="en-US" altLang="zh-CN" sz="2000" b="0">
                          <a:solidFill>
                            <a:prstClr val="black"/>
                          </a:solidFill>
                          <a:latin typeface="Cambria Math" panose="02040503050406030204" pitchFamily="18" charset="0"/>
                          <a:cs typeface="Times New Roman" panose="02020603050405020304" pitchFamily="18" charset="0"/>
                        </a:rPr>
                        <m:t>=</m:t>
                      </m:r>
                      <m:r>
                        <a:rPr lang="en-US" altLang="zh-CN" sz="2000" b="0" i="1">
                          <a:solidFill>
                            <a:prstClr val="black"/>
                          </a:solidFill>
                          <a:latin typeface="Cambria Math" panose="02040503050406030204" pitchFamily="18" charset="0"/>
                          <a:cs typeface="Times New Roman" panose="02020603050405020304" pitchFamily="18" charset="0"/>
                        </a:rPr>
                        <m:t>1</m:t>
                      </m:r>
                      <m:r>
                        <a:rPr lang="en-US" altLang="zh-CN" sz="2000" b="0">
                          <a:solidFill>
                            <a:prstClr val="black"/>
                          </a:solidFill>
                          <a:latin typeface="Cambria Math" panose="02040503050406030204" pitchFamily="18" charset="0"/>
                          <a:cs typeface="Times New Roman" panose="02020603050405020304" pitchFamily="18" charset="0"/>
                        </a:rPr>
                        <m:t>,</m:t>
                      </m:r>
                      <m:r>
                        <a:rPr lang="en-US" altLang="zh-CN" sz="2000" b="0" i="1">
                          <a:solidFill>
                            <a:prstClr val="black"/>
                          </a:solidFill>
                          <a:latin typeface="Cambria Math" panose="02040503050406030204" pitchFamily="18" charset="0"/>
                          <a:cs typeface="Times New Roman" panose="02020603050405020304" pitchFamily="18" charset="0"/>
                        </a:rPr>
                        <m:t>2</m:t>
                      </m:r>
                      <m:r>
                        <a:rPr lang="en-US" altLang="zh-CN" sz="2000" b="0">
                          <a:solidFill>
                            <a:prstClr val="black"/>
                          </a:solidFill>
                          <a:latin typeface="Cambria Math" panose="02040503050406030204" pitchFamily="18" charset="0"/>
                          <a:cs typeface="Times New Roman" panose="02020603050405020304" pitchFamily="18" charset="0"/>
                        </a:rPr>
                        <m:t>,…,</m:t>
                      </m:r>
                      <m:r>
                        <a:rPr lang="en-US" altLang="zh-CN" sz="2000" b="0" i="1">
                          <a:solidFill>
                            <a:prstClr val="black"/>
                          </a:solidFill>
                          <a:latin typeface="Cambria Math" panose="02040503050406030204" pitchFamily="18" charset="0"/>
                          <a:cs typeface="Times New Roman" panose="02020603050405020304" pitchFamily="18" charset="0"/>
                        </a:rPr>
                        <m:t>𝑛</m:t>
                      </m:r>
                      <m:r>
                        <a:rPr lang="en-US" altLang="zh-CN" sz="2000" b="0">
                          <a:solidFill>
                            <a:prstClr val="black"/>
                          </a:solidFill>
                          <a:latin typeface="Cambria Math" panose="02040503050406030204" pitchFamily="18" charset="0"/>
                          <a:cs typeface="Times New Roman" panose="02020603050405020304" pitchFamily="18" charset="0"/>
                        </a:rPr>
                        <m:t>.</m:t>
                      </m:r>
                    </m:oMath>
                  </m:oMathPara>
                </a14:m>
                <a:endParaRPr lang="zh-CN" altLang="en-US" sz="2000" b="0" dirty="0">
                  <a:solidFill>
                    <a:prstClr val="black"/>
                  </a:solidFill>
                  <a:latin typeface="等线" panose="02010600030101010101" charset="-122"/>
                  <a:ea typeface="等线" panose="02010600030101010101" charset="-122"/>
                </a:endParaRPr>
              </a:p>
            </p:txBody>
          </p:sp>
        </mc:Choice>
        <mc:Fallback xmlns="">
          <p:sp>
            <p:nvSpPr>
              <p:cNvPr id="108" name="文本框 107">
                <a:extLst>
                  <a:ext uri="{FF2B5EF4-FFF2-40B4-BE49-F238E27FC236}">
                    <a16:creationId xmlns:a16="http://schemas.microsoft.com/office/drawing/2014/main" id="{129AC4AD-FECC-4D6F-A811-DBDAE5BDBE5F}"/>
                  </a:ext>
                </a:extLst>
              </p:cNvPr>
              <p:cNvSpPr txBox="1">
                <a:spLocks noRot="1" noChangeAspect="1" noMove="1" noResize="1" noEditPoints="1" noAdjustHandles="1" noChangeArrowheads="1" noChangeShapeType="1" noTextEdit="1"/>
              </p:cNvSpPr>
              <p:nvPr/>
            </p:nvSpPr>
            <p:spPr>
              <a:xfrm>
                <a:off x="7197711" y="4171774"/>
                <a:ext cx="4975220" cy="2006127"/>
              </a:xfrm>
              <a:prstGeom prst="rect">
                <a:avLst/>
              </a:prstGeom>
              <a:blipFill>
                <a:blip r:embed="rId11"/>
                <a:stretch>
                  <a:fillRect/>
                </a:stretch>
              </a:blipFill>
            </p:spPr>
            <p:txBody>
              <a:bodyPr/>
              <a:lstStyle/>
              <a:p>
                <a:r>
                  <a:rPr lang="zh-CN" altLang="en-US">
                    <a:noFill/>
                  </a:rPr>
                  <a:t> </a:t>
                </a:r>
              </a:p>
            </p:txBody>
          </p:sp>
        </mc:Fallback>
      </mc:AlternateContent>
      <p:sp>
        <p:nvSpPr>
          <p:cNvPr id="109" name="圆角矩形 28">
            <a:extLst>
              <a:ext uri="{FF2B5EF4-FFF2-40B4-BE49-F238E27FC236}">
                <a16:creationId xmlns:a16="http://schemas.microsoft.com/office/drawing/2014/main" id="{85E4C003-70D9-4467-9985-0DBFA5A93C9A}"/>
              </a:ext>
            </a:extLst>
          </p:cNvPr>
          <p:cNvSpPr/>
          <p:nvPr/>
        </p:nvSpPr>
        <p:spPr>
          <a:xfrm>
            <a:off x="10014827" y="4408072"/>
            <a:ext cx="906751" cy="889540"/>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0" name="矩形 109">
            <a:extLst>
              <a:ext uri="{FF2B5EF4-FFF2-40B4-BE49-F238E27FC236}">
                <a16:creationId xmlns:a16="http://schemas.microsoft.com/office/drawing/2014/main" id="{2548D0A4-A41C-44C6-8B1C-6958117B00DB}"/>
              </a:ext>
            </a:extLst>
          </p:cNvPr>
          <p:cNvSpPr/>
          <p:nvPr/>
        </p:nvSpPr>
        <p:spPr>
          <a:xfrm>
            <a:off x="10468202" y="3661805"/>
            <a:ext cx="1642189" cy="452328"/>
          </a:xfrm>
          <a:prstGeom prst="rect">
            <a:avLst/>
          </a:prstGeom>
          <a:solidFill>
            <a:srgbClr val="5B9BD5">
              <a:alpha val="20000"/>
            </a:srgbClr>
          </a:solidFill>
          <a:ln w="571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Empirical Loss</a:t>
            </a:r>
          </a:p>
        </p:txBody>
      </p:sp>
      <p:cxnSp>
        <p:nvCxnSpPr>
          <p:cNvPr id="111" name="直接箭头连接符 110">
            <a:extLst>
              <a:ext uri="{FF2B5EF4-FFF2-40B4-BE49-F238E27FC236}">
                <a16:creationId xmlns:a16="http://schemas.microsoft.com/office/drawing/2014/main" id="{98E3F328-687B-416F-9C26-607D21BB4DBA}"/>
              </a:ext>
            </a:extLst>
          </p:cNvPr>
          <p:cNvCxnSpPr>
            <a:endCxn id="110" idx="2"/>
          </p:cNvCxnSpPr>
          <p:nvPr/>
        </p:nvCxnSpPr>
        <p:spPr>
          <a:xfrm flipV="1">
            <a:off x="10921578" y="4114133"/>
            <a:ext cx="367719" cy="761666"/>
          </a:xfrm>
          <a:prstGeom prst="straightConnector1">
            <a:avLst/>
          </a:prstGeom>
          <a:noFill/>
          <a:ln w="19050" cap="flat" cmpd="sng" algn="ctr">
            <a:solidFill>
              <a:srgbClr val="FF0000"/>
            </a:solidFill>
            <a:prstDash val="solid"/>
            <a:miter lim="800000"/>
            <a:tailEnd type="triangle"/>
          </a:ln>
          <a:effectLst/>
        </p:spPr>
      </p:cxnSp>
    </p:spTree>
    <p:extLst>
      <p:ext uri="{BB962C8B-B14F-4D97-AF65-F5344CB8AC3E}">
        <p14:creationId xmlns:p14="http://schemas.microsoft.com/office/powerpoint/2010/main" val="76552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fade">
                                      <p:cBhvr>
                                        <p:cTn id="18" dur="500"/>
                                        <p:tgtEl>
                                          <p:spTgt spid="9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fade">
                                      <p:cBhvr>
                                        <p:cTn id="24" dur="500"/>
                                        <p:tgtEl>
                                          <p:spTgt spid="10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fade">
                                      <p:cBhvr>
                                        <p:cTn id="3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6" grpId="0" animBg="1"/>
      <p:bldP spid="95" grpId="0"/>
      <p:bldP spid="99" grpId="0"/>
      <p:bldP spid="107" grpId="0"/>
      <p:bldP spid="108" grpId="0"/>
      <p:bldP spid="109" grpId="0" animBg="1"/>
      <p:bldP spid="1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23F4B8-1110-452C-AA1E-11B282D31148}"/>
              </a:ext>
            </a:extLst>
          </p:cNvPr>
          <p:cNvSpPr>
            <a:spLocks noGrp="1"/>
          </p:cNvSpPr>
          <p:nvPr>
            <p:ph type="title"/>
          </p:nvPr>
        </p:nvSpPr>
        <p:spPr/>
        <p:txBody>
          <a:bodyPr/>
          <a:lstStyle/>
          <a:p>
            <a:r>
              <a:rPr kumimoji="0" lang="en-US" altLang="zh-CN" sz="4000" b="0" i="0" u="none" strike="noStrike" kern="0" cap="none" spc="0" normalizeH="0" baseline="0" noProof="0" dirty="0">
                <a:ln>
                  <a:noFill/>
                </a:ln>
                <a:solidFill>
                  <a:srgbClr val="000000"/>
                </a:solidFill>
                <a:effectLst/>
                <a:uLnTx/>
                <a:uFillTx/>
                <a:latin typeface="Comic Sans MS" panose="030F0702030302020204" pitchFamily="66" charset="0"/>
                <a:ea typeface="Gungsuh"/>
                <a:cs typeface="+mj-cs"/>
              </a:rPr>
              <a:t>Support Vector Machine</a:t>
            </a:r>
            <a:endParaRPr lang="zh-CN" altLang="en-US" dirty="0"/>
          </a:p>
        </p:txBody>
      </p:sp>
      <p:sp>
        <p:nvSpPr>
          <p:cNvPr id="5" name="文本框 4">
            <a:extLst>
              <a:ext uri="{FF2B5EF4-FFF2-40B4-BE49-F238E27FC236}">
                <a16:creationId xmlns:a16="http://schemas.microsoft.com/office/drawing/2014/main" id="{CF4C3864-EDFB-465D-A69B-250E2596D351}"/>
              </a:ext>
            </a:extLst>
          </p:cNvPr>
          <p:cNvSpPr txBox="1"/>
          <p:nvPr/>
        </p:nvSpPr>
        <p:spPr>
          <a:xfrm>
            <a:off x="911424" y="1345133"/>
            <a:ext cx="7313585" cy="523220"/>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b="0" dirty="0"/>
              <a:t>The training of SVM with soft margin</a:t>
            </a:r>
          </a:p>
        </p:txBody>
      </p:sp>
      <p:sp>
        <p:nvSpPr>
          <p:cNvPr id="2" name="文本框 1">
            <a:extLst>
              <a:ext uri="{FF2B5EF4-FFF2-40B4-BE49-F238E27FC236}">
                <a16:creationId xmlns:a16="http://schemas.microsoft.com/office/drawing/2014/main" id="{709A7985-9B0A-4586-9F9B-3B9752333A51}"/>
              </a:ext>
            </a:extLst>
          </p:cNvPr>
          <p:cNvSpPr txBox="1"/>
          <p:nvPr/>
        </p:nvSpPr>
        <p:spPr>
          <a:xfrm>
            <a:off x="1415480" y="2117518"/>
            <a:ext cx="5184576" cy="400110"/>
          </a:xfrm>
          <a:prstGeom prst="rect">
            <a:avLst/>
          </a:prstGeom>
          <a:noFill/>
        </p:spPr>
        <p:txBody>
          <a:bodyPr wrap="square" rtlCol="0">
            <a:spAutoFit/>
          </a:bodyPr>
          <a:lstStyle/>
          <a:p>
            <a:r>
              <a:rPr lang="en-US" altLang="zh-CN" sz="2000" dirty="0" err="1">
                <a:solidFill>
                  <a:srgbClr val="0000FF"/>
                </a:solidFill>
              </a:rPr>
              <a:t>Karush</a:t>
            </a:r>
            <a:r>
              <a:rPr lang="en-US" altLang="zh-CN" sz="2000" dirty="0">
                <a:solidFill>
                  <a:srgbClr val="0000FF"/>
                </a:solidFill>
              </a:rPr>
              <a:t>-Kuhn-</a:t>
            </a:r>
            <a:r>
              <a:rPr lang="en-US" altLang="zh-CN" sz="2000" dirty="0" err="1">
                <a:solidFill>
                  <a:srgbClr val="0000FF"/>
                </a:solidFill>
              </a:rPr>
              <a:t>Tucher</a:t>
            </a:r>
            <a:r>
              <a:rPr lang="en-US" altLang="zh-CN" sz="2000" dirty="0">
                <a:solidFill>
                  <a:srgbClr val="0000FF"/>
                </a:solidFill>
              </a:rPr>
              <a:t> construction method</a:t>
            </a:r>
            <a:endParaRPr lang="zh-CN" altLang="en-US" sz="2000" dirty="0">
              <a:solidFill>
                <a:srgbClr val="0000FF"/>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4026BA-30D9-49E5-B8A6-A041133D578C}"/>
                  </a:ext>
                </a:extLst>
              </p:cNvPr>
              <p:cNvSpPr txBox="1"/>
              <p:nvPr/>
            </p:nvSpPr>
            <p:spPr>
              <a:xfrm>
                <a:off x="1415480" y="2728385"/>
                <a:ext cx="9865096" cy="1810047"/>
              </a:xfrm>
              <a:prstGeom prst="rect">
                <a:avLst/>
              </a:prstGeom>
              <a:noFill/>
            </p:spPr>
            <p:txBody>
              <a:bodyPr wrap="square" rtlCol="0">
                <a:spAutoFit/>
              </a:bodyPr>
              <a:lstStyle/>
              <a:p>
                <a:r>
                  <a:rPr lang="en-US" altLang="zh-CN" sz="2000" dirty="0"/>
                  <a:t>Minimize</a:t>
                </a:r>
                <a:r>
                  <a:rPr lang="en-US" altLang="zh-CN" sz="2400" b="0" dirty="0"/>
                  <a:t>  </a:t>
                </a:r>
                <a:r>
                  <a:rPr lang="en-US" altLang="zh-CN" b="0" dirty="0"/>
                  <a:t>  </a:t>
                </a:r>
                <a14:m>
                  <m:oMath xmlns:m="http://schemas.openxmlformats.org/officeDocument/2006/math">
                    <m: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t>𝐿</m:t>
                    </m:r>
                    <m:d>
                      <m:dPr>
                        <m:ctrlP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ctrlPr>
                      </m:dPr>
                      <m:e>
                        <m:r>
                          <m:rPr>
                            <m:sty m:val="p"/>
                          </m:rPr>
                          <a:rPr kumimoji="0" lang="en-US" altLang="zh-CN" sz="2000" b="0" i="0"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t>a</m:t>
                        </m:r>
                        <m:r>
                          <a:rPr kumimoji="0" lang="en-US" altLang="zh-CN" sz="2000" b="0" i="0"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000" b="0" i="1" u="none" strike="noStrike" kern="100" cap="none" spc="0" normalizeH="0" baseline="0" noProof="0" dirty="0" smtClean="0">
                            <a:ln>
                              <a:noFill/>
                            </a:ln>
                            <a:solidFill>
                              <a:prstClr val="black"/>
                            </a:solidFill>
                            <a:effectLst/>
                            <a:uLnTx/>
                            <a:uFillTx/>
                            <a:latin typeface="Cambria Math" panose="02040503050406030204" pitchFamily="18" charset="0"/>
                            <a:cs typeface="+mn-cs"/>
                          </a:rPr>
                          <m:t>𝛼</m:t>
                        </m:r>
                        <m: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cs typeface="+mn-cs"/>
                          </a:rPr>
                          <m:t>,</m:t>
                        </m:r>
                        <m:r>
                          <a:rPr kumimoji="0" lang="zh-CN" altLang="en-US" sz="2000" b="0" i="1" u="none" strike="noStrike" kern="100" cap="none" spc="0" normalizeH="0" baseline="0" noProof="0" dirty="0" smtClean="0">
                            <a:ln>
                              <a:noFill/>
                            </a:ln>
                            <a:solidFill>
                              <a:prstClr val="black"/>
                            </a:solidFill>
                            <a:effectLst/>
                            <a:uLnTx/>
                            <a:uFillTx/>
                            <a:latin typeface="Cambria Math" panose="02040503050406030204" pitchFamily="18" charset="0"/>
                          </a:rPr>
                          <m:t>𝜉</m:t>
                        </m:r>
                        <m: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rPr>
                          <m:t>,</m:t>
                        </m:r>
                        <m:r>
                          <a:rPr kumimoji="0" lang="zh-CN" altLang="en-US" sz="2000" b="0" i="1" u="none" strike="noStrike" kern="100" cap="none" spc="0" normalizeH="0" baseline="0" noProof="0" dirty="0" smtClean="0">
                            <a:ln>
                              <a:noFill/>
                            </a:ln>
                            <a:solidFill>
                              <a:prstClr val="black"/>
                            </a:solidFill>
                            <a:effectLst/>
                            <a:uLnTx/>
                            <a:uFillTx/>
                            <a:latin typeface="Cambria Math" panose="02040503050406030204" pitchFamily="18" charset="0"/>
                          </a:rPr>
                          <m:t>𝜇</m:t>
                        </m:r>
                      </m:e>
                    </m:d>
                    <m: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cs typeface="+mn-cs"/>
                      </a:rPr>
                      <m:t>=</m:t>
                    </m:r>
                    <m:f>
                      <m:fPr>
                        <m:ctrlPr>
                          <a:rPr lang="zh-CN" altLang="zh-CN" sz="2000" b="0" i="1" kern="100">
                            <a:solidFill>
                              <a:prstClr val="black"/>
                            </a:solidFill>
                            <a:latin typeface="Cambria Math" panose="02040503050406030204" pitchFamily="18" charset="0"/>
                            <a:ea typeface="Cambria Math" panose="02040503050406030204" pitchFamily="18" charset="0"/>
                          </a:rPr>
                        </m:ctrlPr>
                      </m:fPr>
                      <m:num>
                        <m:r>
                          <a:rPr lang="en-US" altLang="zh-CN" sz="2000" b="0" i="1" kern="100">
                            <a:solidFill>
                              <a:prstClr val="black"/>
                            </a:solidFill>
                            <a:latin typeface="Cambria Math" panose="02040503050406030204" pitchFamily="18" charset="0"/>
                            <a:ea typeface="Cambria Math" panose="02040503050406030204" pitchFamily="18" charset="0"/>
                          </a:rPr>
                          <m:t>1</m:t>
                        </m:r>
                      </m:num>
                      <m:den>
                        <m:r>
                          <a:rPr lang="en-US" altLang="zh-CN" sz="2000" b="0" i="1" kern="100">
                            <a:solidFill>
                              <a:prstClr val="black"/>
                            </a:solidFill>
                            <a:latin typeface="Cambria Math" panose="02040503050406030204" pitchFamily="18" charset="0"/>
                          </a:rPr>
                          <m:t>2</m:t>
                        </m:r>
                      </m:den>
                    </m:f>
                    <m:sSup>
                      <m:sSupPr>
                        <m:ctrlPr>
                          <a:rPr lang="en-US" altLang="zh-CN" sz="2000" b="0" i="1" kern="100">
                            <a:solidFill>
                              <a:prstClr val="black"/>
                            </a:solidFill>
                            <a:latin typeface="Cambria Math" panose="02040503050406030204" pitchFamily="18" charset="0"/>
                            <a:ea typeface="Cambria Math" panose="02040503050406030204" pitchFamily="18" charset="0"/>
                          </a:rPr>
                        </m:ctrlPr>
                      </m:sSupPr>
                      <m:e>
                        <m:d>
                          <m:dPr>
                            <m:begChr m:val="‖"/>
                            <m:endChr m:val="‖"/>
                            <m:ctrlPr>
                              <a:rPr lang="en-US" altLang="zh-CN" sz="2000" b="0" i="1" kern="100">
                                <a:solidFill>
                                  <a:prstClr val="black"/>
                                </a:solidFill>
                                <a:latin typeface="Cambria Math" panose="02040503050406030204" pitchFamily="18" charset="0"/>
                              </a:rPr>
                            </m:ctrlPr>
                          </m:dPr>
                          <m:e>
                            <m:r>
                              <m:rPr>
                                <m:sty m:val="p"/>
                              </m:rPr>
                              <a:rPr lang="en-US" altLang="zh-CN" sz="2000" b="0" i="0" kern="100" smtClean="0">
                                <a:solidFill>
                                  <a:prstClr val="black"/>
                                </a:solidFill>
                                <a:latin typeface="Cambria Math" panose="02040503050406030204" pitchFamily="18" charset="0"/>
                              </a:rPr>
                              <m:t>a</m:t>
                            </m:r>
                          </m:e>
                        </m:d>
                      </m:e>
                      <m:sup>
                        <m:r>
                          <a:rPr lang="en-US" altLang="zh-CN" sz="2000" b="0" i="1" kern="100">
                            <a:solidFill>
                              <a:prstClr val="black"/>
                            </a:solidFill>
                            <a:latin typeface="Cambria Math" panose="02040503050406030204" pitchFamily="18" charset="0"/>
                            <a:ea typeface="Cambria Math" panose="02040503050406030204" pitchFamily="18" charset="0"/>
                          </a:rPr>
                          <m:t>2</m:t>
                        </m:r>
                      </m:sup>
                    </m:sSup>
                    <m:r>
                      <a:rPr lang="en-US" altLang="zh-CN" sz="2000" b="0" i="1" kern="100">
                        <a:solidFill>
                          <a:prstClr val="black"/>
                        </a:solidFill>
                        <a:latin typeface="Cambria Math" panose="02040503050406030204" pitchFamily="18" charset="0"/>
                        <a:ea typeface="Cambria Math" panose="02040503050406030204" pitchFamily="18" charset="0"/>
                      </a:rPr>
                      <m:t>+</m:t>
                    </m:r>
                    <m:r>
                      <a:rPr lang="en-US" altLang="zh-CN" sz="2000" b="0" i="1" kern="100">
                        <a:solidFill>
                          <a:prstClr val="black"/>
                        </a:solidFill>
                        <a:latin typeface="Cambria Math" panose="02040503050406030204" pitchFamily="18" charset="0"/>
                        <a:ea typeface="Cambria Math" panose="02040503050406030204" pitchFamily="18" charset="0"/>
                      </a:rPr>
                      <m:t>𝐶</m:t>
                    </m:r>
                    <m:nary>
                      <m:naryPr>
                        <m:chr m:val="∑"/>
                        <m:ctrlPr>
                          <a:rPr lang="en-US" altLang="zh-CN" sz="2000" b="0" i="1" kern="100">
                            <a:solidFill>
                              <a:prstClr val="black"/>
                            </a:solidFill>
                            <a:latin typeface="Cambria Math" panose="02040503050406030204" pitchFamily="18" charset="0"/>
                            <a:ea typeface="Cambria Math" panose="02040503050406030204" pitchFamily="18" charset="0"/>
                          </a:rPr>
                        </m:ctrlPr>
                      </m:naryPr>
                      <m:sub>
                        <m:r>
                          <a:rPr lang="en-US" altLang="zh-CN" sz="2000" b="0" i="1" kern="100">
                            <a:solidFill>
                              <a:prstClr val="black"/>
                            </a:solidFill>
                            <a:latin typeface="Cambria Math" panose="02040503050406030204" pitchFamily="18" charset="0"/>
                            <a:ea typeface="Cambria Math" panose="02040503050406030204" pitchFamily="18" charset="0"/>
                          </a:rPr>
                          <m:t>𝑘</m:t>
                        </m:r>
                        <m:r>
                          <a:rPr lang="en-US" altLang="zh-CN" sz="2000" b="0" i="1" kern="100">
                            <a:solidFill>
                              <a:prstClr val="black"/>
                            </a:solidFill>
                            <a:latin typeface="Cambria Math" panose="02040503050406030204" pitchFamily="18" charset="0"/>
                            <a:ea typeface="Cambria Math" panose="02040503050406030204" pitchFamily="18" charset="0"/>
                          </a:rPr>
                          <m:t>=1</m:t>
                        </m:r>
                      </m:sub>
                      <m:sup>
                        <m:r>
                          <a:rPr lang="en-US" altLang="zh-CN" sz="2000" b="0" i="1" kern="100">
                            <a:solidFill>
                              <a:prstClr val="black"/>
                            </a:solidFill>
                            <a:latin typeface="Cambria Math" panose="02040503050406030204" pitchFamily="18" charset="0"/>
                            <a:ea typeface="Cambria Math" panose="02040503050406030204" pitchFamily="18" charset="0"/>
                          </a:rPr>
                          <m:t>𝑛</m:t>
                        </m:r>
                      </m:sup>
                      <m:e>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𝜉</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Sub>
                      </m:e>
                    </m:nary>
                    <m:r>
                      <a:rPr lang="en-US" altLang="zh-CN" sz="2000" b="0" i="1" kern="100" smtClean="0">
                        <a:solidFill>
                          <a:prstClr val="black"/>
                        </a:solidFill>
                        <a:latin typeface="Cambria Math" panose="02040503050406030204" pitchFamily="18" charset="0"/>
                        <a:ea typeface="Cambria Math" panose="02040503050406030204" pitchFamily="18" charset="0"/>
                      </a:rPr>
                      <m:t>−</m:t>
                    </m:r>
                    <m:nary>
                      <m:naryPr>
                        <m:chr m:val="∑"/>
                        <m:ctrlPr>
                          <a:rPr lang="en-US" altLang="zh-CN" sz="2000" b="0" i="1" kern="100" smtClean="0">
                            <a:solidFill>
                              <a:prstClr val="black"/>
                            </a:solidFill>
                            <a:latin typeface="Cambria Math" panose="02040503050406030204" pitchFamily="18" charset="0"/>
                            <a:ea typeface="Cambria Math" panose="02040503050406030204" pitchFamily="18" charset="0"/>
                          </a:rPr>
                        </m:ctrlPr>
                      </m:naryPr>
                      <m:sub>
                        <m:r>
                          <m:rPr>
                            <m:brk m:alnAt="23"/>
                          </m:rPr>
                          <a:rPr lang="en-US" altLang="zh-CN" sz="2000" b="0" i="1" kern="100" smtClean="0">
                            <a:solidFill>
                              <a:prstClr val="black"/>
                            </a:solidFill>
                            <a:latin typeface="Cambria Math" panose="02040503050406030204" pitchFamily="18" charset="0"/>
                            <a:ea typeface="Cambria Math" panose="02040503050406030204" pitchFamily="18" charset="0"/>
                          </a:rPr>
                          <m:t>𝑘</m:t>
                        </m:r>
                        <m:r>
                          <a:rPr lang="en-US" altLang="zh-CN" sz="2000" b="0" i="1" kern="100" smtClean="0">
                            <a:solidFill>
                              <a:prstClr val="black"/>
                            </a:solidFill>
                            <a:latin typeface="Cambria Math" panose="02040503050406030204" pitchFamily="18" charset="0"/>
                            <a:ea typeface="Cambria Math" panose="02040503050406030204" pitchFamily="18" charset="0"/>
                          </a:rPr>
                          <m:t>=1</m:t>
                        </m:r>
                      </m:sub>
                      <m:sup>
                        <m:r>
                          <a:rPr lang="en-US" altLang="zh-CN" sz="2000" b="0" i="1" kern="100" smtClean="0">
                            <a:solidFill>
                              <a:prstClr val="black"/>
                            </a:solidFill>
                            <a:latin typeface="Cambria Math" panose="02040503050406030204" pitchFamily="18" charset="0"/>
                            <a:ea typeface="Cambria Math" panose="02040503050406030204" pitchFamily="18" charset="0"/>
                          </a:rPr>
                          <m:t>𝑛</m:t>
                        </m:r>
                      </m:sup>
                      <m:e>
                        <m:sSub>
                          <m:sSubPr>
                            <m:ctrlPr>
                              <a:rPr lang="en-US" altLang="zh-CN" sz="2000" b="0" i="1" kern="100" smtClean="0">
                                <a:solidFill>
                                  <a:prstClr val="black"/>
                                </a:solidFill>
                                <a:latin typeface="Cambria Math" panose="02040503050406030204" pitchFamily="18" charset="0"/>
                                <a:ea typeface="Cambria Math" panose="02040503050406030204" pitchFamily="18" charset="0"/>
                              </a:rPr>
                            </m:ctrlPr>
                          </m:sSubPr>
                          <m:e>
                            <m:r>
                              <a:rPr lang="zh-CN" altLang="en-US" sz="2000" b="0" i="1" kern="100" smtClean="0">
                                <a:solidFill>
                                  <a:prstClr val="black"/>
                                </a:solidFill>
                                <a:latin typeface="Cambria Math" panose="02040503050406030204" pitchFamily="18" charset="0"/>
                                <a:ea typeface="Cambria Math" panose="02040503050406030204" pitchFamily="18" charset="0"/>
                              </a:rPr>
                              <m:t>𝛼</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Sub>
                        <m:d>
                          <m:dPr>
                            <m:begChr m:val="["/>
                            <m:endChr m:val="]"/>
                            <m:ctrlPr>
                              <a:rPr lang="en-US" altLang="zh-CN" sz="2000" b="0" i="1" kern="100" smtClean="0">
                                <a:solidFill>
                                  <a:prstClr val="black"/>
                                </a:solidFill>
                                <a:latin typeface="Cambria Math" panose="02040503050406030204" pitchFamily="18" charset="0"/>
                                <a:ea typeface="Cambria Math" panose="02040503050406030204" pitchFamily="18" charset="0"/>
                              </a:rPr>
                            </m:ctrlPr>
                          </m:dPr>
                          <m:e>
                            <m:sSub>
                              <m:sSubPr>
                                <m:ctrlPr>
                                  <a:rPr lang="en-US" altLang="zh-CN" sz="2000" b="0" i="1" kern="100" smtClean="0">
                                    <a:solidFill>
                                      <a:prstClr val="black"/>
                                    </a:solidFill>
                                    <a:latin typeface="Cambria Math" panose="02040503050406030204" pitchFamily="18" charset="0"/>
                                    <a:ea typeface="Cambria Math" panose="02040503050406030204" pitchFamily="18" charset="0"/>
                                  </a:rPr>
                                </m:ctrlPr>
                              </m:sSubPr>
                              <m:e>
                                <m:r>
                                  <a:rPr lang="en-US" altLang="zh-CN" sz="2000" b="0" i="1" kern="100" smtClean="0">
                                    <a:solidFill>
                                      <a:prstClr val="black"/>
                                    </a:solidFill>
                                    <a:latin typeface="Cambria Math" panose="02040503050406030204" pitchFamily="18" charset="0"/>
                                    <a:ea typeface="Cambria Math" panose="02040503050406030204" pitchFamily="18" charset="0"/>
                                  </a:rPr>
                                  <m:t>𝑧</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Sub>
                            <m:sSubSup>
                              <m:sSubSupPr>
                                <m:ctrlPr>
                                  <a:rPr lang="en-US" altLang="zh-CN" sz="2000" b="0" i="1" kern="100" smtClean="0">
                                    <a:solidFill>
                                      <a:prstClr val="black"/>
                                    </a:solidFill>
                                    <a:latin typeface="Cambria Math" panose="02040503050406030204" pitchFamily="18" charset="0"/>
                                    <a:ea typeface="Cambria Math" panose="02040503050406030204" pitchFamily="18" charset="0"/>
                                  </a:rPr>
                                </m:ctrlPr>
                              </m:sSubSupPr>
                              <m:e>
                                <m:r>
                                  <m:rPr>
                                    <m:sty m:val="p"/>
                                  </m:rPr>
                                  <a:rPr lang="en-US" altLang="zh-CN" sz="2000" b="0" i="0" kern="100" smtClean="0">
                                    <a:solidFill>
                                      <a:prstClr val="black"/>
                                    </a:solidFill>
                                    <a:latin typeface="Cambria Math" panose="02040503050406030204" pitchFamily="18" charset="0"/>
                                    <a:ea typeface="Cambria Math" panose="02040503050406030204" pitchFamily="18" charset="0"/>
                                  </a:rPr>
                                  <m:t>a</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up>
                                <m:r>
                                  <a:rPr lang="en-US" altLang="zh-CN" sz="2000" b="0" i="1" kern="100" smtClean="0">
                                    <a:solidFill>
                                      <a:prstClr val="black"/>
                                    </a:solidFill>
                                    <a:latin typeface="Cambria Math" panose="02040503050406030204" pitchFamily="18" charset="0"/>
                                    <a:ea typeface="Cambria Math" panose="02040503050406030204" pitchFamily="18" charset="0"/>
                                  </a:rPr>
                                  <m:t>𝑇</m:t>
                                </m:r>
                              </m:sup>
                            </m:sSubSup>
                            <m:sSub>
                              <m:sSubPr>
                                <m:ctrlPr>
                                  <a:rPr lang="en-US" altLang="zh-CN" sz="2000" b="0" i="1" kern="100" smtClean="0">
                                    <a:solidFill>
                                      <a:prstClr val="black"/>
                                    </a:solidFill>
                                    <a:latin typeface="Cambria Math" panose="02040503050406030204" pitchFamily="18" charset="0"/>
                                    <a:ea typeface="Cambria Math" panose="02040503050406030204" pitchFamily="18" charset="0"/>
                                  </a:rPr>
                                </m:ctrlPr>
                              </m:sSubPr>
                              <m:e>
                                <m:r>
                                  <a:rPr lang="en-US" altLang="zh-CN" sz="2000" b="0" i="1" kern="100" smtClean="0">
                                    <a:solidFill>
                                      <a:prstClr val="black"/>
                                    </a:solidFill>
                                    <a:latin typeface="Cambria Math" panose="02040503050406030204" pitchFamily="18" charset="0"/>
                                    <a:ea typeface="Cambria Math" panose="02040503050406030204" pitchFamily="18" charset="0"/>
                                  </a:rPr>
                                  <m:t>𝑦</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Sub>
                            <m:r>
                              <a:rPr lang="en-US" altLang="zh-CN" sz="2000" b="0" i="1" kern="100" smtClean="0">
                                <a:solidFill>
                                  <a:prstClr val="black"/>
                                </a:solidFill>
                                <a:latin typeface="Cambria Math" panose="02040503050406030204" pitchFamily="18" charset="0"/>
                                <a:ea typeface="Cambria Math" panose="02040503050406030204" pitchFamily="18" charset="0"/>
                              </a:rPr>
                              <m:t>+</m:t>
                            </m:r>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𝜉</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r>
                              <a:rPr lang="en-US" altLang="zh-CN" sz="2000" b="0" i="1" kern="100" smtClean="0">
                                <a:solidFill>
                                  <a:prstClr val="black"/>
                                </a:solidFill>
                                <a:latin typeface="Cambria Math" panose="02040503050406030204" pitchFamily="18" charset="0"/>
                                <a:ea typeface="Cambria Math" panose="02040503050406030204" pitchFamily="18" charset="0"/>
                              </a:rPr>
                              <m:t>−1</m:t>
                            </m:r>
                          </m:e>
                        </m:d>
                      </m:e>
                    </m:nary>
                    <m:r>
                      <a:rPr lang="en-US" altLang="zh-CN" sz="2000" b="0" i="1" kern="100" smtClean="0">
                        <a:solidFill>
                          <a:prstClr val="black"/>
                        </a:solidFill>
                        <a:latin typeface="Cambria Math" panose="02040503050406030204" pitchFamily="18" charset="0"/>
                        <a:ea typeface="Cambria Math" panose="02040503050406030204" pitchFamily="18" charset="0"/>
                      </a:rPr>
                      <m:t>−</m:t>
                    </m:r>
                    <m:nary>
                      <m:naryPr>
                        <m:chr m:val="∑"/>
                        <m:ctrlPr>
                          <a:rPr lang="en-US" altLang="zh-CN" sz="2000" b="0" i="1" kern="100" smtClean="0">
                            <a:solidFill>
                              <a:prstClr val="black"/>
                            </a:solidFill>
                            <a:latin typeface="Cambria Math" panose="02040503050406030204" pitchFamily="18" charset="0"/>
                            <a:ea typeface="Cambria Math" panose="02040503050406030204" pitchFamily="18" charset="0"/>
                          </a:rPr>
                        </m:ctrlPr>
                      </m:naryPr>
                      <m:sub>
                        <m:r>
                          <m:rPr>
                            <m:brk m:alnAt="23"/>
                          </m:rPr>
                          <a:rPr lang="en-US" altLang="zh-CN" sz="2000" b="0" i="1" kern="100" smtClean="0">
                            <a:solidFill>
                              <a:prstClr val="black"/>
                            </a:solidFill>
                            <a:latin typeface="Cambria Math" panose="02040503050406030204" pitchFamily="18" charset="0"/>
                            <a:ea typeface="Cambria Math" panose="02040503050406030204" pitchFamily="18" charset="0"/>
                          </a:rPr>
                          <m:t>𝑘</m:t>
                        </m:r>
                        <m:r>
                          <a:rPr lang="en-US" altLang="zh-CN" sz="2000" b="0" i="1" kern="100" smtClean="0">
                            <a:solidFill>
                              <a:prstClr val="black"/>
                            </a:solidFill>
                            <a:latin typeface="Cambria Math" panose="02040503050406030204" pitchFamily="18" charset="0"/>
                            <a:ea typeface="Cambria Math" panose="02040503050406030204" pitchFamily="18" charset="0"/>
                          </a:rPr>
                          <m:t>=1</m:t>
                        </m:r>
                      </m:sub>
                      <m:sup>
                        <m:r>
                          <a:rPr lang="en-US" altLang="zh-CN" sz="2000" b="0" i="1" kern="100" smtClean="0">
                            <a:solidFill>
                              <a:prstClr val="black"/>
                            </a:solidFill>
                            <a:latin typeface="Cambria Math" panose="02040503050406030204" pitchFamily="18" charset="0"/>
                            <a:ea typeface="Cambria Math" panose="02040503050406030204" pitchFamily="18" charset="0"/>
                          </a:rPr>
                          <m:t>𝑛</m:t>
                        </m:r>
                      </m:sup>
                      <m:e>
                        <m:sSub>
                          <m:sSubPr>
                            <m:ctrlPr>
                              <a:rPr lang="en-US" altLang="zh-CN" sz="2000" b="0" i="1" kern="100" smtClean="0">
                                <a:solidFill>
                                  <a:prstClr val="black"/>
                                </a:solidFill>
                                <a:latin typeface="Cambria Math" panose="02040503050406030204" pitchFamily="18" charset="0"/>
                                <a:ea typeface="Cambria Math" panose="02040503050406030204" pitchFamily="18" charset="0"/>
                              </a:rPr>
                            </m:ctrlPr>
                          </m:sSubPr>
                          <m:e>
                            <m:r>
                              <a:rPr lang="zh-CN" altLang="en-US" sz="2000" b="0" i="1" kern="100" smtClean="0">
                                <a:solidFill>
                                  <a:prstClr val="black"/>
                                </a:solidFill>
                                <a:latin typeface="Cambria Math" panose="02040503050406030204" pitchFamily="18" charset="0"/>
                                <a:ea typeface="Cambria Math" panose="02040503050406030204" pitchFamily="18" charset="0"/>
                              </a:rPr>
                              <m:t>𝜇</m:t>
                            </m:r>
                          </m:e>
                          <m:sub>
                            <m:r>
                              <a:rPr lang="en-US" altLang="zh-CN" sz="2000" b="0" i="1" kern="100" smtClean="0">
                                <a:solidFill>
                                  <a:prstClr val="black"/>
                                </a:solidFill>
                                <a:latin typeface="Cambria Math" panose="02040503050406030204" pitchFamily="18" charset="0"/>
                                <a:ea typeface="Cambria Math" panose="02040503050406030204" pitchFamily="18" charset="0"/>
                              </a:rPr>
                              <m:t>𝑘</m:t>
                            </m:r>
                          </m:sub>
                        </m:sSub>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𝜉</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e>
                    </m:nary>
                  </m:oMath>
                </a14:m>
                <a:endParaRPr lang="en-US" altLang="zh-CN" b="0" dirty="0"/>
              </a:p>
              <a:p>
                <a:r>
                  <a:rPr lang="en-US" altLang="zh-CN" b="0" dirty="0" err="1"/>
                  <a:t>s.t.</a:t>
                </a:r>
                <a:r>
                  <a:rPr lang="en-US" altLang="zh-CN" b="0" dirty="0"/>
                  <a:t> </a:t>
                </a:r>
                <a14:m>
                  <m:oMath xmlns:m="http://schemas.openxmlformats.org/officeDocument/2006/math">
                    <m:sSub>
                      <m:sSubPr>
                        <m:ctrlPr>
                          <a:rPr lang="en-US" altLang="zh-CN" sz="1800" b="0" i="1" kern="100" smtClean="0">
                            <a:solidFill>
                              <a:prstClr val="black"/>
                            </a:solidFill>
                            <a:latin typeface="Cambria Math" panose="02040503050406030204" pitchFamily="18" charset="0"/>
                            <a:ea typeface="Cambria Math" panose="02040503050406030204" pitchFamily="18" charset="0"/>
                          </a:rPr>
                        </m:ctrlPr>
                      </m:sSubPr>
                      <m:e>
                        <m:r>
                          <a:rPr lang="zh-CN" altLang="en-US" sz="1800" b="0" i="1" kern="100" smtClean="0">
                            <a:solidFill>
                              <a:prstClr val="black"/>
                            </a:solidFill>
                            <a:latin typeface="Cambria Math" panose="02040503050406030204" pitchFamily="18" charset="0"/>
                            <a:ea typeface="Cambria Math" panose="02040503050406030204" pitchFamily="18" charset="0"/>
                          </a:rPr>
                          <m:t>𝛼</m:t>
                        </m:r>
                      </m:e>
                      <m:sub>
                        <m:r>
                          <a:rPr lang="en-US" altLang="zh-CN" sz="1800" b="0" i="1" kern="100" smtClean="0">
                            <a:solidFill>
                              <a:prstClr val="black"/>
                            </a:solidFill>
                            <a:latin typeface="Cambria Math" panose="02040503050406030204" pitchFamily="18" charset="0"/>
                            <a:ea typeface="Cambria Math" panose="02040503050406030204" pitchFamily="18" charset="0"/>
                          </a:rPr>
                          <m:t>𝑘</m:t>
                        </m:r>
                      </m:sub>
                    </m:sSub>
                    <m:r>
                      <a:rPr lang="en-US" altLang="zh-CN" sz="1800" b="0" i="1" kern="100" smtClean="0">
                        <a:solidFill>
                          <a:prstClr val="black"/>
                        </a:solidFill>
                        <a:latin typeface="Cambria Math" panose="02040503050406030204" pitchFamily="18" charset="0"/>
                        <a:ea typeface="Cambria Math" panose="02040503050406030204" pitchFamily="18" charset="0"/>
                      </a:rPr>
                      <m:t>≥0,  </m:t>
                    </m:r>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zh-CN" altLang="en-US" sz="2000" b="0" i="1" kern="100">
                            <a:solidFill>
                              <a:prstClr val="black"/>
                            </a:solidFill>
                            <a:latin typeface="Cambria Math" panose="02040503050406030204" pitchFamily="18" charset="0"/>
                            <a:ea typeface="Cambria Math" panose="02040503050406030204" pitchFamily="18" charset="0"/>
                          </a:rPr>
                          <m:t>𝜇</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r>
                      <a:rPr lang="en-US" altLang="zh-CN" sz="2000" b="0" i="1" kern="100" smtClean="0">
                        <a:solidFill>
                          <a:prstClr val="black"/>
                        </a:solidFill>
                        <a:latin typeface="Cambria Math" panose="02040503050406030204" pitchFamily="18" charset="0"/>
                        <a:ea typeface="Cambria Math" panose="02040503050406030204" pitchFamily="18" charset="0"/>
                      </a:rPr>
                      <m:t>≥0</m:t>
                    </m:r>
                  </m:oMath>
                </a14:m>
                <a:endParaRPr lang="en-US" altLang="zh-CN" b="0" dirty="0"/>
              </a:p>
              <a:p>
                <a:r>
                  <a:rPr lang="en-US" altLang="zh-CN" b="0" dirty="0"/>
                  <a:t>     </a:t>
                </a:r>
                <a14:m>
                  <m:oMath xmlns:m="http://schemas.openxmlformats.org/officeDocument/2006/math">
                    <m:sSub>
                      <m:sSubPr>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d>
                      <m:dPr>
                        <m:begChr m:val="["/>
                        <m:endChr m:val="]"/>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sSubSup>
                          <m:sSubSupPr>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r>
                              <m:rPr>
                                <m:sty m:val="p"/>
                              </m:rPr>
                              <a:rPr kumimoji="0" lang="en-US" altLang="zh-CN" sz="2000" b="0" i="0"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a</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up>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sup>
                        </m:sSubSup>
                        <m:sSub>
                          <m:sSubPr>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𝑦</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𝜉</m:t>
                            </m:r>
                          </m:e>
                          <m:sub>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oMath>
                </a14:m>
                <a:endParaRPr kumimoji="0" lang="en-US" altLang="zh-CN" sz="2000" b="0" i="1" u="none" strike="noStrike" kern="1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p>
                <a:r>
                  <a:rPr kumimoji="0" lang="en-US" altLang="zh-CN" sz="2000" b="0" u="none" strike="noStrike" kern="100" cap="none" spc="0" normalizeH="0" baseline="0" noProof="0" dirty="0">
                    <a:ln>
                      <a:noFill/>
                    </a:ln>
                    <a:solidFill>
                      <a:prstClr val="black"/>
                    </a:solidFill>
                    <a:effectLst/>
                    <a:uLnTx/>
                    <a:uFillTx/>
                    <a:ea typeface="Cambria Math" panose="02040503050406030204" pitchFamily="18" charset="0"/>
                    <a:cs typeface="+mn-cs"/>
                  </a:rPr>
                  <a:t>     </a:t>
                </a:r>
                <a14:m>
                  <m:oMath xmlns:m="http://schemas.openxmlformats.org/officeDocument/2006/math">
                    <m:sSub>
                      <m:sSubPr>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lang="en-US" altLang="zh-CN" sz="2000" b="0" i="1" kern="100">
                        <a:solidFill>
                          <a:prstClr val="black"/>
                        </a:solidFill>
                        <a:latin typeface="Cambria Math" panose="02040503050406030204" pitchFamily="18" charset="0"/>
                        <a:ea typeface="Cambria Math" panose="02040503050406030204" pitchFamily="18" charset="0"/>
                      </a:rPr>
                      <m:t>𝑔</m:t>
                    </m:r>
                    <m:d>
                      <m:dPr>
                        <m:ctrlPr>
                          <a:rPr lang="en-US" altLang="zh-CN" sz="2000" b="0" i="1" kern="100">
                            <a:solidFill>
                              <a:prstClr val="black"/>
                            </a:solidFill>
                            <a:latin typeface="Cambria Math" panose="02040503050406030204" pitchFamily="18" charset="0"/>
                            <a:ea typeface="Cambria Math" panose="02040503050406030204" pitchFamily="18" charset="0"/>
                          </a:rPr>
                        </m:ctrlPr>
                      </m:dPr>
                      <m:e>
                        <m:sSub>
                          <m:sSubPr>
                            <m:ctrlPr>
                              <a:rPr lang="en-US"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𝑦</m:t>
                            </m:r>
                          </m:e>
                          <m:sub>
                            <m:r>
                              <a:rPr lang="en-US" altLang="zh-CN" sz="2000" b="0" i="1" kern="100">
                                <a:solidFill>
                                  <a:prstClr val="black"/>
                                </a:solidFill>
                                <a:latin typeface="Cambria Math" panose="02040503050406030204" pitchFamily="18" charset="0"/>
                                <a:ea typeface="Cambria Math" panose="02040503050406030204" pitchFamily="18" charset="0"/>
                              </a:rPr>
                              <m:t>𝑘</m:t>
                            </m:r>
                          </m:sub>
                        </m:sSub>
                      </m:e>
                    </m:d>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𝜉</m:t>
                        </m:r>
                      </m:e>
                      <m:sub>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≥1</m:t>
                    </m:r>
                  </m:oMath>
                </a14:m>
                <a:endParaRPr lang="en-US" altLang="zh-CN" b="0" dirty="0"/>
              </a:p>
              <a:p>
                <a:r>
                  <a:rPr kumimoji="0" lang="en-US" altLang="zh-CN" sz="2000" b="0" u="none" strike="noStrike" kern="100" cap="none" spc="0" normalizeH="0" baseline="0" noProof="0" dirty="0">
                    <a:ln>
                      <a:noFill/>
                    </a:ln>
                    <a:solidFill>
                      <a:prstClr val="black"/>
                    </a:solidFill>
                    <a:effectLst/>
                    <a:uLnTx/>
                    <a:uFillTx/>
                    <a:ea typeface="Cambria Math" panose="02040503050406030204" pitchFamily="18" charset="0"/>
                    <a:cs typeface="+mn-cs"/>
                  </a:rPr>
                  <a:t>     </a:t>
                </a:r>
                <a14:m>
                  <m:oMath xmlns:m="http://schemas.openxmlformats.org/officeDocument/2006/math">
                    <m:sSub>
                      <m:sSubPr>
                        <m:ctrl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𝜉</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≥0</m:t>
                    </m:r>
                  </m:oMath>
                </a14:m>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𝜉</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=0</m:t>
                    </m:r>
                  </m:oMath>
                </a14:m>
                <a:endParaRPr lang="zh-CN" altLang="en-US" b="0" dirty="0"/>
              </a:p>
            </p:txBody>
          </p:sp>
        </mc:Choice>
        <mc:Fallback xmlns="">
          <p:sp>
            <p:nvSpPr>
              <p:cNvPr id="4" name="文本框 3">
                <a:extLst>
                  <a:ext uri="{FF2B5EF4-FFF2-40B4-BE49-F238E27FC236}">
                    <a16:creationId xmlns:a16="http://schemas.microsoft.com/office/drawing/2014/main" id="{264026BA-30D9-49E5-B8A6-A041133D578C}"/>
                  </a:ext>
                </a:extLst>
              </p:cNvPr>
              <p:cNvSpPr txBox="1">
                <a:spLocks noRot="1" noChangeAspect="1" noMove="1" noResize="1" noEditPoints="1" noAdjustHandles="1" noChangeArrowheads="1" noChangeShapeType="1" noTextEdit="1"/>
              </p:cNvSpPr>
              <p:nvPr/>
            </p:nvSpPr>
            <p:spPr>
              <a:xfrm>
                <a:off x="1415480" y="2728385"/>
                <a:ext cx="9865096" cy="1810047"/>
              </a:xfrm>
              <a:prstGeom prst="rect">
                <a:avLst/>
              </a:prstGeom>
              <a:blipFill>
                <a:blip r:embed="rId2"/>
                <a:stretch>
                  <a:fillRect l="-618" t="-23649"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7352EE57-572C-4483-8733-95C726B9A3AD}"/>
                  </a:ext>
                </a:extLst>
              </p:cNvPr>
              <p:cNvSpPr txBox="1"/>
              <p:nvPr/>
            </p:nvSpPr>
            <p:spPr>
              <a:xfrm>
                <a:off x="1271464" y="5157192"/>
                <a:ext cx="6521444" cy="872290"/>
              </a:xfrm>
              <a:prstGeom prst="rect">
                <a:avLst/>
              </a:prstGeom>
              <a:noFill/>
            </p:spPr>
            <p:txBody>
              <a:bodyPr wrap="square" rtlCol="0">
                <a:spAutoFit/>
              </a:bodyPr>
              <a:lstStyle/>
              <a:p>
                <a:r>
                  <a:rPr lang="en-US" altLang="zh-CN" sz="2000" dirty="0"/>
                  <a:t>Maximize</a:t>
                </a:r>
                <a:r>
                  <a:rPr lang="en-US" altLang="zh-CN" b="0" dirty="0"/>
                  <a:t>    </a:t>
                </a:r>
                <a14:m>
                  <m:oMath xmlns:m="http://schemas.openxmlformats.org/officeDocument/2006/math">
                    <m:r>
                      <m:rPr>
                        <m:nor/>
                      </m:rPr>
                      <a:rPr kumimoji="0" lang="en-US" altLang="zh-CN" sz="20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m:t>	</m:t>
                    </m:r>
                    <m: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t>𝐿</m:t>
                    </m:r>
                    <m:d>
                      <m:dPr>
                        <m:ctrlP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ctrlPr>
                      </m:dPr>
                      <m:e>
                        <m:r>
                          <a:rPr kumimoji="0" lang="zh-CN" altLang="en-US" sz="2000" b="0" i="1" u="none" strike="noStrike" kern="100" cap="none" spc="0" normalizeH="0" baseline="0" noProof="0" dirty="0" smtClean="0">
                            <a:ln>
                              <a:noFill/>
                            </a:ln>
                            <a:solidFill>
                              <a:prstClr val="black"/>
                            </a:solidFill>
                            <a:effectLst/>
                            <a:uLnTx/>
                            <a:uFillTx/>
                            <a:latin typeface="Cambria Math" panose="02040503050406030204" pitchFamily="18" charset="0"/>
                          </a:rPr>
                          <m:t>𝛼</m:t>
                        </m:r>
                      </m:e>
                    </m:d>
                    <m:r>
                      <a:rPr kumimoji="0" lang="en-US" altLang="zh-CN" sz="2000" b="0" i="1" u="none" strike="noStrike" kern="100" cap="none" spc="0" normalizeH="0" baseline="0" noProof="0" dirty="0" smtClean="0">
                        <a:ln>
                          <a:noFill/>
                        </a:ln>
                        <a:solidFill>
                          <a:prstClr val="black"/>
                        </a:solidFill>
                        <a:effectLst/>
                        <a:uLnTx/>
                        <a:uFillTx/>
                        <a:latin typeface="Cambria Math" panose="02040503050406030204" pitchFamily="18" charset="0"/>
                        <a:ea typeface="宋体" panose="02010600030101010101" pitchFamily="2" charset="-122"/>
                        <a:cs typeface="+mn-cs"/>
                      </a:rPr>
                      <m:t>=</m:t>
                    </m:r>
                    <m:nary>
                      <m:naryPr>
                        <m:chr m:val="∑"/>
                        <m:limLoc m:val="undOvr"/>
                        <m:ctrlPr>
                          <a:rPr kumimoji="0" lang="zh-CN"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r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CN" sz="2000" b="0" i="0" u="none" strike="noStrike" kern="1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𝑛</m:t>
                        </m:r>
                      </m:sup>
                      <m:e>
                        <m:sSub>
                          <m:sSubPr>
                            <m:ctrlPr>
                              <a:rPr kumimoji="0" lang="zh-CN"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𝛼</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cs typeface="+mn-cs"/>
                              </a:rPr>
                              <m:t>𝑘</m:t>
                            </m:r>
                          </m:sub>
                        </m:sSub>
                      </m:e>
                    </m:nary>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cs typeface="+mn-cs"/>
                      </a:rPr>
                      <m:t>−</m:t>
                    </m:r>
                    <m:f>
                      <m:fPr>
                        <m:ctrlPr>
                          <a:rPr lang="zh-CN" altLang="zh-CN" sz="2000" b="0" i="1" kern="100">
                            <a:solidFill>
                              <a:prstClr val="black"/>
                            </a:solidFill>
                            <a:latin typeface="Cambria Math" panose="02040503050406030204" pitchFamily="18" charset="0"/>
                            <a:ea typeface="Cambria Math" panose="02040503050406030204" pitchFamily="18" charset="0"/>
                          </a:rPr>
                        </m:ctrlPr>
                      </m:fPr>
                      <m:num>
                        <m:r>
                          <a:rPr lang="en-US" altLang="zh-CN" sz="2000" b="0" i="1" kern="100">
                            <a:solidFill>
                              <a:prstClr val="black"/>
                            </a:solidFill>
                            <a:latin typeface="Cambria Math" panose="02040503050406030204" pitchFamily="18" charset="0"/>
                          </a:rPr>
                          <m:t>1</m:t>
                        </m:r>
                      </m:num>
                      <m:den>
                        <m:r>
                          <a:rPr lang="en-US" altLang="zh-CN" sz="2000" b="0" i="1" kern="100">
                            <a:solidFill>
                              <a:prstClr val="black"/>
                            </a:solidFill>
                            <a:latin typeface="Cambria Math" panose="02040503050406030204" pitchFamily="18" charset="0"/>
                          </a:rPr>
                          <m:t>2</m:t>
                        </m:r>
                      </m:den>
                    </m:f>
                    <m:nary>
                      <m:naryPr>
                        <m:chr m:val="∑"/>
                        <m:limLoc m:val="undOvr"/>
                        <m:ctrlPr>
                          <a:rPr lang="zh-CN" altLang="zh-CN" sz="2000" b="0" i="1" kern="100">
                            <a:solidFill>
                              <a:prstClr val="black"/>
                            </a:solidFill>
                            <a:latin typeface="Cambria Math" panose="02040503050406030204" pitchFamily="18" charset="0"/>
                            <a:ea typeface="Cambria Math" panose="02040503050406030204" pitchFamily="18" charset="0"/>
                          </a:rPr>
                        </m:ctrlPr>
                      </m:naryPr>
                      <m:sub>
                        <m:r>
                          <m:rPr>
                            <m:sty m:val="p"/>
                            <m:brk/>
                          </m:rPr>
                          <a:rPr lang="en-US" altLang="zh-CN" sz="2000" b="0" kern="100">
                            <a:solidFill>
                              <a:prstClr val="black"/>
                            </a:solidFill>
                            <a:latin typeface="Cambria Math" panose="02040503050406030204" pitchFamily="18" charset="0"/>
                            <a:ea typeface="Cambria Math" panose="02040503050406030204" pitchFamily="18" charset="0"/>
                          </a:rPr>
                          <m:t>k</m:t>
                        </m:r>
                        <m:r>
                          <a:rPr lang="en-US" altLang="zh-CN" sz="2000" b="0" kern="100">
                            <a:solidFill>
                              <a:prstClr val="black"/>
                            </a:solidFill>
                            <a:latin typeface="Cambria Math" panose="02040503050406030204" pitchFamily="18" charset="0"/>
                          </a:rPr>
                          <m:t>=</m:t>
                        </m:r>
                        <m:r>
                          <a:rPr lang="en-US" altLang="zh-CN" sz="2000" b="0" i="1" kern="100">
                            <a:solidFill>
                              <a:prstClr val="black"/>
                            </a:solidFill>
                            <a:latin typeface="Cambria Math" panose="02040503050406030204" pitchFamily="18" charset="0"/>
                          </a:rPr>
                          <m:t>1</m:t>
                        </m:r>
                      </m:sub>
                      <m:sup>
                        <m:r>
                          <a:rPr lang="en-US" altLang="zh-CN" sz="2000" b="0" i="1" kern="100">
                            <a:solidFill>
                              <a:prstClr val="black"/>
                            </a:solidFill>
                            <a:latin typeface="Cambria Math" panose="02040503050406030204" pitchFamily="18" charset="0"/>
                          </a:rPr>
                          <m:t>𝑛</m:t>
                        </m:r>
                      </m:sup>
                      <m:e>
                        <m:nary>
                          <m:naryPr>
                            <m:chr m:val="∑"/>
                            <m:limLoc m:val="undOvr"/>
                            <m:ctrlPr>
                              <a:rPr lang="zh-CN" altLang="zh-CN" sz="2000" b="0" i="1" kern="100">
                                <a:solidFill>
                                  <a:prstClr val="black"/>
                                </a:solidFill>
                                <a:latin typeface="Cambria Math" panose="02040503050406030204" pitchFamily="18" charset="0"/>
                                <a:ea typeface="Cambria Math" panose="02040503050406030204" pitchFamily="18" charset="0"/>
                              </a:rPr>
                            </m:ctrlPr>
                          </m:naryPr>
                          <m:sub>
                            <m:r>
                              <a:rPr lang="en-US" altLang="zh-CN" sz="2000" b="0" i="1" kern="100">
                                <a:solidFill>
                                  <a:prstClr val="black"/>
                                </a:solidFill>
                                <a:latin typeface="Cambria Math" panose="02040503050406030204" pitchFamily="18" charset="0"/>
                              </a:rPr>
                              <m:t>𝑗</m:t>
                            </m:r>
                            <m:r>
                              <a:rPr lang="en-US" altLang="zh-CN" sz="2000" b="0" kern="100">
                                <a:solidFill>
                                  <a:prstClr val="black"/>
                                </a:solidFill>
                                <a:latin typeface="Cambria Math" panose="02040503050406030204" pitchFamily="18" charset="0"/>
                              </a:rPr>
                              <m:t>=</m:t>
                            </m:r>
                            <m:r>
                              <a:rPr lang="en-US" altLang="zh-CN" sz="2000" b="0" i="1" kern="100">
                                <a:solidFill>
                                  <a:prstClr val="black"/>
                                </a:solidFill>
                                <a:latin typeface="Cambria Math" panose="02040503050406030204" pitchFamily="18" charset="0"/>
                              </a:rPr>
                              <m:t>1</m:t>
                            </m:r>
                          </m:sub>
                          <m:sup>
                            <m:r>
                              <a:rPr lang="en-US" altLang="zh-CN" sz="2000" b="0" i="1" kern="100">
                                <a:solidFill>
                                  <a:prstClr val="black"/>
                                </a:solidFill>
                                <a:latin typeface="Cambria Math" panose="02040503050406030204" pitchFamily="18" charset="0"/>
                              </a:rPr>
                              <m:t>𝑛</m:t>
                            </m:r>
                          </m:sup>
                          <m:e>
                            <m:sSub>
                              <m:sSubPr>
                                <m:ctrlPr>
                                  <a:rPr lang="zh-CN"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rPr>
                                  <m:t>𝛼</m:t>
                                </m:r>
                              </m:e>
                              <m:sub>
                                <m:r>
                                  <a:rPr lang="en-US" altLang="zh-CN" sz="2000" b="0" i="1" kern="100">
                                    <a:solidFill>
                                      <a:prstClr val="black"/>
                                    </a:solidFill>
                                    <a:latin typeface="Cambria Math" panose="02040503050406030204" pitchFamily="18" charset="0"/>
                                  </a:rPr>
                                  <m:t>𝑘</m:t>
                                </m:r>
                              </m:sub>
                            </m:sSub>
                            <m:sSub>
                              <m:sSubPr>
                                <m:ctrlPr>
                                  <a:rPr lang="zh-CN"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rPr>
                                  <m:t>𝛼</m:t>
                                </m:r>
                              </m:e>
                              <m:sub>
                                <m:r>
                                  <a:rPr lang="en-US" altLang="zh-CN" sz="2000" b="0" i="1" kern="100">
                                    <a:solidFill>
                                      <a:prstClr val="black"/>
                                    </a:solidFill>
                                    <a:latin typeface="Cambria Math" panose="02040503050406030204" pitchFamily="18" charset="0"/>
                                  </a:rPr>
                                  <m:t>𝑗</m:t>
                                </m:r>
                              </m:sub>
                            </m:sSub>
                            <m:sSub>
                              <m:sSubPr>
                                <m:ctrlPr>
                                  <a:rPr lang="zh-CN"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𝑧</m:t>
                                </m:r>
                              </m:e>
                              <m:sub>
                                <m:r>
                                  <a:rPr lang="en-US" altLang="zh-CN" sz="2000" b="0" i="1" kern="100">
                                    <a:solidFill>
                                      <a:prstClr val="black"/>
                                    </a:solidFill>
                                    <a:latin typeface="Cambria Math" panose="02040503050406030204" pitchFamily="18" charset="0"/>
                                  </a:rPr>
                                  <m:t>𝑘</m:t>
                                </m:r>
                              </m:sub>
                            </m:sSub>
                            <m:sSub>
                              <m:sSubPr>
                                <m:ctrlPr>
                                  <a:rPr lang="zh-CN" altLang="zh-CN" sz="2000" b="0" i="1" kern="100">
                                    <a:solidFill>
                                      <a:prstClr val="black"/>
                                    </a:solidFill>
                                    <a:latin typeface="Cambria Math" panose="02040503050406030204" pitchFamily="18" charset="0"/>
                                    <a:ea typeface="Cambria Math" panose="02040503050406030204" pitchFamily="18" charset="0"/>
                                  </a:rPr>
                                </m:ctrlPr>
                              </m:sSubPr>
                              <m:e>
                                <m:r>
                                  <a:rPr lang="en-US" altLang="zh-CN" sz="2000" b="0" i="1" kern="100">
                                    <a:solidFill>
                                      <a:prstClr val="black"/>
                                    </a:solidFill>
                                    <a:latin typeface="Cambria Math" panose="02040503050406030204" pitchFamily="18" charset="0"/>
                                    <a:ea typeface="Cambria Math" panose="02040503050406030204" pitchFamily="18" charset="0"/>
                                  </a:rPr>
                                  <m:t>𝑧</m:t>
                                </m:r>
                              </m:e>
                              <m:sub>
                                <m:r>
                                  <a:rPr lang="en-US" altLang="zh-CN" sz="2000" b="0" i="1" kern="100">
                                    <a:solidFill>
                                      <a:prstClr val="black"/>
                                    </a:solidFill>
                                    <a:latin typeface="Cambria Math" panose="02040503050406030204" pitchFamily="18" charset="0"/>
                                  </a:rPr>
                                  <m:t>𝑗</m:t>
                                </m:r>
                              </m:sub>
                            </m:sSub>
                            <m:sSubSup>
                              <m:sSubSupPr>
                                <m:ctrlPr>
                                  <a:rPr lang="en-US" altLang="zh-CN" sz="2000" b="0" i="1" kern="100">
                                    <a:solidFill>
                                      <a:prstClr val="black"/>
                                    </a:solidFill>
                                    <a:latin typeface="Cambria Math" panose="02040503050406030204" pitchFamily="18" charset="0"/>
                                  </a:rPr>
                                </m:ctrlPr>
                              </m:sSubSupPr>
                              <m:e>
                                <m:r>
                                  <a:rPr lang="en-US" altLang="zh-CN" sz="2000" b="0" i="1" kern="100">
                                    <a:solidFill>
                                      <a:prstClr val="black"/>
                                    </a:solidFill>
                                    <a:latin typeface="Cambria Math" panose="02040503050406030204" pitchFamily="18" charset="0"/>
                                  </a:rPr>
                                  <m:t>𝑦</m:t>
                                </m:r>
                              </m:e>
                              <m:sub>
                                <m:r>
                                  <a:rPr lang="en-US" altLang="zh-CN" sz="2000" b="0" i="1" kern="100">
                                    <a:solidFill>
                                      <a:prstClr val="black"/>
                                    </a:solidFill>
                                    <a:latin typeface="Cambria Math" panose="02040503050406030204" pitchFamily="18" charset="0"/>
                                  </a:rPr>
                                  <m:t>𝑗</m:t>
                                </m:r>
                              </m:sub>
                              <m:sup>
                                <m:r>
                                  <a:rPr lang="en-US" altLang="zh-CN" sz="2000" b="0" i="1" kern="100">
                                    <a:solidFill>
                                      <a:prstClr val="black"/>
                                    </a:solidFill>
                                    <a:latin typeface="Cambria Math" panose="02040503050406030204" pitchFamily="18" charset="0"/>
                                  </a:rPr>
                                  <m:t>𝑡</m:t>
                                </m:r>
                              </m:sup>
                            </m:sSubSup>
                            <m:sSub>
                              <m:sSubPr>
                                <m:ctrlPr>
                                  <a:rPr lang="en-US" altLang="zh-CN" sz="2000" b="0" i="1" kern="100">
                                    <a:solidFill>
                                      <a:prstClr val="black"/>
                                    </a:solidFill>
                                    <a:latin typeface="Cambria Math" panose="02040503050406030204" pitchFamily="18" charset="0"/>
                                  </a:rPr>
                                </m:ctrlPr>
                              </m:sSubPr>
                              <m:e>
                                <m:r>
                                  <a:rPr lang="en-US" altLang="zh-CN" sz="2000" b="0" i="1" kern="100">
                                    <a:solidFill>
                                      <a:prstClr val="black"/>
                                    </a:solidFill>
                                    <a:latin typeface="Cambria Math" panose="02040503050406030204" pitchFamily="18" charset="0"/>
                                  </a:rPr>
                                  <m:t>𝑦</m:t>
                                </m:r>
                              </m:e>
                              <m:sub>
                                <m:r>
                                  <a:rPr lang="en-US" altLang="zh-CN" sz="2000" b="0" i="1" kern="100">
                                    <a:solidFill>
                                      <a:prstClr val="black"/>
                                    </a:solidFill>
                                    <a:latin typeface="Cambria Math" panose="02040503050406030204" pitchFamily="18" charset="0"/>
                                  </a:rPr>
                                  <m:t>𝑘</m:t>
                                </m:r>
                              </m:sub>
                            </m:sSub>
                          </m:e>
                        </m:nary>
                      </m:e>
                    </m:nary>
                  </m:oMath>
                </a14:m>
                <a:r>
                  <a:rPr lang="en-US" altLang="zh-CN" b="0" dirty="0"/>
                  <a:t>,</a:t>
                </a:r>
              </a:p>
              <a:p>
                <a:r>
                  <a:rPr lang="en-US" altLang="zh-CN" b="0" dirty="0"/>
                  <a:t>            </a:t>
                </a:r>
                <a14:m>
                  <m:oMath xmlns:m="http://schemas.openxmlformats.org/officeDocument/2006/math">
                    <m:nary>
                      <m:naryPr>
                        <m:chr m:val="∑"/>
                        <m:limLoc m:val="undOvr"/>
                        <m:ctrlPr>
                          <a:rPr kumimoji="0" lang="zh-CN"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rP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r>
                          <a:rPr kumimoji="0" lang="en-US" altLang="zh-CN" sz="2000" b="0" i="0" u="none" strike="noStrike" kern="1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𝑛</m:t>
                        </m:r>
                      </m:sup>
                      <m:e>
                        <m:sSub>
                          <m:sSubPr>
                            <m:ctrlPr>
                              <a:rPr kumimoji="0" lang="zh-CN"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zh-CN" altLang="en-US" sz="2000" b="0" i="1" u="none" strike="noStrike" kern="1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𝛼</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cs typeface="+mn-cs"/>
                              </a:rPr>
                              <m:t>𝑘</m:t>
                            </m:r>
                          </m:sub>
                        </m:sSub>
                        <m:sSub>
                          <m:sSubPr>
                            <m:ctrlPr>
                              <a:rPr kumimoji="0" lang="zh-CN" altLang="zh-CN" sz="20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cs typeface="+mn-cs"/>
                              </a:rPr>
                              <m:t>𝑧</m:t>
                            </m:r>
                          </m:e>
                          <m:sub>
                            <m:r>
                              <a:rPr kumimoji="0" lang="en-US" altLang="zh-CN" sz="2000" b="0" i="1" u="none" strike="noStrike" kern="1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000" b="0" i="0" u="none" strike="noStrike" kern="1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0</m:t>
                        </m:r>
                      </m:e>
                    </m:nary>
                    <m:r>
                      <a:rPr kumimoji="0" lang="en-US" altLang="zh-CN" sz="2000" b="0" i="1" u="none" strike="noStrike" kern="100" cap="none" spc="0" normalizeH="0" baseline="0" noProof="0">
                        <a:ln>
                          <a:noFill/>
                        </a:ln>
                        <a:solidFill>
                          <a:prstClr val="black"/>
                        </a:solidFill>
                        <a:effectLst/>
                        <a:uLnTx/>
                        <a:uFillTx/>
                        <a:latin typeface="Cambria Math" panose="02040503050406030204" pitchFamily="18" charset="0"/>
                        <a:cs typeface="+mn-cs"/>
                      </a:rPr>
                      <m:t>,</m:t>
                    </m:r>
                  </m:oMath>
                </a14:m>
                <a:r>
                  <a:rPr kumimoji="0" lang="en-US" altLang="zh-CN" sz="2000" b="0" i="1" u="none" strike="noStrike" kern="1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a:t>
                </a:r>
                <a14:m>
                  <m:oMath xmlns:m="http://schemas.openxmlformats.org/officeDocument/2006/math">
                    <m:r>
                      <m:rPr>
                        <m:nor/>
                      </m:rP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m:t>	</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sSub>
                      <m:sSubPr>
                        <m:ctrlPr>
                          <a:rPr kumimoji="0" lang="zh-CN"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𝛼</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𝑘</m:t>
                        </m:r>
                      </m:sub>
                    </m:sSub>
                    <m:r>
                      <a:rPr kumimoji="0" lang="en-US" altLang="zh-CN" sz="20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𝐶</m:t>
                    </m:r>
                  </m:oMath>
                </a14:m>
                <a:r>
                  <a:rPr lang="en-US" altLang="zh-CN" b="0" dirty="0"/>
                  <a:t>,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oMath>
                </a14:m>
                <a:endParaRPr lang="zh-CN" altLang="en-US" b="0" dirty="0"/>
              </a:p>
            </p:txBody>
          </p:sp>
        </mc:Choice>
        <mc:Fallback xmlns="">
          <p:sp>
            <p:nvSpPr>
              <p:cNvPr id="71" name="文本框 70">
                <a:extLst>
                  <a:ext uri="{FF2B5EF4-FFF2-40B4-BE49-F238E27FC236}">
                    <a16:creationId xmlns:a16="http://schemas.microsoft.com/office/drawing/2014/main" id="{7352EE57-572C-4483-8733-95C726B9A3AD}"/>
                  </a:ext>
                </a:extLst>
              </p:cNvPr>
              <p:cNvSpPr txBox="1">
                <a:spLocks noRot="1" noChangeAspect="1" noMove="1" noResize="1" noEditPoints="1" noAdjustHandles="1" noChangeArrowheads="1" noChangeShapeType="1" noTextEdit="1"/>
              </p:cNvSpPr>
              <p:nvPr/>
            </p:nvSpPr>
            <p:spPr>
              <a:xfrm>
                <a:off x="1271464" y="5157192"/>
                <a:ext cx="6521444" cy="872290"/>
              </a:xfrm>
              <a:prstGeom prst="rect">
                <a:avLst/>
              </a:prstGeom>
              <a:blipFill>
                <a:blip r:embed="rId3"/>
                <a:stretch>
                  <a:fillRect l="-1029" t="-48951" b="-84615"/>
                </a:stretch>
              </a:blipFill>
            </p:spPr>
            <p:txBody>
              <a:bodyPr/>
              <a:lstStyle/>
              <a:p>
                <a:r>
                  <a:rPr lang="zh-CN" altLang="en-US">
                    <a:noFill/>
                  </a:rPr>
                  <a:t> </a:t>
                </a:r>
              </a:p>
            </p:txBody>
          </p:sp>
        </mc:Fallback>
      </mc:AlternateContent>
      <p:sp>
        <p:nvSpPr>
          <p:cNvPr id="7" name="AutoShape 8">
            <a:extLst>
              <a:ext uri="{FF2B5EF4-FFF2-40B4-BE49-F238E27FC236}">
                <a16:creationId xmlns:a16="http://schemas.microsoft.com/office/drawing/2014/main" id="{94D09013-DCB5-4658-ACC3-95EE8D320030}"/>
              </a:ext>
            </a:extLst>
          </p:cNvPr>
          <p:cNvSpPr>
            <a:spLocks noChangeArrowheads="1"/>
          </p:cNvSpPr>
          <p:nvPr/>
        </p:nvSpPr>
        <p:spPr bwMode="auto">
          <a:xfrm>
            <a:off x="4239620" y="4509120"/>
            <a:ext cx="647700" cy="361950"/>
          </a:xfrm>
          <a:prstGeom prst="downArrow">
            <a:avLst>
              <a:gd name="adj1" fmla="val 50000"/>
              <a:gd name="adj2" fmla="val 25000"/>
            </a:avLst>
          </a:prstGeom>
          <a:solidFill>
            <a:srgbClr val="549ADA"/>
          </a:solidFill>
          <a:ln w="9525">
            <a:solidFill>
              <a:srgbClr val="549ADA"/>
            </a:solidFill>
            <a:miter lim="800000"/>
            <a:headEnd/>
            <a:tailEnd/>
          </a:ln>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
        <p:nvSpPr>
          <p:cNvPr id="8" name="Text Box 10">
            <a:extLst>
              <a:ext uri="{FF2B5EF4-FFF2-40B4-BE49-F238E27FC236}">
                <a16:creationId xmlns:a16="http://schemas.microsoft.com/office/drawing/2014/main" id="{A9FB9230-729D-40ED-8BD8-3DD8DB55E557}"/>
              </a:ext>
            </a:extLst>
          </p:cNvPr>
          <p:cNvSpPr txBox="1">
            <a:spLocks noChangeArrowheads="1"/>
          </p:cNvSpPr>
          <p:nvPr/>
        </p:nvSpPr>
        <p:spPr bwMode="auto">
          <a:xfrm>
            <a:off x="8040216" y="5323963"/>
            <a:ext cx="3240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lang="en-US" altLang="zh-CN" sz="2000" dirty="0"/>
              <a:t> </a:t>
            </a:r>
            <a:r>
              <a:rPr lang="en-US" altLang="zh-CN" sz="2000" b="1" dirty="0">
                <a:solidFill>
                  <a:srgbClr val="FF0000"/>
                </a:solidFill>
              </a:rPr>
              <a:t>quadratic</a:t>
            </a:r>
            <a:r>
              <a:rPr lang="en-US" altLang="zh-CN" sz="2000" dirty="0">
                <a:solidFill>
                  <a:srgbClr val="FF0000"/>
                </a:solidFill>
              </a:rPr>
              <a:t> </a:t>
            </a:r>
            <a:r>
              <a:rPr lang="en-US" altLang="zh-CN" sz="2000" b="1" dirty="0">
                <a:solidFill>
                  <a:srgbClr val="FF0000"/>
                </a:solidFill>
              </a:rPr>
              <a:t>programming</a:t>
            </a:r>
            <a:r>
              <a:rPr lang="en-US" altLang="zh-CN" sz="2000" dirty="0">
                <a:solidFill>
                  <a:srgbClr val="FF0000"/>
                </a:solidFill>
              </a:rPr>
              <a:t> </a:t>
            </a:r>
            <a:r>
              <a:rPr lang="en-US" altLang="zh-CN" sz="2000" b="1" dirty="0">
                <a:solidFill>
                  <a:srgbClr val="FF0000"/>
                </a:solidFill>
              </a:rPr>
              <a:t>problem</a:t>
            </a:r>
            <a:endParaRPr lang="zh-CN" altLang="en-US" sz="2000" b="1" dirty="0">
              <a:solidFill>
                <a:srgbClr val="FF0000"/>
              </a:solidFill>
            </a:endParaRPr>
          </a:p>
        </p:txBody>
      </p:sp>
      <p:sp>
        <p:nvSpPr>
          <p:cNvPr id="9" name="Rectangle 11">
            <a:extLst>
              <a:ext uri="{FF2B5EF4-FFF2-40B4-BE49-F238E27FC236}">
                <a16:creationId xmlns:a16="http://schemas.microsoft.com/office/drawing/2014/main" id="{081B3E67-10F0-47A6-BDDC-F22E2B97F373}"/>
              </a:ext>
            </a:extLst>
          </p:cNvPr>
          <p:cNvSpPr>
            <a:spLocks noChangeArrowheads="1"/>
          </p:cNvSpPr>
          <p:nvPr/>
        </p:nvSpPr>
        <p:spPr bwMode="auto">
          <a:xfrm>
            <a:off x="1302748" y="5023621"/>
            <a:ext cx="6521444" cy="119678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en-US" sz="1800"/>
          </a:p>
        </p:txBody>
      </p:sp>
      <p:sp>
        <p:nvSpPr>
          <p:cNvPr id="6" name="矩形 5"/>
          <p:cNvSpPr/>
          <p:nvPr/>
        </p:nvSpPr>
        <p:spPr>
          <a:xfrm>
            <a:off x="1487488" y="5660150"/>
            <a:ext cx="492443" cy="369332"/>
          </a:xfrm>
          <a:prstGeom prst="rect">
            <a:avLst/>
          </a:prstGeom>
        </p:spPr>
        <p:txBody>
          <a:bodyPr wrap="square">
            <a:spAutoFit/>
          </a:bodyPr>
          <a:lstStyle/>
          <a:p>
            <a:r>
              <a:rPr lang="en-US" altLang="zh-CN" dirty="0" err="1"/>
              <a:t>s.t.</a:t>
            </a:r>
            <a:endParaRPr lang="zh-CN" altLang="en-US" dirty="0"/>
          </a:p>
        </p:txBody>
      </p:sp>
    </p:spTree>
    <p:extLst>
      <p:ext uri="{BB962C8B-B14F-4D97-AF65-F5344CB8AC3E}">
        <p14:creationId xmlns:p14="http://schemas.microsoft.com/office/powerpoint/2010/main" val="4111830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7570E2D-CAEE-4343-9E3A-4380FB3F1E22}"/>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p:sp>
        <p:nvSpPr>
          <p:cNvPr id="121859" name="Rectangle 3">
            <a:extLst>
              <a:ext uri="{FF2B5EF4-FFF2-40B4-BE49-F238E27FC236}">
                <a16:creationId xmlns:a16="http://schemas.microsoft.com/office/drawing/2014/main" id="{D19A3A18-497B-4E33-8FBA-F7300152561C}"/>
              </a:ext>
            </a:extLst>
          </p:cNvPr>
          <p:cNvSpPr>
            <a:spLocks noGrp="1" noChangeArrowheads="1"/>
          </p:cNvSpPr>
          <p:nvPr>
            <p:ph idx="1"/>
          </p:nvPr>
        </p:nvSpPr>
        <p:spPr/>
        <p:txBody>
          <a:bodyPr/>
          <a:lstStyle/>
          <a:p>
            <a:pPr>
              <a:buFont typeface="Wingdings" panose="05000000000000000000" pitchFamily="2" charset="2"/>
              <a:buChar char="n"/>
            </a:pPr>
            <a:r>
              <a:rPr lang="en-US" altLang="zh-CN" dirty="0"/>
              <a:t>Non-linear mapping</a:t>
            </a:r>
            <a:endParaRPr lang="zh-CN" altLang="en-US" dirty="0"/>
          </a:p>
        </p:txBody>
      </p:sp>
      <p:sp>
        <p:nvSpPr>
          <p:cNvPr id="121860" name="Text Box 4">
            <a:extLst>
              <a:ext uri="{FF2B5EF4-FFF2-40B4-BE49-F238E27FC236}">
                <a16:creationId xmlns:a16="http://schemas.microsoft.com/office/drawing/2014/main" id="{FCCEBA08-770B-4A8D-82A4-4447E2CF1969}"/>
              </a:ext>
            </a:extLst>
          </p:cNvPr>
          <p:cNvSpPr txBox="1">
            <a:spLocks noChangeArrowheads="1"/>
          </p:cNvSpPr>
          <p:nvPr/>
        </p:nvSpPr>
        <p:spPr bwMode="auto">
          <a:xfrm>
            <a:off x="1487488" y="5041903"/>
            <a:ext cx="90730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2000" b="1" dirty="0">
                <a:solidFill>
                  <a:srgbClr val="FF0000"/>
                </a:solidFill>
              </a:rPr>
              <a:t>Basic idea: when the original training sample is linearly inseparable, a certain nonlinear transformation can be used to map the sample points in the original data space to a high-dimensional space, so that the mapping points in this high-dimensional space tend to linearly separable</a:t>
            </a:r>
            <a:endParaRPr lang="zh-CN" altLang="zh-CN" sz="2000" b="1" dirty="0">
              <a:solidFill>
                <a:srgbClr val="FF0000"/>
              </a:solidFill>
            </a:endParaRPr>
          </a:p>
        </p:txBody>
      </p:sp>
      <p:pic>
        <p:nvPicPr>
          <p:cNvPr id="121861" name="Picture 5">
            <a:extLst>
              <a:ext uri="{FF2B5EF4-FFF2-40B4-BE49-F238E27FC236}">
                <a16:creationId xmlns:a16="http://schemas.microsoft.com/office/drawing/2014/main" id="{E4E9FEFB-3286-4B18-A9E5-468CD5FD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51" y="1673228"/>
            <a:ext cx="5540375"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5281102-AB9F-4410-A4FE-E655F6913C5A}"/>
                  </a:ext>
                </a:extLst>
              </p:cNvPr>
              <p:cNvSpPr/>
              <p:nvPr/>
            </p:nvSpPr>
            <p:spPr>
              <a:xfrm>
                <a:off x="4367808" y="2204867"/>
                <a:ext cx="21930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solidFill>
                            <a:srgbClr val="000000"/>
                          </a:solidFill>
                          <a:latin typeface="Cambria Math" panose="02040503050406030204" pitchFamily="18" charset="0"/>
                        </a:rPr>
                        <m:t>𝜑</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𝐲</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𝜑</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𝐱</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5" name="矩形 4">
                <a:extLst>
                  <a:ext uri="{FF2B5EF4-FFF2-40B4-BE49-F238E27FC236}">
                    <a16:creationId xmlns:a16="http://schemas.microsoft.com/office/drawing/2014/main" id="{75281102-AB9F-4410-A4FE-E655F6913C5A}"/>
                  </a:ext>
                </a:extLst>
              </p:cNvPr>
              <p:cNvSpPr>
                <a:spLocks noRot="1" noChangeAspect="1" noMove="1" noResize="1" noEditPoints="1" noAdjustHandles="1" noChangeArrowheads="1" noChangeShapeType="1" noTextEdit="1"/>
              </p:cNvSpPr>
              <p:nvPr/>
            </p:nvSpPr>
            <p:spPr>
              <a:xfrm>
                <a:off x="4367808" y="2204867"/>
                <a:ext cx="2193036" cy="461665"/>
              </a:xfrm>
              <a:prstGeom prst="rect">
                <a:avLst/>
              </a:prstGeom>
              <a:blipFill>
                <a:blip r:embed="rId3"/>
                <a:stretch>
                  <a:fillRect b="-2133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78E630C8-285B-4C10-94F1-5941D581B358}"/>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p:sp>
        <p:nvSpPr>
          <p:cNvPr id="122883" name="Rectangle 3">
            <a:extLst>
              <a:ext uri="{FF2B5EF4-FFF2-40B4-BE49-F238E27FC236}">
                <a16:creationId xmlns:a16="http://schemas.microsoft.com/office/drawing/2014/main" id="{98FC03BA-BEA4-492F-9202-F164F75AA7DA}"/>
              </a:ext>
            </a:extLst>
          </p:cNvPr>
          <p:cNvSpPr>
            <a:spLocks noGrp="1" noChangeArrowheads="1"/>
          </p:cNvSpPr>
          <p:nvPr>
            <p:ph idx="1"/>
          </p:nvPr>
        </p:nvSpPr>
        <p:spPr/>
        <p:txBody>
          <a:bodyPr/>
          <a:lstStyle/>
          <a:p>
            <a:pPr>
              <a:buFont typeface="Wingdings" panose="05000000000000000000" pitchFamily="2" charset="2"/>
              <a:buChar char="n"/>
            </a:pPr>
            <a:r>
              <a:rPr lang="en-US" altLang="zh-CN" dirty="0"/>
              <a:t>Non-linear mapping</a:t>
            </a:r>
            <a:endParaRPr lang="zh-CN" altLang="en-US" dirty="0"/>
          </a:p>
          <a:p>
            <a:endParaRPr lang="zh-CN" altLang="en-US" dirty="0"/>
          </a:p>
        </p:txBody>
      </p:sp>
      <p:pic>
        <p:nvPicPr>
          <p:cNvPr id="122884" name="Picture 3">
            <a:extLst>
              <a:ext uri="{FF2B5EF4-FFF2-40B4-BE49-F238E27FC236}">
                <a16:creationId xmlns:a16="http://schemas.microsoft.com/office/drawing/2014/main" id="{B36B1DE8-6615-4C77-BAC8-7AA1A7C96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1784357"/>
            <a:ext cx="6815138"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D4791D2-52B2-4011-86DC-5571BA350BBC}"/>
              </a:ext>
            </a:extLst>
          </p:cNvPr>
          <p:cNvSpPr>
            <a:spLocks noGrp="1" noChangeArrowheads="1"/>
          </p:cNvSpPr>
          <p:nvPr>
            <p:ph type="title"/>
          </p:nvPr>
        </p:nvSpPr>
        <p:spPr>
          <a:xfrm>
            <a:off x="1524000" y="136525"/>
            <a:ext cx="9144000" cy="762000"/>
          </a:xfrm>
        </p:spPr>
        <p:txBody>
          <a:bodyPr>
            <a:normAutofit fontScale="90000"/>
          </a:bodyPr>
          <a:lstStyle/>
          <a:p>
            <a:r>
              <a:rPr lang="en-US" altLang="zh-CN" sz="3200">
                <a:latin typeface="Comic Sans MS" panose="030F0702030302020204" pitchFamily="66" charset="0"/>
              </a:rPr>
              <a:t>Linear discriminant functions</a:t>
            </a:r>
            <a:br>
              <a:rPr lang="en-US" altLang="zh-CN" sz="3200">
                <a:latin typeface="Comic Sans MS" panose="030F0702030302020204" pitchFamily="66" charset="0"/>
              </a:rPr>
            </a:br>
            <a:r>
              <a:rPr lang="en-US" altLang="zh-CN" sz="3200">
                <a:latin typeface="Comic Sans MS" panose="030F0702030302020204" pitchFamily="66" charset="0"/>
              </a:rPr>
              <a:t> – two-category case</a:t>
            </a:r>
            <a:endParaRPr lang="zh-CN" altLang="en-US" sz="32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3251" name="Rectangle 3">
                <a:extLst>
                  <a:ext uri="{FF2B5EF4-FFF2-40B4-BE49-F238E27FC236}">
                    <a16:creationId xmlns:a16="http://schemas.microsoft.com/office/drawing/2014/main" id="{E9D49630-6F83-4B14-874D-83C14AFC8CC1}"/>
                  </a:ext>
                </a:extLst>
              </p:cNvPr>
              <p:cNvSpPr>
                <a:spLocks noGrp="1" noChangeArrowheads="1"/>
              </p:cNvSpPr>
              <p:nvPr>
                <p:ph idx="1"/>
              </p:nvPr>
            </p:nvSpPr>
            <p:spPr>
              <a:xfrm>
                <a:off x="911424" y="1125538"/>
                <a:ext cx="10369152" cy="5351462"/>
              </a:xfrm>
            </p:spPr>
            <p:txBody>
              <a:bodyPr/>
              <a:lstStyle/>
              <a:p>
                <a:pPr>
                  <a:buFont typeface="Wingdings" panose="05000000000000000000" pitchFamily="2" charset="2"/>
                  <a:buChar char="n"/>
                </a:pPr>
                <a:r>
                  <a:rPr lang="en-US" altLang="zh-CN" dirty="0"/>
                  <a:t>Two-category of discriminant functions</a:t>
                </a:r>
              </a:p>
              <a:p>
                <a:pPr marL="0" indent="0">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1</m:t>
                        </m:r>
                      </m:sub>
                    </m:sSub>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11</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12</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r>
                          <a:rPr lang="en-US" altLang="zh-CN" sz="2000" i="1">
                            <a:latin typeface="Cambria Math" panose="02040503050406030204" pitchFamily="18" charset="0"/>
                          </a:rPr>
                          <m:t>𝑑</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10</m:t>
                        </m:r>
                      </m:sub>
                    </m:sSub>
                  </m:oMath>
                </a14:m>
                <a:endParaRPr lang="zh-CN" altLang="en-US" sz="2000" dirty="0"/>
              </a:p>
              <a:p>
                <a:pPr marL="0" indent="0">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2</m:t>
                        </m:r>
                      </m:sub>
                    </m:sSub>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21</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22</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oMath>
                </a14:m>
                <a:r>
                  <a:rPr lang="en-US" altLang="zh-CN" sz="2000" dirty="0"/>
                  <a:t>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r>
                          <a:rPr lang="en-US" altLang="zh-CN" sz="2000" i="1">
                            <a:latin typeface="Cambria Math" panose="02040503050406030204" pitchFamily="18" charset="0"/>
                          </a:rPr>
                          <m:t>𝑑</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20</m:t>
                        </m:r>
                      </m:sub>
                    </m:sSub>
                  </m:oMath>
                </a14:m>
                <a:endParaRPr lang="zh-CN" altLang="en-US" sz="2000" dirty="0"/>
              </a:p>
              <a:p>
                <a:pPr>
                  <a:buFont typeface="Wingdings" panose="05000000000000000000" pitchFamily="2" charset="2"/>
                  <a:buChar char="n"/>
                </a:pPr>
                <a:r>
                  <a:rPr lang="en-US" altLang="zh-CN" dirty="0"/>
                  <a:t>Can be achieved by a discriminant function</a:t>
                </a:r>
                <a:endParaRPr lang="zh-CN" altLang="en-US" dirty="0"/>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endParaRPr lang="en-US" altLang="zh-CN" sz="2000" dirty="0"/>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21</m:t>
                            </m:r>
                          </m:sub>
                        </m:sSub>
                      </m:e>
                    </m:d>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22</m:t>
                            </m:r>
                          </m:sub>
                        </m:sSub>
                      </m:e>
                    </m:d>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r>
                              <a:rPr lang="en-US" altLang="zh-CN" sz="2000" i="1">
                                <a:latin typeface="Cambria Math" panose="02040503050406030204" pitchFamily="18" charset="0"/>
                              </a:rPr>
                              <m:t>𝑑</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r>
                              <a:rPr lang="en-US" altLang="zh-CN" sz="2000" i="1">
                                <a:latin typeface="Cambria Math" panose="02040503050406030204" pitchFamily="18" charset="0"/>
                              </a:rPr>
                              <m:t>𝑑</m:t>
                            </m:r>
                          </m:sub>
                        </m:sSub>
                      </m:e>
                    </m:d>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𝑤</m:t>
                        </m:r>
                      </m:e>
                      <m:sub>
                        <m:r>
                          <a:rPr lang="en-US" altLang="zh-CN" sz="2000" i="1">
                            <a:latin typeface="Cambria Math" panose="02040503050406030204" pitchFamily="18" charset="0"/>
                          </a:rPr>
                          <m:t>10</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20</m:t>
                        </m:r>
                      </m:sub>
                    </m:sSub>
                  </m:oMath>
                </a14:m>
                <a:r>
                  <a:rPr lang="en-US" altLang="zh-CN" sz="2000" dirty="0"/>
                  <a:t>)</a:t>
                </a:r>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1</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𝑑</m:t>
                        </m:r>
                      </m:sub>
                    </m:sSub>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𝑑</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0</m:t>
                        </m:r>
                      </m:sub>
                    </m:sSub>
                  </m:oMath>
                </a14:m>
                <a:endParaRPr lang="zh-CN" altLang="en-US" dirty="0"/>
              </a:p>
              <a:p>
                <a:pPr>
                  <a:buFont typeface="Wingdings" panose="05000000000000000000" pitchFamily="2" charset="2"/>
                  <a:buChar char="n"/>
                </a:pPr>
                <a:r>
                  <a:rPr lang="en-US" altLang="zh-CN" dirty="0"/>
                  <a:t>Decision rules</a:t>
                </a:r>
              </a:p>
              <a:p>
                <a:pPr marL="0" indent="0">
                  <a:buNone/>
                </a:pPr>
                <a:r>
                  <a:rPr lang="en-US" altLang="zh-CN" sz="2000" dirty="0"/>
                  <a:t>      Decide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        </m:t>
                            </m:r>
                            <m:r>
                              <a:rPr lang="en-US" altLang="zh-CN" sz="2000" i="1">
                                <a:latin typeface="Cambria Math" panose="02040503050406030204" pitchFamily="18" charset="0"/>
                              </a:rPr>
                              <m:t>𝑖𝑓</m:t>
                            </m:r>
                            <m:r>
                              <a:rPr lang="en-US" altLang="zh-CN" sz="2000" i="1">
                                <a:latin typeface="Cambria Math" panose="02040503050406030204" pitchFamily="18" charset="0"/>
                              </a:rPr>
                              <m:t> </m:t>
                            </m:r>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         </m:t>
                            </m:r>
                            <m:r>
                              <a:rPr lang="en-US" altLang="zh-CN" sz="2000" i="1">
                                <a:latin typeface="Cambria Math" panose="02040503050406030204" pitchFamily="18" charset="0"/>
                              </a:rPr>
                              <m:t>𝑜𝑡h𝑒𝑟𝑤𝑖𝑠𝑒</m:t>
                            </m:r>
                          </m:e>
                        </m:eqArr>
                      </m:e>
                    </m:d>
                  </m:oMath>
                </a14:m>
                <a:endParaRPr lang="en-US" altLang="zh-CN" dirty="0"/>
              </a:p>
              <a:p>
                <a:pPr>
                  <a:buFont typeface="Wingdings" panose="05000000000000000000" pitchFamily="2" charset="2"/>
                  <a:buChar char="n"/>
                </a:pPr>
                <a:r>
                  <a:rPr lang="en-US" altLang="zh-CN" dirty="0"/>
                  <a:t>Decision surface: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oMath>
                </a14:m>
                <a:endParaRPr lang="zh-CN" altLang="en-US" dirty="0"/>
              </a:p>
            </p:txBody>
          </p:sp>
        </mc:Choice>
        <mc:Fallback xmlns="">
          <p:sp>
            <p:nvSpPr>
              <p:cNvPr id="53251" name="Rectangle 3">
                <a:extLst>
                  <a:ext uri="{FF2B5EF4-FFF2-40B4-BE49-F238E27FC236}">
                    <a16:creationId xmlns:a16="http://schemas.microsoft.com/office/drawing/2014/main" id="{E9D49630-6F83-4B14-874D-83C14AFC8CC1}"/>
                  </a:ext>
                </a:extLst>
              </p:cNvPr>
              <p:cNvSpPr>
                <a:spLocks noGrp="1" noRot="1" noChangeAspect="1" noMove="1" noResize="1" noEditPoints="1" noAdjustHandles="1" noChangeArrowheads="1" noChangeShapeType="1" noTextEdit="1"/>
              </p:cNvSpPr>
              <p:nvPr>
                <p:ph idx="1"/>
              </p:nvPr>
            </p:nvSpPr>
            <p:spPr>
              <a:xfrm>
                <a:off x="911424" y="1125538"/>
                <a:ext cx="10369152" cy="5351462"/>
              </a:xfrm>
              <a:blipFill>
                <a:blip r:embed="rId3"/>
                <a:stretch>
                  <a:fillRect l="-1059" t="-1253" b="-398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532FD909-3F5D-451A-B9A1-5F8C9CE67323}"/>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mc:AlternateContent xmlns:mc="http://schemas.openxmlformats.org/markup-compatibility/2006" xmlns:a14="http://schemas.microsoft.com/office/drawing/2010/main">
        <mc:Choice Requires="a14">
          <p:sp>
            <p:nvSpPr>
              <p:cNvPr id="123907" name="Rectangle 3">
                <a:extLst>
                  <a:ext uri="{FF2B5EF4-FFF2-40B4-BE49-F238E27FC236}">
                    <a16:creationId xmlns:a16="http://schemas.microsoft.com/office/drawing/2014/main" id="{BEE26CA1-3E67-4273-825E-B7C31DC7F63B}"/>
                  </a:ext>
                </a:extLst>
              </p:cNvPr>
              <p:cNvSpPr>
                <a:spLocks noGrp="1" noChangeArrowheads="1"/>
              </p:cNvSpPr>
              <p:nvPr>
                <p:ph idx="1"/>
              </p:nvPr>
            </p:nvSpPr>
            <p:spPr>
              <a:xfrm>
                <a:off x="983432" y="1125538"/>
                <a:ext cx="9684571" cy="5351462"/>
              </a:xfrm>
            </p:spPr>
            <p:txBody>
              <a:bodyPr/>
              <a:lstStyle/>
              <a:p>
                <a:pPr>
                  <a:buFont typeface="Wingdings" panose="05000000000000000000" pitchFamily="2" charset="2"/>
                  <a:buChar char="n"/>
                </a:pPr>
                <a:r>
                  <a:rPr lang="en-US" altLang="zh-CN" sz="2400" dirty="0"/>
                  <a:t>Non-linear mapping</a:t>
                </a:r>
                <a:endParaRPr lang="zh-CN" altLang="en-US" sz="2400" dirty="0"/>
              </a:p>
              <a:p>
                <a:pPr lvl="1">
                  <a:buFont typeface="Wingdings" panose="05000000000000000000" pitchFamily="2" charset="2"/>
                  <a:buChar char="n"/>
                </a:pPr>
                <a:r>
                  <a:rPr lang="en-US" altLang="zh-CN" sz="2000" dirty="0"/>
                  <a:t>Non-linear mapping </a:t>
                </a:r>
                <a14:m>
                  <m:oMath xmlns:m="http://schemas.openxmlformats.org/officeDocument/2006/math">
                    <m:r>
                      <a:rPr lang="zh-CN" altLang="en-US" sz="2000" i="1">
                        <a:solidFill>
                          <a:srgbClr val="000000"/>
                        </a:solidFill>
                        <a:latin typeface="Cambria Math" panose="02040503050406030204" pitchFamily="18" charset="0"/>
                      </a:rPr>
                      <m:t>𝜑</m:t>
                    </m:r>
                  </m:oMath>
                </a14:m>
                <a:r>
                  <a:rPr lang="en-US" altLang="zh-CN" sz="2000" dirty="0"/>
                  <a:t> reflects the prior knowledge of the designer</a:t>
                </a:r>
                <a:endParaRPr lang="zh-CN" altLang="en-US" sz="2000" dirty="0"/>
              </a:p>
              <a:p>
                <a:pPr lvl="1">
                  <a:buFont typeface="Wingdings" panose="05000000000000000000" pitchFamily="2" charset="2"/>
                  <a:buChar char="n"/>
                </a:pPr>
                <a:r>
                  <a:rPr lang="en-US" altLang="zh-CN" sz="2000" dirty="0"/>
                  <a:t>Without prior knowledge, commonly used nonlinear mapping functions include: </a:t>
                </a:r>
                <a:r>
                  <a:rPr lang="en-US" altLang="zh-CN" sz="2000" b="1" dirty="0">
                    <a:solidFill>
                      <a:srgbClr val="FF0000"/>
                    </a:solidFill>
                  </a:rPr>
                  <a:t>polynomial function</a:t>
                </a:r>
                <a:r>
                  <a:rPr lang="en-US" altLang="zh-CN" sz="2000" dirty="0">
                    <a:solidFill>
                      <a:srgbClr val="FF0000"/>
                    </a:solidFill>
                  </a:rPr>
                  <a:t>, </a:t>
                </a:r>
                <a:r>
                  <a:rPr lang="en-US" altLang="zh-CN" sz="2000" b="1" dirty="0">
                    <a:solidFill>
                      <a:srgbClr val="FF0000"/>
                    </a:solidFill>
                  </a:rPr>
                  <a:t>Gaussian function</a:t>
                </a:r>
                <a:r>
                  <a:rPr lang="en-US" altLang="zh-CN" sz="2000" dirty="0"/>
                  <a:t>, etc.</a:t>
                </a:r>
                <a:endParaRPr lang="zh-CN" altLang="en-US" sz="2000" dirty="0"/>
              </a:p>
            </p:txBody>
          </p:sp>
        </mc:Choice>
        <mc:Fallback xmlns="">
          <p:sp>
            <p:nvSpPr>
              <p:cNvPr id="123907" name="Rectangle 3">
                <a:extLst>
                  <a:ext uri="{FF2B5EF4-FFF2-40B4-BE49-F238E27FC236}">
                    <a16:creationId xmlns:a16="http://schemas.microsoft.com/office/drawing/2014/main" id="{BEE26CA1-3E67-4273-825E-B7C31DC7F63B}"/>
                  </a:ext>
                </a:extLst>
              </p:cNvPr>
              <p:cNvSpPr>
                <a:spLocks noGrp="1" noRot="1" noChangeAspect="1" noMove="1" noResize="1" noEditPoints="1" noAdjustHandles="1" noChangeArrowheads="1" noChangeShapeType="1" noTextEdit="1"/>
              </p:cNvSpPr>
              <p:nvPr>
                <p:ph idx="1"/>
              </p:nvPr>
            </p:nvSpPr>
            <p:spPr>
              <a:xfrm>
                <a:off x="983432" y="1125538"/>
                <a:ext cx="9684571" cy="5351462"/>
              </a:xfrm>
              <a:blipFill>
                <a:blip r:embed="rId2"/>
                <a:stretch>
                  <a:fillRect l="-818" t="-797"/>
                </a:stretch>
              </a:blipFill>
            </p:spPr>
            <p:txBody>
              <a:bodyPr/>
              <a:lstStyle/>
              <a:p>
                <a:r>
                  <a:rPr lang="zh-CN" altLang="en-US">
                    <a:noFill/>
                  </a:rPr>
                  <a:t> </a:t>
                </a:r>
              </a:p>
            </p:txBody>
          </p:sp>
        </mc:Fallback>
      </mc:AlternateContent>
      <p:pic>
        <p:nvPicPr>
          <p:cNvPr id="123909" name="Picture 5">
            <a:extLst>
              <a:ext uri="{FF2B5EF4-FFF2-40B4-BE49-F238E27FC236}">
                <a16:creationId xmlns:a16="http://schemas.microsoft.com/office/drawing/2014/main" id="{642D56B2-0BA1-44ED-AA25-57488BED7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3189288"/>
            <a:ext cx="7200900"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4690258-0958-4F7B-9BBC-B045802F3FD3}"/>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mc:AlternateContent xmlns:mc="http://schemas.openxmlformats.org/markup-compatibility/2006" xmlns:a14="http://schemas.microsoft.com/office/drawing/2010/main">
        <mc:Choice Requires="a14">
          <p:sp>
            <p:nvSpPr>
              <p:cNvPr id="124931" name="Rectangle 3">
                <a:extLst>
                  <a:ext uri="{FF2B5EF4-FFF2-40B4-BE49-F238E27FC236}">
                    <a16:creationId xmlns:a16="http://schemas.microsoft.com/office/drawing/2014/main" id="{39A056B8-1F58-4CCA-8F0F-FB6429BE9EA7}"/>
                  </a:ext>
                </a:extLst>
              </p:cNvPr>
              <p:cNvSpPr>
                <a:spLocks noGrp="1" noChangeArrowheads="1"/>
              </p:cNvSpPr>
              <p:nvPr>
                <p:ph idx="1"/>
              </p:nvPr>
            </p:nvSpPr>
            <p:spPr/>
            <p:txBody>
              <a:bodyPr/>
              <a:lstStyle/>
              <a:p>
                <a:pPr>
                  <a:buFont typeface="Wingdings" panose="05000000000000000000" pitchFamily="2" charset="2"/>
                  <a:buChar char="n"/>
                </a:pPr>
                <a:r>
                  <a:rPr lang="en-US" altLang="zh-CN" sz="2400" b="1" dirty="0"/>
                  <a:t>Kernel trick</a:t>
                </a:r>
                <a:r>
                  <a:rPr lang="zh-CN" altLang="en-US" sz="2400" b="1" dirty="0"/>
                  <a:t> </a:t>
                </a:r>
                <a:r>
                  <a:rPr lang="en-US" altLang="zh-CN" sz="2400" dirty="0"/>
                  <a:t>(</a:t>
                </a:r>
                <a:r>
                  <a:rPr lang="zh-CN" altLang="en-US" sz="2400" dirty="0"/>
                  <a:t>核技巧</a:t>
                </a:r>
                <a:r>
                  <a:rPr lang="en-US" altLang="zh-CN" sz="2400" dirty="0"/>
                  <a:t>)</a:t>
                </a:r>
                <a:endParaRPr lang="zh-CN" altLang="en-US" sz="2400" dirty="0"/>
              </a:p>
              <a:p>
                <a:pPr lvl="1">
                  <a:buFont typeface="Wingdings" panose="05000000000000000000" pitchFamily="2" charset="2"/>
                  <a:buChar char="n"/>
                </a:pPr>
                <a:r>
                  <a:rPr lang="en-US" altLang="zh-CN" sz="2000" dirty="0"/>
                  <a:t>Linear classifiers only rely on </a:t>
                </a:r>
                <a:r>
                  <a:rPr lang="en-US" altLang="zh-CN" sz="2000" b="1" dirty="0">
                    <a:solidFill>
                      <a:srgbClr val="FF0000"/>
                    </a:solidFill>
                  </a:rPr>
                  <a:t>inner product computations </a:t>
                </a:r>
                <a14:m>
                  <m:oMath xmlns:m="http://schemas.openxmlformats.org/officeDocument/2006/math">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𝑡</m:t>
                        </m:r>
                      </m:sup>
                    </m:sSubSup>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𝑗</m:t>
                        </m:r>
                      </m:sub>
                    </m:sSub>
                  </m:oMath>
                </a14:m>
                <a:endParaRPr lang="zh-CN" altLang="en-US" sz="2000" b="1" dirty="0">
                  <a:solidFill>
                    <a:srgbClr val="FF0000"/>
                  </a:solidFill>
                </a:endParaRPr>
              </a:p>
              <a:p>
                <a:pPr lvl="1">
                  <a:buFont typeface="Wingdings" panose="05000000000000000000" pitchFamily="2" charset="2"/>
                  <a:buChar char="n"/>
                </a:pPr>
                <a:r>
                  <a:rPr lang="en-US" altLang="zh-CN" sz="2000" dirty="0"/>
                  <a:t>If all sample points map to a higher dimensional (or even infinite dimensional) space </a:t>
                </a:r>
                <a14:m>
                  <m:oMath xmlns:m="http://schemas.openxmlformats.org/officeDocument/2006/math">
                    <m:r>
                      <a:rPr lang="zh-CN" altLang="en-US" sz="2000" i="1">
                        <a:solidFill>
                          <a:srgbClr val="000000"/>
                        </a:solidFill>
                        <a:latin typeface="Cambria Math" panose="02040503050406030204" pitchFamily="18" charset="0"/>
                      </a:rPr>
                      <m:t>𝜑</m:t>
                    </m:r>
                    <m:r>
                      <a:rPr lang="en-US" altLang="zh-CN"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𝐲</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𝜑</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oMath>
                </a14:m>
                <a:r>
                  <a:rPr lang="en-US" altLang="zh-CN" sz="2000" dirty="0"/>
                  <a:t>, the inner product </a:t>
                </a:r>
                <a14:m>
                  <m:oMath xmlns:m="http://schemas.openxmlformats.org/officeDocument/2006/math">
                    <m:r>
                      <a:rPr lang="zh-CN" altLang="en-US" sz="2000" i="1">
                        <a:solidFill>
                          <a:srgbClr val="000000"/>
                        </a:solidFill>
                        <a:latin typeface="Cambria Math" panose="02040503050406030204" pitchFamily="18" charset="0"/>
                      </a:rPr>
                      <m:t>𝜑</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𝑖</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𝑡</m:t>
                        </m:r>
                      </m:sup>
                    </m:sSup>
                    <m:r>
                      <a:rPr lang="zh-CN" altLang="en-US" sz="2000" i="1">
                        <a:solidFill>
                          <a:srgbClr val="000000"/>
                        </a:solidFill>
                        <a:latin typeface="Cambria Math" panose="02040503050406030204" pitchFamily="18" charset="0"/>
                      </a:rPr>
                      <m:t>𝜑</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oMath>
                </a14:m>
                <a:r>
                  <a:rPr lang="zh-CN" altLang="en-US" sz="2000" dirty="0"/>
                  <a:t> </a:t>
                </a:r>
                <a:r>
                  <a:rPr lang="en-US" altLang="zh-CN" sz="2000" dirty="0"/>
                  <a:t>in this higher dimensional space is often difficult or impossible to compute at all</a:t>
                </a:r>
              </a:p>
              <a:p>
                <a:pPr lvl="1">
                  <a:buFont typeface="Wingdings" panose="05000000000000000000" pitchFamily="2" charset="2"/>
                  <a:buChar char="n"/>
                </a:pPr>
                <a:r>
                  <a:rPr lang="en-US" altLang="zh-CN" sz="2000" dirty="0"/>
                  <a:t>Kernel function refers to the function in the original data space corresponding to the inner product calculation in the transformed space</a:t>
                </a:r>
                <a:endParaRPr lang="zh-CN" altLang="en-US" sz="2000" dirty="0"/>
              </a:p>
            </p:txBody>
          </p:sp>
        </mc:Choice>
        <mc:Fallback xmlns="">
          <p:sp>
            <p:nvSpPr>
              <p:cNvPr id="124931" name="Rectangle 3">
                <a:extLst>
                  <a:ext uri="{FF2B5EF4-FFF2-40B4-BE49-F238E27FC236}">
                    <a16:creationId xmlns:a16="http://schemas.microsoft.com/office/drawing/2014/main" id="{39A056B8-1F58-4CCA-8F0F-FB6429BE9EA7}"/>
                  </a:ext>
                </a:extLst>
              </p:cNvPr>
              <p:cNvSpPr>
                <a:spLocks noGrp="1" noRot="1" noChangeAspect="1" noMove="1" noResize="1" noEditPoints="1" noAdjustHandles="1" noChangeArrowheads="1" noChangeShapeType="1" noTextEdit="1"/>
              </p:cNvSpPr>
              <p:nvPr>
                <p:ph idx="1"/>
              </p:nvPr>
            </p:nvSpPr>
            <p:spPr>
              <a:blipFill>
                <a:blip r:embed="rId3"/>
                <a:stretch>
                  <a:fillRect l="-957" t="-1253" r="-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935" name="Object 7">
                <a:extLst>
                  <a:ext uri="{FF2B5EF4-FFF2-40B4-BE49-F238E27FC236}">
                    <a16:creationId xmlns:a16="http://schemas.microsoft.com/office/drawing/2014/main" id="{262FBBBF-7041-465F-B8E6-D0A57D432E02}"/>
                  </a:ext>
                </a:extLst>
              </p:cNvPr>
              <p:cNvSpPr txBox="1"/>
              <p:nvPr/>
            </p:nvSpPr>
            <p:spPr bwMode="auto">
              <a:xfrm>
                <a:off x="4367808" y="3958036"/>
                <a:ext cx="3282461" cy="4318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𝜑</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𝑖</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𝑡</m:t>
                          </m:r>
                        </m:sup>
                      </m:sSup>
                      <m:r>
                        <a:rPr lang="zh-CN" altLang="en-US" sz="2000" i="1">
                          <a:solidFill>
                            <a:srgbClr val="000000"/>
                          </a:solidFill>
                          <a:latin typeface="Cambria Math" panose="02040503050406030204" pitchFamily="18" charset="0"/>
                        </a:rPr>
                        <m:t>𝜑</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𝐱</m:t>
                          </m:r>
                        </m:e>
                        <m:sub>
                          <m:r>
                            <a:rPr lang="zh-CN" altLang="en-US" sz="2000" i="1">
                              <a:solidFill>
                                <a:srgbClr val="000000"/>
                              </a:solidFill>
                              <a:latin typeface="Cambria Math" panose="02040503050406030204" pitchFamily="18" charset="0"/>
                            </a:rPr>
                            <m:t>𝑗</m:t>
                          </m:r>
                        </m:sub>
                      </m:sSub>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124935" name="Object 7">
                <a:extLst>
                  <a:ext uri="{FF2B5EF4-FFF2-40B4-BE49-F238E27FC236}">
                    <a16:creationId xmlns:a16="http://schemas.microsoft.com/office/drawing/2014/main" id="{262FBBBF-7041-465F-B8E6-D0A57D432E02}"/>
                  </a:ext>
                </a:extLst>
              </p:cNvPr>
              <p:cNvSpPr txBox="1">
                <a:spLocks noRot="1" noChangeAspect="1" noMove="1" noResize="1" noEditPoints="1" noAdjustHandles="1" noChangeArrowheads="1" noChangeShapeType="1" noTextEdit="1"/>
              </p:cNvSpPr>
              <p:nvPr/>
            </p:nvSpPr>
            <p:spPr bwMode="auto">
              <a:xfrm>
                <a:off x="4367808" y="3958036"/>
                <a:ext cx="3282461" cy="431800"/>
              </a:xfrm>
              <a:prstGeom prst="rect">
                <a:avLst/>
              </a:prstGeom>
              <a:blipFill>
                <a:blip r:embed="rId4"/>
                <a:stretch>
                  <a:fillRect b="-8451"/>
                </a:stretch>
              </a:blipFill>
              <a:ln>
                <a:noFill/>
              </a:ln>
            </p:spPr>
            <p:txBody>
              <a:bodyPr/>
              <a:lstStyle/>
              <a:p>
                <a:r>
                  <a:rPr lang="zh-CN" altLang="en-US">
                    <a:noFill/>
                  </a:rPr>
                  <a:t> </a:t>
                </a:r>
              </a:p>
            </p:txBody>
          </p:sp>
        </mc:Fallback>
      </mc:AlternateContent>
      <p:sp>
        <p:nvSpPr>
          <p:cNvPr id="124936" name="Text Box 8">
            <a:extLst>
              <a:ext uri="{FF2B5EF4-FFF2-40B4-BE49-F238E27FC236}">
                <a16:creationId xmlns:a16="http://schemas.microsoft.com/office/drawing/2014/main" id="{3BB5667E-F4B5-455E-99FE-553C0AD0B388}"/>
              </a:ext>
            </a:extLst>
          </p:cNvPr>
          <p:cNvSpPr txBox="1">
            <a:spLocks noChangeArrowheads="1"/>
          </p:cNvSpPr>
          <p:nvPr/>
        </p:nvSpPr>
        <p:spPr bwMode="auto">
          <a:xfrm>
            <a:off x="1847528" y="4564461"/>
            <a:ext cx="9217024"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1800" b="1" dirty="0">
                <a:solidFill>
                  <a:srgbClr val="3333CC"/>
                </a:solidFill>
              </a:rPr>
              <a:t>This shows that the inner product computation in the complex higher dimensional space can be done indirectly through the kernel function in the lower dimensional space</a:t>
            </a:r>
            <a:endParaRPr lang="zh-CN" altLang="en-US" sz="2000" b="1" dirty="0">
              <a:solidFill>
                <a:srgbClr val="3333CC"/>
              </a:solidFill>
            </a:endParaRPr>
          </a:p>
        </p:txBody>
      </p:sp>
      <p:sp>
        <p:nvSpPr>
          <p:cNvPr id="124937" name="Text Box 9">
            <a:extLst>
              <a:ext uri="{FF2B5EF4-FFF2-40B4-BE49-F238E27FC236}">
                <a16:creationId xmlns:a16="http://schemas.microsoft.com/office/drawing/2014/main" id="{BAAF8E0C-0927-4930-A01B-16FBFB2E1958}"/>
              </a:ext>
            </a:extLst>
          </p:cNvPr>
          <p:cNvSpPr txBox="1">
            <a:spLocks noChangeArrowheads="1"/>
          </p:cNvSpPr>
          <p:nvPr/>
        </p:nvSpPr>
        <p:spPr bwMode="auto">
          <a:xfrm>
            <a:off x="1847528" y="5518549"/>
            <a:ext cx="907300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1800" b="1" dirty="0">
                <a:solidFill>
                  <a:srgbClr val="C00000"/>
                </a:solidFill>
              </a:rPr>
              <a:t>If a problem involves only inner product computation, you can specify no specific mapping function, but only the kernel function corresponding to that mapping function</a:t>
            </a:r>
            <a:endParaRPr lang="zh-CN" altLang="en-US" sz="2000" b="1" dirty="0">
              <a:solidFill>
                <a:srgbClr val="C00000"/>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A5F6157-E850-432D-BCDC-9B0CAE4117A0}"/>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mc:AlternateContent xmlns:mc="http://schemas.openxmlformats.org/markup-compatibility/2006" xmlns:a14="http://schemas.microsoft.com/office/drawing/2010/main">
        <mc:Choice Requires="a14">
          <p:sp>
            <p:nvSpPr>
              <p:cNvPr id="126979" name="Rectangle 3">
                <a:extLst>
                  <a:ext uri="{FF2B5EF4-FFF2-40B4-BE49-F238E27FC236}">
                    <a16:creationId xmlns:a16="http://schemas.microsoft.com/office/drawing/2014/main" id="{F037EA3D-37D9-469D-BAD3-F599001B7C9F}"/>
                  </a:ext>
                </a:extLst>
              </p:cNvPr>
              <p:cNvSpPr>
                <a:spLocks noGrp="1" noChangeArrowheads="1"/>
              </p:cNvSpPr>
              <p:nvPr>
                <p:ph idx="1"/>
              </p:nvPr>
            </p:nvSpPr>
            <p:spPr>
              <a:xfrm>
                <a:off x="912285" y="1125538"/>
                <a:ext cx="10800340" cy="5351462"/>
              </a:xfrm>
            </p:spPr>
            <p:txBody>
              <a:bodyPr/>
              <a:lstStyle/>
              <a:p>
                <a:pPr>
                  <a:buFont typeface="Wingdings" panose="05000000000000000000" pitchFamily="2" charset="2"/>
                  <a:buChar char="n"/>
                </a:pPr>
                <a:r>
                  <a:rPr lang="en-US" altLang="zh-CN" b="1" dirty="0"/>
                  <a:t>Kernel trick </a:t>
                </a:r>
                <a:r>
                  <a:rPr lang="en-US" altLang="zh-CN" dirty="0"/>
                  <a:t>(</a:t>
                </a:r>
                <a:r>
                  <a:rPr lang="zh-CN" altLang="en-US" dirty="0"/>
                  <a:t>核技巧</a:t>
                </a:r>
                <a:r>
                  <a:rPr lang="en-US" altLang="zh-CN" dirty="0"/>
                  <a:t>)</a:t>
                </a:r>
                <a:endParaRPr lang="zh-CN" altLang="en-US" dirty="0"/>
              </a:p>
              <a:p>
                <a:pPr lvl="1">
                  <a:buFont typeface="Wingdings" panose="05000000000000000000" pitchFamily="2" charset="2"/>
                  <a:buChar char="n"/>
                </a:pPr>
                <a:r>
                  <a:rPr lang="en-US" altLang="zh-CN" dirty="0"/>
                  <a:t>What kind of function can be a kernel? </a:t>
                </a:r>
                <a:endParaRPr lang="zh-CN" altLang="en-US" dirty="0"/>
              </a:p>
              <a:p>
                <a:pPr lvl="2">
                  <a:buFont typeface="Wingdings" panose="05000000000000000000" pitchFamily="2" charset="2"/>
                  <a:buChar char="n"/>
                </a:pPr>
                <a:r>
                  <a:rPr lang="en-US" altLang="zh-CN" b="1" dirty="0">
                    <a:solidFill>
                      <a:srgbClr val="FF0000"/>
                    </a:solidFill>
                  </a:rPr>
                  <a:t>Mercer</a:t>
                </a:r>
                <a:r>
                  <a:rPr lang="zh-CN" altLang="en-US" b="1" dirty="0">
                    <a:solidFill>
                      <a:srgbClr val="FF0000"/>
                    </a:solidFill>
                  </a:rPr>
                  <a:t> </a:t>
                </a:r>
                <a:r>
                  <a:rPr lang="en-US" altLang="zh-CN" b="1" dirty="0">
                    <a:solidFill>
                      <a:srgbClr val="FF0000"/>
                    </a:solidFill>
                  </a:rPr>
                  <a:t>theorem</a:t>
                </a:r>
                <a:r>
                  <a:rPr lang="zh-CN" altLang="en-US" dirty="0"/>
                  <a:t/>
                </a:r>
                <a:br>
                  <a:rPr lang="zh-CN" altLang="en-US" dirty="0"/>
                </a:br>
                <a:r>
                  <a:rPr lang="en-US" altLang="zh-CN" b="1" dirty="0">
                    <a:solidFill>
                      <a:srgbClr val="3333CC"/>
                    </a:solidFill>
                  </a:rPr>
                  <a:t>Any positive semi-definite symmetric function can be used as a kernel</a:t>
                </a:r>
                <a:endParaRPr lang="zh-CN" altLang="en-US" b="1" dirty="0">
                  <a:solidFill>
                    <a:srgbClr val="3333CC"/>
                  </a:solidFill>
                </a:endParaRPr>
              </a:p>
              <a:p>
                <a:pPr lvl="3">
                  <a:buFont typeface="Wingdings" panose="05000000000000000000" pitchFamily="2" charset="2"/>
                  <a:buChar char="n"/>
                </a:pPr>
                <a:r>
                  <a:rPr lang="en-US" altLang="zh-CN" sz="1800" b="1" dirty="0">
                    <a:solidFill>
                      <a:srgbClr val="3B9D3B"/>
                    </a:solidFill>
                  </a:rPr>
                  <a:t>positive semi-definite</a:t>
                </a:r>
                <a:r>
                  <a:rPr lang="zh-CN" altLang="en-US" sz="1800" b="1" dirty="0"/>
                  <a:t/>
                </a:r>
                <a:br>
                  <a:rPr lang="zh-CN" altLang="en-US" sz="1800" b="1" dirty="0"/>
                </a:br>
                <a:r>
                  <a:rPr lang="en-US" altLang="zh-CN" sz="1800" b="1" dirty="0"/>
                  <a:t>The matrix A composed of </a:t>
                </a:r>
                <a14:m>
                  <m:oMath xmlns:m="http://schemas.openxmlformats.org/officeDocument/2006/math">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𝑎</m:t>
                        </m:r>
                      </m:e>
                      <m:sub>
                        <m:r>
                          <a:rPr lang="zh-CN" altLang="en-US" sz="1800" i="1">
                            <a:solidFill>
                              <a:srgbClr val="000000"/>
                            </a:solidFill>
                            <a:latin typeface="Cambria Math" panose="02040503050406030204" pitchFamily="18" charset="0"/>
                          </a:rPr>
                          <m:t>𝑖𝑗</m:t>
                        </m:r>
                      </m:sub>
                    </m:sSub>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𝑘</m:t>
                    </m:r>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𝐱</m:t>
                        </m:r>
                      </m:e>
                      <m:sub>
                        <m:r>
                          <a:rPr lang="zh-CN" altLang="en-US" sz="1800" i="1">
                            <a:solidFill>
                              <a:srgbClr val="000000"/>
                            </a:solidFill>
                            <a:latin typeface="Cambria Math" panose="02040503050406030204" pitchFamily="18" charset="0"/>
                          </a:rPr>
                          <m:t>𝑖</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𝐱</m:t>
                        </m:r>
                      </m:e>
                      <m:sub>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oMath>
                </a14:m>
                <a:r>
                  <a:rPr lang="en-US" altLang="zh-CN" sz="1800" b="1" dirty="0"/>
                  <a:t> is a positive semi-definite matrix, that is, for any non-zero real vector z, there is </a:t>
                </a:r>
                <a14:m>
                  <m:oMath xmlns:m="http://schemas.openxmlformats.org/officeDocument/2006/math">
                    <m:sSup>
                      <m:sSupPr>
                        <m:ctrlPr>
                          <a:rPr lang="zh-CN" altLang="en-US" sz="1800" i="1">
                            <a:solidFill>
                              <a:srgbClr val="000000"/>
                            </a:solidFill>
                            <a:latin typeface="Cambria Math" panose="02040503050406030204" pitchFamily="18" charset="0"/>
                          </a:rPr>
                        </m:ctrlPr>
                      </m:sSupPr>
                      <m:e>
                        <m:r>
                          <a:rPr lang="zh-CN" altLang="en-US" sz="1800" i="1">
                            <a:solidFill>
                              <a:srgbClr val="000000"/>
                            </a:solidFill>
                            <a:latin typeface="Cambria Math" panose="02040503050406030204" pitchFamily="18" charset="0"/>
                          </a:rPr>
                          <m:t>𝐳</m:t>
                        </m:r>
                      </m:e>
                      <m:sup>
                        <m:r>
                          <a:rPr lang="zh-CN" altLang="en-US" sz="1800" i="1">
                            <a:solidFill>
                              <a:srgbClr val="000000"/>
                            </a:solidFill>
                            <a:latin typeface="Cambria Math" panose="02040503050406030204" pitchFamily="18" charset="0"/>
                          </a:rPr>
                          <m:t>𝑡</m:t>
                        </m:r>
                      </m:sup>
                    </m:sSup>
                    <m:r>
                      <a:rPr lang="zh-CN" altLang="en-US" sz="1800" i="1">
                        <a:solidFill>
                          <a:srgbClr val="000000"/>
                        </a:solidFill>
                        <a:latin typeface="Cambria Math" panose="02040503050406030204" pitchFamily="18" charset="0"/>
                      </a:rPr>
                      <m:t>𝐀𝐳</m:t>
                    </m:r>
                    <m:r>
                      <a:rPr lang="zh-CN" altLang="en-US" sz="1800" i="1">
                        <a:solidFill>
                          <a:srgbClr val="000000"/>
                        </a:solidFill>
                        <a:latin typeface="Cambria Math" panose="02040503050406030204" pitchFamily="18" charset="0"/>
                      </a:rPr>
                      <m:t>≥0</m:t>
                    </m:r>
                  </m:oMath>
                </a14:m>
                <a:endParaRPr lang="zh-CN" altLang="en-US" sz="1800" b="1" dirty="0"/>
              </a:p>
              <a:p>
                <a:pPr lvl="3">
                  <a:buFont typeface="Wingdings" panose="05000000000000000000" pitchFamily="2" charset="2"/>
                  <a:buChar char="n"/>
                </a:pPr>
                <a:r>
                  <a:rPr lang="en-US" altLang="zh-CN" sz="1800" b="1" dirty="0">
                    <a:solidFill>
                      <a:srgbClr val="3B9D3B"/>
                    </a:solidFill>
                  </a:rPr>
                  <a:t>symmetric</a:t>
                </a:r>
              </a:p>
              <a:p>
                <a:pPr marL="1371600" lvl="3" indent="0">
                  <a:buNone/>
                </a:pPr>
                <a:r>
                  <a:rPr lang="en-US" altLang="zh-CN" sz="1800" dirty="0">
                    <a:solidFill>
                      <a:srgbClr val="000000"/>
                    </a:solidFill>
                  </a:rPr>
                  <a:t>	</a:t>
                </a:r>
                <a14:m>
                  <m:oMath xmlns:m="http://schemas.openxmlformats.org/officeDocument/2006/math">
                    <m:r>
                      <a:rPr lang="zh-CN" altLang="en-US" sz="1800" i="1">
                        <a:solidFill>
                          <a:srgbClr val="000000"/>
                        </a:solidFill>
                        <a:latin typeface="Cambria Math" panose="02040503050406030204" pitchFamily="18" charset="0"/>
                      </a:rPr>
                      <m:t>𝑘</m:t>
                    </m:r>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𝐱</m:t>
                        </m:r>
                      </m:e>
                      <m:sub>
                        <m:r>
                          <a:rPr lang="zh-CN" altLang="en-US" sz="1800" i="1">
                            <a:solidFill>
                              <a:srgbClr val="000000"/>
                            </a:solidFill>
                            <a:latin typeface="Cambria Math" panose="02040503050406030204" pitchFamily="18" charset="0"/>
                          </a:rPr>
                          <m:t>𝑖</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𝐱</m:t>
                        </m:r>
                      </m:e>
                      <m:sub>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𝑘</m:t>
                    </m:r>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𝐱</m:t>
                        </m:r>
                      </m:e>
                      <m:sub>
                        <m:r>
                          <a:rPr lang="zh-CN" altLang="en-US" sz="1800" i="1">
                            <a:solidFill>
                              <a:srgbClr val="000000"/>
                            </a:solidFill>
                            <a:latin typeface="Cambria Math" panose="02040503050406030204" pitchFamily="18" charset="0"/>
                          </a:rPr>
                          <m:t>𝑗</m:t>
                        </m:r>
                      </m:sub>
                    </m:sSub>
                    <m:r>
                      <a:rPr lang="zh-CN" altLang="en-US" sz="1800" i="1">
                        <a:solidFill>
                          <a:srgbClr val="000000"/>
                        </a:solidFill>
                        <a:latin typeface="Cambria Math" panose="02040503050406030204" pitchFamily="18" charset="0"/>
                      </a:rPr>
                      <m:t>,</m:t>
                    </m:r>
                    <m:sSub>
                      <m:sSubPr>
                        <m:ctrlPr>
                          <a:rPr lang="zh-CN" altLang="en-US" sz="1800" i="1">
                            <a:solidFill>
                              <a:srgbClr val="000000"/>
                            </a:solidFill>
                            <a:latin typeface="Cambria Math" panose="02040503050406030204" pitchFamily="18" charset="0"/>
                          </a:rPr>
                        </m:ctrlPr>
                      </m:sSubPr>
                      <m:e>
                        <m:r>
                          <a:rPr lang="zh-CN" altLang="en-US" sz="1800" i="1">
                            <a:solidFill>
                              <a:srgbClr val="000000"/>
                            </a:solidFill>
                            <a:latin typeface="Cambria Math" panose="02040503050406030204" pitchFamily="18" charset="0"/>
                          </a:rPr>
                          <m:t>𝐱</m:t>
                        </m:r>
                      </m:e>
                      <m:sub>
                        <m:r>
                          <a:rPr lang="zh-CN" altLang="en-US" sz="1800" i="1">
                            <a:solidFill>
                              <a:srgbClr val="000000"/>
                            </a:solidFill>
                            <a:latin typeface="Cambria Math" panose="02040503050406030204" pitchFamily="18" charset="0"/>
                          </a:rPr>
                          <m:t>𝑖</m:t>
                        </m:r>
                      </m:sub>
                    </m:sSub>
                    <m:r>
                      <a:rPr lang="zh-CN" altLang="en-US" sz="1800" i="1">
                        <a:solidFill>
                          <a:srgbClr val="000000"/>
                        </a:solidFill>
                        <a:latin typeface="Cambria Math" panose="02040503050406030204" pitchFamily="18" charset="0"/>
                      </a:rPr>
                      <m:t>)</m:t>
                    </m:r>
                  </m:oMath>
                </a14:m>
                <a:endParaRPr lang="zh-CN" altLang="en-US" sz="1800" dirty="0"/>
              </a:p>
              <a:p>
                <a:pPr lvl="3">
                  <a:buFont typeface="Wingdings" panose="05000000000000000000" pitchFamily="2" charset="2"/>
                  <a:buChar char="n"/>
                </a:pPr>
                <a:endParaRPr lang="zh-CN" altLang="en-US" sz="1800" b="1" dirty="0">
                  <a:solidFill>
                    <a:srgbClr val="3B9D3B"/>
                  </a:solidFill>
                </a:endParaRPr>
              </a:p>
            </p:txBody>
          </p:sp>
        </mc:Choice>
        <mc:Fallback xmlns="">
          <p:sp>
            <p:nvSpPr>
              <p:cNvPr id="126979" name="Rectangle 3">
                <a:extLst>
                  <a:ext uri="{FF2B5EF4-FFF2-40B4-BE49-F238E27FC236}">
                    <a16:creationId xmlns:a16="http://schemas.microsoft.com/office/drawing/2014/main" id="{F037EA3D-37D9-469D-BAD3-F599001B7C9F}"/>
                  </a:ext>
                </a:extLst>
              </p:cNvPr>
              <p:cNvSpPr>
                <a:spLocks noGrp="1" noRot="1" noChangeAspect="1" noMove="1" noResize="1" noEditPoints="1" noAdjustHandles="1" noChangeArrowheads="1" noChangeShapeType="1" noTextEdit="1"/>
              </p:cNvSpPr>
              <p:nvPr>
                <p:ph idx="1"/>
              </p:nvPr>
            </p:nvSpPr>
            <p:spPr>
              <a:xfrm>
                <a:off x="912285" y="1125538"/>
                <a:ext cx="10800340" cy="5351462"/>
              </a:xfrm>
              <a:blipFill>
                <a:blip r:embed="rId3"/>
                <a:stretch>
                  <a:fillRect l="-1016" t="-1595"/>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9EFAA025-0DBE-41DB-824E-786AA63E0FD2}"/>
              </a:ext>
            </a:extLst>
          </p:cNvPr>
          <p:cNvSpPr>
            <a:spLocks noGrp="1" noChangeArrowheads="1"/>
          </p:cNvSpPr>
          <p:nvPr>
            <p:ph type="title"/>
          </p:nvPr>
        </p:nvSpPr>
        <p:spPr/>
        <p:txBody>
          <a:bodyPr/>
          <a:lstStyle/>
          <a:p>
            <a:r>
              <a:rPr lang="en-US" altLang="zh-CN">
                <a:latin typeface="Comic Sans MS" panose="030F0702030302020204" pitchFamily="66" charset="0"/>
              </a:rPr>
              <a:t>Support Vector Machine</a:t>
            </a:r>
            <a:endParaRPr lang="zh-CN" altLang="en-US"/>
          </a:p>
        </p:txBody>
      </p:sp>
      <p:sp>
        <p:nvSpPr>
          <p:cNvPr id="19462" name="Rectangle 3">
            <a:extLst>
              <a:ext uri="{FF2B5EF4-FFF2-40B4-BE49-F238E27FC236}">
                <a16:creationId xmlns:a16="http://schemas.microsoft.com/office/drawing/2014/main" id="{3119E625-1F76-427C-9C23-B13B1D0BAF76}"/>
              </a:ext>
            </a:extLst>
          </p:cNvPr>
          <p:cNvSpPr>
            <a:spLocks noGrp="1" noChangeArrowheads="1"/>
          </p:cNvSpPr>
          <p:nvPr>
            <p:ph idx="1"/>
          </p:nvPr>
        </p:nvSpPr>
        <p:spPr/>
        <p:txBody>
          <a:bodyPr/>
          <a:lstStyle/>
          <a:p>
            <a:pPr>
              <a:buFont typeface="Wingdings" panose="05000000000000000000" pitchFamily="2" charset="2"/>
              <a:buChar char="n"/>
              <a:defRPr/>
            </a:pPr>
            <a:r>
              <a:rPr lang="en-US" altLang="zh-CN" dirty="0"/>
              <a:t>Kernel trick (</a:t>
            </a:r>
            <a:r>
              <a:rPr lang="zh-CN" altLang="en-US" dirty="0"/>
              <a:t>核技巧</a:t>
            </a:r>
            <a:r>
              <a:rPr lang="en-US" altLang="zh-CN" dirty="0"/>
              <a:t>)</a:t>
            </a:r>
            <a:endParaRPr lang="zh-CN" altLang="en-US" dirty="0"/>
          </a:p>
          <a:p>
            <a:pPr lvl="1">
              <a:buFont typeface="Wingdings" panose="05000000000000000000" pitchFamily="2" charset="2"/>
              <a:buChar char="n"/>
              <a:defRPr/>
            </a:pPr>
            <a:r>
              <a:rPr lang="en-US" altLang="zh-CN" dirty="0">
                <a:cs typeface="+mn-ea"/>
              </a:rPr>
              <a:t>Commonly used kernel functions</a:t>
            </a:r>
            <a:endParaRPr lang="zh-CN" altLang="en-US" dirty="0">
              <a:cs typeface="+mn-ea"/>
            </a:endParaRPr>
          </a:p>
          <a:p>
            <a:pPr lvl="2">
              <a:buFont typeface="Wingdings" panose="05000000000000000000" pitchFamily="2" charset="2"/>
              <a:buChar char="n"/>
              <a:defRPr/>
            </a:pPr>
            <a:r>
              <a:rPr lang="en-US" altLang="zh-CN" dirty="0">
                <a:solidFill>
                  <a:srgbClr val="3B9D3B"/>
                </a:solidFill>
                <a:cs typeface="+mn-ea"/>
              </a:rPr>
              <a:t>Polynomial kernel</a:t>
            </a:r>
            <a:endParaRPr lang="zh-CN" altLang="en-US" b="1" dirty="0">
              <a:solidFill>
                <a:srgbClr val="3B9D3B"/>
              </a:solidFill>
              <a:cs typeface="+mn-ea"/>
            </a:endParaRPr>
          </a:p>
          <a:p>
            <a:pPr lvl="2">
              <a:buFont typeface="Wingdings" panose="05000000000000000000" pitchFamily="2" charset="2"/>
              <a:buChar char="n"/>
              <a:defRPr/>
            </a:pPr>
            <a:endParaRPr lang="zh-CN" altLang="en-US" b="1" dirty="0">
              <a:solidFill>
                <a:srgbClr val="3B9D3B"/>
              </a:solidFill>
              <a:cs typeface="+mn-ea"/>
            </a:endParaRPr>
          </a:p>
          <a:p>
            <a:pPr lvl="2">
              <a:buFont typeface="Wingdings" panose="05000000000000000000" pitchFamily="2" charset="2"/>
              <a:buChar char="n"/>
              <a:defRPr/>
            </a:pPr>
            <a:endParaRPr lang="zh-CN" altLang="en-US" b="1" dirty="0">
              <a:solidFill>
                <a:srgbClr val="3B9D3B"/>
              </a:solidFill>
              <a:cs typeface="+mn-ea"/>
            </a:endParaRPr>
          </a:p>
          <a:p>
            <a:pPr lvl="2">
              <a:buFont typeface="Wingdings" panose="05000000000000000000" pitchFamily="2" charset="2"/>
              <a:buChar char="n"/>
              <a:defRPr/>
            </a:pPr>
            <a:r>
              <a:rPr lang="en-US" altLang="zh-CN" dirty="0">
                <a:solidFill>
                  <a:srgbClr val="3B9D3B"/>
                </a:solidFill>
                <a:cs typeface="+mn-ea"/>
              </a:rPr>
              <a:t>Gaussian kernel</a:t>
            </a:r>
            <a:endParaRPr lang="zh-CN" altLang="en-US" b="1" dirty="0">
              <a:solidFill>
                <a:srgbClr val="3B9D3B"/>
              </a:solidFill>
              <a:cs typeface="+mn-ea"/>
            </a:endParaRPr>
          </a:p>
          <a:p>
            <a:pPr lvl="2">
              <a:buFont typeface="Wingdings" panose="05000000000000000000" pitchFamily="2" charset="2"/>
              <a:buChar char="n"/>
              <a:defRPr/>
            </a:pPr>
            <a:endParaRPr lang="zh-CN" altLang="en-US" b="1" dirty="0">
              <a:solidFill>
                <a:srgbClr val="3B9D3B"/>
              </a:solidFill>
              <a:cs typeface="+mn-ea"/>
            </a:endParaRPr>
          </a:p>
          <a:p>
            <a:pPr marL="914400" lvl="2" indent="0">
              <a:buNone/>
              <a:defRPr/>
            </a:pPr>
            <a:endParaRPr lang="zh-CN" altLang="en-US" b="1" dirty="0">
              <a:solidFill>
                <a:srgbClr val="3B9D3B"/>
              </a:solidFill>
              <a:cs typeface="+mn-ea"/>
            </a:endParaRPr>
          </a:p>
          <a:p>
            <a:pPr lvl="2">
              <a:buFont typeface="Wingdings" panose="05000000000000000000" pitchFamily="2" charset="2"/>
              <a:buChar char="n"/>
              <a:defRPr/>
            </a:pPr>
            <a:r>
              <a:rPr lang="en-US" altLang="zh-CN" dirty="0">
                <a:solidFill>
                  <a:srgbClr val="3B9D3B"/>
                </a:solidFill>
                <a:cs typeface="+mn-ea"/>
              </a:rPr>
              <a:t>Sigmoid kernel</a:t>
            </a:r>
          </a:p>
          <a:p>
            <a:pPr marL="914400" lvl="2" indent="0">
              <a:buNone/>
              <a:defRPr/>
            </a:pPr>
            <a:endParaRPr lang="zh-CN" altLang="en-US" dirty="0">
              <a:solidFill>
                <a:srgbClr val="008000"/>
              </a:solidFill>
              <a:cs typeface="+mn-ea"/>
            </a:endParaRPr>
          </a:p>
        </p:txBody>
      </p:sp>
      <mc:AlternateContent xmlns:mc="http://schemas.openxmlformats.org/markup-compatibility/2006" xmlns:a14="http://schemas.microsoft.com/office/drawing/2010/main">
        <mc:Choice Requires="a14">
          <p:sp>
            <p:nvSpPr>
              <p:cNvPr id="128004" name="Object 4">
                <a:extLst>
                  <a:ext uri="{FF2B5EF4-FFF2-40B4-BE49-F238E27FC236}">
                    <a16:creationId xmlns:a16="http://schemas.microsoft.com/office/drawing/2014/main" id="{DBB1E879-8AB2-4360-A4D0-6917C428E342}"/>
                  </a:ext>
                </a:extLst>
              </p:cNvPr>
              <p:cNvSpPr txBox="1"/>
              <p:nvPr/>
            </p:nvSpPr>
            <p:spPr bwMode="auto">
              <a:xfrm>
                <a:off x="3215683" y="2752829"/>
                <a:ext cx="2736403" cy="4064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𝐱</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𝐲</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𝐱</m:t>
                          </m:r>
                        </m:e>
                        <m:sup>
                          <m:r>
                            <a:rPr lang="zh-CN" altLang="en-US" sz="2000" i="1">
                              <a:solidFill>
                                <a:srgbClr val="000000"/>
                              </a:solidFill>
                              <a:latin typeface="Cambria Math" panose="02040503050406030204" pitchFamily="18" charset="0"/>
                            </a:rPr>
                            <m:t>𝑡</m:t>
                          </m:r>
                        </m:sup>
                      </m:sSup>
                      <m:r>
                        <a:rPr lang="zh-CN" altLang="en-US" sz="2000" i="1">
                          <a:solidFill>
                            <a:srgbClr val="000000"/>
                          </a:solidFill>
                          <a:latin typeface="Cambria Math" panose="02040503050406030204" pitchFamily="18" charset="0"/>
                        </a:rPr>
                        <m:t>𝐲</m:t>
                      </m:r>
                      <m:r>
                        <a:rPr lang="zh-CN" altLang="en-US" sz="2000" i="1">
                          <a:solidFill>
                            <a:srgbClr val="000000"/>
                          </a:solidFill>
                          <a:latin typeface="Cambria Math" panose="02040503050406030204" pitchFamily="18" charset="0"/>
                        </a:rPr>
                        <m:t>+1</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𝑑</m:t>
                          </m:r>
                        </m:sup>
                      </m:sSup>
                    </m:oMath>
                  </m:oMathPara>
                </a14:m>
                <a:endParaRPr lang="zh-CN" altLang="en-US" sz="2000" dirty="0"/>
              </a:p>
            </p:txBody>
          </p:sp>
        </mc:Choice>
        <mc:Fallback xmlns="">
          <p:sp>
            <p:nvSpPr>
              <p:cNvPr id="128004" name="Object 4">
                <a:extLst>
                  <a:ext uri="{FF2B5EF4-FFF2-40B4-BE49-F238E27FC236}">
                    <a16:creationId xmlns:a16="http://schemas.microsoft.com/office/drawing/2014/main" id="{DBB1E879-8AB2-4360-A4D0-6917C428E342}"/>
                  </a:ext>
                </a:extLst>
              </p:cNvPr>
              <p:cNvSpPr txBox="1">
                <a:spLocks noRot="1" noChangeAspect="1" noMove="1" noResize="1" noEditPoints="1" noAdjustHandles="1" noChangeArrowheads="1" noChangeShapeType="1" noTextEdit="1"/>
              </p:cNvSpPr>
              <p:nvPr/>
            </p:nvSpPr>
            <p:spPr bwMode="auto">
              <a:xfrm>
                <a:off x="3215683" y="2752829"/>
                <a:ext cx="2736403" cy="406400"/>
              </a:xfrm>
              <a:prstGeom prst="rect">
                <a:avLst/>
              </a:prstGeom>
              <a:blipFill>
                <a:blip r:embed="rId3"/>
                <a:stretch>
                  <a:fillRect b="-1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005" name="Object 5">
                <a:extLst>
                  <a:ext uri="{FF2B5EF4-FFF2-40B4-BE49-F238E27FC236}">
                    <a16:creationId xmlns:a16="http://schemas.microsoft.com/office/drawing/2014/main" id="{1BB15F89-2FF2-4DF5-903C-77BF34047AF3}"/>
                  </a:ext>
                </a:extLst>
              </p:cNvPr>
              <p:cNvSpPr txBox="1"/>
              <p:nvPr/>
            </p:nvSpPr>
            <p:spPr bwMode="auto">
              <a:xfrm>
                <a:off x="3262313" y="3961658"/>
                <a:ext cx="3255962" cy="907502"/>
              </a:xfrm>
              <a:prstGeom prst="rect">
                <a:avLst/>
              </a:prstGeom>
              <a:noFill/>
              <a:ln>
                <a:noFill/>
              </a:ln>
            </p:spPr>
            <p:txBody>
              <a:bodyPr>
                <a:norm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𝐱</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𝐲</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exp</m:t>
                          </m:r>
                        </m:fName>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sSup>
                                    <m:sSupPr>
                                      <m:ctrlPr>
                                        <a:rPr lang="zh-CN" altLang="en-US" sz="2000" i="1">
                                          <a:solidFill>
                                            <a:srgbClr val="000000"/>
                                          </a:solidFill>
                                          <a:latin typeface="Cambria Math" panose="02040503050406030204" pitchFamily="18" charset="0"/>
                                        </a:rPr>
                                      </m:ctrlPr>
                                    </m:sSup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e>
                                      </m:d>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𝜎</m:t>
                                      </m:r>
                                    </m:e>
                                    <m:sup>
                                      <m:r>
                                        <a:rPr lang="zh-CN" altLang="en-US" sz="2000" i="1">
                                          <a:solidFill>
                                            <a:srgbClr val="000000"/>
                                          </a:solidFill>
                                          <a:latin typeface="Cambria Math" panose="02040503050406030204" pitchFamily="18" charset="0"/>
                                        </a:rPr>
                                        <m:t>2</m:t>
                                      </m:r>
                                    </m:sup>
                                  </m:sSup>
                                </m:den>
                              </m:f>
                            </m:e>
                          </m:d>
                        </m:e>
                      </m:func>
                    </m:oMath>
                  </m:oMathPara>
                </a14:m>
                <a:endParaRPr lang="zh-CN" altLang="en-US" sz="2000" dirty="0"/>
              </a:p>
            </p:txBody>
          </p:sp>
        </mc:Choice>
        <mc:Fallback xmlns="">
          <p:sp>
            <p:nvSpPr>
              <p:cNvPr id="128005" name="Object 5">
                <a:extLst>
                  <a:ext uri="{FF2B5EF4-FFF2-40B4-BE49-F238E27FC236}">
                    <a16:creationId xmlns:a16="http://schemas.microsoft.com/office/drawing/2014/main" id="{1BB15F89-2FF2-4DF5-903C-77BF34047AF3}"/>
                  </a:ext>
                </a:extLst>
              </p:cNvPr>
              <p:cNvSpPr txBox="1">
                <a:spLocks noRot="1" noChangeAspect="1" noMove="1" noResize="1" noEditPoints="1" noAdjustHandles="1" noChangeArrowheads="1" noChangeShapeType="1" noTextEdit="1"/>
              </p:cNvSpPr>
              <p:nvPr/>
            </p:nvSpPr>
            <p:spPr bwMode="auto">
              <a:xfrm>
                <a:off x="3262313" y="3961658"/>
                <a:ext cx="3255962" cy="90750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006" name="Object 6">
                <a:extLst>
                  <a:ext uri="{FF2B5EF4-FFF2-40B4-BE49-F238E27FC236}">
                    <a16:creationId xmlns:a16="http://schemas.microsoft.com/office/drawing/2014/main" id="{9A103D2F-A501-435F-B8AF-D5AA91EA1171}"/>
                  </a:ext>
                </a:extLst>
              </p:cNvPr>
              <p:cNvSpPr txBox="1"/>
              <p:nvPr/>
            </p:nvSpPr>
            <p:spPr bwMode="auto">
              <a:xfrm>
                <a:off x="3182282" y="5326062"/>
                <a:ext cx="3255961" cy="406400"/>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𝐱</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𝐲</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a:solidFill>
                                <a:srgbClr val="000000"/>
                              </a:solidFill>
                              <a:latin typeface="Cambria Math" panose="02040503050406030204" pitchFamily="18" charset="0"/>
                            </a:rPr>
                            <m:t>tanh</m:t>
                          </m:r>
                        </m:fName>
                        <m:e>
                          <m:r>
                            <a:rPr lang="zh-CN" altLang="en-US" sz="2000" i="1">
                              <a:solidFill>
                                <a:srgbClr val="000000"/>
                              </a:solidFill>
                              <a:latin typeface="Cambria Math" panose="02040503050406030204" pitchFamily="18" charset="0"/>
                            </a:rPr>
                            <m:t>(</m:t>
                          </m:r>
                        </m:e>
                      </m:func>
                      <m:r>
                        <a:rPr lang="zh-CN" altLang="en-US" sz="2000" i="1">
                          <a:solidFill>
                            <a:srgbClr val="000000"/>
                          </a:solidFill>
                          <a:latin typeface="Cambria Math" panose="02040503050406030204" pitchFamily="18" charset="0"/>
                        </a:rPr>
                        <m:t>𝑘</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𝐱</m:t>
                          </m:r>
                        </m:e>
                        <m:sup>
                          <m:r>
                            <a:rPr lang="zh-CN" altLang="en-US" sz="2000" i="1">
                              <a:solidFill>
                                <a:srgbClr val="000000"/>
                              </a:solidFill>
                              <a:latin typeface="Cambria Math" panose="02040503050406030204" pitchFamily="18" charset="0"/>
                            </a:rPr>
                            <m:t>𝑡</m:t>
                          </m:r>
                        </m:sup>
                      </m:sSup>
                      <m:r>
                        <a:rPr lang="zh-CN" altLang="en-US" sz="2000" i="1">
                          <a:solidFill>
                            <a:srgbClr val="000000"/>
                          </a:solidFill>
                          <a:latin typeface="Cambria Math" panose="02040503050406030204" pitchFamily="18" charset="0"/>
                        </a:rPr>
                        <m:t>𝐲</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128006" name="Object 6">
                <a:extLst>
                  <a:ext uri="{FF2B5EF4-FFF2-40B4-BE49-F238E27FC236}">
                    <a16:creationId xmlns:a16="http://schemas.microsoft.com/office/drawing/2014/main" id="{9A103D2F-A501-435F-B8AF-D5AA91EA1171}"/>
                  </a:ext>
                </a:extLst>
              </p:cNvPr>
              <p:cNvSpPr txBox="1">
                <a:spLocks noRot="1" noChangeAspect="1" noMove="1" noResize="1" noEditPoints="1" noAdjustHandles="1" noChangeArrowheads="1" noChangeShapeType="1" noTextEdit="1"/>
              </p:cNvSpPr>
              <p:nvPr/>
            </p:nvSpPr>
            <p:spPr bwMode="auto">
              <a:xfrm>
                <a:off x="3182282" y="5326062"/>
                <a:ext cx="3255961" cy="406400"/>
              </a:xfrm>
              <a:prstGeom prst="rect">
                <a:avLst/>
              </a:prstGeom>
              <a:blipFill>
                <a:blip r:embed="rId5"/>
                <a:stretch>
                  <a:fillRect b="-16667"/>
                </a:stretch>
              </a:blipFill>
              <a:ln>
                <a:noFill/>
              </a:ln>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3906EDF2-7EFC-4DE6-A705-CE4DB9318AAF}"/>
              </a:ext>
            </a:extLst>
          </p:cNvPr>
          <p:cNvSpPr>
            <a:spLocks noGrp="1" noChangeArrowheads="1"/>
          </p:cNvSpPr>
          <p:nvPr>
            <p:ph type="title"/>
          </p:nvPr>
        </p:nvSpPr>
        <p:spPr/>
        <p:txBody>
          <a:bodyPr/>
          <a:lstStyle/>
          <a:p>
            <a:r>
              <a:rPr lang="en-US" altLang="zh-CN">
                <a:latin typeface="Comic Sans MS" panose="030F0702030302020204" pitchFamily="66" charset="0"/>
              </a:rPr>
              <a:t>Generalize to Multicategory Problem</a:t>
            </a:r>
            <a:endParaRPr lang="zh-CN" altLang="zh-CN">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92163" name="Rectangle 3">
                <a:extLst>
                  <a:ext uri="{FF2B5EF4-FFF2-40B4-BE49-F238E27FC236}">
                    <a16:creationId xmlns:a16="http://schemas.microsoft.com/office/drawing/2014/main" id="{31258CFC-4560-4F16-B2C8-750CE097F17B}"/>
                  </a:ext>
                </a:extLst>
              </p:cNvPr>
              <p:cNvSpPr>
                <a:spLocks noGrp="1" noChangeArrowheads="1"/>
              </p:cNvSpPr>
              <p:nvPr>
                <p:ph idx="1"/>
              </p:nvPr>
            </p:nvSpPr>
            <p:spPr/>
            <p:txBody>
              <a:bodyPr/>
              <a:lstStyle/>
              <a:p>
                <a:pPr>
                  <a:lnSpc>
                    <a:spcPct val="150000"/>
                  </a:lnSpc>
                  <a:buFont typeface="Wingdings" panose="05000000000000000000" pitchFamily="2" charset="2"/>
                  <a:buChar char="n"/>
                  <a:defRPr/>
                </a:pPr>
                <a:r>
                  <a:rPr lang="en-US" altLang="zh-CN" dirty="0"/>
                  <a:t>The algorithm mentioned above assumes the two-category premises</a:t>
                </a:r>
                <a:endParaRPr lang="zh-CN" altLang="en-US" dirty="0"/>
              </a:p>
              <a:p>
                <a:pPr>
                  <a:lnSpc>
                    <a:spcPct val="150000"/>
                  </a:lnSpc>
                  <a:buFont typeface="Wingdings" panose="05000000000000000000" pitchFamily="2" charset="2"/>
                  <a:buChar char="n"/>
                  <a:defRPr/>
                </a:pPr>
                <a:r>
                  <a:rPr lang="en-US" altLang="zh-CN" dirty="0"/>
                  <a:t>Generalize to multicategory problems</a:t>
                </a:r>
                <a:endParaRPr lang="zh-CN" altLang="en-US" dirty="0"/>
              </a:p>
              <a:p>
                <a:pPr lvl="1">
                  <a:lnSpc>
                    <a:spcPct val="150000"/>
                  </a:lnSpc>
                  <a:buFont typeface="Wingdings" panose="05000000000000000000" pitchFamily="2" charset="2"/>
                  <a:buChar char="n"/>
                  <a:defRPr/>
                </a:pPr>
                <a:r>
                  <a:rPr lang="en-US" altLang="zh-CN" dirty="0">
                    <a:cs typeface="+mn-ea"/>
                  </a:rPr>
                  <a:t>If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2</m:t>
                        </m:r>
                      </m:sub>
                    </m:sSub>
                    <m:r>
                      <a:rPr lang="en-US" altLang="zh-CN">
                        <a:latin typeface="Cambria Math" panose="02040503050406030204" pitchFamily="18" charset="0"/>
                      </a:rPr>
                      <m:t>,</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𝑛</m:t>
                        </m:r>
                      </m:sub>
                    </m:sSub>
                  </m:oMath>
                </a14:m>
                <a:r>
                  <a:rPr lang="en-US" altLang="zh-CN" dirty="0">
                    <a:cs typeface="+mn-ea"/>
                  </a:rPr>
                  <a:t> is linearly separable, then there is a set of weight vectors </a:t>
                </a:r>
                <a14:m>
                  <m:oMath xmlns:m="http://schemas.openxmlformats.org/officeDocument/2006/math">
                    <m:acc>
                      <m:accPr>
                        <m:chr m:val="̂"/>
                        <m:ctrlPr>
                          <a:rPr lang="en-US" altLang="zh-CN" i="1" smtClean="0">
                            <a:latin typeface="Cambria Math" panose="02040503050406030204" pitchFamily="18" charset="0"/>
                            <a:cs typeface="+mn-ea"/>
                          </a:rPr>
                        </m:ctrlPr>
                      </m:accPr>
                      <m:e>
                        <m:sSub>
                          <m:sSubPr>
                            <m:ctrlPr>
                              <a:rPr lang="en-US" altLang="zh-CN" i="1" smtClean="0">
                                <a:latin typeface="Cambria Math" panose="02040503050406030204" pitchFamily="18" charset="0"/>
                                <a:cs typeface="+mn-ea"/>
                              </a:rPr>
                            </m:ctrlPr>
                          </m:sSubPr>
                          <m:e>
                            <m:r>
                              <a:rPr lang="en-US" altLang="zh-CN" b="1" i="0" smtClean="0">
                                <a:latin typeface="Cambria Math" panose="02040503050406030204" pitchFamily="18" charset="0"/>
                                <a:cs typeface="+mn-ea"/>
                              </a:rPr>
                              <m:t>𝐚</m:t>
                            </m:r>
                          </m:e>
                          <m:sub>
                            <m:r>
                              <a:rPr lang="en-US" altLang="zh-CN" b="0" i="1" smtClean="0">
                                <a:latin typeface="Cambria Math" panose="02040503050406030204" pitchFamily="18" charset="0"/>
                                <a:cs typeface="+mn-ea"/>
                              </a:rPr>
                              <m:t>1</m:t>
                            </m:r>
                          </m:sub>
                        </m:sSub>
                      </m:e>
                    </m:acc>
                    <m:r>
                      <a:rPr lang="en-US" altLang="zh-CN" b="0" i="1" smtClean="0">
                        <a:latin typeface="Cambria Math" panose="02040503050406030204" pitchFamily="18" charset="0"/>
                        <a:cs typeface="+mn-ea"/>
                      </a:rPr>
                      <m:t>,…</m:t>
                    </m:r>
                    <m:acc>
                      <m:accPr>
                        <m:chr m:val="̂"/>
                        <m:ctrlPr>
                          <a:rPr lang="en-US" altLang="zh-CN" b="0" i="1" smtClean="0">
                            <a:latin typeface="Cambria Math" panose="02040503050406030204" pitchFamily="18" charset="0"/>
                            <a:cs typeface="+mn-ea"/>
                          </a:rPr>
                        </m:ctrlPr>
                      </m:accPr>
                      <m:e>
                        <m:sSub>
                          <m:sSubPr>
                            <m:ctrlPr>
                              <a:rPr lang="en-US" altLang="zh-CN" i="1">
                                <a:latin typeface="Cambria Math" panose="02040503050406030204" pitchFamily="18" charset="0"/>
                                <a:cs typeface="+mn-ea"/>
                              </a:rPr>
                            </m:ctrlPr>
                          </m:sSubPr>
                          <m:e>
                            <m:r>
                              <a:rPr lang="en-US" altLang="zh-CN" b="1">
                                <a:latin typeface="Cambria Math" panose="02040503050406030204" pitchFamily="18" charset="0"/>
                                <a:cs typeface="+mn-ea"/>
                              </a:rPr>
                              <m:t>𝐚</m:t>
                            </m:r>
                          </m:e>
                          <m:sub>
                            <m:r>
                              <a:rPr lang="en-US" altLang="zh-CN" b="0" i="1" smtClean="0">
                                <a:latin typeface="Cambria Math" panose="02040503050406030204" pitchFamily="18" charset="0"/>
                                <a:cs typeface="+mn-ea"/>
                              </a:rPr>
                              <m:t>𝑐</m:t>
                            </m:r>
                          </m:sub>
                        </m:sSub>
                      </m:e>
                    </m:acc>
                  </m:oMath>
                </a14:m>
                <a:r>
                  <a:rPr lang="en-US" altLang="zh-CN" dirty="0">
                    <a:cs typeface="+mn-ea"/>
                  </a:rPr>
                  <a:t>,</a:t>
                </a:r>
                <a:r>
                  <a:rPr lang="zh-CN" altLang="en-US" dirty="0">
                    <a:cs typeface="+mn-ea"/>
                  </a:rPr>
                  <a:t> </a:t>
                </a:r>
                <a:r>
                  <a:rPr lang="en-US" altLang="zh-CN" dirty="0">
                    <a:cs typeface="+mn-ea"/>
                  </a:rPr>
                  <a:t>when </a:t>
                </a:r>
                <a14:m>
                  <m:oMath xmlns:m="http://schemas.openxmlformats.org/officeDocument/2006/math">
                    <m:sSub>
                      <m:sSubPr>
                        <m:ctrlPr>
                          <a:rPr lang="en-US" altLang="zh-CN" i="1" smtClean="0">
                            <a:latin typeface="Cambria Math" panose="02040503050406030204" pitchFamily="18" charset="0"/>
                            <a:cs typeface="+mn-ea"/>
                          </a:rPr>
                        </m:ctrlPr>
                      </m:sSubPr>
                      <m:e>
                        <m:r>
                          <a:rPr lang="en-US" altLang="zh-CN" b="1" i="1" smtClean="0">
                            <a:latin typeface="Cambria Math" panose="02040503050406030204" pitchFamily="18" charset="0"/>
                            <a:cs typeface="+mn-ea"/>
                          </a:rPr>
                          <m:t>𝒚</m:t>
                        </m:r>
                      </m:e>
                      <m:sub>
                        <m:r>
                          <a:rPr lang="en-US" altLang="zh-CN" b="0" i="1" smtClean="0">
                            <a:latin typeface="Cambria Math" panose="02040503050406030204" pitchFamily="18" charset="0"/>
                            <a:cs typeface="+mn-ea"/>
                          </a:rPr>
                          <m:t>𝑘</m:t>
                        </m:r>
                      </m:sub>
                    </m:sSub>
                    <m:r>
                      <a:rPr lang="en-US" altLang="zh-CN" i="1" smtClean="0">
                        <a:latin typeface="Cambria Math" panose="02040503050406030204" pitchFamily="18" charset="0"/>
                        <a:ea typeface="Cambria Math" panose="02040503050406030204" pitchFamily="18" charset="0"/>
                        <a:cs typeface="+mn-ea"/>
                      </a:rPr>
                      <m:t>∈</m:t>
                    </m:r>
                    <m:sSub>
                      <m:sSubPr>
                        <m:ctrlPr>
                          <a:rPr lang="en-US" altLang="zh-CN" i="1" smtClean="0">
                            <a:latin typeface="Cambria Math" panose="02040503050406030204" pitchFamily="18" charset="0"/>
                            <a:ea typeface="Cambria Math" panose="02040503050406030204" pitchFamily="18" charset="0"/>
                            <a:cs typeface="+mn-ea"/>
                          </a:rPr>
                        </m:ctrlPr>
                      </m:sSubPr>
                      <m:e>
                        <m:r>
                          <a:rPr lang="zh-CN" altLang="en-US" i="1" smtClean="0">
                            <a:latin typeface="Cambria Math" panose="02040503050406030204" pitchFamily="18" charset="0"/>
                            <a:ea typeface="Cambria Math" panose="02040503050406030204" pitchFamily="18" charset="0"/>
                            <a:cs typeface="+mn-ea"/>
                          </a:rPr>
                          <m:t>𝒴</m:t>
                        </m:r>
                      </m:e>
                      <m:sub>
                        <m:r>
                          <a:rPr lang="en-US" altLang="zh-CN" b="0" i="1" smtClean="0">
                            <a:latin typeface="Cambria Math" panose="02040503050406030204" pitchFamily="18" charset="0"/>
                            <a:ea typeface="Cambria Math" panose="02040503050406030204" pitchFamily="18" charset="0"/>
                            <a:cs typeface="+mn-ea"/>
                          </a:rPr>
                          <m:t>𝑖</m:t>
                        </m:r>
                      </m:sub>
                    </m:sSub>
                  </m:oMath>
                </a14:m>
                <a:r>
                  <a:rPr lang="en-US" altLang="zh-CN" dirty="0">
                    <a:cs typeface="+mn-ea"/>
                  </a:rPr>
                  <a:t>, for all </a:t>
                </a:r>
                <a14:m>
                  <m:oMath xmlns:m="http://schemas.openxmlformats.org/officeDocument/2006/math">
                    <m:r>
                      <a:rPr lang="en-US" altLang="zh-CN" b="0" i="1" smtClean="0">
                        <a:latin typeface="Cambria Math" panose="02040503050406030204" pitchFamily="18" charset="0"/>
                        <a:cs typeface="+mn-ea"/>
                      </a:rPr>
                      <m:t>𝑗</m:t>
                    </m:r>
                    <m:r>
                      <a:rPr lang="en-US" altLang="zh-CN" b="0" i="1" smtClean="0">
                        <a:latin typeface="Cambria Math" panose="02040503050406030204" pitchFamily="18" charset="0"/>
                        <a:ea typeface="Cambria Math" panose="02040503050406030204" pitchFamily="18" charset="0"/>
                        <a:cs typeface="+mn-ea"/>
                      </a:rPr>
                      <m:t>≠</m:t>
                    </m:r>
                    <m:r>
                      <a:rPr lang="en-US" altLang="zh-CN" b="0" i="1" smtClean="0">
                        <a:latin typeface="Cambria Math" panose="02040503050406030204" pitchFamily="18" charset="0"/>
                        <a:ea typeface="Cambria Math" panose="02040503050406030204" pitchFamily="18" charset="0"/>
                        <a:cs typeface="+mn-ea"/>
                      </a:rPr>
                      <m:t>𝑖</m:t>
                    </m:r>
                    <m:r>
                      <a:rPr lang="en-US" altLang="zh-CN" b="0" i="0" smtClean="0">
                        <a:latin typeface="Cambria Math" panose="02040503050406030204" pitchFamily="18" charset="0"/>
                        <a:ea typeface="Cambria Math" panose="02040503050406030204" pitchFamily="18" charset="0"/>
                        <a:cs typeface="+mn-ea"/>
                      </a:rPr>
                      <m:t>,</m:t>
                    </m:r>
                  </m:oMath>
                </a14:m>
                <a:r>
                  <a:rPr lang="en-US" altLang="zh-CN" dirty="0">
                    <a:cs typeface="+mn-ea"/>
                  </a:rPr>
                  <a:t> there is  </a:t>
                </a:r>
                <a14:m>
                  <m:oMath xmlns:m="http://schemas.openxmlformats.org/officeDocument/2006/math">
                    <m:sSubSup>
                      <m:sSubSupPr>
                        <m:ctrlPr>
                          <a:rPr lang="en-US" altLang="zh-CN" i="1" smtClean="0">
                            <a:latin typeface="Cambria Math" panose="02040503050406030204" pitchFamily="18" charset="0"/>
                            <a:cs typeface="+mn-ea"/>
                          </a:rPr>
                        </m:ctrlPr>
                      </m:sSubSupPr>
                      <m:e>
                        <m:acc>
                          <m:accPr>
                            <m:chr m:val="̂"/>
                            <m:ctrlPr>
                              <a:rPr lang="en-US" altLang="zh-CN" b="1" i="1">
                                <a:latin typeface="Cambria Math" panose="02040503050406030204" pitchFamily="18" charset="0"/>
                                <a:cs typeface="+mn-ea"/>
                              </a:rPr>
                            </m:ctrlPr>
                          </m:accPr>
                          <m:e>
                            <m:r>
                              <a:rPr lang="en-US" altLang="zh-CN" b="1" i="0">
                                <a:latin typeface="Cambria Math" panose="02040503050406030204" pitchFamily="18" charset="0"/>
                                <a:cs typeface="+mn-ea"/>
                              </a:rPr>
                              <m:t>𝐚</m:t>
                            </m:r>
                          </m:e>
                        </m:acc>
                      </m:e>
                      <m:sub>
                        <m:r>
                          <a:rPr lang="en-US" altLang="zh-CN" b="0" i="1" smtClean="0">
                            <a:latin typeface="Cambria Math" panose="02040503050406030204" pitchFamily="18" charset="0"/>
                            <a:cs typeface="+mn-ea"/>
                          </a:rPr>
                          <m:t>𝑖</m:t>
                        </m:r>
                      </m:sub>
                      <m:sup>
                        <m:r>
                          <a:rPr lang="en-US" altLang="zh-CN" b="0" i="1" smtClean="0">
                            <a:latin typeface="Cambria Math" panose="02040503050406030204" pitchFamily="18" charset="0"/>
                            <a:cs typeface="+mn-ea"/>
                          </a:rPr>
                          <m:t>𝑡</m:t>
                        </m:r>
                      </m:sup>
                    </m:sSubSup>
                    <m:sSub>
                      <m:sSubPr>
                        <m:ctrlPr>
                          <a:rPr lang="en-US" altLang="zh-CN" i="1">
                            <a:latin typeface="Cambria Math" panose="02040503050406030204" pitchFamily="18" charset="0"/>
                            <a:cs typeface="+mn-ea"/>
                          </a:rPr>
                        </m:ctrlPr>
                      </m:sSubPr>
                      <m:e>
                        <m:r>
                          <a:rPr lang="en-US" altLang="zh-CN" b="1" i="1">
                            <a:latin typeface="Cambria Math" panose="02040503050406030204" pitchFamily="18" charset="0"/>
                            <a:cs typeface="+mn-ea"/>
                          </a:rPr>
                          <m:t>𝒚</m:t>
                        </m:r>
                      </m:e>
                      <m:sub>
                        <m:r>
                          <a:rPr lang="en-US" altLang="zh-CN" i="1">
                            <a:latin typeface="Cambria Math" panose="02040503050406030204" pitchFamily="18" charset="0"/>
                            <a:cs typeface="+mn-ea"/>
                          </a:rPr>
                          <m:t>𝑘</m:t>
                        </m:r>
                      </m:sub>
                    </m:sSub>
                    <m:r>
                      <a:rPr lang="en-US" altLang="zh-CN" b="0" i="0" smtClean="0">
                        <a:latin typeface="Cambria Math" panose="02040503050406030204" pitchFamily="18" charset="0"/>
                        <a:cs typeface="+mn-ea"/>
                      </a:rPr>
                      <m:t>&gt;</m:t>
                    </m:r>
                    <m:sSubSup>
                      <m:sSubSupPr>
                        <m:ctrlPr>
                          <a:rPr lang="en-US" altLang="zh-CN" i="1">
                            <a:latin typeface="Cambria Math" panose="02040503050406030204" pitchFamily="18" charset="0"/>
                            <a:cs typeface="+mn-ea"/>
                          </a:rPr>
                        </m:ctrlPr>
                      </m:sSubSupPr>
                      <m:e>
                        <m:acc>
                          <m:accPr>
                            <m:chr m:val="̂"/>
                            <m:ctrlPr>
                              <a:rPr lang="en-US" altLang="zh-CN" b="1" i="1">
                                <a:latin typeface="Cambria Math" panose="02040503050406030204" pitchFamily="18" charset="0"/>
                                <a:cs typeface="+mn-ea"/>
                              </a:rPr>
                            </m:ctrlPr>
                          </m:accPr>
                          <m:e>
                            <m:r>
                              <a:rPr lang="en-US" altLang="zh-CN" b="1">
                                <a:latin typeface="Cambria Math" panose="02040503050406030204" pitchFamily="18" charset="0"/>
                                <a:cs typeface="+mn-ea"/>
                              </a:rPr>
                              <m:t>𝐚</m:t>
                            </m:r>
                          </m:e>
                        </m:acc>
                      </m:e>
                      <m:sub>
                        <m:r>
                          <a:rPr lang="en-US" altLang="zh-CN" b="0" i="1" smtClean="0">
                            <a:latin typeface="Cambria Math" panose="02040503050406030204" pitchFamily="18" charset="0"/>
                            <a:cs typeface="+mn-ea"/>
                          </a:rPr>
                          <m:t>𝑗</m:t>
                        </m:r>
                      </m:sub>
                      <m:sup>
                        <m:r>
                          <a:rPr lang="en-US" altLang="zh-CN" i="1">
                            <a:latin typeface="Cambria Math" panose="02040503050406030204" pitchFamily="18" charset="0"/>
                            <a:cs typeface="+mn-ea"/>
                          </a:rPr>
                          <m:t>𝑡</m:t>
                        </m:r>
                      </m:sup>
                    </m:sSubSup>
                    <m:sSub>
                      <m:sSubPr>
                        <m:ctrlPr>
                          <a:rPr lang="en-US" altLang="zh-CN" i="1">
                            <a:latin typeface="Cambria Math" panose="02040503050406030204" pitchFamily="18" charset="0"/>
                            <a:cs typeface="+mn-ea"/>
                          </a:rPr>
                        </m:ctrlPr>
                      </m:sSubPr>
                      <m:e>
                        <m:r>
                          <a:rPr lang="en-US" altLang="zh-CN" b="1" i="1">
                            <a:latin typeface="Cambria Math" panose="02040503050406030204" pitchFamily="18" charset="0"/>
                            <a:cs typeface="+mn-ea"/>
                          </a:rPr>
                          <m:t>𝒚</m:t>
                        </m:r>
                      </m:e>
                      <m:sub>
                        <m:r>
                          <a:rPr lang="en-US" altLang="zh-CN" i="1">
                            <a:latin typeface="Cambria Math" panose="02040503050406030204" pitchFamily="18" charset="0"/>
                            <a:cs typeface="+mn-ea"/>
                          </a:rPr>
                          <m:t>𝑘</m:t>
                        </m:r>
                      </m:sub>
                    </m:sSub>
                  </m:oMath>
                </a14:m>
                <a:endParaRPr lang="zh-CN" altLang="en-US" dirty="0">
                  <a:cs typeface="+mn-ea"/>
                </a:endParaRPr>
              </a:p>
              <a:p>
                <a:pPr lvl="1">
                  <a:lnSpc>
                    <a:spcPct val="150000"/>
                  </a:lnSpc>
                  <a:buFont typeface="Wingdings" panose="05000000000000000000" pitchFamily="2" charset="2"/>
                  <a:buChar char="n"/>
                  <a:defRPr/>
                </a:pPr>
                <a:r>
                  <a:rPr lang="en-US" altLang="zh-CN" dirty="0">
                    <a:cs typeface="+mn-ea"/>
                  </a:rPr>
                  <a:t>When </a:t>
                </a:r>
                <a14:m>
                  <m:oMath xmlns:m="http://schemas.openxmlformats.org/officeDocument/2006/math">
                    <m:acc>
                      <m:accPr>
                        <m:chr m:val="̂"/>
                        <m:ctrlPr>
                          <a:rPr lang="en-US" altLang="zh-CN" i="1">
                            <a:latin typeface="Cambria Math" panose="02040503050406030204" pitchFamily="18" charset="0"/>
                            <a:cs typeface="+mn-ea"/>
                          </a:rPr>
                        </m:ctrlPr>
                      </m:accPr>
                      <m:e>
                        <m:sSub>
                          <m:sSubPr>
                            <m:ctrlPr>
                              <a:rPr lang="en-US" altLang="zh-CN" i="1">
                                <a:latin typeface="Cambria Math" panose="02040503050406030204" pitchFamily="18" charset="0"/>
                                <a:cs typeface="+mn-ea"/>
                              </a:rPr>
                            </m:ctrlPr>
                          </m:sSubPr>
                          <m:e>
                            <m:r>
                              <a:rPr lang="en-US" altLang="zh-CN" b="1">
                                <a:latin typeface="Cambria Math" panose="02040503050406030204" pitchFamily="18" charset="0"/>
                                <a:cs typeface="+mn-ea"/>
                              </a:rPr>
                              <m:t>𝐚</m:t>
                            </m:r>
                          </m:e>
                          <m:sub>
                            <m:r>
                              <a:rPr lang="en-US" altLang="zh-CN" i="1">
                                <a:latin typeface="Cambria Math" panose="02040503050406030204" pitchFamily="18" charset="0"/>
                                <a:cs typeface="+mn-ea"/>
                              </a:rPr>
                              <m:t>1</m:t>
                            </m:r>
                          </m:sub>
                        </m:sSub>
                      </m:e>
                    </m:acc>
                    <m:r>
                      <a:rPr lang="en-US" altLang="zh-CN" i="1">
                        <a:latin typeface="Cambria Math" panose="02040503050406030204" pitchFamily="18" charset="0"/>
                        <a:cs typeface="+mn-ea"/>
                      </a:rPr>
                      <m:t>,…</m:t>
                    </m:r>
                    <m:acc>
                      <m:accPr>
                        <m:chr m:val="̂"/>
                        <m:ctrlPr>
                          <a:rPr lang="en-US" altLang="zh-CN" i="1">
                            <a:latin typeface="Cambria Math" panose="02040503050406030204" pitchFamily="18" charset="0"/>
                            <a:cs typeface="+mn-ea"/>
                          </a:rPr>
                        </m:ctrlPr>
                      </m:accPr>
                      <m:e>
                        <m:sSub>
                          <m:sSubPr>
                            <m:ctrlPr>
                              <a:rPr lang="en-US" altLang="zh-CN" i="1">
                                <a:latin typeface="Cambria Math" panose="02040503050406030204" pitchFamily="18" charset="0"/>
                                <a:cs typeface="+mn-ea"/>
                              </a:rPr>
                            </m:ctrlPr>
                          </m:sSubPr>
                          <m:e>
                            <m:r>
                              <a:rPr lang="en-US" altLang="zh-CN" b="1">
                                <a:latin typeface="Cambria Math" panose="02040503050406030204" pitchFamily="18" charset="0"/>
                                <a:cs typeface="+mn-ea"/>
                              </a:rPr>
                              <m:t>𝐚</m:t>
                            </m:r>
                          </m:e>
                          <m:sub>
                            <m:r>
                              <a:rPr lang="en-US" altLang="zh-CN" i="1">
                                <a:latin typeface="Cambria Math" panose="02040503050406030204" pitchFamily="18" charset="0"/>
                                <a:cs typeface="+mn-ea"/>
                              </a:rPr>
                              <m:t>𝑐</m:t>
                            </m:r>
                          </m:sub>
                        </m:sSub>
                      </m:e>
                    </m:acc>
                  </m:oMath>
                </a14:m>
                <a:r>
                  <a:rPr lang="en-US" altLang="zh-CN" dirty="0">
                    <a:cs typeface="+mn-ea"/>
                  </a:rPr>
                  <a:t> are determined, for test sample </a:t>
                </a:r>
                <a:r>
                  <a:rPr lang="en-US" altLang="zh-CN" b="1" dirty="0">
                    <a:cs typeface="+mn-ea"/>
                  </a:rPr>
                  <a:t>y</a:t>
                </a:r>
                <a:r>
                  <a:rPr lang="en-US" altLang="zh-CN" dirty="0">
                    <a:cs typeface="+mn-ea"/>
                  </a:rPr>
                  <a:t>, if for all </a:t>
                </a:r>
                <a14:m>
                  <m:oMath xmlns:m="http://schemas.openxmlformats.org/officeDocument/2006/math">
                    <m:r>
                      <a:rPr lang="en-US" altLang="zh-CN" i="1">
                        <a:latin typeface="Cambria Math" panose="02040503050406030204" pitchFamily="18" charset="0"/>
                        <a:cs typeface="+mn-ea"/>
                      </a:rPr>
                      <m:t>𝑗</m:t>
                    </m:r>
                    <m:r>
                      <a:rPr lang="en-US" altLang="zh-CN" i="1">
                        <a:latin typeface="Cambria Math" panose="02040503050406030204" pitchFamily="18" charset="0"/>
                        <a:ea typeface="Cambria Math" panose="02040503050406030204" pitchFamily="18" charset="0"/>
                        <a:cs typeface="+mn-ea"/>
                      </a:rPr>
                      <m:t>≠</m:t>
                    </m:r>
                    <m:r>
                      <a:rPr lang="en-US" altLang="zh-CN" i="1">
                        <a:latin typeface="Cambria Math" panose="02040503050406030204" pitchFamily="18" charset="0"/>
                        <a:ea typeface="Cambria Math" panose="02040503050406030204" pitchFamily="18" charset="0"/>
                        <a:cs typeface="+mn-ea"/>
                      </a:rPr>
                      <m:t>𝑖</m:t>
                    </m:r>
                  </m:oMath>
                </a14:m>
                <a:r>
                  <a:rPr lang="en-US" altLang="zh-CN" dirty="0">
                    <a:cs typeface="+mn-ea"/>
                  </a:rPr>
                  <a:t>,there is</a:t>
                </a:r>
                <a:r>
                  <a:rPr lang="zh-CN" altLang="en-US" dirty="0">
                    <a:cs typeface="+mn-ea"/>
                  </a:rPr>
                  <a:t> </a:t>
                </a:r>
                <a14:m>
                  <m:oMath xmlns:m="http://schemas.openxmlformats.org/officeDocument/2006/math">
                    <m:sSubSup>
                      <m:sSubSupPr>
                        <m:ctrlPr>
                          <a:rPr lang="zh-CN" altLang="en-US" i="1">
                            <a:solidFill>
                              <a:srgbClr val="000000"/>
                            </a:solidFill>
                            <a:latin typeface="Cambria Math" panose="02040503050406030204" pitchFamily="18" charset="0"/>
                          </a:rPr>
                        </m:ctrlPr>
                      </m:sSub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𝐚</m:t>
                            </m:r>
                          </m:e>
                        </m:acc>
                      </m:e>
                      <m:sub>
                        <m:r>
                          <a:rPr lang="zh-CN" altLang="en-US" i="1">
                            <a:solidFill>
                              <a:srgbClr val="000000"/>
                            </a:solidFill>
                            <a:latin typeface="Cambria Math" panose="02040503050406030204" pitchFamily="18" charset="0"/>
                          </a:rPr>
                          <m:t>𝑖</m:t>
                        </m:r>
                      </m:sub>
                      <m:sup>
                        <m:r>
                          <a:rPr lang="zh-CN" altLang="en-US" i="1">
                            <a:solidFill>
                              <a:srgbClr val="000000"/>
                            </a:solidFill>
                            <a:latin typeface="Cambria Math" panose="02040503050406030204" pitchFamily="18" charset="0"/>
                          </a:rPr>
                          <m:t>𝑡</m:t>
                        </m:r>
                      </m:sup>
                    </m:sSubSup>
                    <m:r>
                      <a:rPr lang="zh-CN" altLang="en-US" i="1">
                        <a:solidFill>
                          <a:srgbClr val="000000"/>
                        </a:solidFill>
                        <a:latin typeface="Cambria Math" panose="02040503050406030204" pitchFamily="18" charset="0"/>
                      </a:rPr>
                      <m:t>𝐲</m:t>
                    </m:r>
                    <m:r>
                      <a:rPr lang="zh-CN" altLang="en-US" i="1">
                        <a:solidFill>
                          <a:srgbClr val="000000"/>
                        </a:solidFill>
                        <a:latin typeface="Cambria Math" panose="02040503050406030204" pitchFamily="18" charset="0"/>
                      </a:rPr>
                      <m:t>&gt;</m:t>
                    </m:r>
                    <m:sSubSup>
                      <m:sSubSupPr>
                        <m:ctrlPr>
                          <a:rPr lang="zh-CN" altLang="en-US" i="1">
                            <a:solidFill>
                              <a:srgbClr val="000000"/>
                            </a:solidFill>
                            <a:latin typeface="Cambria Math" panose="02040503050406030204" pitchFamily="18" charset="0"/>
                          </a:rPr>
                        </m:ctrlPr>
                      </m:sSub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𝐚</m:t>
                            </m:r>
                          </m:e>
                        </m:acc>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𝑡</m:t>
                        </m:r>
                      </m:sup>
                    </m:sSubSup>
                    <m:r>
                      <a:rPr lang="zh-CN" altLang="en-US" i="1">
                        <a:solidFill>
                          <a:srgbClr val="000000"/>
                        </a:solidFill>
                        <a:latin typeface="Cambria Math" panose="02040503050406030204" pitchFamily="18" charset="0"/>
                      </a:rPr>
                      <m:t>𝐲</m:t>
                    </m:r>
                    <m:r>
                      <a:rPr lang="en-US" altLang="zh-CN" b="0" i="0" smtClean="0">
                        <a:solidFill>
                          <a:srgbClr val="000000"/>
                        </a:solidFill>
                        <a:latin typeface="Cambria Math" panose="02040503050406030204" pitchFamily="18" charset="0"/>
                      </a:rPr>
                      <m:t>.   </m:t>
                    </m:r>
                  </m:oMath>
                </a14:m>
                <a:r>
                  <a:rPr lang="en-US" altLang="zh-CN" dirty="0">
                    <a:cs typeface="+mn-ea"/>
                  </a:rPr>
                  <a:t>Then </a:t>
                </a:r>
                <a:r>
                  <a:rPr lang="en-US" altLang="zh-CN" b="1" dirty="0">
                    <a:cs typeface="+mn-ea"/>
                  </a:rPr>
                  <a:t>y</a:t>
                </a:r>
                <a:r>
                  <a:rPr lang="en-US" altLang="zh-CN" dirty="0">
                    <a:cs typeface="+mn-ea"/>
                  </a:rPr>
                  <a:t> belongs to category </a:t>
                </a:r>
                <a14:m>
                  <m:oMath xmlns:m="http://schemas.openxmlformats.org/officeDocument/2006/math">
                    <m:r>
                      <a:rPr lang="en-US" altLang="zh-CN" i="1">
                        <a:latin typeface="Cambria Math" panose="02040503050406030204" pitchFamily="18" charset="0"/>
                        <a:ea typeface="Cambria Math" panose="02040503050406030204" pitchFamily="18" charset="0"/>
                        <a:cs typeface="+mn-ea"/>
                      </a:rPr>
                      <m:t>𝑖</m:t>
                    </m:r>
                  </m:oMath>
                </a14:m>
                <a:endParaRPr lang="zh-CN" altLang="en-US" i="1" dirty="0">
                  <a:cs typeface="+mn-ea"/>
                </a:endParaRPr>
              </a:p>
            </p:txBody>
          </p:sp>
        </mc:Choice>
        <mc:Fallback xmlns="">
          <p:sp>
            <p:nvSpPr>
              <p:cNvPr id="92163" name="Rectangle 3">
                <a:extLst>
                  <a:ext uri="{FF2B5EF4-FFF2-40B4-BE49-F238E27FC236}">
                    <a16:creationId xmlns:a16="http://schemas.microsoft.com/office/drawing/2014/main" id="{31258CFC-4560-4F16-B2C8-750CE097F17B}"/>
                  </a:ext>
                </a:extLst>
              </p:cNvPr>
              <p:cNvSpPr>
                <a:spLocks noGrp="1" noRot="1" noChangeAspect="1" noMove="1" noResize="1" noEditPoints="1" noAdjustHandles="1" noChangeArrowheads="1" noChangeShapeType="1" noTextEdit="1"/>
              </p:cNvSpPr>
              <p:nvPr>
                <p:ph idx="1"/>
              </p:nvPr>
            </p:nvSpPr>
            <p:spPr>
              <a:blipFill>
                <a:blip r:embed="rId3"/>
                <a:stretch>
                  <a:fillRect l="-99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B519C9F-AEAD-4D14-A4BB-4A0AA99B8D0A}"/>
              </a:ext>
            </a:extLst>
          </p:cNvPr>
          <p:cNvSpPr>
            <a:spLocks noGrp="1" noChangeArrowheads="1"/>
          </p:cNvSpPr>
          <p:nvPr>
            <p:ph type="title"/>
          </p:nvPr>
        </p:nvSpPr>
        <p:spPr/>
        <p:txBody>
          <a:bodyPr/>
          <a:lstStyle/>
          <a:p>
            <a:r>
              <a:rPr lang="en-US" altLang="zh-CN">
                <a:latin typeface="Comic Sans MS" panose="030F0702030302020204" pitchFamily="66" charset="0"/>
              </a:rPr>
              <a:t>Generalize to Multicategory Problem</a:t>
            </a:r>
            <a:endParaRPr lang="zh-CN" altLang="en-US"/>
          </a:p>
        </p:txBody>
      </p:sp>
      <mc:AlternateContent xmlns:mc="http://schemas.openxmlformats.org/markup-compatibility/2006" xmlns:a14="http://schemas.microsoft.com/office/drawing/2010/main">
        <mc:Choice Requires="a14">
          <p:sp>
            <p:nvSpPr>
              <p:cNvPr id="130051" name="Rectangle 3">
                <a:extLst>
                  <a:ext uri="{FF2B5EF4-FFF2-40B4-BE49-F238E27FC236}">
                    <a16:creationId xmlns:a16="http://schemas.microsoft.com/office/drawing/2014/main" id="{3CFC43F2-129C-476C-A45B-557B1D291FD9}"/>
                  </a:ext>
                </a:extLst>
              </p:cNvPr>
              <p:cNvSpPr>
                <a:spLocks noGrp="1" noChangeArrowheads="1"/>
              </p:cNvSpPr>
              <p:nvPr>
                <p:ph idx="1"/>
              </p:nvPr>
            </p:nvSpPr>
            <p:spPr>
              <a:xfrm>
                <a:off x="912285" y="1125538"/>
                <a:ext cx="10584316" cy="5351462"/>
              </a:xfrm>
            </p:spPr>
            <p:txBody>
              <a:bodyPr/>
              <a:lstStyle/>
              <a:p>
                <a:pPr>
                  <a:buFont typeface="Wingdings" panose="05000000000000000000" pitchFamily="2" charset="2"/>
                  <a:buChar char="n"/>
                </a:pPr>
                <a:r>
                  <a:rPr lang="en-US" altLang="zh-CN" dirty="0"/>
                  <a:t>Kesler construction method</a:t>
                </a:r>
                <a:endParaRPr lang="zh-CN" altLang="en-US" dirty="0"/>
              </a:p>
              <a:p>
                <a:pPr lvl="1">
                  <a:buFont typeface="Wingdings" panose="05000000000000000000" pitchFamily="2" charset="2"/>
                  <a:buChar char="n"/>
                </a:pPr>
                <a:r>
                  <a:rPr lang="en-US" altLang="zh-CN" dirty="0"/>
                  <a:t>Suppose</a:t>
                </a:r>
                <a:r>
                  <a:rPr lang="zh-CN" altLang="en-US" dirty="0"/>
                  <a:t> </a:t>
                </a:r>
                <a14:m>
                  <m:oMath xmlns:m="http://schemas.openxmlformats.org/officeDocument/2006/math">
                    <m:r>
                      <a:rPr lang="en-US" altLang="zh-CN" b="1" i="1">
                        <a:latin typeface="Cambria Math" panose="02040503050406030204" pitchFamily="18" charset="0"/>
                        <a:cs typeface="+mn-ea"/>
                      </a:rPr>
                      <m:t>𝒚</m:t>
                    </m:r>
                    <m:r>
                      <a:rPr lang="en-US" altLang="zh-CN" b="1" i="1">
                        <a:latin typeface="Cambria Math" panose="02040503050406030204" pitchFamily="18" charset="0"/>
                        <a:cs typeface="+mn-ea"/>
                      </a:rPr>
                      <m:t> </m:t>
                    </m:r>
                    <m:r>
                      <a:rPr lang="en-US" altLang="zh-CN" i="1">
                        <a:latin typeface="Cambria Math" panose="02040503050406030204" pitchFamily="18" charset="0"/>
                        <a:ea typeface="Cambria Math" panose="02040503050406030204" pitchFamily="18" charset="0"/>
                        <a:cs typeface="+mn-ea"/>
                      </a:rPr>
                      <m:t>∈</m:t>
                    </m:r>
                    <m:sSub>
                      <m:sSubPr>
                        <m:ctrlPr>
                          <a:rPr lang="en-US" altLang="zh-CN" i="1">
                            <a:latin typeface="Cambria Math" panose="02040503050406030204" pitchFamily="18" charset="0"/>
                            <a:ea typeface="Cambria Math" panose="02040503050406030204" pitchFamily="18" charset="0"/>
                            <a:cs typeface="+mn-ea"/>
                          </a:rPr>
                        </m:ctrlPr>
                      </m:sSubPr>
                      <m:e>
                        <m:r>
                          <a:rPr lang="zh-CN" altLang="en-US" i="1">
                            <a:latin typeface="Cambria Math" panose="02040503050406030204" pitchFamily="18" charset="0"/>
                            <a:ea typeface="Cambria Math" panose="02040503050406030204" pitchFamily="18" charset="0"/>
                            <a:cs typeface="+mn-ea"/>
                          </a:rPr>
                          <m:t>𝒴</m:t>
                        </m:r>
                      </m:e>
                      <m:sub>
                        <m:r>
                          <a:rPr lang="en-US" altLang="zh-CN" b="0" i="1" smtClean="0">
                            <a:latin typeface="Cambria Math" panose="02040503050406030204" pitchFamily="18" charset="0"/>
                            <a:ea typeface="Cambria Math" panose="02040503050406030204" pitchFamily="18" charset="0"/>
                            <a:cs typeface="+mn-ea"/>
                          </a:rPr>
                          <m:t>1</m:t>
                        </m:r>
                      </m:sub>
                    </m:sSub>
                  </m:oMath>
                </a14:m>
                <a:r>
                  <a:rPr lang="zh-CN" altLang="en-US" dirty="0"/>
                  <a:t> </a:t>
                </a:r>
                <a:r>
                  <a:rPr lang="en-US" altLang="zh-CN" dirty="0"/>
                  <a:t>,</a:t>
                </a:r>
                <a:r>
                  <a:rPr lang="zh-CN" altLang="en-US" dirty="0"/>
                  <a:t> </a:t>
                </a:r>
                <a:r>
                  <a:rPr lang="en-US" altLang="zh-CN" dirty="0"/>
                  <a:t>then</a:t>
                </a:r>
                <a:endParaRPr lang="zh-CN" altLang="en-US" dirty="0"/>
              </a:p>
              <a:p>
                <a:pPr marL="457200" lvl="1" indent="0" algn="ctr">
                  <a:buNone/>
                </a:pPr>
                <a:r>
                  <a:rPr lang="en-US" altLang="zh-CN" dirty="0">
                    <a:solidFill>
                      <a:srgbClr val="000000"/>
                    </a:solidFill>
                  </a:rPr>
                  <a:t>	</a:t>
                </a:r>
                <a14:m>
                  <m:oMath xmlns:m="http://schemas.openxmlformats.org/officeDocument/2006/math">
                    <m:sSubSup>
                      <m:sSubSupPr>
                        <m:ctrlPr>
                          <a:rPr lang="zh-CN" altLang="en-US" i="1">
                            <a:solidFill>
                              <a:srgbClr val="000000"/>
                            </a:solidFill>
                            <a:latin typeface="Cambria Math" panose="02040503050406030204" pitchFamily="18" charset="0"/>
                          </a:rPr>
                        </m:ctrlPr>
                      </m:sSub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𝐚</m:t>
                            </m:r>
                          </m:e>
                        </m:acc>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𝑡</m:t>
                        </m:r>
                      </m:sup>
                    </m:sSubSup>
                    <m:r>
                      <a:rPr lang="zh-CN" altLang="en-US" i="1">
                        <a:solidFill>
                          <a:srgbClr val="000000"/>
                        </a:solidFill>
                        <a:latin typeface="Cambria Math" panose="02040503050406030204" pitchFamily="18" charset="0"/>
                      </a:rPr>
                      <m:t>𝐲</m:t>
                    </m:r>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𝐚</m:t>
                            </m:r>
                          </m:e>
                        </m:acc>
                      </m:e>
                      <m:sub>
                        <m:r>
                          <a:rPr lang="zh-CN" altLang="en-US" i="1">
                            <a:solidFill>
                              <a:srgbClr val="000000"/>
                            </a:solidFill>
                            <a:latin typeface="Cambria Math" panose="02040503050406030204" pitchFamily="18" charset="0"/>
                          </a:rPr>
                          <m:t>𝑗</m:t>
                        </m:r>
                      </m:sub>
                      <m:sup>
                        <m:r>
                          <a:rPr lang="zh-CN" altLang="en-US" i="1">
                            <a:solidFill>
                              <a:srgbClr val="000000"/>
                            </a:solidFill>
                            <a:latin typeface="Cambria Math" panose="02040503050406030204" pitchFamily="18" charset="0"/>
                          </a:rPr>
                          <m:t>𝑡</m:t>
                        </m:r>
                      </m:sup>
                    </m:sSubSup>
                    <m:r>
                      <a:rPr lang="zh-CN" altLang="en-US" i="1">
                        <a:solidFill>
                          <a:srgbClr val="000000"/>
                        </a:solidFill>
                        <a:latin typeface="Cambria Math" panose="02040503050406030204" pitchFamily="18" charset="0"/>
                      </a:rPr>
                      <m:t>𝐲</m:t>
                    </m:r>
                    <m:r>
                      <a:rPr lang="zh-CN" altLang="en-US" i="1">
                        <a:solidFill>
                          <a:srgbClr val="000000"/>
                        </a:solidFill>
                        <a:latin typeface="Cambria Math" panose="02040503050406030204" pitchFamily="18" charset="0"/>
                      </a:rPr>
                      <m:t>&gt;0,  </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=2, …, </m:t>
                    </m:r>
                    <m:r>
                      <a:rPr lang="zh-CN" altLang="en-US" i="1">
                        <a:solidFill>
                          <a:srgbClr val="000000"/>
                        </a:solidFill>
                        <a:latin typeface="Cambria Math" panose="02040503050406030204" pitchFamily="18" charset="0"/>
                      </a:rPr>
                      <m:t>𝑐</m:t>
                    </m:r>
                  </m:oMath>
                </a14:m>
                <a:endParaRPr lang="zh-CN" altLang="en-US" dirty="0"/>
              </a:p>
              <a:p>
                <a:pPr lvl="1">
                  <a:buFont typeface="Wingdings" panose="05000000000000000000" pitchFamily="2" charset="2"/>
                  <a:buChar char="n"/>
                </a:pPr>
                <a:r>
                  <a:rPr lang="en-US" altLang="zh-CN" dirty="0"/>
                  <a:t>Equivalently</a:t>
                </a:r>
                <a:r>
                  <a:rPr lang="zh-CN" altLang="en-US" dirty="0"/>
                  <a:t>，</a:t>
                </a:r>
                <a14:m>
                  <m:oMath xmlns:m="http://schemas.openxmlformats.org/officeDocument/2006/math">
                    <m:r>
                      <a:rPr lang="zh-CN" altLang="en-US" i="1">
                        <a:solidFill>
                          <a:srgbClr val="000000"/>
                        </a:solidFill>
                        <a:latin typeface="Cambria Math" panose="02040503050406030204" pitchFamily="18" charset="0"/>
                      </a:rPr>
                      <m:t>𝑐</m:t>
                    </m:r>
                    <m:acc>
                      <m:accPr>
                        <m:chr m:val="̂"/>
                        <m:ctrlPr>
                          <a:rPr lang="zh-CN" altLang="en-US"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𝑑</m:t>
                        </m:r>
                      </m:e>
                    </m:acc>
                  </m:oMath>
                </a14:m>
                <a:r>
                  <a:rPr lang="en-US" altLang="zh-CN" dirty="0"/>
                  <a:t>-dimensional weight vector</a:t>
                </a:r>
                <a:r>
                  <a:rPr lang="zh-CN" altLang="en-US" dirty="0"/>
                  <a:t/>
                </a:r>
                <a:br>
                  <a:rPr lang="zh-CN" altLang="en-US" dirty="0"/>
                </a:br>
                <a:r>
                  <a:rPr lang="zh-CN" altLang="en-US" dirty="0"/>
                  <a:t/>
                </a:r>
                <a:br>
                  <a:rPr lang="zh-CN" altLang="en-US" dirty="0"/>
                </a:br>
                <a14:m>
                  <m:oMath xmlns:m="http://schemas.openxmlformats.org/officeDocument/2006/math">
                    <m:acc>
                      <m:accPr>
                        <m:chr m:val="̂"/>
                        <m:ctrlPr>
                          <a:rPr lang="zh-CN" altLang="en-US" b="1" i="1" smtClean="0">
                            <a:latin typeface="Cambria Math" panose="02040503050406030204" pitchFamily="18" charset="0"/>
                          </a:rPr>
                        </m:ctrlPr>
                      </m:accPr>
                      <m:e>
                        <m:r>
                          <a:rPr lang="en-US" altLang="zh-CN" b="1" i="0" smtClean="0">
                            <a:latin typeface="Cambria Math" panose="02040503050406030204" pitchFamily="18" charset="0"/>
                          </a:rPr>
                          <m:t>𝐚</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𝐚</m:t>
                                </m:r>
                              </m:e>
                              <m:sub>
                                <m:r>
                                  <a:rPr lang="en-US" altLang="zh-CN" b="0" i="1" smtClean="0">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b="1">
                                    <a:latin typeface="Cambria Math" panose="02040503050406030204" pitchFamily="18" charset="0"/>
                                  </a:rPr>
                                  <m:t>𝐚</m:t>
                                </m:r>
                              </m:e>
                              <m:sub>
                                <m:r>
                                  <a:rPr lang="en-US" altLang="zh-CN" b="0" i="1" smtClean="0">
                                    <a:latin typeface="Cambria Math" panose="02040503050406030204" pitchFamily="18" charset="0"/>
                                  </a:rPr>
                                  <m:t>2</m:t>
                                </m:r>
                              </m:sub>
                            </m:sSub>
                          </m:e>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1">
                                    <a:latin typeface="Cambria Math" panose="02040503050406030204" pitchFamily="18" charset="0"/>
                                  </a:rPr>
                                  <m:t>𝐚</m:t>
                                </m:r>
                              </m:e>
                              <m:sub>
                                <m:r>
                                  <a:rPr lang="en-US" altLang="zh-CN" b="0" i="1" smtClean="0">
                                    <a:latin typeface="Cambria Math" panose="02040503050406030204" pitchFamily="18" charset="0"/>
                                  </a:rPr>
                                  <m:t>𝑐</m:t>
                                </m:r>
                              </m:sub>
                            </m:sSub>
                          </m:e>
                        </m:eqArr>
                      </m:e>
                    </m:d>
                  </m:oMath>
                </a14:m>
                <a:r>
                  <a:rPr lang="zh-CN" altLang="en-US" dirty="0"/>
                  <a:t/>
                </a:r>
                <a:br>
                  <a:rPr lang="zh-CN" altLang="en-US" dirty="0"/>
                </a:br>
                <a:r>
                  <a:rPr lang="zh-CN" altLang="en-US" dirty="0"/>
                  <a:t/>
                </a:r>
                <a:br>
                  <a:rPr lang="zh-CN" altLang="en-US" dirty="0"/>
                </a:br>
                <a:r>
                  <a:rPr lang="en-US" altLang="zh-CN" dirty="0"/>
                  <a:t>Can correctly classify the c-1 </a:t>
                </a:r>
                <a14:m>
                  <m:oMath xmlns:m="http://schemas.openxmlformats.org/officeDocument/2006/math">
                    <m:r>
                      <a:rPr lang="zh-CN" altLang="en-US" i="1">
                        <a:solidFill>
                          <a:srgbClr val="000000"/>
                        </a:solidFill>
                        <a:latin typeface="Cambria Math" panose="02040503050406030204" pitchFamily="18" charset="0"/>
                      </a:rPr>
                      <m:t>𝑐</m:t>
                    </m:r>
                    <m:acc>
                      <m:accPr>
                        <m:chr m:val="̂"/>
                        <m:ctrlPr>
                          <a:rPr lang="zh-CN" altLang="en-US"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𝑑</m:t>
                        </m:r>
                      </m:e>
                    </m:acc>
                  </m:oMath>
                </a14:m>
                <a:r>
                  <a:rPr lang="en-US" altLang="zh-CN" dirty="0"/>
                  <a:t> -dimensional sample set (as shown on the following page)</a:t>
                </a:r>
                <a:endParaRPr lang="zh-CN" altLang="zh-CN" dirty="0"/>
              </a:p>
              <a:p>
                <a:pPr lvl="1"/>
                <a:endParaRPr lang="zh-CN" altLang="en-US" dirty="0"/>
              </a:p>
              <a:p>
                <a:pPr lvl="1"/>
                <a:endParaRPr lang="zh-CN" altLang="en-US" dirty="0"/>
              </a:p>
            </p:txBody>
          </p:sp>
        </mc:Choice>
        <mc:Fallback xmlns="">
          <p:sp>
            <p:nvSpPr>
              <p:cNvPr id="130051" name="Rectangle 3">
                <a:extLst>
                  <a:ext uri="{FF2B5EF4-FFF2-40B4-BE49-F238E27FC236}">
                    <a16:creationId xmlns:a16="http://schemas.microsoft.com/office/drawing/2014/main" id="{3CFC43F2-129C-476C-A45B-557B1D291FD9}"/>
                  </a:ext>
                </a:extLst>
              </p:cNvPr>
              <p:cNvSpPr>
                <a:spLocks noGrp="1" noRot="1" noChangeAspect="1" noMove="1" noResize="1" noEditPoints="1" noAdjustHandles="1" noChangeArrowheads="1" noChangeShapeType="1" noTextEdit="1"/>
              </p:cNvSpPr>
              <p:nvPr>
                <p:ph idx="1"/>
              </p:nvPr>
            </p:nvSpPr>
            <p:spPr>
              <a:xfrm>
                <a:off x="912285" y="1125538"/>
                <a:ext cx="10584316" cy="5351462"/>
              </a:xfrm>
              <a:blipFill>
                <a:blip r:embed="rId3"/>
                <a:stretch>
                  <a:fillRect l="-1037" t="-1253" r="-103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F471F76-5FDD-45AA-B70C-C8A9397A889D}"/>
              </a:ext>
            </a:extLst>
          </p:cNvPr>
          <p:cNvSpPr>
            <a:spLocks noGrp="1" noChangeArrowheads="1"/>
          </p:cNvSpPr>
          <p:nvPr>
            <p:ph type="title"/>
          </p:nvPr>
        </p:nvSpPr>
        <p:spPr/>
        <p:txBody>
          <a:bodyPr/>
          <a:lstStyle/>
          <a:p>
            <a:r>
              <a:rPr lang="en-US" altLang="zh-CN">
                <a:latin typeface="Comic Sans MS" panose="030F0702030302020204" pitchFamily="66" charset="0"/>
              </a:rPr>
              <a:t>Generalize to Multicategory Problem</a:t>
            </a:r>
            <a:endParaRPr lang="zh-CN" altLang="en-US"/>
          </a:p>
        </p:txBody>
      </p:sp>
      <p:sp>
        <p:nvSpPr>
          <p:cNvPr id="131075" name="Rectangle 3">
            <a:extLst>
              <a:ext uri="{FF2B5EF4-FFF2-40B4-BE49-F238E27FC236}">
                <a16:creationId xmlns:a16="http://schemas.microsoft.com/office/drawing/2014/main" id="{62ACDA76-61B9-4BE9-8EFF-88EE3A540AE7}"/>
              </a:ext>
            </a:extLst>
          </p:cNvPr>
          <p:cNvSpPr>
            <a:spLocks noGrp="1" noChangeArrowheads="1"/>
          </p:cNvSpPr>
          <p:nvPr>
            <p:ph idx="1"/>
          </p:nvPr>
        </p:nvSpPr>
        <p:spPr/>
        <p:txBody>
          <a:bodyPr/>
          <a:lstStyle/>
          <a:p>
            <a:pPr>
              <a:buFont typeface="Wingdings" panose="05000000000000000000" pitchFamily="2" charset="2"/>
              <a:buChar char="n"/>
            </a:pPr>
            <a:r>
              <a:rPr lang="en-US" altLang="zh-CN" dirty="0"/>
              <a:t>Kesler construction method</a:t>
            </a:r>
            <a:endParaRPr lang="zh-CN" altLang="en-US" dirty="0"/>
          </a:p>
        </p:txBody>
      </p:sp>
      <mc:AlternateContent xmlns:mc="http://schemas.openxmlformats.org/markup-compatibility/2006" xmlns:a14="http://schemas.microsoft.com/office/drawing/2010/main">
        <mc:Choice Requires="a14">
          <p:sp>
            <p:nvSpPr>
              <p:cNvPr id="131077" name="Text Box 5">
                <a:extLst>
                  <a:ext uri="{FF2B5EF4-FFF2-40B4-BE49-F238E27FC236}">
                    <a16:creationId xmlns:a16="http://schemas.microsoft.com/office/drawing/2014/main" id="{6B237347-AA1A-4AE7-8A81-08A647522408}"/>
                  </a:ext>
                </a:extLst>
              </p:cNvPr>
              <p:cNvSpPr txBox="1">
                <a:spLocks noChangeArrowheads="1"/>
              </p:cNvSpPr>
              <p:nvPr/>
            </p:nvSpPr>
            <p:spPr bwMode="auto">
              <a:xfrm>
                <a:off x="1199456" y="3933056"/>
                <a:ext cx="9937104" cy="16618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2400" dirty="0"/>
                  <a:t>Each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𝜂</m:t>
                        </m:r>
                      </m:e>
                      <m:sub>
                        <m:r>
                          <a:rPr lang="en-US" altLang="zh-CN" sz="2400" i="1">
                            <a:latin typeface="Cambria Math" panose="02040503050406030204" pitchFamily="18" charset="0"/>
                          </a:rPr>
                          <m:t>1</m:t>
                        </m:r>
                        <m:r>
                          <a:rPr lang="en-US" altLang="zh-CN" sz="2400" i="1">
                            <a:latin typeface="Cambria Math" panose="02040503050406030204" pitchFamily="18" charset="0"/>
                          </a:rPr>
                          <m:t>𝑗</m:t>
                        </m:r>
                      </m:sub>
                    </m:sSub>
                  </m:oMath>
                </a14:m>
                <a:r>
                  <a:rPr lang="en-US" altLang="zh-CN" sz="2400" dirty="0"/>
                  <a:t> corresponds to normalizing the samples belonging to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𝜔</m:t>
                        </m:r>
                      </m:e>
                      <m:sub>
                        <m:r>
                          <a:rPr lang="en-US" altLang="zh-CN" sz="2400" i="1">
                            <a:latin typeface="Cambria Math" panose="02040503050406030204" pitchFamily="18" charset="0"/>
                          </a:rPr>
                          <m:t>1</m:t>
                        </m:r>
                      </m:sub>
                    </m:sSub>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𝜔</m:t>
                        </m:r>
                      </m:e>
                      <m:sub>
                        <m:r>
                          <a:rPr lang="en-US" altLang="zh-CN" sz="2400" i="1">
                            <a:latin typeface="Cambria Math" panose="02040503050406030204" pitchFamily="18" charset="0"/>
                          </a:rPr>
                          <m:t>𝑗</m:t>
                        </m:r>
                      </m:sub>
                    </m:sSub>
                  </m:oMath>
                </a14:m>
                <a:r>
                  <a:rPr lang="en-US" altLang="zh-CN" sz="2400" dirty="0"/>
                  <a:t>, that is, negative samples belonging to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𝜔</m:t>
                        </m:r>
                      </m:e>
                      <m:sub>
                        <m:r>
                          <a:rPr lang="en-US" altLang="zh-CN" sz="2400" i="1">
                            <a:latin typeface="Cambria Math" panose="02040503050406030204" pitchFamily="18" charset="0"/>
                          </a:rPr>
                          <m:t>𝑗</m:t>
                        </m:r>
                      </m:sub>
                    </m:sSub>
                  </m:oMath>
                </a14:m>
                <a:r>
                  <a:rPr lang="en-US" altLang="zh-CN" sz="2400" dirty="0"/>
                  <a:t>. In this way, </a:t>
                </a:r>
                <a14:m>
                  <m:oMath xmlns:m="http://schemas.openxmlformats.org/officeDocument/2006/math">
                    <m:sSup>
                      <m:sSupPr>
                        <m:ctrlPr>
                          <a:rPr lang="zh-CN" altLang="en-US" sz="2400" i="1">
                            <a:solidFill>
                              <a:srgbClr val="000000"/>
                            </a:solidFill>
                            <a:latin typeface="Cambria Math" panose="02040503050406030204" pitchFamily="18" charset="0"/>
                          </a:rPr>
                        </m:ctrlPr>
                      </m:sSup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𝛂</m:t>
                            </m:r>
                          </m:e>
                        </m:acc>
                      </m:e>
                      <m:sup>
                        <m:r>
                          <a:rPr lang="zh-CN" altLang="en-US" sz="2400" i="1">
                            <a:solidFill>
                              <a:srgbClr val="000000"/>
                            </a:solidFill>
                            <a:latin typeface="Cambria Math" panose="02040503050406030204" pitchFamily="18" charset="0"/>
                          </a:rPr>
                          <m:t>𝑡</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𝛈</m:t>
                        </m:r>
                      </m:e>
                      <m:sub>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&gt;0 </m:t>
                    </m:r>
                  </m:oMath>
                </a14:m>
                <a:r>
                  <a:rPr lang="en-US" altLang="zh-CN" sz="2400" dirty="0"/>
                  <a:t>can be guaranteed and </a:t>
                </a:r>
                <a:r>
                  <a:rPr lang="en-US" altLang="zh-CN" sz="2400" b="1" dirty="0">
                    <a:solidFill>
                      <a:srgbClr val="FF0000"/>
                    </a:solidFill>
                  </a:rPr>
                  <a:t>multi-category problem </a:t>
                </a:r>
                <a:r>
                  <a:rPr lang="en-US" altLang="zh-CN" sz="2400" dirty="0"/>
                  <a:t>can be successfully converted into </a:t>
                </a:r>
                <a:r>
                  <a:rPr lang="en-US" altLang="zh-CN" sz="2400" b="1" dirty="0">
                    <a:solidFill>
                      <a:srgbClr val="3B9D3B"/>
                    </a:solidFill>
                  </a:rPr>
                  <a:t>two-category problem</a:t>
                </a:r>
                <a:endParaRPr lang="zh-CN" altLang="en-US" sz="2400" b="1" dirty="0">
                  <a:solidFill>
                    <a:srgbClr val="3B9D3B"/>
                  </a:solidFill>
                </a:endParaRPr>
              </a:p>
            </p:txBody>
          </p:sp>
        </mc:Choice>
        <mc:Fallback xmlns="">
          <p:sp>
            <p:nvSpPr>
              <p:cNvPr id="131077" name="Text Box 5">
                <a:extLst>
                  <a:ext uri="{FF2B5EF4-FFF2-40B4-BE49-F238E27FC236}">
                    <a16:creationId xmlns:a16="http://schemas.microsoft.com/office/drawing/2014/main" id="{6B237347-AA1A-4AE7-8A81-08A647522408}"/>
                  </a:ext>
                </a:extLst>
              </p:cNvPr>
              <p:cNvSpPr txBox="1">
                <a:spLocks noRot="1" noChangeAspect="1" noMove="1" noResize="1" noEditPoints="1" noAdjustHandles="1" noChangeArrowheads="1" noChangeShapeType="1" noTextEdit="1"/>
              </p:cNvSpPr>
              <p:nvPr/>
            </p:nvSpPr>
            <p:spPr bwMode="auto">
              <a:xfrm>
                <a:off x="1199456" y="3933056"/>
                <a:ext cx="9937104" cy="1661865"/>
              </a:xfrm>
              <a:prstGeom prst="rect">
                <a:avLst/>
              </a:prstGeom>
              <a:blipFill>
                <a:blip r:embed="rId2"/>
                <a:stretch>
                  <a:fillRect l="-982" t="-2930" r="-429" b="-58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DABA761-D07A-45EA-8887-881AFF0E29CB}"/>
                  </a:ext>
                </a:extLst>
              </p:cNvPr>
              <p:cNvSpPr/>
              <p:nvPr/>
            </p:nvSpPr>
            <p:spPr>
              <a:xfrm>
                <a:off x="3517698" y="1796108"/>
                <a:ext cx="5386614" cy="1808316"/>
              </a:xfrm>
              <a:prstGeom prst="rect">
                <a:avLst/>
              </a:prstGeom>
            </p:spPr>
            <p:txBody>
              <a:bodyPr wrap="square">
                <a:spAutoFit/>
              </a:bodyPr>
              <a:lstStyle/>
              <a:p>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𝜂</m:t>
                        </m:r>
                      </m:e>
                      <m:sub>
                        <m:r>
                          <a:rPr lang="en-US" altLang="zh-CN" sz="2400" i="1">
                            <a:latin typeface="Cambria Math" panose="02040503050406030204" pitchFamily="18" charset="0"/>
                          </a:rPr>
                          <m:t>12</m:t>
                        </m:r>
                      </m:sub>
                    </m:sSub>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eqArr>
                          <m:eqArrPr>
                            <m:ctrlPr>
                              <a:rPr lang="en-US" altLang="zh-CN" sz="2400" b="1" i="1">
                                <a:latin typeface="Cambria Math" panose="02040503050406030204" pitchFamily="18" charset="0"/>
                              </a:rPr>
                            </m:ctrlPr>
                          </m:eqArrPr>
                          <m:e>
                            <m:r>
                              <a:rPr lang="en-US" altLang="zh-CN" sz="2400" b="1" i="1">
                                <a:latin typeface="Cambria Math" panose="02040503050406030204" pitchFamily="18" charset="0"/>
                              </a:rPr>
                              <m:t>𝒚</m:t>
                            </m:r>
                          </m:e>
                          <m:e>
                            <m:r>
                              <a:rPr lang="en-US" altLang="zh-CN" sz="2400" i="1">
                                <a:latin typeface="Cambria Math" panose="02040503050406030204" pitchFamily="18" charset="0"/>
                              </a:rPr>
                              <m:t>−</m:t>
                            </m:r>
                            <m:r>
                              <a:rPr lang="en-US" altLang="zh-CN" sz="2400" b="1" i="1">
                                <a:latin typeface="Cambria Math" panose="02040503050406030204" pitchFamily="18" charset="0"/>
                              </a:rPr>
                              <m:t>𝒚</m:t>
                            </m:r>
                          </m:e>
                          <m:e>
                            <m:r>
                              <a:rPr lang="en-US" altLang="zh-CN" sz="2400" i="1">
                                <a:latin typeface="Cambria Math" panose="02040503050406030204" pitchFamily="18" charset="0"/>
                              </a:rPr>
                              <m:t>0</m:t>
                            </m:r>
                          </m:e>
                          <m:e>
                            <m:r>
                              <a:rPr lang="en-US" altLang="zh-CN" sz="2400" i="1">
                                <a:latin typeface="Cambria Math" panose="02040503050406030204" pitchFamily="18" charset="0"/>
                              </a:rPr>
                              <m:t>⋮</m:t>
                            </m:r>
                          </m:e>
                          <m:e>
                            <m:r>
                              <a:rPr lang="en-US" altLang="zh-CN" sz="2400" i="1">
                                <a:latin typeface="Cambria Math" panose="02040503050406030204" pitchFamily="18" charset="0"/>
                              </a:rPr>
                              <m:t>0</m:t>
                            </m:r>
                          </m:e>
                        </m:eqArr>
                      </m:e>
                    </m:d>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𝜂</m:t>
                        </m:r>
                      </m:e>
                      <m:sub>
                        <m:r>
                          <a:rPr lang="en-US" altLang="zh-CN" sz="2400" i="1">
                            <a:latin typeface="Cambria Math" panose="02040503050406030204" pitchFamily="18" charset="0"/>
                          </a:rPr>
                          <m:t>12</m:t>
                        </m:r>
                      </m:sub>
                    </m:sSub>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eqArr>
                          <m:eqArrPr>
                            <m:ctrlPr>
                              <a:rPr lang="en-US" altLang="zh-CN" sz="2400" b="1" i="1">
                                <a:latin typeface="Cambria Math" panose="02040503050406030204" pitchFamily="18" charset="0"/>
                              </a:rPr>
                            </m:ctrlPr>
                          </m:eqArrPr>
                          <m:e>
                            <m:r>
                              <a:rPr lang="en-US" altLang="zh-CN" sz="2400" b="1" i="1">
                                <a:latin typeface="Cambria Math" panose="02040503050406030204" pitchFamily="18" charset="0"/>
                              </a:rPr>
                              <m:t>𝒚</m:t>
                            </m:r>
                          </m:e>
                          <m:e>
                            <m:r>
                              <a:rPr lang="en-US" altLang="zh-CN" sz="2400" b="1" i="1">
                                <a:latin typeface="Cambria Math" panose="02040503050406030204" pitchFamily="18" charset="0"/>
                              </a:rPr>
                              <m:t>𝟎</m:t>
                            </m:r>
                          </m:e>
                          <m:e>
                            <m:r>
                              <a:rPr lang="en-US" altLang="zh-CN" sz="2400" i="1">
                                <a:latin typeface="Cambria Math" panose="02040503050406030204" pitchFamily="18" charset="0"/>
                              </a:rPr>
                              <m:t>−</m:t>
                            </m:r>
                            <m:r>
                              <a:rPr lang="en-US" altLang="zh-CN" sz="2400" b="1" i="1">
                                <a:latin typeface="Cambria Math" panose="02040503050406030204" pitchFamily="18" charset="0"/>
                              </a:rPr>
                              <m:t>𝒚</m:t>
                            </m:r>
                          </m:e>
                          <m:e>
                            <m:r>
                              <a:rPr lang="en-US" altLang="zh-CN" sz="2400" i="1">
                                <a:latin typeface="Cambria Math" panose="02040503050406030204" pitchFamily="18" charset="0"/>
                              </a:rPr>
                              <m:t>⋮</m:t>
                            </m:r>
                          </m:e>
                          <m:e>
                            <m:r>
                              <a:rPr lang="en-US" altLang="zh-CN" sz="2400" i="1">
                                <a:latin typeface="Cambria Math" panose="02040503050406030204" pitchFamily="18" charset="0"/>
                              </a:rPr>
                              <m:t>0</m:t>
                            </m:r>
                          </m:e>
                        </m:eqArr>
                      </m:e>
                    </m:d>
                    <m:r>
                      <a:rPr lang="en-US" altLang="zh-CN" sz="2400">
                        <a:latin typeface="Cambria Math" panose="02040503050406030204" pitchFamily="18" charset="0"/>
                      </a:rPr>
                      <m:t>, </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𝜂</m:t>
                        </m:r>
                      </m:e>
                      <m:sub>
                        <m:r>
                          <a:rPr lang="en-US" altLang="zh-CN" sz="2400" i="1">
                            <a:latin typeface="Cambria Math" panose="02040503050406030204" pitchFamily="18" charset="0"/>
                          </a:rPr>
                          <m:t>1</m:t>
                        </m:r>
                        <m:r>
                          <a:rPr lang="en-US" altLang="zh-CN" sz="2400" i="1">
                            <a:latin typeface="Cambria Math" panose="02040503050406030204" pitchFamily="18" charset="0"/>
                          </a:rPr>
                          <m:t>𝑐</m:t>
                        </m:r>
                      </m:sub>
                    </m:sSub>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eqArr>
                          <m:eqArrPr>
                            <m:ctrlPr>
                              <a:rPr lang="en-US" altLang="zh-CN" sz="2400" b="1" i="1">
                                <a:latin typeface="Cambria Math" panose="02040503050406030204" pitchFamily="18" charset="0"/>
                              </a:rPr>
                            </m:ctrlPr>
                          </m:eqArrPr>
                          <m:e>
                            <m:r>
                              <a:rPr lang="en-US" altLang="zh-CN" sz="2400" b="1" i="1">
                                <a:latin typeface="Cambria Math" panose="02040503050406030204" pitchFamily="18" charset="0"/>
                              </a:rPr>
                              <m:t>𝒚</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i="1">
                                <a:latin typeface="Cambria Math" panose="02040503050406030204" pitchFamily="18" charset="0"/>
                              </a:rPr>
                              <m:t>⋮</m:t>
                            </m:r>
                          </m:e>
                          <m:e>
                            <m:r>
                              <a:rPr lang="en-US" altLang="zh-CN" sz="2400" i="1">
                                <a:latin typeface="Cambria Math" panose="02040503050406030204" pitchFamily="18" charset="0"/>
                              </a:rPr>
                              <m:t>−</m:t>
                            </m:r>
                            <m:r>
                              <a:rPr lang="en-US" altLang="zh-CN" sz="2400" b="1" i="1">
                                <a:latin typeface="Cambria Math" panose="02040503050406030204" pitchFamily="18" charset="0"/>
                              </a:rPr>
                              <m:t>𝒚</m:t>
                            </m:r>
                          </m:e>
                        </m:eqArr>
                      </m:e>
                    </m:d>
                  </m:oMath>
                </a14:m>
                <a:endParaRPr lang="zh-CN" altLang="en-US" sz="2400" dirty="0"/>
              </a:p>
            </p:txBody>
          </p:sp>
        </mc:Choice>
        <mc:Fallback xmlns="">
          <p:sp>
            <p:nvSpPr>
              <p:cNvPr id="2" name="矩形 1">
                <a:extLst>
                  <a:ext uri="{FF2B5EF4-FFF2-40B4-BE49-F238E27FC236}">
                    <a16:creationId xmlns:a16="http://schemas.microsoft.com/office/drawing/2014/main" id="{3DABA761-D07A-45EA-8887-881AFF0E29CB}"/>
                  </a:ext>
                </a:extLst>
              </p:cNvPr>
              <p:cNvSpPr>
                <a:spLocks noRot="1" noChangeAspect="1" noMove="1" noResize="1" noEditPoints="1" noAdjustHandles="1" noChangeArrowheads="1" noChangeShapeType="1" noTextEdit="1"/>
              </p:cNvSpPr>
              <p:nvPr/>
            </p:nvSpPr>
            <p:spPr>
              <a:xfrm>
                <a:off x="3517698" y="1796108"/>
                <a:ext cx="5386614" cy="1808316"/>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6EA4E94-6822-4C00-9E02-BBEDA5A9FAA6}"/>
              </a:ext>
            </a:extLst>
          </p:cNvPr>
          <p:cNvSpPr>
            <a:spLocks noGrp="1" noChangeArrowheads="1"/>
          </p:cNvSpPr>
          <p:nvPr>
            <p:ph type="title"/>
          </p:nvPr>
        </p:nvSpPr>
        <p:spPr/>
        <p:txBody>
          <a:bodyPr/>
          <a:lstStyle/>
          <a:p>
            <a:r>
              <a:rPr lang="en-US" altLang="zh-CN">
                <a:latin typeface="Comic Sans MS" panose="030F0702030302020204" pitchFamily="66" charset="0"/>
              </a:rPr>
              <a:t>Generalize to Multicategory Problem</a:t>
            </a:r>
            <a:endParaRPr lang="zh-CN" altLang="en-US"/>
          </a:p>
        </p:txBody>
      </p:sp>
      <mc:AlternateContent xmlns:mc="http://schemas.openxmlformats.org/markup-compatibility/2006" xmlns:a14="http://schemas.microsoft.com/office/drawing/2010/main">
        <mc:Choice Requires="a14">
          <p:sp>
            <p:nvSpPr>
              <p:cNvPr id="132099" name="Rectangle 3">
                <a:extLst>
                  <a:ext uri="{FF2B5EF4-FFF2-40B4-BE49-F238E27FC236}">
                    <a16:creationId xmlns:a16="http://schemas.microsoft.com/office/drawing/2014/main" id="{DDA5030A-F7CF-4B83-B759-2353D9EF67FC}"/>
                  </a:ext>
                </a:extLst>
              </p:cNvPr>
              <p:cNvSpPr>
                <a:spLocks noGrp="1" noChangeArrowheads="1"/>
              </p:cNvSpPr>
              <p:nvPr>
                <p:ph idx="1"/>
              </p:nvPr>
            </p:nvSpPr>
            <p:spPr>
              <a:xfrm>
                <a:off x="912285" y="1125538"/>
                <a:ext cx="10728332" cy="5351462"/>
              </a:xfrm>
            </p:spPr>
            <p:txBody>
              <a:bodyPr/>
              <a:lstStyle/>
              <a:p>
                <a:pPr>
                  <a:lnSpc>
                    <a:spcPct val="150000"/>
                  </a:lnSpc>
                  <a:buFont typeface="Wingdings" panose="05000000000000000000" pitchFamily="2" charset="2"/>
                  <a:buChar char="n"/>
                </a:pPr>
                <a:r>
                  <a:rPr lang="en-US" altLang="zh-CN" dirty="0"/>
                  <a:t>Kesler construction method</a:t>
                </a:r>
                <a:endParaRPr lang="zh-CN" altLang="en-US" dirty="0"/>
              </a:p>
              <a:p>
                <a:pPr lvl="1">
                  <a:lnSpc>
                    <a:spcPct val="150000"/>
                  </a:lnSpc>
                  <a:buFont typeface="Wingdings" panose="05000000000000000000" pitchFamily="2" charset="2"/>
                  <a:buChar char="n"/>
                </a:pPr>
                <a:r>
                  <a:rPr lang="en-US" altLang="zh-CN" dirty="0"/>
                  <a:t>When </a:t>
                </a:r>
                <a14:m>
                  <m:oMath xmlns:m="http://schemas.openxmlformats.org/officeDocument/2006/math">
                    <m:r>
                      <a:rPr lang="en-US" altLang="zh-CN" b="1" i="1">
                        <a:latin typeface="Cambria Math" panose="02040503050406030204" pitchFamily="18" charset="0"/>
                        <a:cs typeface="+mn-ea"/>
                      </a:rPr>
                      <m:t>𝒚</m:t>
                    </m:r>
                    <m:r>
                      <a:rPr lang="en-US" altLang="zh-CN" b="1" i="1">
                        <a:latin typeface="Cambria Math" panose="02040503050406030204" pitchFamily="18" charset="0"/>
                        <a:cs typeface="+mn-ea"/>
                      </a:rPr>
                      <m:t> </m:t>
                    </m:r>
                    <m:r>
                      <a:rPr lang="en-US" altLang="zh-CN" i="1">
                        <a:latin typeface="Cambria Math" panose="02040503050406030204" pitchFamily="18" charset="0"/>
                        <a:ea typeface="Cambria Math" panose="02040503050406030204" pitchFamily="18" charset="0"/>
                        <a:cs typeface="+mn-ea"/>
                      </a:rPr>
                      <m:t>∈</m:t>
                    </m:r>
                    <m:sSub>
                      <m:sSubPr>
                        <m:ctrlPr>
                          <a:rPr lang="en-US" altLang="zh-CN" i="1">
                            <a:latin typeface="Cambria Math" panose="02040503050406030204" pitchFamily="18" charset="0"/>
                            <a:ea typeface="Cambria Math" panose="02040503050406030204" pitchFamily="18" charset="0"/>
                            <a:cs typeface="+mn-ea"/>
                          </a:rPr>
                        </m:ctrlPr>
                      </m:sSubPr>
                      <m:e>
                        <m:r>
                          <a:rPr lang="zh-CN" altLang="en-US" i="1">
                            <a:latin typeface="Cambria Math" panose="02040503050406030204" pitchFamily="18" charset="0"/>
                            <a:ea typeface="Cambria Math" panose="02040503050406030204" pitchFamily="18" charset="0"/>
                            <a:cs typeface="+mn-ea"/>
                          </a:rPr>
                          <m:t>𝒴</m:t>
                        </m:r>
                      </m:e>
                      <m:sub>
                        <m:r>
                          <a:rPr lang="en-US" altLang="zh-CN" b="0" i="1" smtClean="0">
                            <a:latin typeface="Cambria Math" panose="02040503050406030204" pitchFamily="18" charset="0"/>
                            <a:ea typeface="Cambria Math" panose="02040503050406030204" pitchFamily="18" charset="0"/>
                            <a:cs typeface="+mn-ea"/>
                          </a:rPr>
                          <m:t>𝑖</m:t>
                        </m:r>
                      </m:sub>
                    </m:sSub>
                  </m:oMath>
                </a14:m>
                <a:r>
                  <a:rPr lang="en-US" altLang="zh-CN" dirty="0"/>
                  <a:t>, c-1</a:t>
                </a:r>
                <a14:m>
                  <m:oMath xmlns:m="http://schemas.openxmlformats.org/officeDocument/2006/math">
                    <m:r>
                      <a:rPr lang="en-US" altLang="zh-CN" b="0" i="0"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𝑐</m:t>
                    </m:r>
                    <m:acc>
                      <m:accPr>
                        <m:chr m:val="̂"/>
                        <m:ctrlPr>
                          <a:rPr lang="zh-CN" altLang="en-US"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𝑑</m:t>
                        </m:r>
                      </m:e>
                    </m:acc>
                  </m:oMath>
                </a14:m>
                <a:r>
                  <a:rPr lang="en-US" altLang="zh-CN" dirty="0"/>
                  <a:t> dimensional training samples can be similarly constructed, where the </a:t>
                </a:r>
                <a14:m>
                  <m:oMath xmlns:m="http://schemas.openxmlformats.org/officeDocument/2006/math">
                    <m:r>
                      <a:rPr lang="en-US" altLang="zh-CN" i="1">
                        <a:latin typeface="Cambria Math" panose="02040503050406030204" pitchFamily="18" charset="0"/>
                        <a:ea typeface="Cambria Math" panose="02040503050406030204" pitchFamily="18" charset="0"/>
                        <a:cs typeface="+mn-ea"/>
                      </a:rPr>
                      <m:t>𝑖</m:t>
                    </m:r>
                  </m:oMath>
                </a14:m>
                <a:r>
                  <a:rPr lang="en-US" altLang="zh-CN" dirty="0" err="1"/>
                  <a:t>-th</a:t>
                </a:r>
                <a:r>
                  <a:rPr lang="en-US" altLang="zh-CN" dirty="0"/>
                  <a:t> sub-vector is </a:t>
                </a:r>
                <a:r>
                  <a:rPr lang="en-US" altLang="zh-CN" b="1" dirty="0"/>
                  <a:t>y</a:t>
                </a:r>
                <a:r>
                  <a:rPr lang="en-US" altLang="zh-CN" dirty="0"/>
                  <a:t>, the </a:t>
                </a:r>
                <a14:m>
                  <m:oMath xmlns:m="http://schemas.openxmlformats.org/officeDocument/2006/math">
                    <m:r>
                      <a:rPr lang="en-US" altLang="zh-CN" i="1">
                        <a:latin typeface="Cambria Math" panose="02040503050406030204" pitchFamily="18" charset="0"/>
                        <a:cs typeface="+mn-ea"/>
                      </a:rPr>
                      <m:t>𝑗</m:t>
                    </m:r>
                  </m:oMath>
                </a14:m>
                <a:r>
                  <a:rPr lang="en-US" altLang="zh-CN" dirty="0"/>
                  <a:t>-</a:t>
                </a:r>
                <a:r>
                  <a:rPr lang="en-US" altLang="zh-CN" dirty="0" err="1"/>
                  <a:t>th</a:t>
                </a:r>
                <a:r>
                  <a:rPr lang="en-US" altLang="zh-CN" dirty="0"/>
                  <a:t> sub-vector is </a:t>
                </a:r>
                <a:r>
                  <a:rPr lang="en-US" altLang="zh-CN" b="1" dirty="0"/>
                  <a:t>-y</a:t>
                </a:r>
                <a:r>
                  <a:rPr lang="en-US" altLang="zh-CN" dirty="0"/>
                  <a:t>, and the rest are 0</a:t>
                </a:r>
              </a:p>
              <a:p>
                <a:pPr lvl="1">
                  <a:lnSpc>
                    <a:spcPct val="150000"/>
                  </a:lnSpc>
                  <a:buFont typeface="Wingdings" panose="05000000000000000000" pitchFamily="2" charset="2"/>
                  <a:buChar char="n"/>
                </a:pPr>
                <a:r>
                  <a:rPr lang="en-US" altLang="zh-CN" dirty="0"/>
                  <a:t>If there is </a:t>
                </a:r>
                <a14:m>
                  <m:oMath xmlns:m="http://schemas.openxmlformats.org/officeDocument/2006/math">
                    <m:sSup>
                      <m:sSupPr>
                        <m:ctrlPr>
                          <a:rPr lang="zh-CN" altLang="en-US" i="1">
                            <a:solidFill>
                              <a:srgbClr val="000000"/>
                            </a:solidFill>
                            <a:latin typeface="Cambria Math" panose="02040503050406030204" pitchFamily="18" charset="0"/>
                          </a:rPr>
                        </m:ctrlPr>
                      </m:s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𝛂</m:t>
                            </m:r>
                          </m:e>
                        </m:acc>
                      </m:e>
                      <m:sup>
                        <m:r>
                          <a:rPr lang="zh-CN" altLang="en-US" i="1">
                            <a:solidFill>
                              <a:srgbClr val="000000"/>
                            </a:solidFill>
                            <a:latin typeface="Cambria Math" panose="02040503050406030204" pitchFamily="18" charset="0"/>
                          </a:rPr>
                          <m:t>𝑡</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𝛈</m:t>
                        </m:r>
                      </m:e>
                      <m:sub>
                        <m:r>
                          <a:rPr lang="en-US" altLang="zh-CN" b="0" i="1" smtClean="0">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&gt;0</m:t>
                    </m:r>
                  </m:oMath>
                </a14:m>
                <a:r>
                  <a:rPr lang="en-US" altLang="zh-CN" dirty="0"/>
                  <a:t> for all </a:t>
                </a:r>
                <a14:m>
                  <m:oMath xmlns:m="http://schemas.openxmlformats.org/officeDocument/2006/math">
                    <m:r>
                      <a:rPr lang="en-US" altLang="zh-CN" i="1">
                        <a:latin typeface="Cambria Math" panose="02040503050406030204" pitchFamily="18" charset="0"/>
                        <a:cs typeface="+mn-ea"/>
                      </a:rPr>
                      <m:t>𝑗</m:t>
                    </m:r>
                    <m:r>
                      <a:rPr lang="en-US" altLang="zh-CN" i="1">
                        <a:latin typeface="Cambria Math" panose="02040503050406030204" pitchFamily="18" charset="0"/>
                        <a:ea typeface="Cambria Math" panose="02040503050406030204" pitchFamily="18" charset="0"/>
                        <a:cs typeface="+mn-ea"/>
                      </a:rPr>
                      <m:t>≠</m:t>
                    </m:r>
                    <m:r>
                      <a:rPr lang="en-US" altLang="zh-CN" i="1">
                        <a:latin typeface="Cambria Math" panose="02040503050406030204" pitchFamily="18" charset="0"/>
                        <a:ea typeface="Cambria Math" panose="02040503050406030204" pitchFamily="18" charset="0"/>
                        <a:cs typeface="+mn-ea"/>
                      </a:rPr>
                      <m:t>𝑖</m:t>
                    </m:r>
                  </m:oMath>
                </a14:m>
                <a:r>
                  <a:rPr lang="en-US" altLang="zh-CN" dirty="0"/>
                  <a:t> , then the components in </a:t>
                </a:r>
                <a14:m>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𝛂</m:t>
                        </m:r>
                      </m:e>
                    </m:acc>
                  </m:oMath>
                </a14:m>
                <a:r>
                  <a:rPr lang="en-US" altLang="zh-CN" dirty="0"/>
                  <a:t> constitute c weight vectors of the linear machine that can correctly classify the multi-category sample set</a:t>
                </a:r>
                <a:endParaRPr lang="zh-CN" altLang="en-US" b="1" dirty="0"/>
              </a:p>
            </p:txBody>
          </p:sp>
        </mc:Choice>
        <mc:Fallback xmlns="">
          <p:sp>
            <p:nvSpPr>
              <p:cNvPr id="132099" name="Rectangle 3">
                <a:extLst>
                  <a:ext uri="{FF2B5EF4-FFF2-40B4-BE49-F238E27FC236}">
                    <a16:creationId xmlns:a16="http://schemas.microsoft.com/office/drawing/2014/main" id="{DDA5030A-F7CF-4B83-B759-2353D9EF67FC}"/>
                  </a:ext>
                </a:extLst>
              </p:cNvPr>
              <p:cNvSpPr>
                <a:spLocks noGrp="1" noRot="1" noChangeAspect="1" noMove="1" noResize="1" noEditPoints="1" noAdjustHandles="1" noChangeArrowheads="1" noChangeShapeType="1" noTextEdit="1"/>
              </p:cNvSpPr>
              <p:nvPr>
                <p:ph idx="1"/>
              </p:nvPr>
            </p:nvSpPr>
            <p:spPr>
              <a:xfrm>
                <a:off x="912285" y="1125538"/>
                <a:ext cx="10728332" cy="5351462"/>
              </a:xfrm>
              <a:blipFill>
                <a:blip r:embed="rId2"/>
                <a:stretch>
                  <a:fillRect l="-1023" r="-568"/>
                </a:stretch>
              </a:blipFill>
            </p:spPr>
            <p:txBody>
              <a:bodyPr/>
              <a:lstStyle/>
              <a:p>
                <a:r>
                  <a:rPr lang="zh-CN" altLang="en-US">
                    <a:noFill/>
                  </a:rPr>
                  <a:t> </a:t>
                </a:r>
              </a:p>
            </p:txBody>
          </p:sp>
        </mc:Fallback>
      </mc:AlternateContent>
      <p:pic>
        <p:nvPicPr>
          <p:cNvPr id="132101" name="Picture 5">
            <a:extLst>
              <a:ext uri="{FF2B5EF4-FFF2-40B4-BE49-F238E27FC236}">
                <a16:creationId xmlns:a16="http://schemas.microsoft.com/office/drawing/2014/main" id="{1C73DCB0-DC48-48E0-BFB9-0E7CABE6C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789" y="-960438"/>
            <a:ext cx="4079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DACA4E3-18EF-45F0-AE85-F33AF4AC5B99}"/>
              </a:ext>
            </a:extLst>
          </p:cNvPr>
          <p:cNvSpPr>
            <a:spLocks noGrp="1" noChangeArrowheads="1"/>
          </p:cNvSpPr>
          <p:nvPr>
            <p:ph type="title"/>
          </p:nvPr>
        </p:nvSpPr>
        <p:spPr>
          <a:xfrm>
            <a:off x="1524000" y="127000"/>
            <a:ext cx="9144000" cy="762000"/>
          </a:xfrm>
        </p:spPr>
        <p:txBody>
          <a:bodyPr>
            <a:normAutofit fontScale="90000"/>
          </a:bodyPr>
          <a:lstStyle/>
          <a:p>
            <a:r>
              <a:rPr lang="en-US" altLang="zh-CN" sz="3200">
                <a:latin typeface="Comic Sans MS" panose="030F0702030302020204" pitchFamily="66" charset="0"/>
              </a:rPr>
              <a:t>Linear discriminant functions</a:t>
            </a:r>
            <a:br>
              <a:rPr lang="en-US" altLang="zh-CN" sz="3200">
                <a:latin typeface="Comic Sans MS" panose="030F0702030302020204" pitchFamily="66" charset="0"/>
              </a:rPr>
            </a:br>
            <a:r>
              <a:rPr lang="en-US" altLang="zh-CN" sz="3200">
                <a:latin typeface="Comic Sans MS" panose="030F0702030302020204" pitchFamily="66" charset="0"/>
              </a:rPr>
              <a:t> – Multi-category case</a:t>
            </a:r>
            <a:endParaRPr lang="zh-CN" altLang="en-US" sz="32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4275" name="Rectangle 3">
                <a:extLst>
                  <a:ext uri="{FF2B5EF4-FFF2-40B4-BE49-F238E27FC236}">
                    <a16:creationId xmlns:a16="http://schemas.microsoft.com/office/drawing/2014/main" id="{CAE91947-AD25-4FA1-B510-5CEC3E878F3D}"/>
                  </a:ext>
                </a:extLst>
              </p:cNvPr>
              <p:cNvSpPr>
                <a:spLocks noGrp="1" noChangeArrowheads="1"/>
              </p:cNvSpPr>
              <p:nvPr>
                <p:ph idx="1"/>
              </p:nvPr>
            </p:nvSpPr>
            <p:spPr/>
            <p:txBody>
              <a:bodyPr/>
              <a:lstStyle/>
              <a:p>
                <a:pPr>
                  <a:buFont typeface="Wingdings" panose="05000000000000000000" pitchFamily="2" charset="2"/>
                  <a:buChar char="n"/>
                </a:pPr>
                <a:r>
                  <a:rPr lang="en-US" altLang="zh-CN" sz="2400" dirty="0"/>
                  <a:t>A c-category classifier composed of C linear discriminant functions is called </a:t>
                </a:r>
                <a:r>
                  <a:rPr lang="en-US" altLang="zh-CN" sz="2400" dirty="0">
                    <a:solidFill>
                      <a:srgbClr val="FF0000"/>
                    </a:solidFill>
                  </a:rPr>
                  <a:t>linear machine (</a:t>
                </a:r>
                <a:r>
                  <a:rPr lang="zh-CN" altLang="en-US" sz="2400" dirty="0">
                    <a:solidFill>
                      <a:srgbClr val="FF0000"/>
                    </a:solidFill>
                  </a:rPr>
                  <a:t>线性机</a:t>
                </a:r>
                <a:r>
                  <a:rPr lang="en-US" altLang="zh-CN" sz="2400" dirty="0">
                    <a:solidFill>
                      <a:srgbClr val="FF0000"/>
                    </a:solidFill>
                  </a:rPr>
                  <a:t>)</a:t>
                </a:r>
                <a:endParaRPr lang="zh-CN" altLang="en-US" sz="2400" dirty="0">
                  <a:solidFill>
                    <a:srgbClr val="FF0000"/>
                  </a:solidFill>
                </a:endParaRPr>
              </a:p>
              <a:p>
                <a:pPr marL="0" indent="0">
                  <a:buNone/>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1">
                            <a:latin typeface="Cambria Math" panose="02040503050406030204" pitchFamily="18" charset="0"/>
                          </a:rPr>
                          <m:t>𝐰</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𝑡</m:t>
                        </m:r>
                      </m:sup>
                    </m:sSubSup>
                    <m:r>
                      <a:rPr lang="en-US" altLang="zh-CN" sz="2000" b="1">
                        <a:latin typeface="Cambria Math" panose="02040503050406030204" pitchFamily="18" charset="0"/>
                      </a:rPr>
                      <m:t>𝐱</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r>
                          <a:rPr lang="en-US" altLang="zh-CN" sz="2000" i="1">
                            <a:latin typeface="Cambria Math" panose="02040503050406030204" pitchFamily="18" charset="0"/>
                          </a:rPr>
                          <m:t>0</m:t>
                        </m:r>
                      </m:sub>
                    </m:sSub>
                    <m:r>
                      <a:rPr lang="en-US" altLang="zh-CN" sz="2000" i="1">
                        <a:latin typeface="Cambria Math" panose="02040503050406030204" pitchFamily="18" charset="0"/>
                      </a:rPr>
                      <m:t>         </m:t>
                    </m:r>
                    <m:r>
                      <a:rPr lang="en-US" altLang="zh-CN" sz="2000" i="1">
                        <a:latin typeface="Cambria Math" panose="02040503050406030204" pitchFamily="18" charset="0"/>
                      </a:rPr>
                      <m:t>𝑖</m:t>
                    </m:r>
                    <m:r>
                      <a:rPr lang="en-US" altLang="zh-CN" sz="2000" i="1">
                        <a:latin typeface="Cambria Math" panose="02040503050406030204" pitchFamily="18" charset="0"/>
                      </a:rPr>
                      <m:t>=1,…,</m:t>
                    </m:r>
                    <m:r>
                      <a:rPr lang="en-US" altLang="zh-CN" sz="2000" i="1">
                        <a:latin typeface="Cambria Math" panose="02040503050406030204" pitchFamily="18" charset="0"/>
                      </a:rPr>
                      <m:t>𝑐</m:t>
                    </m:r>
                  </m:oMath>
                </a14:m>
                <a:r>
                  <a:rPr lang="zh-CN" altLang="en-US" sz="2000" dirty="0"/>
                  <a:t>    </a:t>
                </a:r>
              </a:p>
              <a:p>
                <a:pPr>
                  <a:buFont typeface="Wingdings" panose="05000000000000000000" pitchFamily="2" charset="2"/>
                  <a:buChar char="n"/>
                </a:pPr>
                <a:r>
                  <a:rPr lang="en-US" altLang="zh-CN" sz="2400" dirty="0"/>
                  <a:t>The decision rule of linear machine is</a:t>
                </a:r>
                <a:endParaRPr lang="zh-CN" altLang="zh-CN" sz="2400" dirty="0"/>
              </a:p>
              <a:p>
                <a:pPr>
                  <a:buFont typeface="Wingdings" panose="05000000000000000000" pitchFamily="2" charset="2"/>
                  <a:buChar char="n"/>
                </a:pPr>
                <a:endParaRPr lang="en-US" altLang="zh-CN" sz="2400" dirty="0"/>
              </a:p>
              <a:p>
                <a:pPr>
                  <a:buFont typeface="Wingdings" panose="05000000000000000000" pitchFamily="2" charset="2"/>
                  <a:buChar char="n"/>
                </a:pPr>
                <a:r>
                  <a:rPr lang="en-US" altLang="zh-CN" sz="2400" dirty="0"/>
                  <a:t>Suppose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ℛ</m:t>
                        </m:r>
                      </m:e>
                      <m:sub>
                        <m:r>
                          <a:rPr lang="en-US" altLang="zh-CN" sz="2400" i="1">
                            <a:latin typeface="Cambria Math" panose="02040503050406030204" pitchFamily="18" charset="0"/>
                          </a:rPr>
                          <m:t>𝑖</m:t>
                        </m:r>
                      </m:sub>
                    </m:sSub>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ℛ</m:t>
                        </m:r>
                      </m:e>
                      <m:sub>
                        <m:r>
                          <a:rPr lang="en-US" altLang="zh-CN" sz="2400" i="1">
                            <a:latin typeface="Cambria Math" panose="02040503050406030204" pitchFamily="18" charset="0"/>
                            <a:ea typeface="Cambria Math" panose="02040503050406030204" pitchFamily="18" charset="0"/>
                          </a:rPr>
                          <m:t>𝑗</m:t>
                        </m:r>
                      </m:sub>
                    </m:sSub>
                  </m:oMath>
                </a14:m>
                <a:r>
                  <a:rPr lang="en-US" altLang="zh-CN" sz="2400" dirty="0"/>
                  <a:t> are two adjacent decision fields, then the boundary between them is part of </a:t>
                </a:r>
                <a:r>
                  <a:rPr lang="en-US" altLang="zh-CN" sz="2400" b="1" dirty="0" err="1"/>
                  <a:t>H</a:t>
                </a:r>
                <a:r>
                  <a:rPr lang="en-US" altLang="zh-CN" sz="2400" b="1" baseline="-25000" dirty="0" err="1"/>
                  <a:t>ij</a:t>
                </a:r>
                <a:r>
                  <a:rPr lang="en-US" altLang="zh-CN" sz="2400" dirty="0"/>
                  <a:t> of hyperplane, </a:t>
                </a:r>
                <a:r>
                  <a:rPr lang="en-US" altLang="zh-CN" sz="2400" b="1" dirty="0" err="1"/>
                  <a:t>H</a:t>
                </a:r>
                <a:r>
                  <a:rPr lang="en-US" altLang="zh-CN" sz="2400" b="1" baseline="-25000" dirty="0" err="1"/>
                  <a:t>ij</a:t>
                </a:r>
                <a:r>
                  <a:rPr lang="en-US" altLang="zh-CN" sz="2400" b="1" dirty="0"/>
                  <a:t> </a:t>
                </a:r>
                <a:r>
                  <a:rPr lang="en-US" altLang="zh-CN" sz="2400" dirty="0"/>
                  <a:t>is determined by the discriminant function corresponding to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ℛ</m:t>
                        </m:r>
                      </m:e>
                      <m:sub>
                        <m:r>
                          <a:rPr lang="en-US" altLang="zh-CN" sz="2400" i="1">
                            <a:latin typeface="Cambria Math" panose="02040503050406030204" pitchFamily="18" charset="0"/>
                          </a:rPr>
                          <m:t>𝑖</m:t>
                        </m:r>
                      </m:sub>
                    </m:sSub>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ℛ</m:t>
                        </m:r>
                      </m:e>
                      <m:sub>
                        <m:r>
                          <a:rPr lang="en-US" altLang="zh-CN" sz="2400" i="1">
                            <a:latin typeface="Cambria Math" panose="02040503050406030204" pitchFamily="18" charset="0"/>
                            <a:ea typeface="Cambria Math" panose="02040503050406030204" pitchFamily="18" charset="0"/>
                          </a:rPr>
                          <m:t>𝑗</m:t>
                        </m:r>
                      </m:sub>
                    </m:sSub>
                  </m:oMath>
                </a14:m>
                <a:r>
                  <a:rPr lang="en-US" altLang="zh-CN" sz="2400" dirty="0"/>
                  <a:t> respectively</a:t>
                </a:r>
                <a:r>
                  <a:rPr lang="zh-CN" altLang="en-US" dirty="0"/>
                  <a:t/>
                </a:r>
                <a:br>
                  <a:rPr lang="zh-CN" altLang="en-US" dirty="0"/>
                </a:b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oMath>
                </a14:m>
                <a:r>
                  <a:rPr lang="en-US" altLang="zh-CN" sz="2000" dirty="0"/>
                  <a:t>=</a:t>
                </a:r>
                <a:r>
                  <a:rPr lang="en-US" altLang="zh-CN" sz="2000" dirty="0">
                    <a:ea typeface="Cambria Math" panose="02040503050406030204" pitchFamily="18" charset="0"/>
                  </a:rPr>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d>
                      <m:dPr>
                        <m:ctrlPr>
                          <a:rPr lang="en-US" altLang="zh-CN" sz="2000" i="1">
                            <a:latin typeface="Cambria Math" panose="02040503050406030204" pitchFamily="18" charset="0"/>
                            <a:ea typeface="Cambria Math" panose="02040503050406030204" pitchFamily="18" charset="0"/>
                          </a:rPr>
                        </m:ctrlPr>
                      </m:dPr>
                      <m:e>
                        <m:r>
                          <a:rPr lang="en-US" altLang="zh-CN" sz="2000" b="1">
                            <a:latin typeface="Cambria Math" panose="02040503050406030204" pitchFamily="18" charset="0"/>
                            <a:ea typeface="Cambria Math" panose="02040503050406030204" pitchFamily="18" charset="0"/>
                          </a:rPr>
                          <m:t>𝐱</m:t>
                        </m:r>
                      </m:e>
                    </m:d>
                  </m:oMath>
                </a14:m>
                <a:r>
                  <a:rPr lang="en-US" altLang="zh-CN" sz="2000" dirty="0"/>
                  <a:t> or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a:latin typeface="Cambria Math" panose="02040503050406030204" pitchFamily="18" charset="0"/>
                              </a:rPr>
                              <m:t>𝐰</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a:latin typeface="Cambria Math" panose="02040503050406030204" pitchFamily="18" charset="0"/>
                              </a:rPr>
                              <m:t>𝐰</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𝑡</m:t>
                        </m:r>
                      </m:sup>
                    </m:sSup>
                    <m:r>
                      <a:rPr lang="en-US" altLang="zh-CN" sz="2000" b="1">
                        <a:latin typeface="Cambria Math" panose="02040503050406030204" pitchFamily="18" charset="0"/>
                      </a:rPr>
                      <m:t>𝐱</m:t>
                    </m:r>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𝑗</m:t>
                            </m:r>
                            <m:r>
                              <a:rPr lang="en-US" altLang="zh-CN" sz="2000" i="1">
                                <a:latin typeface="Cambria Math" panose="02040503050406030204" pitchFamily="18" charset="0"/>
                              </a:rPr>
                              <m:t>0</m:t>
                            </m:r>
                          </m:sub>
                        </m:sSub>
                      </m:e>
                    </m:d>
                    <m:r>
                      <a:rPr lang="en-US" altLang="zh-CN" sz="2000" i="1">
                        <a:latin typeface="Cambria Math" panose="02040503050406030204" pitchFamily="18" charset="0"/>
                      </a:rPr>
                      <m:t>=0</m:t>
                    </m:r>
                  </m:oMath>
                </a14:m>
                <a:r>
                  <a:rPr lang="zh-CN" altLang="en-US" sz="2000" dirty="0"/>
                  <a:t/>
                </a:r>
                <a:br>
                  <a:rPr lang="zh-CN" altLang="en-US" sz="2000" dirty="0"/>
                </a:br>
                <a:r>
                  <a:rPr lang="en-US" altLang="zh-CN" sz="2400" dirty="0"/>
                  <a:t>The direction of </a:t>
                </a:r>
                <a:r>
                  <a:rPr lang="en-US" altLang="zh-CN" sz="2400" b="1" dirty="0" err="1"/>
                  <a:t>H</a:t>
                </a:r>
                <a:r>
                  <a:rPr lang="en-US" altLang="zh-CN" sz="2400" b="1" baseline="-25000" dirty="0" err="1"/>
                  <a:t>ij</a:t>
                </a:r>
                <a:r>
                  <a:rPr lang="en-US" altLang="zh-CN" sz="2400" dirty="0"/>
                  <a:t> is determined by </a:t>
                </a:r>
                <a14:m>
                  <m:oMath xmlns:m="http://schemas.openxmlformats.org/officeDocument/2006/math">
                    <m:sSub>
                      <m:sSubPr>
                        <m:ctrlPr>
                          <a:rPr lang="en-US" altLang="zh-CN" sz="2400" i="1">
                            <a:latin typeface="Cambria Math" panose="02040503050406030204" pitchFamily="18" charset="0"/>
                          </a:rPr>
                        </m:ctrlPr>
                      </m:sSubPr>
                      <m:e>
                        <m:r>
                          <a:rPr lang="en-US" altLang="zh-CN" sz="2400" b="1">
                            <a:latin typeface="Cambria Math" panose="02040503050406030204" pitchFamily="18" charset="0"/>
                          </a:rPr>
                          <m:t>𝐰</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a:latin typeface="Cambria Math" panose="02040503050406030204" pitchFamily="18" charset="0"/>
                          </a:rPr>
                          <m:t>𝐰</m:t>
                        </m:r>
                      </m:e>
                      <m:sub>
                        <m:r>
                          <a:rPr lang="en-US" altLang="zh-CN" sz="2400" i="1">
                            <a:latin typeface="Cambria Math" panose="02040503050406030204" pitchFamily="18" charset="0"/>
                          </a:rPr>
                          <m:t>𝑗</m:t>
                        </m:r>
                      </m:sub>
                    </m:sSub>
                  </m:oMath>
                </a14:m>
                <a:endParaRPr lang="zh-CN" altLang="en-US" sz="2400" baseline="-25000" dirty="0"/>
              </a:p>
            </p:txBody>
          </p:sp>
        </mc:Choice>
        <mc:Fallback xmlns="">
          <p:sp>
            <p:nvSpPr>
              <p:cNvPr id="54275" name="Rectangle 3">
                <a:extLst>
                  <a:ext uri="{FF2B5EF4-FFF2-40B4-BE49-F238E27FC236}">
                    <a16:creationId xmlns:a16="http://schemas.microsoft.com/office/drawing/2014/main" id="{CAE91947-AD25-4FA1-B510-5CEC3E878F3D}"/>
                  </a:ext>
                </a:extLst>
              </p:cNvPr>
              <p:cNvSpPr>
                <a:spLocks noGrp="1" noRot="1" noChangeAspect="1" noMove="1" noResize="1" noEditPoints="1" noAdjustHandles="1" noChangeArrowheads="1" noChangeShapeType="1" noTextEdit="1"/>
              </p:cNvSpPr>
              <p:nvPr>
                <p:ph type="body" idx="4294967295"/>
              </p:nvPr>
            </p:nvSpPr>
            <p:spPr>
              <a:blipFill>
                <a:blip r:embed="rId3"/>
                <a:stretch>
                  <a:fillRect l="-957" t="-797" r="-1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4">
                <a:extLst>
                  <a:ext uri="{FF2B5EF4-FFF2-40B4-BE49-F238E27FC236}">
                    <a16:creationId xmlns:a16="http://schemas.microsoft.com/office/drawing/2014/main" id="{F0F497D2-53A8-4664-A2AD-930432560730}"/>
                  </a:ext>
                </a:extLst>
              </p:cNvPr>
              <p:cNvSpPr txBox="1">
                <a:spLocks noChangeArrowheads="1"/>
              </p:cNvSpPr>
              <p:nvPr/>
            </p:nvSpPr>
            <p:spPr bwMode="auto">
              <a:xfrm>
                <a:off x="4151784" y="2936091"/>
                <a:ext cx="4246041" cy="424796"/>
              </a:xfrm>
              <a:prstGeom prst="rect">
                <a:avLst/>
              </a:prstGeom>
              <a:noFill/>
              <a:ln w="28575">
                <a:solidFill>
                  <a:srgbClr val="FF0000"/>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lang="en-US" altLang="zh-CN" sz="2000" dirty="0"/>
                  <a:t>Decide </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𝑗</m:t>
                        </m:r>
                      </m:sub>
                    </m:sSub>
                  </m:oMath>
                </a14:m>
                <a:r>
                  <a:rPr lang="en-US" altLang="zh-CN" sz="2000" dirty="0"/>
                  <a:t>, 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𝑗</m:t>
                        </m:r>
                      </m:sub>
                    </m:sSub>
                    <m:d>
                      <m:dPr>
                        <m:ctrlPr>
                          <a:rPr lang="en-US" altLang="zh-CN" sz="2000"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𝑔</m:t>
                        </m:r>
                      </m:e>
                      <m:sub>
                        <m:r>
                          <a:rPr lang="en-US" altLang="zh-CN" sz="2000" i="1">
                            <a:latin typeface="Cambria Math" panose="02040503050406030204" pitchFamily="18" charset="0"/>
                            <a:ea typeface="Cambria Math" panose="02040503050406030204" pitchFamily="18" charset="0"/>
                          </a:rPr>
                          <m:t>𝑖</m:t>
                        </m:r>
                      </m:sub>
                    </m:sSub>
                    <m:d>
                      <m:dPr>
                        <m:ctrlPr>
                          <a:rPr lang="en-US" altLang="zh-CN" sz="2000" i="1">
                            <a:latin typeface="Cambria Math" panose="02040503050406030204" pitchFamily="18" charset="0"/>
                            <a:ea typeface="Cambria Math" panose="02040503050406030204" pitchFamily="18" charset="0"/>
                          </a:rPr>
                        </m:ctrlPr>
                      </m:dPr>
                      <m:e>
                        <m:r>
                          <a:rPr lang="en-US" altLang="zh-CN" sz="2000" b="1">
                            <a:latin typeface="Cambria Math" panose="02040503050406030204" pitchFamily="18" charset="0"/>
                            <a:ea typeface="Cambria Math" panose="02040503050406030204" pitchFamily="18" charset="0"/>
                          </a:rPr>
                          <m:t>𝐱</m:t>
                        </m:r>
                      </m:e>
                    </m:d>
                    <m:r>
                      <a:rPr lang="en-US" altLang="zh-CN" sz="200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𝑗</m:t>
                    </m:r>
                  </m:oMath>
                </a14:m>
                <a:r>
                  <a:rPr lang="en-US" altLang="zh-CN" sz="2000" dirty="0"/>
                  <a:t> </a:t>
                </a:r>
              </a:p>
            </p:txBody>
          </p:sp>
        </mc:Choice>
        <mc:Fallback xmlns="">
          <p:sp>
            <p:nvSpPr>
              <p:cNvPr id="12" name="Text Box 4">
                <a:extLst>
                  <a:ext uri="{FF2B5EF4-FFF2-40B4-BE49-F238E27FC236}">
                    <a16:creationId xmlns:a16="http://schemas.microsoft.com/office/drawing/2014/main" id="{F0F497D2-53A8-4664-A2AD-930432560730}"/>
                  </a:ext>
                </a:extLst>
              </p:cNvPr>
              <p:cNvSpPr txBox="1">
                <a:spLocks noRot="1" noChangeAspect="1" noMove="1" noResize="1" noEditPoints="1" noAdjustHandles="1" noChangeArrowheads="1" noChangeShapeType="1" noTextEdit="1"/>
              </p:cNvSpPr>
              <p:nvPr/>
            </p:nvSpPr>
            <p:spPr bwMode="auto">
              <a:xfrm>
                <a:off x="4151784" y="2936091"/>
                <a:ext cx="4246041" cy="424796"/>
              </a:xfrm>
              <a:prstGeom prst="rect">
                <a:avLst/>
              </a:prstGeom>
              <a:blipFill>
                <a:blip r:embed="rId4"/>
                <a:stretch>
                  <a:fillRect l="-1140" t="-5405" b="-14865"/>
                </a:stretch>
              </a:blip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18A80BA-CC0D-4912-9A5F-69A8ADC975C9}"/>
              </a:ext>
            </a:extLst>
          </p:cNvPr>
          <p:cNvSpPr>
            <a:spLocks noGrp="1" noChangeArrowheads="1"/>
          </p:cNvSpPr>
          <p:nvPr>
            <p:ph type="title"/>
          </p:nvPr>
        </p:nvSpPr>
        <p:spPr>
          <a:xfrm>
            <a:off x="1524000" y="138113"/>
            <a:ext cx="9144000" cy="762000"/>
          </a:xfrm>
        </p:spPr>
        <p:txBody>
          <a:bodyPr>
            <a:normAutofit fontScale="90000"/>
          </a:bodyPr>
          <a:lstStyle/>
          <a:p>
            <a:r>
              <a:rPr lang="en-US" altLang="zh-CN" sz="3200">
                <a:latin typeface="Comic Sans MS" panose="030F0702030302020204" pitchFamily="66" charset="0"/>
              </a:rPr>
              <a:t>Linear discriminant functions</a:t>
            </a:r>
            <a:br>
              <a:rPr lang="en-US" altLang="zh-CN" sz="3200">
                <a:latin typeface="Comic Sans MS" panose="030F0702030302020204" pitchFamily="66" charset="0"/>
              </a:rPr>
            </a:br>
            <a:r>
              <a:rPr lang="en-US" altLang="zh-CN" sz="3200">
                <a:latin typeface="Comic Sans MS" panose="030F0702030302020204" pitchFamily="66" charset="0"/>
              </a:rPr>
              <a:t> – Multicategory case</a:t>
            </a:r>
            <a:endParaRPr lang="zh-CN" altLang="en-US" sz="3200"/>
          </a:p>
        </p:txBody>
      </p:sp>
      <p:sp>
        <p:nvSpPr>
          <p:cNvPr id="55299" name="Rectangle 3">
            <a:extLst>
              <a:ext uri="{FF2B5EF4-FFF2-40B4-BE49-F238E27FC236}">
                <a16:creationId xmlns:a16="http://schemas.microsoft.com/office/drawing/2014/main" id="{0E81F370-6110-464A-B245-D302949BDFAA}"/>
              </a:ext>
            </a:extLst>
          </p:cNvPr>
          <p:cNvSpPr>
            <a:spLocks noGrp="1" noChangeArrowheads="1"/>
          </p:cNvSpPr>
          <p:nvPr>
            <p:ph idx="1"/>
          </p:nvPr>
        </p:nvSpPr>
        <p:spPr/>
        <p:txBody>
          <a:bodyPr/>
          <a:lstStyle/>
          <a:p>
            <a:pPr>
              <a:buFont typeface="Wingdings" panose="05000000000000000000" pitchFamily="2" charset="2"/>
              <a:buChar char="n"/>
            </a:pPr>
            <a:r>
              <a:rPr lang="en-US" altLang="zh-CN" dirty="0"/>
              <a:t>The decision domains and decision surfaces of a linear machine</a:t>
            </a:r>
            <a:endParaRPr lang="zh-CN" altLang="en-US" dirty="0"/>
          </a:p>
        </p:txBody>
      </p:sp>
      <p:pic>
        <p:nvPicPr>
          <p:cNvPr id="55300" name="Picture 4">
            <a:extLst>
              <a:ext uri="{FF2B5EF4-FFF2-40B4-BE49-F238E27FC236}">
                <a16:creationId xmlns:a16="http://schemas.microsoft.com/office/drawing/2014/main" id="{D4E70777-CC07-4BDA-81FC-10E49C075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276475"/>
            <a:ext cx="67119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F184272-61B4-4C22-BDAF-B19611D7F632}"/>
              </a:ext>
            </a:extLst>
          </p:cNvPr>
          <p:cNvSpPr>
            <a:spLocks noGrp="1" noChangeArrowheads="1"/>
          </p:cNvSpPr>
          <p:nvPr>
            <p:ph type="title"/>
          </p:nvPr>
        </p:nvSpPr>
        <p:spPr/>
        <p:txBody>
          <a:bodyPr/>
          <a:lstStyle/>
          <a:p>
            <a:r>
              <a:rPr lang="en-US" altLang="zh-CN" sz="3600">
                <a:latin typeface="Comic Sans MS" panose="030F0702030302020204" pitchFamily="66" charset="0"/>
              </a:rPr>
              <a:t>Generalized Linear Discriminant Function</a:t>
            </a:r>
            <a:endParaRPr lang="zh-CN" altLang="en-US" sz="36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6323" name="Content Placeholder 2">
                <a:extLst>
                  <a:ext uri="{FF2B5EF4-FFF2-40B4-BE49-F238E27FC236}">
                    <a16:creationId xmlns:a16="http://schemas.microsoft.com/office/drawing/2014/main" id="{0CECCB06-3ED3-4D52-9171-876EBE5E8450}"/>
                  </a:ext>
                </a:extLst>
              </p:cNvPr>
              <p:cNvSpPr>
                <a:spLocks noGrp="1" noChangeArrowheads="1"/>
              </p:cNvSpPr>
              <p:nvPr>
                <p:ph idx="1"/>
              </p:nvPr>
            </p:nvSpPr>
            <p:spPr>
              <a:xfrm>
                <a:off x="839416" y="1125538"/>
                <a:ext cx="9828591" cy="5351462"/>
              </a:xfrm>
            </p:spPr>
            <p:txBody>
              <a:bodyPr/>
              <a:lstStyle/>
              <a:p>
                <a:pPr>
                  <a:buFont typeface="Wingdings" panose="05000000000000000000" pitchFamily="2" charset="2"/>
                  <a:buChar char="n"/>
                </a:pPr>
                <a:r>
                  <a:rPr lang="en-US" altLang="zh-CN" dirty="0"/>
                  <a:t>Quadratic discriminant function </a:t>
                </a:r>
                <a:r>
                  <a:rPr lang="zh-CN" altLang="en-US" sz="2400" dirty="0"/>
                  <a:t>（二次判别函数）</a:t>
                </a:r>
                <a:endParaRPr lang="en-US" altLang="zh-CN" sz="2400" dirty="0"/>
              </a:p>
              <a:p>
                <a:pPr marL="0" indent="0">
                  <a:buNone/>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𝑔</m:t>
                      </m:r>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𝑖𝑗</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e>
                              </m:nary>
                            </m:e>
                          </m:nary>
                        </m:e>
                      </m:nary>
                    </m:oMath>
                  </m:oMathPara>
                </a14:m>
                <a:endParaRPr lang="en-US" altLang="zh-CN" sz="2000" dirty="0"/>
              </a:p>
              <a:p>
                <a:pPr>
                  <a:buFont typeface="Wingdings" panose="05000000000000000000" pitchFamily="2" charset="2"/>
                  <a:buChar char="n"/>
                </a:pPr>
                <a:r>
                  <a:rPr lang="en-US" altLang="zh-CN" dirty="0"/>
                  <a:t>Polynomial discriminant function </a:t>
                </a:r>
                <a:r>
                  <a:rPr lang="zh-CN" altLang="en-US" sz="2400" dirty="0"/>
                  <a:t>（多项式判别函数）</a:t>
                </a:r>
                <a:endParaRPr lang="en-US" altLang="zh-CN" sz="2400" dirty="0"/>
              </a:p>
              <a:p>
                <a:pPr marL="0" indent="0">
                  <a:buNone/>
                </a:pPr>
                <a:endParaRPr lang="en-US" altLang="zh-CN" sz="2000" i="1" dirty="0">
                  <a:latin typeface="Cambria Math" panose="02040503050406030204" pitchFamily="18" charset="0"/>
                </a:endParaRPr>
              </a:p>
              <a:p>
                <a:pPr marL="0" indent="0" algn="ctr">
                  <a:buNone/>
                </a:pPr>
                <a14:m>
                  <m:oMath xmlns:m="http://schemas.openxmlformats.org/officeDocument/2006/math">
                    <m:r>
                      <a:rPr lang="en-US" altLang="zh-CN" sz="2000" i="1">
                        <a:latin typeface="Cambria Math" panose="02040503050406030204" pitchFamily="18" charset="0"/>
                      </a:rPr>
                      <m:t>𝑔</m:t>
                    </m:r>
                    <m:d>
                      <m:dPr>
                        <m:ctrlPr>
                          <a:rPr lang="en-US" altLang="zh-CN" sz="2000" b="1" i="1">
                            <a:latin typeface="Cambria Math" panose="02040503050406030204" pitchFamily="18" charset="0"/>
                          </a:rPr>
                        </m:ctrlPr>
                      </m:dPr>
                      <m:e>
                        <m:r>
                          <a:rPr lang="en-US" altLang="zh-CN" sz="2000" b="1">
                            <a:latin typeface="Cambria Math" panose="02040503050406030204" pitchFamily="18" charset="0"/>
                          </a:rPr>
                          <m:t>𝐱</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𝑖𝑗</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e>
                            </m:nary>
                          </m:e>
                        </m:nary>
                      </m:e>
                    </m:nary>
                  </m:oMath>
                </a14:m>
                <a:r>
                  <a:rPr lang="en-US" altLang="zh-CN" sz="2000" dirty="0"/>
                  <a:t> </a:t>
                </a:r>
                <a14:m>
                  <m:oMath xmlns:m="http://schemas.openxmlformats.org/officeDocument/2006/math">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𝑑</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e>
                            </m:nary>
                          </m:e>
                        </m:nary>
                      </m:e>
                    </m:nary>
                  </m:oMath>
                </a14:m>
                <a:endParaRPr lang="en-US" altLang="zh-CN" sz="2000" dirty="0"/>
              </a:p>
              <a:p>
                <a:endParaRPr lang="en-US" altLang="zh-CN" dirty="0"/>
              </a:p>
              <a:p>
                <a:endParaRPr lang="zh-CN" altLang="en-US" sz="3200" dirty="0"/>
              </a:p>
            </p:txBody>
          </p:sp>
        </mc:Choice>
        <mc:Fallback xmlns="">
          <p:sp>
            <p:nvSpPr>
              <p:cNvPr id="56323" name="Content Placeholder 2">
                <a:extLst>
                  <a:ext uri="{FF2B5EF4-FFF2-40B4-BE49-F238E27FC236}">
                    <a16:creationId xmlns:a16="http://schemas.microsoft.com/office/drawing/2014/main" id="{0CECCB06-3ED3-4D52-9171-876EBE5E8450}"/>
                  </a:ext>
                </a:extLst>
              </p:cNvPr>
              <p:cNvSpPr>
                <a:spLocks noGrp="1" noRot="1" noChangeAspect="1" noMove="1" noResize="1" noEditPoints="1" noAdjustHandles="1" noChangeArrowheads="1" noChangeShapeType="1" noTextEdit="1"/>
              </p:cNvSpPr>
              <p:nvPr>
                <p:ph idx="1"/>
              </p:nvPr>
            </p:nvSpPr>
            <p:spPr>
              <a:xfrm>
                <a:off x="839416" y="1125538"/>
                <a:ext cx="9828591" cy="5351462"/>
              </a:xfrm>
              <a:blipFill>
                <a:blip r:embed="rId2"/>
                <a:stretch>
                  <a:fillRect l="-1117" t="-1253"/>
                </a:stretch>
              </a:blipFill>
            </p:spPr>
            <p:txBody>
              <a:bodyPr/>
              <a:lstStyle/>
              <a:p>
                <a:r>
                  <a:rPr lang="zh-CN" altLang="en-US">
                    <a:noFill/>
                  </a:rPr>
                  <a:t> </a:t>
                </a:r>
              </a:p>
            </p:txBody>
          </p:sp>
        </mc:Fallback>
      </mc:AlternateContent>
      <p:sp>
        <p:nvSpPr>
          <p:cNvPr id="56324" name="Footer Placeholder 3">
            <a:extLst>
              <a:ext uri="{FF2B5EF4-FFF2-40B4-BE49-F238E27FC236}">
                <a16:creationId xmlns:a16="http://schemas.microsoft.com/office/drawing/2014/main" id="{45D507F7-3E86-421E-BEED-C4BD9743417F}"/>
              </a:ext>
            </a:extLst>
          </p:cNvPr>
          <p:cNvSpPr txBox="1">
            <a:spLocks noGrp="1" noChangeArrowheads="1"/>
          </p:cNvSpPr>
          <p:nvPr/>
        </p:nvSpPr>
        <p:spPr bwMode="auto">
          <a:xfrm>
            <a:off x="7664450" y="6513513"/>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20000"/>
              </a:spcAft>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20000"/>
              </a:spcAft>
              <a:buChar char="•"/>
              <a:defRPr sz="1600">
                <a:solidFill>
                  <a:schemeClr val="tx1"/>
                </a:solidFill>
                <a:latin typeface="Arial" panose="020B0604020202020204" pitchFamily="34" charset="0"/>
                <a:ea typeface="宋体" panose="02010600030101010101" pitchFamily="2" charset="-122"/>
              </a:defRPr>
            </a:lvl9pPr>
          </a:lstStyle>
          <a:p>
            <a:pPr algn="r" eaLnBrk="1" hangingPunct="1">
              <a:spcBef>
                <a:spcPct val="0"/>
              </a:spcBef>
              <a:spcAft>
                <a:spcPct val="0"/>
              </a:spcAft>
              <a:buFontTx/>
              <a:buNone/>
            </a:pPr>
            <a:endParaRPr lang="en-US" altLang="zh-CN" sz="1400" i="1">
              <a:solidFill>
                <a:srgbClr val="5F5F5F"/>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Franklin Gothic Heavy"/>
        <a:ea typeface="Gungsuh"/>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5_Cloud skipper design template">
  <a:themeElements>
    <a:clrScheme name="15_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5_Cloud skipper design template">
      <a:majorFont>
        <a:latin typeface="Franklin Gothic Heavy"/>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5_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5_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5_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5_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5_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5_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Franklin Gothic Heavy"/>
        <a:ea typeface="Gungsuh"/>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loud skipper design template">
  <a:themeElements>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oud skipper design template">
      <a:majorFont>
        <a:latin typeface="Franklin Gothic Heavy"/>
        <a:ea typeface="Gungsuh"/>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1723</TotalTime>
  <Words>6466</Words>
  <Application>Microsoft Office PowerPoint</Application>
  <PresentationFormat>宽屏</PresentationFormat>
  <Paragraphs>472</Paragraphs>
  <Slides>67</Slides>
  <Notes>33</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5</vt:i4>
      </vt:variant>
      <vt:variant>
        <vt:lpstr>幻灯片标题</vt:lpstr>
      </vt:variant>
      <vt:variant>
        <vt:i4>67</vt:i4>
      </vt:variant>
    </vt:vector>
  </HeadingPairs>
  <TitlesOfParts>
    <vt:vector size="86" baseType="lpstr">
      <vt:lpstr>Gungsuh</vt:lpstr>
      <vt:lpstr>等线</vt:lpstr>
      <vt:lpstr>宋体</vt:lpstr>
      <vt:lpstr>Arial</vt:lpstr>
      <vt:lpstr>Calibri</vt:lpstr>
      <vt:lpstr>Cambria Math</vt:lpstr>
      <vt:lpstr>Comic Sans MS</vt:lpstr>
      <vt:lpstr>Franklin Gothic Heavy</vt:lpstr>
      <vt:lpstr>Times New Roman</vt:lpstr>
      <vt:lpstr>Wingdings</vt:lpstr>
      <vt:lpstr>Cloud skipper design template</vt:lpstr>
      <vt:lpstr>15_Cloud skipper design template</vt:lpstr>
      <vt:lpstr>1_Cloud skipper design template</vt:lpstr>
      <vt:lpstr>2_Cloud skipper design template</vt:lpstr>
      <vt:lpstr>Equation</vt:lpstr>
      <vt:lpstr>AxMath</vt:lpstr>
      <vt:lpstr>Equation.Ribbit</vt:lpstr>
      <vt:lpstr>Formula</vt:lpstr>
      <vt:lpstr>MathType 6.0 Equation</vt:lpstr>
      <vt:lpstr>Ch 07. Linear Discriminant Function</vt:lpstr>
      <vt:lpstr>Approaches to Pattern Classification</vt:lpstr>
      <vt:lpstr>Discriminant Function</vt:lpstr>
      <vt:lpstr>Discriminant Function</vt:lpstr>
      <vt:lpstr>Linear Discriminant Function</vt:lpstr>
      <vt:lpstr>Linear discriminant functions  – two-category case</vt:lpstr>
      <vt:lpstr>Linear discriminant functions  – Multi-category case</vt:lpstr>
      <vt:lpstr>Linear discriminant functions  – Multicategory case</vt:lpstr>
      <vt:lpstr>Generalized Linear Discriminant Function</vt:lpstr>
      <vt:lpstr>Generalized Linear Discriminant Function</vt:lpstr>
      <vt:lpstr>Generalized Linear Discriminant Function</vt:lpstr>
      <vt:lpstr>Generalized Linear Discriminant Function</vt:lpstr>
      <vt:lpstr>Generalized Linear Discriminant Function</vt:lpstr>
      <vt:lpstr>Generalized Linear Discriminant Function</vt:lpstr>
      <vt:lpstr>Generalized Linear Discriminant Function</vt:lpstr>
      <vt:lpstr>Summary</vt:lpstr>
      <vt:lpstr>Two-Category Linearly Separable Case</vt:lpstr>
      <vt:lpstr>Weight Space and Solution Region</vt:lpstr>
      <vt:lpstr>Weight Space and Solution Region</vt:lpstr>
      <vt:lpstr>Gradient Descent Algorithm</vt:lpstr>
      <vt:lpstr>Gradient Descent Algorithm</vt:lpstr>
      <vt:lpstr>Gradient Descent Algorithm</vt:lpstr>
      <vt:lpstr>Gradient Descent Algorithm</vt:lpstr>
      <vt:lpstr>Gradient Descent Algorithm</vt:lpstr>
      <vt:lpstr>Newton Descent Algorithm</vt:lpstr>
      <vt:lpstr>Newton Descent Algorithm</vt:lpstr>
      <vt:lpstr>Newton Descent Algorithm</vt:lpstr>
      <vt:lpstr>The Choice of Learning Rate in Practice</vt:lpstr>
      <vt:lpstr>Perceptron Criterion Function</vt:lpstr>
      <vt:lpstr>Perceptron Criterion Function</vt:lpstr>
      <vt:lpstr>Perceptron Criterion Function Minimization</vt:lpstr>
      <vt:lpstr>Perceptron Criterion Function Minimization</vt:lpstr>
      <vt:lpstr>Perceptron Criterion Function Minimization</vt:lpstr>
      <vt:lpstr>Perceptron Criterion Function Minimization</vt:lpstr>
      <vt:lpstr>Perceptron Criterion Function Minimization</vt:lpstr>
      <vt:lpstr>Perceptron Criterion Function Minimization</vt:lpstr>
      <vt:lpstr>Perceptron Criterion Function Minimization</vt:lpstr>
      <vt:lpstr>Perceptron Criterion Function Minimization</vt:lpstr>
      <vt:lpstr>Perceptron Criterion Function Minimization</vt:lpstr>
      <vt:lpstr>Perceptron Criterion Function Minimization</vt:lpstr>
      <vt:lpstr>Linearly Inseparable Case</vt:lpstr>
      <vt:lpstr>Minimum Squared Error</vt:lpstr>
      <vt:lpstr>Minimum Squared Error</vt:lpstr>
      <vt:lpstr>Minimum Squared Error</vt:lpstr>
      <vt:lpstr>Widrow-Hoff Algorithm</vt:lpstr>
      <vt:lpstr>Widrow-Hoff Algorithm</vt:lpstr>
      <vt:lpstr>Widrow-Hoff Algorithm</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Generalize to Multicategory Problem</vt:lpstr>
      <vt:lpstr>Generalize to Multicategory Problem</vt:lpstr>
      <vt:lpstr>Generalize to Multicategory Problem</vt:lpstr>
      <vt:lpstr>Generalize to Multicategory Problem</vt:lpstr>
    </vt:vector>
  </TitlesOfParts>
  <Manager/>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Facial Aging Patterns for Automatic Age Estimation</dc:title>
  <dc:subject/>
  <dc:creator>Xin Geng</dc:creator>
  <cp:keywords/>
  <dc:description/>
  <cp:lastModifiedBy>X1</cp:lastModifiedBy>
  <cp:revision>1252</cp:revision>
  <dcterms:created xsi:type="dcterms:W3CDTF">2006-07-12T06:59:08Z</dcterms:created>
  <dcterms:modified xsi:type="dcterms:W3CDTF">2023-04-10T09:42:42Z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TC011819341033</vt:lpwstr>
  </property>
  <property fmtid="{D5CDD505-2E9C-101B-9397-08002B2CF9AE}" pid="3" name="KSOProductBuildVer">
    <vt:lpwstr>2052-11.1.0.10228</vt:lpwstr>
  </property>
</Properties>
</file>