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c:v>
                </c:pt>
                <c:pt idx="1">
                  <c:v>15000</c:v>
                </c:pt>
                <c:pt idx="2">
                  <c:v>16000</c:v>
                </c:pt>
                <c:pt idx="3">
                  <c:v>20000</c:v>
                </c:pt>
                <c:pt idx="4">
                  <c:v>14000</c:v>
                </c:pt>
                <c:pt idx="5">
                  <c:v>14000</c:v>
                </c:pt>
                <c:pt idx="6">
                  <c:v>16000</c:v>
                </c:pt>
                <c:pt idx="7">
                  <c:v>14000</c:v>
                </c:pt>
                <c:pt idx="8">
                  <c:v>17000</c:v>
                </c:pt>
                <c:pt idx="9">
                  <c:v>26000</c:v>
                </c:pt>
                <c:pt idx="10">
                  <c:v>10000</c:v>
                </c:pt>
                <c:pt idx="11">
                  <c:v>12000</c:v>
                </c:pt>
                <c:pt idx="12">
                  <c:v>24000</c:v>
                </c:pt>
                <c:pt idx="13">
                  <c:v>22000</c:v>
                </c:pt>
              </c:numCache>
            </c:numRef>
          </c:val>
          <c:extLst>
            <c:ext xmlns:c16="http://schemas.microsoft.com/office/drawing/2014/chart" uri="{C3380CC4-5D6E-409C-BE32-E72D297353CC}">
              <c16:uniqueId val="{00000000-47E3-D548-A275-07AE1E1DB6B5}"/>
            </c:ext>
          </c:extLst>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c:v>
                </c:pt>
                <c:pt idx="1">
                  <c:v>18300</c:v>
                </c:pt>
                <c:pt idx="2">
                  <c:v>19520</c:v>
                </c:pt>
                <c:pt idx="3">
                  <c:v>24400</c:v>
                </c:pt>
                <c:pt idx="4">
                  <c:v>17080</c:v>
                </c:pt>
                <c:pt idx="5">
                  <c:v>17080</c:v>
                </c:pt>
                <c:pt idx="6">
                  <c:v>19520</c:v>
                </c:pt>
                <c:pt idx="7">
                  <c:v>17080</c:v>
                </c:pt>
                <c:pt idx="8">
                  <c:v>20740</c:v>
                </c:pt>
                <c:pt idx="9">
                  <c:v>31720</c:v>
                </c:pt>
                <c:pt idx="10">
                  <c:v>12200</c:v>
                </c:pt>
                <c:pt idx="11">
                  <c:v>14640</c:v>
                </c:pt>
                <c:pt idx="12">
                  <c:v>29280</c:v>
                </c:pt>
                <c:pt idx="13">
                  <c:v>26840</c:v>
                </c:pt>
              </c:numCache>
            </c:numRef>
          </c:val>
          <c:extLst>
            <c:ext xmlns:c16="http://schemas.microsoft.com/office/drawing/2014/chart" uri="{C3380CC4-5D6E-409C-BE32-E72D297353CC}">
              <c16:uniqueId val="{00000001-47E3-D548-A275-07AE1E1DB6B5}"/>
            </c:ext>
          </c:extLst>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c:v>
                </c:pt>
                <c:pt idx="2">
                  <c:v>17958.400000000001</c:v>
                </c:pt>
                <c:pt idx="3">
                  <c:v>22448</c:v>
                </c:pt>
                <c:pt idx="4">
                  <c:v>15713.6</c:v>
                </c:pt>
                <c:pt idx="5">
                  <c:v>15713.6</c:v>
                </c:pt>
                <c:pt idx="6">
                  <c:v>17958.400000000001</c:v>
                </c:pt>
                <c:pt idx="7">
                  <c:v>15713.6</c:v>
                </c:pt>
                <c:pt idx="8">
                  <c:v>19080.8</c:v>
                </c:pt>
                <c:pt idx="9">
                  <c:v>29182.400000000001</c:v>
                </c:pt>
                <c:pt idx="10">
                  <c:v>11224</c:v>
                </c:pt>
                <c:pt idx="11">
                  <c:v>13468.8</c:v>
                </c:pt>
                <c:pt idx="12">
                  <c:v>26937.599999999999</c:v>
                </c:pt>
                <c:pt idx="13">
                  <c:v>24692.799999999999</c:v>
                </c:pt>
              </c:numCache>
            </c:numRef>
          </c:val>
          <c:extLst>
            <c:ext xmlns:c16="http://schemas.microsoft.com/office/drawing/2014/chart" uri="{C3380CC4-5D6E-409C-BE32-E72D297353CC}">
              <c16:uniqueId val="{00000002-47E3-D548-A275-07AE1E1DB6B5}"/>
            </c:ext>
          </c:extLst>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numFmt formatCode="General" sourceLinked="0"/>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86"/>
          <c:y val="0.37116411502545216"/>
          <c:w val="0.28726291683659066"/>
          <c:h val="0.21918682891911237"/>
        </c:manualLayout>
      </c:layout>
      <c:overlay val="0"/>
    </c:legend>
    <c:plotVisOnly val="1"/>
    <c:dispBlanksAs val="gap"/>
    <c:showDLblsOverMax val="0"/>
  </c:char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A.ELUMALAI</a:t>
            </a:r>
            <a:endParaRPr lang="en-US" sz="2400" dirty="0"/>
          </a:p>
          <a:p>
            <a:r>
              <a:rPr lang="en-US" sz="2400" dirty="0"/>
              <a:t>REGISTER NO:</a:t>
            </a:r>
            <a:r>
              <a:rPr lang="en-IN" sz="2400" dirty="0"/>
              <a:t>312200500</a:t>
            </a:r>
            <a:endParaRPr lang="en-US" sz="2400" dirty="0"/>
          </a:p>
          <a:p>
            <a:r>
              <a:rPr lang="en-US" sz="2400" dirty="0"/>
              <a:t>DEPARTMENT:</a:t>
            </a:r>
            <a:r>
              <a:rPr lang="en-IN" sz="2400" dirty="0"/>
              <a:t>B.COM</a:t>
            </a:r>
            <a:endParaRPr lang="en-US" sz="2400" dirty="0"/>
          </a:p>
          <a:p>
            <a:r>
              <a:rPr lang="en-US" sz="2400" dirty="0"/>
              <a:t>COLLEGE</a:t>
            </a:r>
            <a:r>
              <a:rPr lang="en-IN" sz="2400" dirty="0"/>
              <a:t>:PACHAIYAPPA’S COLLEGE FOR MEN, KANCHIPURAM </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29ECED5-E4DC-A2DD-1994-7FB33ED9B006}"/>
              </a:ext>
            </a:extLst>
          </p:cNvPr>
          <p:cNvSpPr txBox="1"/>
          <p:nvPr/>
        </p:nvSpPr>
        <p:spPr>
          <a:xfrm>
            <a:off x="714348" y="1000108"/>
            <a:ext cx="6643734" cy="6924973"/>
          </a:xfrm>
          <a:prstGeom prst="rect">
            <a:avLst/>
          </a:prstGeom>
          <a:noFill/>
        </p:spPr>
        <p:txBody>
          <a:bodyPr wrap="square" rtlCol="0">
            <a:spAutoFit/>
          </a:bodyPr>
          <a:lstStyle/>
          <a:p>
            <a:endParaRPr lang="en-GB" sz="2400" b="1" dirty="0">
              <a:latin typeface="Times New Roman" pitchFamily="18" charset="0"/>
              <a:cs typeface="Times New Roman" pitchFamily="18" charset="0"/>
            </a:endParaRPr>
          </a:p>
          <a:p>
            <a:endParaRPr lang="en-GB" b="1" dirty="0"/>
          </a:p>
          <a:p>
            <a:pPr>
              <a:buFont typeface="Arial" pitchFamily="34" charset="0"/>
              <a:buChar char="•"/>
            </a:pPr>
            <a:r>
              <a:rPr lang="en-GB" dirty="0">
                <a:latin typeface="Times New Roman" pitchFamily="18" charset="0"/>
                <a:cs typeface="Times New Roman" pitchFamily="18" charset="0"/>
              </a:rPr>
              <a:t>    </a:t>
            </a:r>
            <a:r>
              <a:rPr lang="en-GB" sz="2400" dirty="0">
                <a:latin typeface="Times New Roman" pitchFamily="18" charset="0"/>
                <a:cs typeface="Times New Roman" pitchFamily="18" charset="0"/>
              </a:rPr>
              <a:t>DATA COOLLECTION</a:t>
            </a:r>
          </a:p>
          <a:p>
            <a:pPr marL="342900" indent="-342900">
              <a:buAutoNum type="arabicPeriod"/>
            </a:pPr>
            <a:r>
              <a:rPr lang="en-GB" sz="2400" dirty="0">
                <a:latin typeface="Times New Roman" pitchFamily="18" charset="0"/>
                <a:cs typeface="Times New Roman" pitchFamily="18" charset="0"/>
              </a:rPr>
              <a:t>Download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pPr marL="342900" indent="-342900">
              <a:buAutoNum type="arabicPeriod"/>
            </a:pPr>
            <a:r>
              <a:rPr lang="en-GB" sz="2400" dirty="0" err="1">
                <a:latin typeface="Times New Roman" pitchFamily="18" charset="0"/>
                <a:cs typeface="Times New Roman" pitchFamily="18" charset="0"/>
              </a:rPr>
              <a:t>Edunet</a:t>
            </a:r>
            <a:r>
              <a:rPr lang="en-GB" sz="2400" dirty="0">
                <a:latin typeface="Times New Roman" pitchFamily="18" charset="0"/>
                <a:cs typeface="Times New Roman" pitchFamily="18" charset="0"/>
              </a:rPr>
              <a:t> dashboard- file download</a:t>
            </a:r>
          </a:p>
          <a:p>
            <a:pPr marL="342900" indent="-342900">
              <a:buFont typeface="Arial" pitchFamily="34" charset="0"/>
              <a:buChar char="•"/>
            </a:pPr>
            <a:r>
              <a:rPr lang="en-GB" sz="2400" dirty="0">
                <a:latin typeface="Times New Roman" pitchFamily="18" charset="0"/>
                <a:cs typeface="Times New Roman" pitchFamily="18" charset="0"/>
              </a:rPr>
              <a:t>FEATURES COLLECTION</a:t>
            </a:r>
          </a:p>
          <a:p>
            <a:pPr marL="342900" indent="-342900"/>
            <a:r>
              <a:rPr lang="en-GB" sz="2400" dirty="0">
                <a:latin typeface="Times New Roman" pitchFamily="18" charset="0"/>
                <a:cs typeface="Times New Roman" pitchFamily="18" charset="0"/>
              </a:rPr>
              <a:t>1.Employees name</a:t>
            </a:r>
          </a:p>
          <a:p>
            <a:pPr marL="342900" indent="-342900"/>
            <a:r>
              <a:rPr lang="en-GB" sz="2400" dirty="0">
                <a:latin typeface="Times New Roman" pitchFamily="18" charset="0"/>
                <a:cs typeface="Times New Roman" pitchFamily="18" charset="0"/>
              </a:rPr>
              <a:t>2.Basic salary</a:t>
            </a:r>
          </a:p>
          <a:p>
            <a:pPr marL="342900" indent="-342900"/>
            <a:r>
              <a:rPr lang="en-GB" sz="2400" dirty="0">
                <a:latin typeface="Times New Roman" pitchFamily="18" charset="0"/>
                <a:cs typeface="Times New Roman" pitchFamily="18" charset="0"/>
              </a:rPr>
              <a:t>3.Dearness allowance</a:t>
            </a:r>
          </a:p>
          <a:p>
            <a:pPr marL="342900" indent="-342900"/>
            <a:r>
              <a:rPr lang="en-GB" sz="2400" dirty="0">
                <a:latin typeface="Times New Roman" pitchFamily="18" charset="0"/>
                <a:cs typeface="Times New Roman" pitchFamily="18" charset="0"/>
              </a:rPr>
              <a:t>4.Travelling allowance</a:t>
            </a:r>
          </a:p>
          <a:p>
            <a:pPr marL="342900" indent="-342900"/>
            <a:r>
              <a:rPr lang="en-GB" sz="2400" dirty="0">
                <a:latin typeface="Times New Roman" pitchFamily="18" charset="0"/>
                <a:cs typeface="Times New Roman" pitchFamily="18" charset="0"/>
              </a:rPr>
              <a:t>5.Gross salary</a:t>
            </a:r>
          </a:p>
          <a:p>
            <a:pPr marL="342900" indent="-342900"/>
            <a:r>
              <a:rPr lang="en-GB" sz="2400" dirty="0">
                <a:latin typeface="Times New Roman" pitchFamily="18" charset="0"/>
                <a:cs typeface="Times New Roman" pitchFamily="18" charset="0"/>
              </a:rPr>
              <a:t>6.Provident fund</a:t>
            </a:r>
          </a:p>
          <a:p>
            <a:pPr marL="342900" indent="-342900"/>
            <a:r>
              <a:rPr lang="en-GB" sz="2400" dirty="0">
                <a:latin typeface="Times New Roman" pitchFamily="18" charset="0"/>
                <a:cs typeface="Times New Roman" pitchFamily="18" charset="0"/>
              </a:rPr>
              <a:t>7.Net salary</a:t>
            </a:r>
          </a:p>
          <a:p>
            <a:pPr marL="342900" indent="-342900"/>
            <a:r>
              <a:rPr lang="en-GB" sz="2400" dirty="0">
                <a:latin typeface="Times New Roman" pitchFamily="18" charset="0"/>
                <a:cs typeface="Times New Roman" pitchFamily="18" charset="0"/>
              </a:rPr>
              <a:t> </a:t>
            </a:r>
          </a:p>
          <a:p>
            <a:pPr marL="342900" indent="-342900">
              <a:buFont typeface="Arial" pitchFamily="34" charset="0"/>
              <a:buChar char="•"/>
            </a:pPr>
            <a:r>
              <a:rPr lang="en-GB" sz="2400" dirty="0">
                <a:latin typeface="Times New Roman" pitchFamily="18" charset="0"/>
                <a:cs typeface="Times New Roman" pitchFamily="18" charset="0"/>
              </a:rPr>
              <a:t>USING PIVOT TABLE </a:t>
            </a:r>
          </a:p>
          <a:p>
            <a:pPr marL="342900" indent="-342900">
              <a:buFont typeface="Arial" pitchFamily="34" charset="0"/>
              <a:buChar char="•"/>
            </a:pPr>
            <a:r>
              <a:rPr lang="en-GB" sz="2400" dirty="0">
                <a:latin typeface="Times New Roman" pitchFamily="18" charset="0"/>
                <a:cs typeface="Times New Roman" pitchFamily="18" charset="0"/>
              </a:rPr>
              <a:t>GRAPH FOR SUMMARY</a:t>
            </a:r>
          </a:p>
          <a:p>
            <a:pPr marL="342900" indent="-342900"/>
            <a:r>
              <a:rPr lang="en-GB" sz="2400" dirty="0">
                <a:latin typeface="Times New Roman" pitchFamily="18" charset="0"/>
                <a:cs typeface="Times New Roman" pitchFamily="18" charset="0"/>
              </a:rPr>
              <a:t> </a:t>
            </a:r>
          </a:p>
          <a:p>
            <a:pPr marL="1257300" lvl="2" indent="-342900">
              <a:buAutoNum type="arabicPeriod"/>
            </a:pPr>
            <a:endParaRPr lang="en-GB" sz="2400" dirty="0"/>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CA9D9554-9217-49AC-C661-708CFA116964}"/>
              </a:ext>
            </a:extLst>
          </p:cNvPr>
          <p:cNvGraphicFramePr/>
          <p:nvPr>
            <p:extLst>
              <p:ext uri="{D42A27DB-BD31-4B8C-83A1-F6EECF244321}">
                <p14:modId xmlns:p14="http://schemas.microsoft.com/office/powerpoint/2010/main" val="2928876212"/>
              </p:ext>
            </p:extLst>
          </p:nvPr>
        </p:nvGraphicFramePr>
        <p:xfrm>
          <a:off x="1502866" y="1300710"/>
          <a:ext cx="8641479" cy="53643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7114C0-8839-5925-F292-A1C57E410548}"/>
              </a:ext>
            </a:extLst>
          </p:cNvPr>
          <p:cNvSpPr txBox="1"/>
          <p:nvPr/>
        </p:nvSpPr>
        <p:spPr>
          <a:xfrm>
            <a:off x="1285852" y="1000108"/>
            <a:ext cx="5572164" cy="4708981"/>
          </a:xfrm>
          <a:prstGeom prst="rect">
            <a:avLst/>
          </a:prstGeom>
          <a:noFill/>
        </p:spPr>
        <p:txBody>
          <a:bodyPr wrap="square" rtlCol="0">
            <a:spAutoFit/>
          </a:bodyPr>
          <a:lstStyle/>
          <a:p>
            <a:endParaRPr lang="en-GB" sz="2000" b="1" dirty="0">
              <a:latin typeface="Times New Roman" pitchFamily="18" charset="0"/>
              <a:cs typeface="Times New Roman" pitchFamily="18" charset="0"/>
            </a:endParaRPr>
          </a:p>
          <a:p>
            <a:endParaRPr lang="en-GB" sz="2000" b="1"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The Net Salary Payable Is Calculated After On Applicable Deductions.</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This Statement Ensures Transparency And Accuracy In Salary Disbursement Supporting Both The Employee And Employer In Financial Planning.</a:t>
            </a:r>
          </a:p>
          <a:p>
            <a:endParaRPr lang="en-GB" sz="20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D28B1EE-7151-33CE-6C28-09A62A9D15D3}"/>
              </a:ext>
            </a:extLst>
          </p:cNvPr>
          <p:cNvSpPr txBox="1"/>
          <p:nvPr/>
        </p:nvSpPr>
        <p:spPr>
          <a:xfrm>
            <a:off x="1142976" y="2214554"/>
            <a:ext cx="6143668" cy="3268652"/>
          </a:xfrm>
          <a:prstGeom prst="rect">
            <a:avLst/>
          </a:prstGeom>
          <a:noFill/>
        </p:spPr>
        <p:txBody>
          <a:bodyPr wrap="square" rtlCol="0">
            <a:spAutoFit/>
          </a:bodyPr>
          <a:lstStyle/>
          <a:p>
            <a:pPr>
              <a:lnSpc>
                <a:spcPct val="150000"/>
              </a:lnSpc>
            </a:pPr>
            <a:r>
              <a:rPr lang="en-GB" sz="2000" dirty="0">
                <a:latin typeface="Times New Roman" pitchFamily="18" charset="0"/>
                <a:cs typeface="Times New Roman" pitchFamily="18" charset="0"/>
              </a:rPr>
              <a:t>   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8023F24-985D-18DE-9634-7FF27D548E51}"/>
              </a:ext>
            </a:extLst>
          </p:cNvPr>
          <p:cNvSpPr txBox="1"/>
          <p:nvPr/>
        </p:nvSpPr>
        <p:spPr>
          <a:xfrm>
            <a:off x="1169939" y="2697018"/>
            <a:ext cx="5902391" cy="3903954"/>
          </a:xfrm>
          <a:prstGeom prst="rect">
            <a:avLst/>
          </a:prstGeom>
          <a:noFill/>
        </p:spPr>
        <p:txBody>
          <a:bodyPr wrap="square" rtlCol="0">
            <a:spAutoFit/>
          </a:bodyPr>
          <a:lstStyle/>
          <a:p>
            <a:pPr>
              <a:lnSpc>
                <a:spcPct val="150000"/>
              </a:lnSpc>
            </a:pPr>
            <a:r>
              <a:rPr lang="en-IN" dirty="0">
                <a:latin typeface="Times New Roman" pitchFamily="18" charset="0"/>
                <a:cs typeface="Times New Roman" pitchFamily="18" charset="0"/>
              </a:rPr>
              <a:t>     </a:t>
            </a:r>
            <a:r>
              <a:rPr lang="en-GB" sz="2400" dirty="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59A402A-50BD-F3E4-C4BD-6844E2E40168}"/>
              </a:ext>
            </a:extLst>
          </p:cNvPr>
          <p:cNvSpPr txBox="1"/>
          <p:nvPr/>
        </p:nvSpPr>
        <p:spPr>
          <a:xfrm>
            <a:off x="1990722" y="2019300"/>
            <a:ext cx="5145907" cy="2554545"/>
          </a:xfrm>
          <a:prstGeom prst="rect">
            <a:avLst/>
          </a:prstGeom>
          <a:noFill/>
        </p:spPr>
        <p:txBody>
          <a:bodyPr wrap="square" rtlCol="0">
            <a:spAutoFit/>
          </a:bodyPr>
          <a:lstStyle/>
          <a:p>
            <a:pPr marL="457200" indent="-457200" algn="l">
              <a:buFont typeface="Arial" panose="020B0604020202020204" pitchFamily="34" charset="0"/>
              <a:buChar char="•"/>
            </a:pPr>
            <a:r>
              <a:rPr lang="en-IN" sz="3200" dirty="0"/>
              <a:t>Employer</a:t>
            </a:r>
          </a:p>
          <a:p>
            <a:pPr marL="457200" indent="-457200" algn="l">
              <a:buFont typeface="Arial" panose="020B0604020202020204" pitchFamily="34" charset="0"/>
              <a:buChar char="•"/>
            </a:pPr>
            <a:r>
              <a:rPr lang="en-IN" sz="3200" dirty="0"/>
              <a:t>Accountant</a:t>
            </a:r>
          </a:p>
          <a:p>
            <a:pPr marL="457200" indent="-457200" algn="l">
              <a:buFont typeface="Arial" panose="020B0604020202020204" pitchFamily="34" charset="0"/>
              <a:buChar char="•"/>
            </a:pPr>
            <a:r>
              <a:rPr lang="en-IN" sz="3200" dirty="0"/>
              <a:t>Auditor</a:t>
            </a:r>
          </a:p>
          <a:p>
            <a:pPr marL="457200" indent="-457200" algn="l">
              <a:buFont typeface="Arial" panose="020B0604020202020204" pitchFamily="34" charset="0"/>
              <a:buChar char="•"/>
            </a:pPr>
            <a:r>
              <a:rPr lang="en-IN" sz="3200" dirty="0"/>
              <a:t>Manager</a:t>
            </a:r>
          </a:p>
          <a:p>
            <a:pPr marL="457200" indent="-457200" algn="l">
              <a:buFont typeface="Arial" panose="020B0604020202020204" pitchFamily="34" charset="0"/>
              <a:buChar char="•"/>
            </a:pPr>
            <a:r>
              <a:rPr lang="en-IN" sz="3200" dirty="0"/>
              <a:t>Income Tax Authority etc.</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6B20B505-2B20-C3F6-4D3C-BD3FC4A94AD1}"/>
              </a:ext>
            </a:extLst>
          </p:cNvPr>
          <p:cNvSpPr txBox="1"/>
          <p:nvPr/>
        </p:nvSpPr>
        <p:spPr>
          <a:xfrm>
            <a:off x="3793067" y="2339585"/>
            <a:ext cx="6528223" cy="2585323"/>
          </a:xfrm>
          <a:prstGeom prst="rect">
            <a:avLst/>
          </a:prstGeom>
          <a:noFill/>
        </p:spPr>
        <p:txBody>
          <a:bodyPr wrap="square" rtlCol="0">
            <a:spAutoFit/>
          </a:bodyPr>
          <a:lstStyle/>
          <a:p>
            <a:pPr>
              <a:lnSpc>
                <a:spcPct val="150000"/>
              </a:lnSpc>
            </a:pPr>
            <a:r>
              <a:rPr lang="en-GB" sz="2400" dirty="0"/>
              <a:t>CONDITIONAL FORMATTING – MISSING VALUES</a:t>
            </a:r>
          </a:p>
          <a:p>
            <a:pPr>
              <a:lnSpc>
                <a:spcPct val="150000"/>
              </a:lnSpc>
            </a:pPr>
            <a:r>
              <a:rPr lang="en-GB" sz="2400" dirty="0"/>
              <a:t>FILTER-FILTER OUT MISSING  VALUES</a:t>
            </a:r>
          </a:p>
          <a:p>
            <a:pPr>
              <a:lnSpc>
                <a:spcPct val="150000"/>
              </a:lnSpc>
            </a:pPr>
            <a:r>
              <a:rPr lang="en-GB" sz="2400" dirty="0"/>
              <a:t>PIVOT TABLE- SUMMARY OF DATA</a:t>
            </a:r>
          </a:p>
          <a:p>
            <a:pPr>
              <a:lnSpc>
                <a:spcPct val="150000"/>
              </a:lnSpc>
            </a:pPr>
            <a:r>
              <a:rPr lang="en-GB" sz="2400" dirty="0"/>
              <a:t>GRAPH- DATA VISUALISATION</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F2A38D6-36DF-1BF3-33D2-7E0718AAC5B9}"/>
              </a:ext>
            </a:extLst>
          </p:cNvPr>
          <p:cNvSpPr txBox="1"/>
          <p:nvPr/>
        </p:nvSpPr>
        <p:spPr>
          <a:xfrm>
            <a:off x="2155152" y="1571612"/>
            <a:ext cx="4242568" cy="3908762"/>
          </a:xfrm>
          <a:prstGeom prst="rect">
            <a:avLst/>
          </a:prstGeom>
          <a:noFill/>
        </p:spPr>
        <p:txBody>
          <a:bodyPr wrap="square" rtlCol="0">
            <a:spAutoFit/>
          </a:bodyPr>
          <a:lstStyle/>
          <a:p>
            <a:endParaRPr lang="en-GB" sz="2000" b="1" dirty="0"/>
          </a:p>
          <a:p>
            <a:endParaRPr lang="en-GB" dirty="0"/>
          </a:p>
          <a:p>
            <a:endParaRPr lang="en-GB" dirty="0"/>
          </a:p>
          <a:p>
            <a:r>
              <a:rPr lang="en-GB" sz="2400" dirty="0">
                <a:latin typeface="Times New Roman" pitchFamily="18" charset="0"/>
                <a:cs typeface="Times New Roman" pitchFamily="18" charset="0"/>
              </a:rPr>
              <a:t>Employee Data Set –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Features- 21 </a:t>
            </a:r>
          </a:p>
          <a:p>
            <a:r>
              <a:rPr lang="en-GB" sz="2400" dirty="0">
                <a:latin typeface="Times New Roman" pitchFamily="18" charset="0"/>
                <a:cs typeface="Times New Roman" pitchFamily="18" charset="0"/>
              </a:rPr>
              <a:t>Considered-7</a:t>
            </a:r>
          </a:p>
          <a:p>
            <a:r>
              <a:rPr lang="en-GB" sz="2400" dirty="0">
                <a:latin typeface="Times New Roman" pitchFamily="18" charset="0"/>
                <a:cs typeface="Times New Roman" pitchFamily="18" charset="0"/>
              </a:rPr>
              <a:t>Name- Text</a:t>
            </a:r>
          </a:p>
          <a:p>
            <a:r>
              <a:rPr lang="en-GB" sz="2400" dirty="0">
                <a:latin typeface="Times New Roman" pitchFamily="18" charset="0"/>
                <a:cs typeface="Times New Roman" pitchFamily="18" charset="0"/>
              </a:rPr>
              <a:t>Provident Fund-numerical</a:t>
            </a:r>
          </a:p>
          <a:p>
            <a:r>
              <a:rPr lang="en-GB" sz="2400" dirty="0">
                <a:latin typeface="Times New Roman" pitchFamily="18" charset="0"/>
                <a:cs typeface="Times New Roman" pitchFamily="18" charset="0"/>
              </a:rPr>
              <a:t>D.A- Numerical</a:t>
            </a:r>
          </a:p>
          <a:p>
            <a:r>
              <a:rPr lang="en-GB" sz="2400" dirty="0">
                <a:latin typeface="Times New Roman" pitchFamily="18" charset="0"/>
                <a:cs typeface="Times New Roman" pitchFamily="18" charset="0"/>
              </a:rPr>
              <a:t>Gross Salary- Numerical</a:t>
            </a:r>
          </a:p>
          <a:p>
            <a:r>
              <a:rPr lang="en-GB" sz="2400" dirty="0">
                <a:latin typeface="Times New Roman" pitchFamily="18" charset="0"/>
                <a:cs typeface="Times New Roman" pitchFamily="18" charset="0"/>
              </a:rPr>
              <a:t>Net Salary- Numerical</a:t>
            </a:r>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23C9D15-7434-3B4A-B3A3-5FE208E43E2C}"/>
              </a:ext>
            </a:extLst>
          </p:cNvPr>
          <p:cNvSpPr txBox="1"/>
          <p:nvPr/>
        </p:nvSpPr>
        <p:spPr>
          <a:xfrm>
            <a:off x="2185809" y="2019300"/>
            <a:ext cx="7348716" cy="2523768"/>
          </a:xfrm>
          <a:prstGeom prst="rect">
            <a:avLst/>
          </a:prstGeom>
          <a:noFill/>
        </p:spPr>
        <p:txBody>
          <a:bodyPr wrap="square" rtlCol="0">
            <a:spAutoFit/>
          </a:bodyPr>
          <a:lstStyle/>
          <a:p>
            <a:endParaRPr lang="en-GB" sz="2800" b="1" dirty="0">
              <a:latin typeface="Times New Roman" pitchFamily="18" charset="0"/>
              <a:cs typeface="Times New Roman" pitchFamily="18" charset="0"/>
            </a:endParaRPr>
          </a:p>
          <a:p>
            <a:endParaRPr lang="en-GB" sz="2800" b="1" dirty="0"/>
          </a:p>
          <a:p>
            <a:r>
              <a:rPr lang="en-GB" sz="2800" dirty="0">
                <a:latin typeface="Times New Roman" pitchFamily="18" charset="0"/>
                <a:cs typeface="Times New Roman" pitchFamily="18" charset="0"/>
              </a:rPr>
              <a:t>=SALARY IFS(G15&gt;=29182, “ VERY HIGH”,G15&gt;=4, “HIGH”,G15&gt;=13, “LOW”)</a:t>
            </a:r>
          </a:p>
          <a:p>
            <a:endParaRPr lang="en-GB" sz="2800" b="1" dirty="0"/>
          </a:p>
          <a:p>
            <a:endParaRPr lang="en-GB"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Elu Malai</cp:lastModifiedBy>
  <cp:revision>29</cp:revision>
  <dcterms:created xsi:type="dcterms:W3CDTF">2024-03-29T15:07:22Z</dcterms:created>
  <dcterms:modified xsi:type="dcterms:W3CDTF">2024-08-30T14:28:31Z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