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15" d="100"/>
          <a:sy n="115" d="100"/>
        </p:scale>
        <p:origin x="0" y="0"/>
      </p:cViewPr>
      <p:guideLst>
        <p:guide orient="horz" pos="2872"/>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TOTAL SALES</c:v>
          </c:tx>
          <c:dPt>
            <c:idx val="0"/>
            <c:bubble3D val="0"/>
            <c:spPr>
              <a:solidFill>
                <a:srgbClr val="4F81BD"/>
              </a:solidFill>
              <a:ln w="3175">
                <a:solidFill>
                  <a:srgbClr val="FFFFFF"/>
                </a:solidFill>
                <a:prstDash val="solid"/>
              </a:ln>
            </c:spPr>
          </c:dPt>
          <c:dPt>
            <c:idx val="1"/>
            <c:bubble3D val="0"/>
            <c:spPr>
              <a:solidFill>
                <a:srgbClr val="C0504D"/>
              </a:solidFill>
              <a:ln w="3175">
                <a:solidFill>
                  <a:srgbClr val="FFFFFF"/>
                </a:solidFill>
                <a:prstDash val="solid"/>
              </a:ln>
            </c:spPr>
          </c:dPt>
          <c:dPt>
            <c:idx val="2"/>
            <c:bubble3D val="0"/>
            <c:spPr>
              <a:solidFill>
                <a:srgbClr val="9BBB59"/>
              </a:solidFill>
              <a:ln w="3175">
                <a:solidFill>
                  <a:srgbClr val="FFFFFF"/>
                </a:solidFill>
                <a:prstDash val="solid"/>
              </a:ln>
            </c:spPr>
          </c:dPt>
          <c:dPt>
            <c:idx val="3"/>
            <c:bubble3D val="0"/>
            <c:spPr>
              <a:solidFill>
                <a:srgbClr val="8064A2"/>
              </a:solidFill>
              <a:ln w="3175">
                <a:solidFill>
                  <a:srgbClr val="FFFFFF"/>
                </a:solidFill>
                <a:prstDash val="solid"/>
              </a:ln>
            </c:spPr>
          </c:dPt>
          <c:dPt>
            <c:idx val="4"/>
            <c:bubble3D val="0"/>
            <c:spPr>
              <a:solidFill>
                <a:srgbClr val="4BACC6"/>
              </a:solidFill>
              <a:ln w="3175">
                <a:solidFill>
                  <a:srgbClr val="FFFFFF"/>
                </a:solidFill>
                <a:prstDash val="solid"/>
              </a:ln>
            </c:spPr>
          </c:dPt>
          <c:dPt>
            <c:idx val="5"/>
            <c:bubble3D val="0"/>
            <c:spPr>
              <a:solidFill>
                <a:srgbClr val="F79646"/>
              </a:solidFill>
              <a:ln w="3175">
                <a:solidFill>
                  <a:srgbClr val="FFFFFF"/>
                </a:solidFill>
                <a:prstDash val="solid"/>
              </a:ln>
            </c:spPr>
          </c:dPt>
          <c:dPt>
            <c:idx val="6"/>
            <c:bubble3D val="0"/>
            <c:spPr>
              <a:solidFill>
                <a:srgbClr val="2C4D74"/>
              </a:solidFill>
              <a:ln w="3175">
                <a:solidFill>
                  <a:srgbClr val="FFFFFF"/>
                </a:solidFill>
                <a:prstDash val="solid"/>
              </a:ln>
            </c:spPr>
          </c:dPt>
          <c:dPt>
            <c:idx val="7"/>
            <c:bubble3D val="0"/>
            <c:spPr>
              <a:solidFill>
                <a:srgbClr val="782C2A"/>
              </a:solidFill>
              <a:ln w="3175">
                <a:solidFill>
                  <a:srgbClr val="FFFFFF"/>
                </a:solidFill>
                <a:prstDash val="solid"/>
              </a:ln>
            </c:spPr>
          </c:dPt>
          <c:dPt>
            <c:idx val="8"/>
            <c:bubble3D val="0"/>
            <c:spPr>
              <a:solidFill>
                <a:srgbClr val="5D7430"/>
              </a:solidFill>
              <a:ln w="3175">
                <a:solidFill>
                  <a:srgbClr val="FFFFFF"/>
                </a:solidFill>
                <a:prstDash val="solid"/>
              </a:ln>
            </c:spPr>
          </c:dPt>
          <c:dPt>
            <c:idx val="9"/>
            <c:bubble3D val="0"/>
            <c:spPr>
              <a:solidFill>
                <a:srgbClr val="4C3A62"/>
              </a:solidFill>
              <a:ln w="3175">
                <a:solidFill>
                  <a:srgbClr val="FFFFFF"/>
                </a:solidFill>
                <a:prstDash val="solid"/>
              </a:ln>
            </c:spPr>
          </c:dPt>
          <c:dPt>
            <c:idx val="10"/>
            <c:bubble3D val="0"/>
            <c:spPr>
              <a:solidFill>
                <a:srgbClr val="286A7C"/>
              </a:solidFill>
              <a:ln w="3175">
                <a:solidFill>
                  <a:srgbClr val="FFFFFF"/>
                </a:solidFill>
                <a:prstDash val="solid"/>
              </a:ln>
            </c:spPr>
          </c:dPt>
          <c:dPt>
            <c:idx val="11"/>
            <c:bubble3D val="0"/>
            <c:spPr>
              <a:solidFill>
                <a:srgbClr val="B65708"/>
              </a:solidFill>
              <a:ln w="3175">
                <a:solidFill>
                  <a:srgbClr val="FFFFFF"/>
                </a:solidFill>
                <a:prstDash val="solid"/>
              </a:ln>
            </c:spPr>
          </c:dPt>
          <c:dPt>
            <c:idx val="12"/>
            <c:bubble3D val="0"/>
            <c:spPr>
              <a:solidFill>
                <a:srgbClr val="719ACB"/>
              </a:solidFill>
              <a:ln w="3175">
                <a:solidFill>
                  <a:srgbClr val="FFFFFF"/>
                </a:solidFill>
                <a:prstDash val="solid"/>
              </a:ln>
            </c:spPr>
          </c:dPt>
          <c:dPt>
            <c:idx val="13"/>
            <c:bubble3D val="0"/>
            <c:spPr>
              <a:solidFill>
                <a:srgbClr val="CD7371"/>
              </a:solidFill>
              <a:ln w="3175">
                <a:solidFill>
                  <a:srgbClr val="FFFFFF"/>
                </a:solidFill>
                <a:prstDash val="solid"/>
              </a:ln>
            </c:spPr>
          </c:dPt>
          <c:dPt>
            <c:idx val="14"/>
            <c:bubble3D val="0"/>
            <c:spPr>
              <a:solidFill>
                <a:srgbClr val="AEC87A"/>
              </a:solidFill>
              <a:ln w="3175">
                <a:solidFill>
                  <a:srgbClr val="FFFFFF"/>
                </a:solidFill>
                <a:prstDash val="solid"/>
              </a:ln>
            </c:spPr>
          </c:dPt>
          <c:dPt>
            <c:idx val="15"/>
            <c:bubble3D val="0"/>
            <c:spPr>
              <a:solidFill>
                <a:srgbClr val="9982B4"/>
              </a:solidFill>
              <a:ln w="3175">
                <a:solidFill>
                  <a:srgbClr val="FFFFFF"/>
                </a:solidFill>
                <a:prstDash val="solid"/>
              </a:ln>
            </c:spPr>
          </c:dPt>
          <c:dPt>
            <c:idx val="16"/>
            <c:bubble3D val="0"/>
            <c:spPr>
              <a:solidFill>
                <a:srgbClr val="6FBCD1"/>
              </a:solidFill>
              <a:ln w="3175">
                <a:solidFill>
                  <a:srgbClr val="FFFFFF"/>
                </a:solidFill>
                <a:prstDash val="solid"/>
              </a:ln>
            </c:spPr>
          </c:dPt>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firstSliceAng val="0"/>
      </c:pieChart>
      <c:spPr>
        <a:noFill/>
        <a:ln>
          <a:noFill/>
        </a:ln>
      </c:spPr>
    </c:plotArea>
    <c:legend>
      <c:legendPos val="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TOTAL SALES</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overlap val="-28"/>
        <c:gapWidth val="246"/>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271403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313042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175669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853588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88152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1960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405505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214733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621969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587206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905054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494657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371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9986610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315998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613441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4582572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5103725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338234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071883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210822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515291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36993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669312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28337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106232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4113574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988987" y="2929432"/>
            <a:ext cx="8213200" cy="418126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Elumalai.S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Number: 122201514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(CS)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PACHIYAPPAS </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9973161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838200" y="1066800"/>
            <a:ext cx="9092565" cy="11988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sym typeface="宋体" pitchFamily="0" charset="0"/>
              </a:rPr>
              <a:t>Modeling employee performance in Excel involves creating a systematic approach to evaluate, analyze, and visualize the performance data of employees.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6" name="矩形"/>
          <p:cNvSpPr>
            <a:spLocks/>
          </p:cNvSpPr>
          <p:nvPr/>
        </p:nvSpPr>
        <p:spPr>
          <a:xfrm rot="0">
            <a:off x="1054735" y="2665095"/>
            <a:ext cx="4820920" cy="3729989"/>
          </a:xfrm>
          <a:prstGeom prst="rect"/>
          <a:noFill/>
          <a:ln w="12700" cmpd="sng" cap="flat">
            <a:noFill/>
            <a:prstDash val="solid"/>
            <a:miter/>
          </a:ln>
        </p:spPr>
      </p:sp>
      <p:sp>
        <p:nvSpPr>
          <p:cNvPr id="157" name="矩形"/>
          <p:cNvSpPr>
            <a:spLocks/>
          </p:cNvSpPr>
          <p:nvPr/>
        </p:nvSpPr>
        <p:spPr>
          <a:xfrm rot="0">
            <a:off x="5181599" y="5029200"/>
            <a:ext cx="4063999"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PIVOT TABLE</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58" name="Table"/>
          <p:cNvGraphicFramePr>
            <a:graphicFrameLocks noGrp="1"/>
          </p:cNvGraphicFramePr>
          <p:nvPr>
            <p:extLst>
              <p:ext uri="{D42A27DB-BD31-4B8C-83A1-F6EECF244321}"/>
            </p:extLst>
          </p:nvPr>
        </p:nvGraphicFramePr>
        <p:xfrm>
          <a:off x="1676400" y="1676400"/>
          <a:ext cx="2484119" cy="5181599"/>
        </p:xfrm>
        <a:graphic>
          <a:graphicData uri="http://schemas.openxmlformats.org/drawingml/2006/table">
            <a:tbl>
              <a:tblPr bandRow="1">
                <a:noFill/>
              </a:tblPr>
              <a:tblGrid>
                <a:gridCol w="1767840"/>
                <a:gridCol w="716280"/>
              </a:tblGrid>
              <a:tr h="161903">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ITEMS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TOTAL SALES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solidFill>
                      <a:srgbClr val="DDEBF7"/>
                    </a:solidFill>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ALMOND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10000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a:noFill/>
                    </a:lnB>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BLACK BERRY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a:noFill/>
                    </a:lnB>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CHOCOLATE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15500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DARK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MILK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11250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a:noFill/>
                    </a:lnB>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SWEET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a:noFill/>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a:noFill/>
                    </a:lnB>
                  </a:tcPr>
                </a:tc>
              </a:tr>
              <a:tr h="161903">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a:noFill/>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61903">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Grand Total</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829" marT="9829" marR="982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r>
            </a:tbl>
          </a:graphicData>
        </a:graphic>
      </p:graphicFrame>
    </p:spTree>
    <p:extLst>
      <p:ext uri="{BB962C8B-B14F-4D97-AF65-F5344CB8AC3E}">
        <p14:creationId xmlns:p14="http://schemas.microsoft.com/office/powerpoint/2010/main" val="161002971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10134600" y="4572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28600" y="1143635"/>
            <a:ext cx="8556625" cy="1476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To present employee performance results in Excel, you can create a structured and visually appealing report. Below are steps to organize and display the results effectively</a:t>
            </a: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a:t>
            </a:r>
            <a:endPar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66" name="矩形"/>
          <p:cNvSpPr>
            <a:spLocks/>
          </p:cNvSpPr>
          <p:nvPr/>
        </p:nvSpPr>
        <p:spPr>
          <a:xfrm rot="0">
            <a:off x="942975" y="5451475"/>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GRAPH</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7" name="矩形"/>
          <p:cNvSpPr>
            <a:spLocks/>
          </p:cNvSpPr>
          <p:nvPr/>
        </p:nvSpPr>
        <p:spPr>
          <a:xfrm rot="0">
            <a:off x="7239000" y="5410200"/>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pie chart</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68" name="图表"/>
          <p:cNvGraphicFramePr/>
          <p:nvPr/>
        </p:nvGraphicFramePr>
        <p:xfrm>
          <a:off x="5486400" y="1905000"/>
          <a:ext cx="4770119" cy="3479164"/>
        </p:xfrm>
        <a:graphic>
          <a:graphicData uri="http://schemas.openxmlformats.org/drawingml/2006/chart">
            <c:chart xmlns:c="http://schemas.openxmlformats.org/drawingml/2006/chart" r:id="rId2"/>
          </a:graphicData>
        </a:graphic>
      </p:graphicFrame>
      <p:graphicFrame>
        <p:nvGraphicFramePr>
          <p:cNvPr id="169" name="图表"/>
          <p:cNvGraphicFramePr/>
          <p:nvPr/>
        </p:nvGraphicFramePr>
        <p:xfrm>
          <a:off x="533400" y="2072639"/>
          <a:ext cx="4281805" cy="3129915"/>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89189034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1" name="矩形"/>
          <p:cNvSpPr>
            <a:spLocks/>
          </p:cNvSpPr>
          <p:nvPr/>
        </p:nvSpPr>
        <p:spPr>
          <a:xfrm rot="0">
            <a:off x="2150745" y="1332864"/>
            <a:ext cx="7322185" cy="53320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1908140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5828947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1137657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9982200" y="4572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54685" y="1371600"/>
            <a:ext cx="7170420" cy="50698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sym typeface="宋体" pitchFamily="0" charset="0"/>
              </a:rPr>
              <a:t> </a:t>
            </a:r>
            <a:r>
              <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rPr>
              <a:t>Objective:</a:t>
            </a:r>
            <a:endPar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Develop a structured and functional Excel workbook to Organize employee data. Analyze key metrics Automate reporting and dashboard creation.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Data Cleanup and Structuring: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Standardize data formats (e.g., dates, numbers). Remove or correct inaccuracies and inconsistencies. Organize data into clearly defined categories (e.g., Personal Information, Job Information, Compensation).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Analytical Tools: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Create formulas to calculate key metrics (e.g., total employees, average salary). Develop pivot tables to summarize and analyze data by different dimensions (e.g., department, location).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119234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10058401" y="7620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14400" y="1828800"/>
            <a:ext cx="7924800" cy="452881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altLang="zh-CN" sz="24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7897209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982200" y="83820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086485" y="1694180"/>
            <a:ext cx="7563485" cy="48196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Employees: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Individual Employees may have access to their performance data and metrics to self-access and identify areas for personal improvements.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7747355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10820400" y="5334000"/>
            <a:ext cx="457200" cy="7429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829800" y="490855"/>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381000" y="651510"/>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895600" y="1524000"/>
            <a:ext cx="7426324" cy="62420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1. Comprehensive Performance Tracking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Tracks individual and team performance across key matrics. consolidates data from multiple sources into a single, easy-to- use Excel model.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2. Dynamic Dashboards and Visualizations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Provides real-time insights throught interactive charts and pivot tables. customizable views for different users (managers, HR, etc.).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3. Automated reporting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Reduces manual effort in data collection and report generation. Regular updates ensure data accuracy and relevance.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485548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686117" y="7619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533400" y="914400"/>
            <a:ext cx="9557385" cy="55219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The dataset for employee performance analysis typically includes various metrics that reflect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an employee's productivity, quality of work, attendance, and overall contribution to the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organization. Below is a description of the key columns that would be included in </a:t>
            </a: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 Actionable Insights which Include recommendations or action items based on the analysis, such as training needs or performance improvement plans.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Excel dataset: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EmpID: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unique identifier for each employee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Name: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employee’s given name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Gender Code: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code representing the gender of the employee (e.g., M for Male, F for Female, etc.)</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department or division within the company where the employee works</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salary: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amount of salary that the employee gets for their work.</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Type: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Classification of the employee, such as full-time, part-time, contractor, etc.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location:</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location of the employee where he works.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8923929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10439400" y="4572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28409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2635250" y="1280794"/>
            <a:ext cx="6485890" cy="51898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wow" features combine to create a powerful, efficient, and intuitive Excel-based solution that not only meets but exceedsexpectations in managing and analyzing employee Performance</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 </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663683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17</cp:revision>
  <dcterms:created xsi:type="dcterms:W3CDTF">2024-03-29T15:07:00Z</dcterms:created>
  <dcterms:modified xsi:type="dcterms:W3CDTF">2024-09-03T03:18:15Z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978B7A3837B24582AF56CE84913D37D3_13</vt:lpwstr>
  </property>
  <property fmtid="{D5CDD505-2E9C-101B-9397-08002B2CF9AE}" pid="5" name="KSOProductBuildVer">
    <vt:lpwstr>1033-12.2.0.17545</vt:lpwstr>
  </property>
</Properties>
</file>