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93150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9FE2BFB-6597-443F-B8DA-2509E800755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141876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1125375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2216952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633692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740508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77473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2946906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610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2825506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9FE2BFB-6597-443F-B8DA-2509E800755B}"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32699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9FE2BFB-6597-443F-B8DA-2509E800755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153463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9FE2BFB-6597-443F-B8DA-2509E800755B}"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78177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9FE2BFB-6597-443F-B8DA-2509E800755B}"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26462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E2BFB-6597-443F-B8DA-2509E800755B}"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91614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9FE2BFB-6597-443F-B8DA-2509E800755B}"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42058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6399212" y="5883275"/>
            <a:ext cx="914400" cy="365125"/>
          </a:xfrm>
        </p:spPr>
        <p:txBody>
          <a:bodyPr/>
          <a:lstStyle/>
          <a:p>
            <a:fld id="{59FE2BFB-6597-443F-B8DA-2509E800755B}" type="datetimeFigureOut">
              <a:rPr lang="en-US" smtClean="0"/>
              <a:t>4/18/2023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7BCC69BF-488D-4ACC-B202-E0096EE3A665}" type="slidenum">
              <a:rPr lang="en-US" smtClean="0"/>
              <a:t>‹#›</a:t>
            </a:fld>
            <a:endParaRPr lang="en-US"/>
          </a:p>
        </p:txBody>
      </p:sp>
    </p:spTree>
    <p:extLst>
      <p:ext uri="{BB962C8B-B14F-4D97-AF65-F5344CB8AC3E}">
        <p14:creationId xmlns:p14="http://schemas.microsoft.com/office/powerpoint/2010/main" val="315165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9FE2BFB-6597-443F-B8DA-2509E800755B}" type="datetimeFigureOut">
              <a:rPr lang="en-US" smtClean="0"/>
              <a:t>4/18/2023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BCC69BF-488D-4ACC-B202-E0096EE3A665}" type="slidenum">
              <a:rPr lang="en-US" smtClean="0"/>
              <a:t>‹#›</a:t>
            </a:fld>
            <a:endParaRPr lang="en-US"/>
          </a:p>
        </p:txBody>
      </p:sp>
    </p:spTree>
    <p:extLst>
      <p:ext uri="{BB962C8B-B14F-4D97-AF65-F5344CB8AC3E}">
        <p14:creationId xmlns:p14="http://schemas.microsoft.com/office/powerpoint/2010/main" val="1526210610"/>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69644" y="2967335"/>
            <a:ext cx="7073360" cy="2031325"/>
          </a:xfrm>
          <a:prstGeom prst="rect">
            <a:avLst/>
          </a:prstGeom>
        </p:spPr>
        <p:txBody>
          <a:bodyPr wrap="square">
            <a:spAutoFit/>
          </a:bodyPr>
          <a:lstStyle/>
          <a:p>
            <a:r>
              <a:rPr lang="en-US" sz="5400" b="1" dirty="0" smtClean="0">
                <a:latin typeface="Calibri" panose="020F0502020204030204" pitchFamily="34" charset="0"/>
                <a:cs typeface="Calibri" panose="020F0502020204030204" pitchFamily="34" charset="0"/>
              </a:rPr>
              <a:t>G2M Case Study</a:t>
            </a:r>
          </a:p>
          <a:p>
            <a:endParaRPr lang="en-US" b="1" dirty="0" smtClean="0">
              <a:latin typeface="Calibri" panose="020F0502020204030204" pitchFamily="34" charset="0"/>
              <a:cs typeface="Calibri" panose="020F0502020204030204" pitchFamily="34" charset="0"/>
            </a:endParaRPr>
          </a:p>
          <a:p>
            <a:r>
              <a:rPr lang="en-US" sz="5400" b="1" dirty="0" smtClean="0">
                <a:latin typeface="Calibri" panose="020F0502020204030204" pitchFamily="34" charset="0"/>
                <a:cs typeface="Calibri" panose="020F0502020204030204" pitchFamily="34" charset="0"/>
              </a:rPr>
              <a:t>Virtual</a:t>
            </a:r>
            <a:r>
              <a:rPr lang="en-US" sz="3600" b="1" dirty="0" smtClean="0">
                <a:latin typeface="Calibri" panose="020F0502020204030204" pitchFamily="34" charset="0"/>
                <a:cs typeface="Calibri" panose="020F0502020204030204" pitchFamily="34" charset="0"/>
              </a:rPr>
              <a:t> </a:t>
            </a:r>
            <a:r>
              <a:rPr lang="en-US" sz="5400" b="1" dirty="0" smtClean="0">
                <a:latin typeface="Calibri" panose="020F0502020204030204" pitchFamily="34" charset="0"/>
                <a:cs typeface="Calibri" panose="020F0502020204030204" pitchFamily="34" charset="0"/>
              </a:rPr>
              <a:t>Internship</a:t>
            </a:r>
            <a:endParaRPr lang="en-US" sz="5400" b="1" dirty="0">
              <a:latin typeface="Calibri" panose="020F0502020204030204" pitchFamily="34" charset="0"/>
              <a:cs typeface="Calibri" panose="020F0502020204030204" pitchFamily="34" charset="0"/>
            </a:endParaRPr>
          </a:p>
        </p:txBody>
      </p:sp>
      <p:pic>
        <p:nvPicPr>
          <p:cNvPr id="10"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40" y="69011"/>
            <a:ext cx="2654060" cy="2256457"/>
          </a:xfrm>
          <a:prstGeom prst="rect">
            <a:avLst/>
          </a:prstGeom>
        </p:spPr>
      </p:pic>
      <p:sp>
        <p:nvSpPr>
          <p:cNvPr id="13" name="Dikdörtgen 12"/>
          <p:cNvSpPr/>
          <p:nvPr/>
        </p:nvSpPr>
        <p:spPr>
          <a:xfrm>
            <a:off x="767751" y="5481006"/>
            <a:ext cx="3001992" cy="584775"/>
          </a:xfrm>
          <a:prstGeom prst="rect">
            <a:avLst/>
          </a:prstGeom>
        </p:spPr>
        <p:txBody>
          <a:bodyPr wrap="square">
            <a:spAutoFit/>
          </a:bodyPr>
          <a:lstStyle/>
          <a:p>
            <a:r>
              <a:rPr lang="en-US" sz="3200" b="1" dirty="0" smtClean="0">
                <a:latin typeface="Calibri" panose="020F0502020204030204" pitchFamily="34" charset="0"/>
                <a:cs typeface="Calibri" panose="020F0502020204030204" pitchFamily="34" charset="0"/>
              </a:rPr>
              <a:t>21-Apr-2023</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3884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8437563" cy="1173192"/>
          </a:xfrm>
        </p:spPr>
        <p:txBody>
          <a:bodyPr>
            <a:normAutofit/>
          </a:bodyPr>
          <a:lstStyle/>
          <a:p>
            <a:r>
              <a:rPr lang="en-US" sz="2400" dirty="0" smtClean="0"/>
              <a:t>AVERAGE </a:t>
            </a:r>
            <a:r>
              <a:rPr lang="en-US" sz="2400" dirty="0"/>
              <a:t>Price Charged by </a:t>
            </a:r>
            <a:r>
              <a:rPr lang="en-US" sz="2400" dirty="0" smtClean="0"/>
              <a:t>City for each company</a:t>
            </a:r>
            <a:endParaRPr lang="en-US" sz="2400" dirty="0"/>
          </a:p>
        </p:txBody>
      </p:sp>
      <p:pic>
        <p:nvPicPr>
          <p:cNvPr id="7" name="İçerik Yer Tutucus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73192"/>
            <a:ext cx="8437563" cy="5684808"/>
          </a:xfrm>
        </p:spPr>
      </p:pic>
      <p:sp>
        <p:nvSpPr>
          <p:cNvPr id="3" name="Dikdörtgen 2"/>
          <p:cNvSpPr/>
          <p:nvPr/>
        </p:nvSpPr>
        <p:spPr>
          <a:xfrm>
            <a:off x="8617788" y="1173193"/>
            <a:ext cx="3493699" cy="4524315"/>
          </a:xfrm>
          <a:prstGeom prst="rect">
            <a:avLst/>
          </a:prstGeom>
        </p:spPr>
        <p:txBody>
          <a:bodyPr wrap="square">
            <a:spAutoFit/>
          </a:bodyPr>
          <a:lstStyle/>
          <a:p>
            <a:r>
              <a:rPr lang="en-US" sz="3600" b="1" dirty="0">
                <a:solidFill>
                  <a:srgbClr val="FFFF00"/>
                </a:solidFill>
              </a:rPr>
              <a:t>We clearly observe that Yellow Cab's average price charged is higher than Pink Cab in each city.</a:t>
            </a:r>
          </a:p>
        </p:txBody>
      </p:sp>
    </p:spTree>
    <p:extLst>
      <p:ext uri="{BB962C8B-B14F-4D97-AF65-F5344CB8AC3E}">
        <p14:creationId xmlns:p14="http://schemas.microsoft.com/office/powerpoint/2010/main" val="856043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8678174" cy="1173192"/>
          </a:xfrm>
        </p:spPr>
        <p:txBody>
          <a:bodyPr>
            <a:normAutofit/>
          </a:bodyPr>
          <a:lstStyle/>
          <a:p>
            <a:r>
              <a:rPr lang="en-US" sz="2400" dirty="0" smtClean="0"/>
              <a:t>AVERAGE Price </a:t>
            </a:r>
            <a:r>
              <a:rPr lang="en-US" sz="2400" dirty="0"/>
              <a:t>Charged by Companies between 2016 and 2018</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73192"/>
            <a:ext cx="12192000" cy="5684808"/>
          </a:xfrm>
        </p:spPr>
      </p:pic>
    </p:spTree>
    <p:extLst>
      <p:ext uri="{BB962C8B-B14F-4D97-AF65-F5344CB8AC3E}">
        <p14:creationId xmlns:p14="http://schemas.microsoft.com/office/powerpoint/2010/main" val="53790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8437563" cy="1173192"/>
          </a:xfrm>
        </p:spPr>
        <p:txBody>
          <a:bodyPr>
            <a:normAutofit/>
          </a:bodyPr>
          <a:lstStyle/>
          <a:p>
            <a:r>
              <a:rPr lang="en-US" sz="2400" dirty="0" smtClean="0"/>
              <a:t>AVERAGE Pricing </a:t>
            </a:r>
            <a:r>
              <a:rPr lang="en-US" sz="2400" dirty="0"/>
              <a:t>Strategies </a:t>
            </a:r>
            <a:r>
              <a:rPr lang="en-US" sz="2400" dirty="0" smtClean="0"/>
              <a:t>FOR EACH Quarter OF YEAR</a:t>
            </a:r>
            <a:endParaRPr lang="en-US" sz="2400" dirty="0"/>
          </a:p>
        </p:txBody>
      </p:sp>
      <p:pic>
        <p:nvPicPr>
          <p:cNvPr id="7" name="İçerik Yer Tutucus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73193"/>
            <a:ext cx="12192000" cy="5684808"/>
          </a:xfrm>
        </p:spPr>
      </p:pic>
    </p:spTree>
    <p:extLst>
      <p:ext uri="{BB962C8B-B14F-4D97-AF65-F5344CB8AC3E}">
        <p14:creationId xmlns:p14="http://schemas.microsoft.com/office/powerpoint/2010/main" val="1291697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69010"/>
            <a:ext cx="12192000" cy="897147"/>
          </a:xfrm>
          <a:solidFill>
            <a:schemeClr val="accent6"/>
          </a:solidFill>
        </p:spPr>
        <p:txBody>
          <a:bodyPr>
            <a:normAutofit fontScale="90000"/>
          </a:bodyPr>
          <a:lstStyle/>
          <a:p>
            <a:r>
              <a:rPr lang="en-US" sz="4400" b="1" dirty="0">
                <a:solidFill>
                  <a:srgbClr val="00B050"/>
                </a:solidFill>
                <a:latin typeface="Calibri" panose="020F0502020204030204" pitchFamily="34" charset="0"/>
                <a:cs typeface="Calibri" panose="020F0502020204030204" pitchFamily="34" charset="0"/>
              </a:rPr>
              <a:t>Recommendations</a:t>
            </a:r>
            <a:r>
              <a:rPr lang="en-US" dirty="0">
                <a:solidFill>
                  <a:schemeClr val="accent2"/>
                </a:solidFill>
              </a:rPr>
              <a:t/>
            </a:r>
            <a:br>
              <a:rPr lang="en-US" dirty="0">
                <a:solidFill>
                  <a:schemeClr val="accent2"/>
                </a:solidFill>
              </a:rPr>
            </a:br>
            <a:endParaRPr lang="en-US" dirty="0"/>
          </a:p>
        </p:txBody>
      </p:sp>
      <p:sp>
        <p:nvSpPr>
          <p:cNvPr id="3" name="İçerik Yer Tutucusu 2"/>
          <p:cNvSpPr>
            <a:spLocks noGrp="1"/>
          </p:cNvSpPr>
          <p:nvPr>
            <p:ph idx="1"/>
          </p:nvPr>
        </p:nvSpPr>
        <p:spPr>
          <a:xfrm>
            <a:off x="0" y="646980"/>
            <a:ext cx="12192000" cy="6211019"/>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None/>
            </a:pPr>
            <a:r>
              <a:rPr lang="en-US" b="1" dirty="0" smtClean="0">
                <a:solidFill>
                  <a:schemeClr val="bg1"/>
                </a:solidFill>
                <a:effectLst/>
              </a:rPr>
              <a:t>1.Customers </a:t>
            </a:r>
            <a:r>
              <a:rPr lang="en-US" b="1" dirty="0">
                <a:solidFill>
                  <a:schemeClr val="bg1"/>
                </a:solidFill>
                <a:effectLst/>
              </a:rPr>
              <a:t>prefer to card payment model rather than cash.</a:t>
            </a:r>
          </a:p>
          <a:p>
            <a:pPr marL="0" indent="0">
              <a:buNone/>
            </a:pPr>
            <a:r>
              <a:rPr lang="en-US" b="1" dirty="0">
                <a:solidFill>
                  <a:schemeClr val="bg1"/>
                </a:solidFill>
                <a:effectLst/>
              </a:rPr>
              <a:t>2</a:t>
            </a:r>
            <a:r>
              <a:rPr lang="en-US" b="1" dirty="0" smtClean="0">
                <a:solidFill>
                  <a:schemeClr val="bg1"/>
                </a:solidFill>
                <a:effectLst/>
              </a:rPr>
              <a:t>.There </a:t>
            </a:r>
            <a:r>
              <a:rPr lang="en-US" b="1" dirty="0">
                <a:solidFill>
                  <a:schemeClr val="bg1"/>
                </a:solidFill>
                <a:effectLst/>
              </a:rPr>
              <a:t>is a slow decrease in the price of taxi companies between 2016 and 2018.</a:t>
            </a:r>
          </a:p>
          <a:p>
            <a:pPr marL="0" indent="0">
              <a:buNone/>
            </a:pPr>
            <a:r>
              <a:rPr lang="en-US" b="1" dirty="0">
                <a:solidFill>
                  <a:schemeClr val="bg1"/>
                </a:solidFill>
                <a:effectLst/>
              </a:rPr>
              <a:t>3</a:t>
            </a:r>
            <a:r>
              <a:rPr lang="en-US" b="1" dirty="0" smtClean="0">
                <a:solidFill>
                  <a:schemeClr val="bg1"/>
                </a:solidFill>
                <a:effectLst/>
              </a:rPr>
              <a:t>.Companies </a:t>
            </a:r>
            <a:r>
              <a:rPr lang="en-US" b="1" dirty="0">
                <a:solidFill>
                  <a:schemeClr val="bg1"/>
                </a:solidFill>
                <a:effectLst/>
              </a:rPr>
              <a:t>have a different pricing strategy for each quarter of the year.</a:t>
            </a:r>
          </a:p>
          <a:p>
            <a:pPr marL="0" indent="0">
              <a:buNone/>
            </a:pPr>
            <a:r>
              <a:rPr lang="en-US" b="1" dirty="0">
                <a:solidFill>
                  <a:schemeClr val="bg1"/>
                </a:solidFill>
                <a:effectLst/>
              </a:rPr>
              <a:t>4</a:t>
            </a:r>
            <a:r>
              <a:rPr lang="en-US" b="1" dirty="0" smtClean="0">
                <a:solidFill>
                  <a:schemeClr val="bg1"/>
                </a:solidFill>
                <a:effectLst/>
              </a:rPr>
              <a:t>.Yellow </a:t>
            </a:r>
            <a:r>
              <a:rPr lang="en-US" b="1" dirty="0">
                <a:solidFill>
                  <a:schemeClr val="bg1"/>
                </a:solidFill>
                <a:effectLst/>
              </a:rPr>
              <a:t>Cab has more customers than Pink </a:t>
            </a:r>
            <a:r>
              <a:rPr lang="en-US" b="1" dirty="0" smtClean="0">
                <a:solidFill>
                  <a:schemeClr val="bg1"/>
                </a:solidFill>
                <a:effectLst/>
              </a:rPr>
              <a:t>Cab</a:t>
            </a:r>
          </a:p>
          <a:p>
            <a:pPr marL="0" indent="0">
              <a:buNone/>
            </a:pPr>
            <a:r>
              <a:rPr lang="en-US" b="1" dirty="0" smtClean="0">
                <a:solidFill>
                  <a:schemeClr val="bg1"/>
                </a:solidFill>
                <a:effectLst/>
              </a:rPr>
              <a:t>5.Yellow </a:t>
            </a:r>
            <a:r>
              <a:rPr lang="en-US" b="1" dirty="0">
                <a:solidFill>
                  <a:schemeClr val="bg1"/>
                </a:solidFill>
                <a:effectLst/>
              </a:rPr>
              <a:t>Cab Taxi Company's average price charged and cost of trip is higher than Pink Cab</a:t>
            </a:r>
            <a:r>
              <a:rPr lang="en-US" b="1" dirty="0" smtClean="0">
                <a:solidFill>
                  <a:schemeClr val="bg1"/>
                </a:solidFill>
                <a:effectLst/>
              </a:rPr>
              <a:t>.</a:t>
            </a:r>
          </a:p>
          <a:p>
            <a:pPr marL="0" indent="0">
              <a:buNone/>
            </a:pPr>
            <a:r>
              <a:rPr lang="en-US" b="1" dirty="0" smtClean="0">
                <a:solidFill>
                  <a:schemeClr val="bg1"/>
                </a:solidFill>
                <a:effectLst/>
              </a:rPr>
              <a:t>6.</a:t>
            </a:r>
            <a:r>
              <a:rPr lang="en-US" b="1" dirty="0">
                <a:solidFill>
                  <a:schemeClr val="bg1"/>
                </a:solidFill>
              </a:rPr>
              <a:t> </a:t>
            </a:r>
            <a:r>
              <a:rPr lang="en-US" b="1" dirty="0">
                <a:solidFill>
                  <a:schemeClr val="bg1"/>
                </a:solidFill>
                <a:effectLst>
                  <a:glow rad="38100">
                    <a:schemeClr val="bg1">
                      <a:lumMod val="50000"/>
                      <a:lumOff val="50000"/>
                      <a:alpha val="20000"/>
                    </a:schemeClr>
                  </a:glow>
                </a:effectLst>
              </a:rPr>
              <a:t>Most majority of customers in cities use Yellow Cab </a:t>
            </a:r>
            <a:r>
              <a:rPr lang="en-US" b="1" dirty="0" smtClean="0">
                <a:solidFill>
                  <a:schemeClr val="bg1"/>
                </a:solidFill>
                <a:effectLst>
                  <a:glow rad="38100">
                    <a:schemeClr val="bg1">
                      <a:lumMod val="50000"/>
                      <a:lumOff val="50000"/>
                      <a:alpha val="20000"/>
                    </a:schemeClr>
                  </a:glow>
                </a:effectLst>
              </a:rPr>
              <a:t>Taxi</a:t>
            </a:r>
          </a:p>
          <a:p>
            <a:pPr marL="0" indent="0">
              <a:buNone/>
            </a:pPr>
            <a:r>
              <a:rPr lang="en-US" b="1" dirty="0" smtClean="0">
                <a:solidFill>
                  <a:schemeClr val="bg1"/>
                </a:solidFill>
                <a:effectLst>
                  <a:glow rad="38100">
                    <a:schemeClr val="bg1">
                      <a:lumMod val="50000"/>
                      <a:lumOff val="50000"/>
                      <a:alpha val="20000"/>
                    </a:schemeClr>
                  </a:glow>
                </a:effectLst>
              </a:rPr>
              <a:t>7.</a:t>
            </a:r>
            <a:r>
              <a:rPr lang="en-US" b="1" dirty="0">
                <a:solidFill>
                  <a:schemeClr val="bg1"/>
                </a:solidFill>
                <a:effectLst/>
              </a:rPr>
              <a:t> Yellow Cab Taxi Company's average price charged </a:t>
            </a:r>
            <a:r>
              <a:rPr lang="en-US" b="1" dirty="0" smtClean="0">
                <a:solidFill>
                  <a:schemeClr val="bg1"/>
                </a:solidFill>
                <a:effectLst/>
              </a:rPr>
              <a:t>is higher than pink cab in each city.</a:t>
            </a:r>
          </a:p>
          <a:p>
            <a:pPr marL="0" indent="0">
              <a:buNone/>
            </a:pPr>
            <a:endParaRPr lang="en-US" b="1" dirty="0">
              <a:solidFill>
                <a:schemeClr val="bg1"/>
              </a:solidFill>
              <a:effectLst/>
            </a:endParaRPr>
          </a:p>
          <a:p>
            <a:pPr marL="0" indent="0">
              <a:buNone/>
            </a:pPr>
            <a:r>
              <a:rPr lang="en-US" b="1" dirty="0">
                <a:solidFill>
                  <a:schemeClr val="accent6"/>
                </a:solidFill>
                <a:effectLst/>
              </a:rPr>
              <a:t>Based on these data, we can say that the Yellow Cab offers more advantages for investment.</a:t>
            </a:r>
            <a:endParaRPr lang="en-US" b="1" dirty="0" smtClean="0">
              <a:solidFill>
                <a:schemeClr val="accent6"/>
              </a:solidFill>
              <a:effectLst>
                <a:glow rad="38100">
                  <a:schemeClr val="bg1">
                    <a:lumMod val="50000"/>
                    <a:lumOff val="50000"/>
                    <a:alpha val="20000"/>
                  </a:schemeClr>
                </a:glow>
              </a:effectLst>
            </a:endParaRPr>
          </a:p>
          <a:p>
            <a:pPr marL="0" indent="0">
              <a:buNone/>
            </a:pPr>
            <a:endParaRPr lang="en-US" b="1" dirty="0">
              <a:solidFill>
                <a:schemeClr val="accent6"/>
              </a:solidFill>
              <a:effectLst>
                <a:glow rad="38100">
                  <a:schemeClr val="bg1">
                    <a:lumMod val="50000"/>
                    <a:lumOff val="50000"/>
                    <a:alpha val="20000"/>
                  </a:schemeClr>
                </a:glow>
              </a:effectLst>
            </a:endParaRPr>
          </a:p>
          <a:p>
            <a:pPr marL="0" indent="0">
              <a:buNone/>
            </a:pPr>
            <a:endParaRPr lang="en-US" dirty="0">
              <a:effectLst/>
            </a:endParaRPr>
          </a:p>
          <a:p>
            <a:pPr marL="0" indent="0">
              <a:buNone/>
            </a:pPr>
            <a:endParaRPr lang="en-US" dirty="0">
              <a:effectLst/>
            </a:endParaRPr>
          </a:p>
          <a:p>
            <a:endParaRPr lang="en-US" dirty="0"/>
          </a:p>
        </p:txBody>
      </p:sp>
    </p:spTree>
    <p:extLst>
      <p:ext uri="{BB962C8B-B14F-4D97-AF65-F5344CB8AC3E}">
        <p14:creationId xmlns:p14="http://schemas.microsoft.com/office/powerpoint/2010/main" val="3260247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0770" y="155276"/>
            <a:ext cx="11913079" cy="1561381"/>
          </a:xfrm>
        </p:spPr>
        <p:txBody>
          <a:bodyPr/>
          <a:lstStyle/>
          <a:p>
            <a:pPr algn="ctr"/>
            <a:r>
              <a:rPr lang="en-US" b="1" dirty="0">
                <a:solidFill>
                  <a:schemeClr val="accent6">
                    <a:lumMod val="60000"/>
                    <a:lumOff val="40000"/>
                  </a:schemeClr>
                </a:solidFill>
                <a:latin typeface="Calibri" panose="020F0502020204030204" pitchFamily="34" charset="0"/>
                <a:cs typeface="Calibri" panose="020F0502020204030204" pitchFamily="34" charset="0"/>
              </a:rPr>
              <a:t>Background –G2M(cab industry) case study</a:t>
            </a:r>
            <a:endParaRPr lang="en-US" dirty="0">
              <a:solidFill>
                <a:schemeClr val="accent6">
                  <a:lumMod val="60000"/>
                  <a:lumOff val="40000"/>
                </a:schemeClr>
              </a:solidFill>
            </a:endParaRPr>
          </a:p>
        </p:txBody>
      </p:sp>
      <p:sp>
        <p:nvSpPr>
          <p:cNvPr id="3" name="İçerik Yer Tutucusu 2"/>
          <p:cNvSpPr>
            <a:spLocks noGrp="1"/>
          </p:cNvSpPr>
          <p:nvPr>
            <p:ph idx="1"/>
          </p:nvPr>
        </p:nvSpPr>
        <p:spPr>
          <a:xfrm>
            <a:off x="181155" y="1716657"/>
            <a:ext cx="11852694" cy="5029200"/>
          </a:xfrm>
          <a:solidFill>
            <a:srgbClr val="DDDDDD"/>
          </a:solidFill>
        </p:spPr>
        <p:txBody>
          <a:bodyPr>
            <a:normAutofit/>
          </a:bodyPr>
          <a:lstStyle/>
          <a:p>
            <a:r>
              <a:rPr lang="en-US" dirty="0">
                <a:solidFill>
                  <a:srgbClr val="002060"/>
                </a:solidFill>
              </a:rPr>
              <a:t>XYZ is a private equity firm in US. Due to remarkable growth in the Cab Industry in last few years and multiple key players in the market, it is planning for an investment in Cab industry. </a:t>
            </a:r>
          </a:p>
          <a:p>
            <a:pPr marL="0" indent="0">
              <a:buNone/>
            </a:pPr>
            <a:endParaRPr lang="en-US" dirty="0">
              <a:solidFill>
                <a:srgbClr val="002060"/>
              </a:solidFill>
            </a:endParaRPr>
          </a:p>
          <a:p>
            <a:r>
              <a:rPr lang="en-US" dirty="0">
                <a:solidFill>
                  <a:srgbClr val="002060"/>
                </a:solidFill>
              </a:rPr>
              <a:t>Objective : </a:t>
            </a:r>
            <a:r>
              <a:rPr lang="en-US" dirty="0">
                <a:solidFill>
                  <a:srgbClr val="002060"/>
                </a:solidFill>
              </a:rPr>
              <a:t>Enabling XYZ company to invest in the right company by analyzing and visualizing data more efficiently.</a:t>
            </a:r>
            <a:endParaRPr lang="en-US" dirty="0">
              <a:solidFill>
                <a:srgbClr val="002060"/>
              </a:solidFill>
            </a:endParaRPr>
          </a:p>
          <a:p>
            <a:endParaRPr lang="en-US" dirty="0">
              <a:solidFill>
                <a:srgbClr val="002060"/>
              </a:solidFill>
            </a:endParaRPr>
          </a:p>
          <a:p>
            <a:pPr marL="0" indent="0">
              <a:buNone/>
            </a:pPr>
            <a:r>
              <a:rPr lang="en-US" sz="2400" dirty="0" smtClean="0">
                <a:solidFill>
                  <a:srgbClr val="002060"/>
                </a:solidFill>
                <a:latin typeface="Calibri" panose="020F0502020204030204" pitchFamily="34" charset="0"/>
                <a:cs typeface="Calibri" panose="020F0502020204030204" pitchFamily="34" charset="0"/>
              </a:rPr>
              <a:t>DATA WAS DIVIDED THREE PARTS </a:t>
            </a:r>
            <a:r>
              <a:rPr lang="en-US" sz="2400" dirty="0" smtClean="0">
                <a:solidFill>
                  <a:srgbClr val="002060"/>
                </a:solidFill>
                <a:latin typeface="Calibri" panose="020F0502020204030204" pitchFamily="34" charset="0"/>
                <a:cs typeface="Calibri" panose="020F0502020204030204" pitchFamily="34" charset="0"/>
              </a:rPr>
              <a:t>: </a:t>
            </a:r>
            <a:endParaRPr lang="en-US" sz="2400" dirty="0">
              <a:solidFill>
                <a:srgbClr val="002060"/>
              </a:solidFill>
              <a:latin typeface="Calibri" panose="020F0502020204030204" pitchFamily="34" charset="0"/>
              <a:cs typeface="Calibri" panose="020F0502020204030204" pitchFamily="34" charset="0"/>
            </a:endParaRPr>
          </a:p>
          <a:p>
            <a:r>
              <a:rPr lang="en-US" sz="2400" dirty="0" smtClean="0">
                <a:solidFill>
                  <a:srgbClr val="002060"/>
                </a:solidFill>
                <a:latin typeface="Calibri" panose="020F0502020204030204" pitchFamily="34" charset="0"/>
                <a:cs typeface="Calibri" panose="020F0502020204030204" pitchFamily="34" charset="0"/>
              </a:rPr>
              <a:t>1.UNDERSTAND DATA CLEARLY</a:t>
            </a:r>
            <a:endParaRPr lang="en-US" sz="2400" dirty="0">
              <a:solidFill>
                <a:srgbClr val="002060"/>
              </a:solidFill>
              <a:latin typeface="Calibri" panose="020F0502020204030204" pitchFamily="34" charset="0"/>
              <a:cs typeface="Calibri" panose="020F0502020204030204" pitchFamily="34" charset="0"/>
            </a:endParaRPr>
          </a:p>
          <a:p>
            <a:r>
              <a:rPr lang="en-US" sz="2400" dirty="0" smtClean="0">
                <a:solidFill>
                  <a:srgbClr val="002060"/>
                </a:solidFill>
                <a:latin typeface="Calibri" panose="020F0502020204030204" pitchFamily="34" charset="0"/>
                <a:cs typeface="Calibri" panose="020F0502020204030204" pitchFamily="34" charset="0"/>
              </a:rPr>
              <a:t>2.BASED ON DATASET TO FIND A COMPANY WHICH HAVE </a:t>
            </a:r>
            <a:r>
              <a:rPr lang="en-US" sz="2400" dirty="0" smtClean="0">
                <a:solidFill>
                  <a:srgbClr val="002060"/>
                </a:solidFill>
                <a:latin typeface="Calibri" panose="020F0502020204030204" pitchFamily="34" charset="0"/>
                <a:cs typeface="Calibri" panose="020F0502020204030204" pitchFamily="34" charset="0"/>
              </a:rPr>
              <a:t>MORE PROFIT</a:t>
            </a:r>
            <a:endParaRPr lang="en-US" sz="2400" dirty="0" smtClean="0">
              <a:solidFill>
                <a:srgbClr val="002060"/>
              </a:solidFill>
              <a:latin typeface="Calibri" panose="020F0502020204030204" pitchFamily="34" charset="0"/>
              <a:cs typeface="Calibri" panose="020F0502020204030204" pitchFamily="34" charset="0"/>
            </a:endParaRPr>
          </a:p>
          <a:p>
            <a:r>
              <a:rPr lang="en-US" sz="2400" dirty="0" smtClean="0">
                <a:solidFill>
                  <a:srgbClr val="002060"/>
                </a:solidFill>
                <a:latin typeface="Calibri" panose="020F0502020204030204" pitchFamily="34" charset="0"/>
                <a:cs typeface="Calibri" panose="020F0502020204030204" pitchFamily="34" charset="0"/>
              </a:rPr>
              <a:t>3. RECOMMEND THE COMPANY WHICH ARE SUITABLE TO INVEST</a:t>
            </a:r>
            <a:endParaRPr lang="en-US" sz="2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7231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2192000" cy="1268084"/>
          </a:xfrm>
        </p:spPr>
        <p:txBody>
          <a:bodyPr/>
          <a:lstStyle/>
          <a:p>
            <a:r>
              <a:rPr lang="tr-TR" b="1" dirty="0" smtClean="0">
                <a:solidFill>
                  <a:schemeClr val="accent6"/>
                </a:solidFill>
              </a:rPr>
              <a:t>        </a:t>
            </a:r>
            <a:r>
              <a:rPr lang="en-US" b="1" dirty="0" smtClean="0">
                <a:solidFill>
                  <a:schemeClr val="accent6"/>
                </a:solidFill>
              </a:rPr>
              <a:t>Data </a:t>
            </a:r>
            <a:r>
              <a:rPr lang="en-US" b="1" dirty="0">
                <a:solidFill>
                  <a:schemeClr val="accent6"/>
                </a:solidFill>
              </a:rPr>
              <a:t>Exploration</a:t>
            </a:r>
            <a:endParaRPr lang="en-US" dirty="0">
              <a:solidFill>
                <a:schemeClr val="accent6"/>
              </a:solidFill>
            </a:endParaRPr>
          </a:p>
        </p:txBody>
      </p:sp>
      <p:sp>
        <p:nvSpPr>
          <p:cNvPr id="3" name="İçerik Yer Tutucusu 2"/>
          <p:cNvSpPr>
            <a:spLocks noGrp="1"/>
          </p:cNvSpPr>
          <p:nvPr>
            <p:ph idx="1"/>
          </p:nvPr>
        </p:nvSpPr>
        <p:spPr>
          <a:xfrm>
            <a:off x="0" y="1371600"/>
            <a:ext cx="12192000" cy="5486399"/>
          </a:xfrm>
          <a:solidFill>
            <a:schemeClr val="tx1"/>
          </a:solidFill>
        </p:spPr>
        <p:txBody>
          <a:bodyPr>
            <a:normAutofit/>
          </a:bodyPr>
          <a:lstStyle/>
          <a:p>
            <a:pPr>
              <a:buFont typeface="Arial" panose="020B0604020202020204" pitchFamily="34" charset="0"/>
              <a:buChar char="•"/>
            </a:pPr>
            <a:r>
              <a:rPr lang="tr-TR" b="1" dirty="0" smtClean="0">
                <a:solidFill>
                  <a:srgbClr val="FF0000"/>
                </a:solidFill>
              </a:rPr>
              <a:t>1</a:t>
            </a:r>
            <a:r>
              <a:rPr lang="en-US" b="1" dirty="0" smtClean="0">
                <a:solidFill>
                  <a:srgbClr val="FF0000"/>
                </a:solidFill>
              </a:rPr>
              <a:t>4 Features</a:t>
            </a:r>
            <a:endParaRPr lang="tr-TR" b="1" dirty="0" smtClean="0">
              <a:solidFill>
                <a:srgbClr val="FF0000"/>
              </a:solidFill>
            </a:endParaRPr>
          </a:p>
          <a:p>
            <a:pPr>
              <a:buFont typeface="Arial" panose="020B0604020202020204" pitchFamily="34" charset="0"/>
              <a:buChar char="•"/>
            </a:pPr>
            <a:r>
              <a:rPr lang="en-US" b="1" dirty="0" smtClean="0">
                <a:solidFill>
                  <a:srgbClr val="FF0000"/>
                </a:solidFill>
              </a:rPr>
              <a:t>Timeframe </a:t>
            </a:r>
            <a:r>
              <a:rPr lang="en-US" b="1" dirty="0">
                <a:solidFill>
                  <a:srgbClr val="FF0000"/>
                </a:solidFill>
              </a:rPr>
              <a:t>of the data: 2016-01-31 to </a:t>
            </a:r>
            <a:r>
              <a:rPr lang="en-US" b="1" dirty="0" smtClean="0">
                <a:solidFill>
                  <a:srgbClr val="FF0000"/>
                </a:solidFill>
              </a:rPr>
              <a:t>2018-12-31                        </a:t>
            </a:r>
            <a:endParaRPr lang="en-US" b="1" dirty="0">
              <a:solidFill>
                <a:srgbClr val="FF0000"/>
              </a:solidFill>
            </a:endParaRPr>
          </a:p>
          <a:p>
            <a:pPr>
              <a:buFont typeface="Arial" panose="020B0604020202020204" pitchFamily="34" charset="0"/>
              <a:buChar char="•"/>
            </a:pPr>
            <a:r>
              <a:rPr lang="en-US" b="1" dirty="0">
                <a:solidFill>
                  <a:srgbClr val="FF0000"/>
                </a:solidFill>
              </a:rPr>
              <a:t>Total data points :</a:t>
            </a:r>
            <a:r>
              <a:rPr lang="en-US" b="1" dirty="0" smtClean="0">
                <a:solidFill>
                  <a:srgbClr val="FF0000"/>
                </a:solidFill>
              </a:rPr>
              <a:t>439585</a:t>
            </a:r>
          </a:p>
          <a:p>
            <a:pPr marL="0" indent="0">
              <a:buNone/>
            </a:pPr>
            <a:endParaRPr lang="en-US" dirty="0"/>
          </a:p>
          <a:p>
            <a:pPr marL="0" indent="0">
              <a:buNone/>
            </a:pPr>
            <a:endParaRPr lang="en-US" dirty="0"/>
          </a:p>
        </p:txBody>
      </p:sp>
      <p:grpSp>
        <p:nvGrpSpPr>
          <p:cNvPr id="24" name="Group 31">
            <a:extLst>
              <a:ext uri="{FF2B5EF4-FFF2-40B4-BE49-F238E27FC236}">
                <a16:creationId xmlns:a16="http://schemas.microsoft.com/office/drawing/2014/main" id="{F1A85269-51DF-5F48-8AD1-E5FDB72A8EA3}"/>
              </a:ext>
            </a:extLst>
          </p:cNvPr>
          <p:cNvGrpSpPr/>
          <p:nvPr/>
        </p:nvGrpSpPr>
        <p:grpSpPr>
          <a:xfrm>
            <a:off x="6008517" y="1509987"/>
            <a:ext cx="5430109" cy="2730647"/>
            <a:chOff x="1702411" y="3452991"/>
            <a:chExt cx="5168575" cy="4101413"/>
          </a:xfrm>
        </p:grpSpPr>
        <p:grpSp>
          <p:nvGrpSpPr>
            <p:cNvPr id="25" name="Group 12">
              <a:extLst>
                <a:ext uri="{FF2B5EF4-FFF2-40B4-BE49-F238E27FC236}">
                  <a16:creationId xmlns:a16="http://schemas.microsoft.com/office/drawing/2014/main" id="{C0570A45-712A-FC4A-9402-2A4A4E723192}"/>
                </a:ext>
              </a:extLst>
            </p:cNvPr>
            <p:cNvGrpSpPr/>
            <p:nvPr/>
          </p:nvGrpSpPr>
          <p:grpSpPr>
            <a:xfrm>
              <a:off x="1702411" y="3452991"/>
              <a:ext cx="5168575" cy="1602252"/>
              <a:chOff x="1702411" y="4026102"/>
              <a:chExt cx="5168575" cy="1602252"/>
            </a:xfrm>
          </p:grpSpPr>
          <p:sp>
            <p:nvSpPr>
              <p:cNvPr id="32"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TextBox 8">
                <a:extLst>
                  <a:ext uri="{FF2B5EF4-FFF2-40B4-BE49-F238E27FC236}">
                    <a16:creationId xmlns:a16="http://schemas.microsoft.com/office/drawing/2014/main" id="{CE17AD06-A64A-D646-AFEE-C6362DD5F738}"/>
                  </a:ext>
                </a:extLst>
              </p:cNvPr>
              <p:cNvSpPr txBox="1"/>
              <p:nvPr/>
            </p:nvSpPr>
            <p:spPr>
              <a:xfrm>
                <a:off x="1702411" y="5212301"/>
                <a:ext cx="1218790" cy="416051"/>
              </a:xfrm>
              <a:prstGeom prst="rect">
                <a:avLst/>
              </a:prstGeom>
              <a:noFill/>
            </p:spPr>
            <p:txBody>
              <a:bodyPr wrap="square" rtlCol="0">
                <a:spAutoFit/>
              </a:bodyPr>
              <a:lstStyle/>
              <a:p>
                <a:r>
                  <a:rPr lang="en-US" sz="1200" dirty="0">
                    <a:solidFill>
                      <a:srgbClr val="FF0000"/>
                    </a:solidFill>
                  </a:rPr>
                  <a:t>Cab_Data.csv</a:t>
                </a:r>
                <a:r>
                  <a:rPr lang="en-US" sz="1200" dirty="0"/>
                  <a:t> </a:t>
                </a:r>
              </a:p>
            </p:txBody>
          </p:sp>
          <p:sp>
            <p:nvSpPr>
              <p:cNvPr id="37" name="TextBox 9">
                <a:extLst>
                  <a:ext uri="{FF2B5EF4-FFF2-40B4-BE49-F238E27FC236}">
                    <a16:creationId xmlns:a16="http://schemas.microsoft.com/office/drawing/2014/main" id="{4A0D3DAE-96EE-934F-9AF0-0620F641D805}"/>
                  </a:ext>
                </a:extLst>
              </p:cNvPr>
              <p:cNvSpPr txBox="1"/>
              <p:nvPr/>
            </p:nvSpPr>
            <p:spPr>
              <a:xfrm>
                <a:off x="3097359" y="5212301"/>
                <a:ext cx="1391832" cy="416051"/>
              </a:xfrm>
              <a:prstGeom prst="rect">
                <a:avLst/>
              </a:prstGeom>
              <a:noFill/>
            </p:spPr>
            <p:txBody>
              <a:bodyPr wrap="none" rtlCol="0">
                <a:spAutoFit/>
              </a:bodyPr>
              <a:lstStyle/>
              <a:p>
                <a:r>
                  <a:rPr lang="en-US" sz="1200" dirty="0">
                    <a:solidFill>
                      <a:srgbClr val="FF0000"/>
                    </a:solidFill>
                  </a:rPr>
                  <a:t>Customer_ID.csv</a:t>
                </a:r>
                <a:r>
                  <a:rPr lang="en-US" sz="1200" dirty="0"/>
                  <a:t> </a:t>
                </a:r>
              </a:p>
            </p:txBody>
          </p:sp>
          <p:sp>
            <p:nvSpPr>
              <p:cNvPr id="38" name="TextBox 10">
                <a:extLst>
                  <a:ext uri="{FF2B5EF4-FFF2-40B4-BE49-F238E27FC236}">
                    <a16:creationId xmlns:a16="http://schemas.microsoft.com/office/drawing/2014/main" id="{47AD77A3-4610-5746-A31C-60C6F70B1C43}"/>
                  </a:ext>
                </a:extLst>
              </p:cNvPr>
              <p:cNvSpPr txBox="1"/>
              <p:nvPr/>
            </p:nvSpPr>
            <p:spPr>
              <a:xfrm>
                <a:off x="4525356" y="5212303"/>
                <a:ext cx="1519999" cy="416051"/>
              </a:xfrm>
              <a:prstGeom prst="rect">
                <a:avLst/>
              </a:prstGeom>
              <a:noFill/>
            </p:spPr>
            <p:txBody>
              <a:bodyPr wrap="none" rtlCol="0">
                <a:spAutoFit/>
              </a:bodyPr>
              <a:lstStyle/>
              <a:p>
                <a:r>
                  <a:rPr lang="en-US" sz="1200" dirty="0">
                    <a:solidFill>
                      <a:srgbClr val="FF0000"/>
                    </a:solidFill>
                  </a:rPr>
                  <a:t>Transaction_ID.csv</a:t>
                </a:r>
                <a:r>
                  <a:rPr lang="en-US" sz="1200" dirty="0"/>
                  <a:t> </a:t>
                </a:r>
              </a:p>
            </p:txBody>
          </p:sp>
          <p:sp>
            <p:nvSpPr>
              <p:cNvPr id="39"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solidFill>
                      <a:srgbClr val="FF0000"/>
                    </a:solidFill>
                  </a:rPr>
                  <a:t>City.csv</a:t>
                </a:r>
              </a:p>
            </p:txBody>
          </p:sp>
        </p:grpSp>
        <p:cxnSp>
          <p:nvCxnSpPr>
            <p:cNvPr id="26"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225520" cy="832101"/>
            </a:xfrm>
            <a:prstGeom prst="rect">
              <a:avLst/>
            </a:prstGeom>
            <a:noFill/>
          </p:spPr>
          <p:txBody>
            <a:bodyPr wrap="none" rtlCol="0">
              <a:spAutoFit/>
            </a:bodyPr>
            <a:lstStyle/>
            <a:p>
              <a:r>
                <a:rPr lang="en-US" sz="1200" dirty="0">
                  <a:solidFill>
                    <a:srgbClr val="FF0000"/>
                  </a:solidFill>
                </a:rPr>
                <a:t>Final cab data</a:t>
              </a:r>
            </a:p>
            <a:p>
              <a:endParaRPr lang="en-US" dirty="0">
                <a:solidFill>
                  <a:srgbClr val="FF0000"/>
                </a:solidFill>
              </a:endParaRPr>
            </a:p>
          </p:txBody>
        </p:sp>
      </p:grpSp>
    </p:spTree>
    <p:extLst>
      <p:ext uri="{BB962C8B-B14F-4D97-AF65-F5344CB8AC3E}">
        <p14:creationId xmlns:p14="http://schemas.microsoft.com/office/powerpoint/2010/main" val="895020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
            <a:ext cx="8255479" cy="1035170"/>
          </a:xfrm>
        </p:spPr>
        <p:txBody>
          <a:bodyPr>
            <a:normAutofit/>
          </a:bodyPr>
          <a:lstStyle/>
          <a:p>
            <a:r>
              <a:rPr lang="en-US" sz="2400" b="1" cap="none" dirty="0">
                <a:ln w="0"/>
                <a:solidFill>
                  <a:schemeClr val="accent6"/>
                </a:solidFill>
                <a:effectLst>
                  <a:outerShdw blurRad="38100" dist="25400" dir="5400000" algn="ctr" rotWithShape="0">
                    <a:srgbClr val="6E747A">
                      <a:alpha val="43000"/>
                    </a:srgbClr>
                  </a:outerShdw>
                </a:effectLst>
              </a:rPr>
              <a:t>Number of customers by Companies</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35171"/>
            <a:ext cx="8437563" cy="5822829"/>
          </a:xfrm>
        </p:spPr>
      </p:pic>
      <p:sp>
        <p:nvSpPr>
          <p:cNvPr id="5" name="Dikdörtgen 4"/>
          <p:cNvSpPr/>
          <p:nvPr/>
        </p:nvSpPr>
        <p:spPr>
          <a:xfrm>
            <a:off x="8626415" y="1"/>
            <a:ext cx="3476445" cy="4524315"/>
          </a:xfrm>
          <a:prstGeom prst="rect">
            <a:avLst/>
          </a:prstGeom>
        </p:spPr>
        <p:txBody>
          <a:bodyPr wrap="square">
            <a:spAutoFit/>
          </a:bodyPr>
          <a:lstStyle/>
          <a:p>
            <a:endParaRPr lang="tr-TR" sz="3600" dirty="0" smtClean="0"/>
          </a:p>
          <a:p>
            <a:endParaRPr lang="tr-TR" sz="3600" dirty="0"/>
          </a:p>
          <a:p>
            <a:r>
              <a:rPr lang="en-US" sz="3600" b="1" dirty="0" smtClean="0">
                <a:solidFill>
                  <a:srgbClr val="FFFF00"/>
                </a:solidFill>
              </a:rPr>
              <a:t>Yellow </a:t>
            </a:r>
            <a:r>
              <a:rPr lang="en-US" sz="3600" b="1" dirty="0">
                <a:solidFill>
                  <a:srgbClr val="FFFF00"/>
                </a:solidFill>
              </a:rPr>
              <a:t>Cab taxi company users are almost 3 times more than Pink Cab users</a:t>
            </a:r>
          </a:p>
        </p:txBody>
      </p:sp>
    </p:spTree>
    <p:extLst>
      <p:ext uri="{BB962C8B-B14F-4D97-AF65-F5344CB8AC3E}">
        <p14:creationId xmlns:p14="http://schemas.microsoft.com/office/powerpoint/2010/main" val="2217761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12191999" cy="1285336"/>
          </a:xfrm>
        </p:spPr>
        <p:txBody>
          <a:bodyPr>
            <a:normAutofit/>
          </a:bodyPr>
          <a:lstStyle/>
          <a:p>
            <a:r>
              <a:rPr lang="en-US" sz="2400" dirty="0"/>
              <a:t>Number of customers by Gender and Companies</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1285336"/>
            <a:ext cx="8790317" cy="5572664"/>
          </a:xfrm>
        </p:spPr>
      </p:pic>
      <p:sp>
        <p:nvSpPr>
          <p:cNvPr id="3" name="Dikdörtgen 2"/>
          <p:cNvSpPr/>
          <p:nvPr/>
        </p:nvSpPr>
        <p:spPr>
          <a:xfrm>
            <a:off x="8790317" y="363111"/>
            <a:ext cx="3148641" cy="3970318"/>
          </a:xfrm>
          <a:prstGeom prst="rect">
            <a:avLst/>
          </a:prstGeom>
        </p:spPr>
        <p:txBody>
          <a:bodyPr wrap="square">
            <a:spAutoFit/>
          </a:bodyPr>
          <a:lstStyle/>
          <a:p>
            <a:endParaRPr lang="tr-TR" sz="3600" dirty="0" smtClean="0"/>
          </a:p>
          <a:p>
            <a:endParaRPr lang="tr-TR" sz="3600" dirty="0"/>
          </a:p>
          <a:p>
            <a:r>
              <a:rPr lang="en-US" sz="3600" b="1" dirty="0" smtClean="0">
                <a:solidFill>
                  <a:srgbClr val="00B0F0"/>
                </a:solidFill>
              </a:rPr>
              <a:t>The </a:t>
            </a:r>
            <a:r>
              <a:rPr lang="en-US" sz="3600" b="1" dirty="0">
                <a:solidFill>
                  <a:srgbClr val="00B0F0"/>
                </a:solidFill>
              </a:rPr>
              <a:t>majority of users in both companies are men.</a:t>
            </a:r>
          </a:p>
        </p:txBody>
      </p:sp>
    </p:spTree>
    <p:extLst>
      <p:ext uri="{BB962C8B-B14F-4D97-AF65-F5344CB8AC3E}">
        <p14:creationId xmlns:p14="http://schemas.microsoft.com/office/powerpoint/2010/main" val="636908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8437563" cy="1173192"/>
          </a:xfrm>
        </p:spPr>
        <p:txBody>
          <a:bodyPr>
            <a:normAutofit/>
          </a:bodyPr>
          <a:lstStyle/>
          <a:p>
            <a:r>
              <a:rPr lang="en-US" sz="2400" dirty="0"/>
              <a:t>Number of customers by City and Companies</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73192"/>
            <a:ext cx="9074989" cy="5684808"/>
          </a:xfrm>
        </p:spPr>
      </p:pic>
      <p:sp>
        <p:nvSpPr>
          <p:cNvPr id="3" name="Dikdörtgen 2"/>
          <p:cNvSpPr/>
          <p:nvPr/>
        </p:nvSpPr>
        <p:spPr>
          <a:xfrm>
            <a:off x="9144000" y="1561706"/>
            <a:ext cx="2803585" cy="3416320"/>
          </a:xfrm>
          <a:prstGeom prst="rect">
            <a:avLst/>
          </a:prstGeom>
        </p:spPr>
        <p:txBody>
          <a:bodyPr wrap="square">
            <a:spAutoFit/>
          </a:bodyPr>
          <a:lstStyle/>
          <a:p>
            <a:r>
              <a:rPr lang="en-US" sz="3600" b="1" dirty="0">
                <a:solidFill>
                  <a:srgbClr val="FFFF00"/>
                </a:solidFill>
              </a:rPr>
              <a:t>Most majority of customers in cities use Yellow Cab Taxi</a:t>
            </a:r>
          </a:p>
        </p:txBody>
      </p:sp>
    </p:spTree>
    <p:extLst>
      <p:ext uri="{BB962C8B-B14F-4D97-AF65-F5344CB8AC3E}">
        <p14:creationId xmlns:p14="http://schemas.microsoft.com/office/powerpoint/2010/main" val="3425291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9083615" cy="1173192"/>
          </a:xfrm>
        </p:spPr>
        <p:txBody>
          <a:bodyPr>
            <a:normAutofit/>
          </a:bodyPr>
          <a:lstStyle/>
          <a:p>
            <a:r>
              <a:rPr lang="en-US" sz="2400" dirty="0" smtClean="0"/>
              <a:t>AVERAGE </a:t>
            </a:r>
            <a:r>
              <a:rPr lang="en-US" sz="2400" dirty="0"/>
              <a:t>Price Charged and Cost of Trip by Company</a:t>
            </a:r>
          </a:p>
        </p:txBody>
      </p:sp>
      <p:pic>
        <p:nvPicPr>
          <p:cNvPr id="7" name="İçerik Yer Tutucus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73192"/>
            <a:ext cx="8816196" cy="5684808"/>
          </a:xfrm>
        </p:spPr>
      </p:pic>
      <p:sp>
        <p:nvSpPr>
          <p:cNvPr id="3" name="Dikdörtgen 2"/>
          <p:cNvSpPr/>
          <p:nvPr/>
        </p:nvSpPr>
        <p:spPr>
          <a:xfrm>
            <a:off x="8945591" y="1173193"/>
            <a:ext cx="3001993" cy="5078313"/>
          </a:xfrm>
          <a:prstGeom prst="rect">
            <a:avLst/>
          </a:prstGeom>
        </p:spPr>
        <p:txBody>
          <a:bodyPr wrap="square">
            <a:spAutoFit/>
          </a:bodyPr>
          <a:lstStyle/>
          <a:p>
            <a:r>
              <a:rPr lang="en-US" sz="3600" b="1" dirty="0">
                <a:solidFill>
                  <a:srgbClr val="00B0F0"/>
                </a:solidFill>
              </a:rPr>
              <a:t>Average price charged and cost of trip are higher in Yellow Cab Taxi Company.</a:t>
            </a:r>
          </a:p>
        </p:txBody>
      </p:sp>
    </p:spTree>
    <p:extLst>
      <p:ext uri="{BB962C8B-B14F-4D97-AF65-F5344CB8AC3E}">
        <p14:creationId xmlns:p14="http://schemas.microsoft.com/office/powerpoint/2010/main" val="582365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8437563" cy="1173192"/>
          </a:xfrm>
        </p:spPr>
        <p:txBody>
          <a:bodyPr>
            <a:normAutofit/>
          </a:bodyPr>
          <a:lstStyle/>
          <a:p>
            <a:r>
              <a:rPr lang="en-US" sz="2400" dirty="0"/>
              <a:t>Payment Mode Popularity</a:t>
            </a:r>
          </a:p>
        </p:txBody>
      </p:sp>
      <p:pic>
        <p:nvPicPr>
          <p:cNvPr id="7" name="İçerik Yer Tutucusu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73192"/>
            <a:ext cx="8643668" cy="5684809"/>
          </a:xfrm>
        </p:spPr>
      </p:pic>
      <p:sp>
        <p:nvSpPr>
          <p:cNvPr id="3" name="Dikdörtgen 2"/>
          <p:cNvSpPr/>
          <p:nvPr/>
        </p:nvSpPr>
        <p:spPr>
          <a:xfrm>
            <a:off x="8755811" y="1302589"/>
            <a:ext cx="3372928" cy="2862322"/>
          </a:xfrm>
          <a:prstGeom prst="rect">
            <a:avLst/>
          </a:prstGeom>
        </p:spPr>
        <p:txBody>
          <a:bodyPr wrap="square">
            <a:spAutoFit/>
          </a:bodyPr>
          <a:lstStyle/>
          <a:p>
            <a:r>
              <a:rPr lang="en-US" sz="3600" b="1" dirty="0">
                <a:solidFill>
                  <a:srgbClr val="00B050"/>
                </a:solidFill>
              </a:rPr>
              <a:t>Most majority of customers prefer to pay by card rather than cash</a:t>
            </a:r>
          </a:p>
        </p:txBody>
      </p:sp>
    </p:spTree>
    <p:extLst>
      <p:ext uri="{BB962C8B-B14F-4D97-AF65-F5344CB8AC3E}">
        <p14:creationId xmlns:p14="http://schemas.microsoft.com/office/powerpoint/2010/main" val="909112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8437563" cy="1173192"/>
          </a:xfrm>
        </p:spPr>
        <p:txBody>
          <a:bodyPr>
            <a:normAutofit/>
          </a:bodyPr>
          <a:lstStyle/>
          <a:p>
            <a:r>
              <a:rPr lang="en-US" sz="2400" dirty="0"/>
              <a:t>Percentage of Trips by Payment Mode and Company</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73192"/>
            <a:ext cx="8652294" cy="5684808"/>
          </a:xfrm>
        </p:spPr>
      </p:pic>
      <p:sp>
        <p:nvSpPr>
          <p:cNvPr id="3" name="Dikdörtgen 2"/>
          <p:cNvSpPr/>
          <p:nvPr/>
        </p:nvSpPr>
        <p:spPr>
          <a:xfrm>
            <a:off x="8738558" y="1173192"/>
            <a:ext cx="3381554" cy="3416320"/>
          </a:xfrm>
          <a:prstGeom prst="rect">
            <a:avLst/>
          </a:prstGeom>
        </p:spPr>
        <p:txBody>
          <a:bodyPr wrap="square">
            <a:spAutoFit/>
          </a:bodyPr>
          <a:lstStyle/>
          <a:p>
            <a:r>
              <a:rPr lang="en-US" sz="3600" b="1" dirty="0">
                <a:solidFill>
                  <a:srgbClr val="00B0F0"/>
                </a:solidFill>
              </a:rPr>
              <a:t>It is almost 60% of each company' customers prefer to pay by card </a:t>
            </a:r>
          </a:p>
        </p:txBody>
      </p:sp>
    </p:spTree>
    <p:extLst>
      <p:ext uri="{BB962C8B-B14F-4D97-AF65-F5344CB8AC3E}">
        <p14:creationId xmlns:p14="http://schemas.microsoft.com/office/powerpoint/2010/main" val="21997206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
  <TotalTime>197</TotalTime>
  <Words>398</Words>
  <Application>Microsoft Office PowerPoint</Application>
  <PresentationFormat>Geniş ekran</PresentationFormat>
  <Paragraphs>54</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Century Gothic</vt:lpstr>
      <vt:lpstr>Ağ Gözü</vt:lpstr>
      <vt:lpstr>PowerPoint Sunusu</vt:lpstr>
      <vt:lpstr>Background –G2M(cab industry) case study</vt:lpstr>
      <vt:lpstr>        Data Exploration</vt:lpstr>
      <vt:lpstr>Number of customers by Companies</vt:lpstr>
      <vt:lpstr>Number of customers by Gender and Companies</vt:lpstr>
      <vt:lpstr>Number of customers by City and Companies</vt:lpstr>
      <vt:lpstr>AVERAGE Price Charged and Cost of Trip by Company</vt:lpstr>
      <vt:lpstr>Payment Mode Popularity</vt:lpstr>
      <vt:lpstr>Percentage of Trips by Payment Mode and Company</vt:lpstr>
      <vt:lpstr>AVERAGE Price Charged by City for each company</vt:lpstr>
      <vt:lpstr>AVERAGE Price Charged by Companies between 2016 and 2018</vt:lpstr>
      <vt:lpstr>AVERAGE Pricing Strategies FOR EACH Quarter OF YEAR</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Lenovo</dc:creator>
  <cp:lastModifiedBy>Lenovo</cp:lastModifiedBy>
  <cp:revision>18</cp:revision>
  <dcterms:created xsi:type="dcterms:W3CDTF">2023-04-17T14:58:39Z</dcterms:created>
  <dcterms:modified xsi:type="dcterms:W3CDTF">2023-04-18T12:43:48Z</dcterms:modified>
</cp:coreProperties>
</file>