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a:p>
        </p:txBody>
      </p:sp>
      <p:sp>
        <p:nvSpPr>
          <p:cNvPr id="4" name="Veri Yer Tutucusu 3"/>
          <p:cNvSpPr>
            <a:spLocks noGrp="1"/>
          </p:cNvSpPr>
          <p:nvPr>
            <p:ph type="dt" sz="half" idx="10"/>
          </p:nvPr>
        </p:nvSpPr>
        <p:spPr/>
        <p:txBody>
          <a:bodyPr/>
          <a:lstStyle/>
          <a:p>
            <a:fld id="{94771061-6E53-45A8-9B7C-B3A284C883FD}" type="datetimeFigureOut">
              <a:rPr lang="en-US" smtClean="0"/>
              <a:t>6/30/2023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587B0387-5E78-48F4-A0EB-7807DE868BD5}" type="slidenum">
              <a:rPr lang="en-US" smtClean="0"/>
              <a:t>‹#›</a:t>
            </a:fld>
            <a:endParaRPr lang="en-US"/>
          </a:p>
        </p:txBody>
      </p:sp>
    </p:spTree>
    <p:extLst>
      <p:ext uri="{BB962C8B-B14F-4D97-AF65-F5344CB8AC3E}">
        <p14:creationId xmlns:p14="http://schemas.microsoft.com/office/powerpoint/2010/main" val="4098343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4771061-6E53-45A8-9B7C-B3A284C883FD}" type="datetimeFigureOut">
              <a:rPr lang="en-US" smtClean="0"/>
              <a:t>6/30/2023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587B0387-5E78-48F4-A0EB-7807DE868BD5}" type="slidenum">
              <a:rPr lang="en-US" smtClean="0"/>
              <a:t>‹#›</a:t>
            </a:fld>
            <a:endParaRPr lang="en-US"/>
          </a:p>
        </p:txBody>
      </p:sp>
    </p:spTree>
    <p:extLst>
      <p:ext uri="{BB962C8B-B14F-4D97-AF65-F5344CB8AC3E}">
        <p14:creationId xmlns:p14="http://schemas.microsoft.com/office/powerpoint/2010/main" val="234801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4771061-6E53-45A8-9B7C-B3A284C883FD}" type="datetimeFigureOut">
              <a:rPr lang="en-US" smtClean="0"/>
              <a:t>6/30/2023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587B0387-5E78-48F4-A0EB-7807DE868BD5}" type="slidenum">
              <a:rPr lang="en-US" smtClean="0"/>
              <a:t>‹#›</a:t>
            </a:fld>
            <a:endParaRPr lang="en-US"/>
          </a:p>
        </p:txBody>
      </p:sp>
    </p:spTree>
    <p:extLst>
      <p:ext uri="{BB962C8B-B14F-4D97-AF65-F5344CB8AC3E}">
        <p14:creationId xmlns:p14="http://schemas.microsoft.com/office/powerpoint/2010/main" val="179528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4771061-6E53-45A8-9B7C-B3A284C883FD}" type="datetimeFigureOut">
              <a:rPr lang="en-US" smtClean="0"/>
              <a:t>6/30/2023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587B0387-5E78-48F4-A0EB-7807DE868BD5}" type="slidenum">
              <a:rPr lang="en-US" smtClean="0"/>
              <a:t>‹#›</a:t>
            </a:fld>
            <a:endParaRPr lang="en-US"/>
          </a:p>
        </p:txBody>
      </p:sp>
    </p:spTree>
    <p:extLst>
      <p:ext uri="{BB962C8B-B14F-4D97-AF65-F5344CB8AC3E}">
        <p14:creationId xmlns:p14="http://schemas.microsoft.com/office/powerpoint/2010/main" val="292963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4771061-6E53-45A8-9B7C-B3A284C883FD}" type="datetimeFigureOut">
              <a:rPr lang="en-US" smtClean="0"/>
              <a:t>6/30/2023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587B0387-5E78-48F4-A0EB-7807DE868BD5}" type="slidenum">
              <a:rPr lang="en-US" smtClean="0"/>
              <a:t>‹#›</a:t>
            </a:fld>
            <a:endParaRPr lang="en-US"/>
          </a:p>
        </p:txBody>
      </p:sp>
    </p:spTree>
    <p:extLst>
      <p:ext uri="{BB962C8B-B14F-4D97-AF65-F5344CB8AC3E}">
        <p14:creationId xmlns:p14="http://schemas.microsoft.com/office/powerpoint/2010/main" val="91048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Veri Yer Tutucusu 4"/>
          <p:cNvSpPr>
            <a:spLocks noGrp="1"/>
          </p:cNvSpPr>
          <p:nvPr>
            <p:ph type="dt" sz="half" idx="10"/>
          </p:nvPr>
        </p:nvSpPr>
        <p:spPr/>
        <p:txBody>
          <a:bodyPr/>
          <a:lstStyle/>
          <a:p>
            <a:fld id="{94771061-6E53-45A8-9B7C-B3A284C883FD}" type="datetimeFigureOut">
              <a:rPr lang="en-US" smtClean="0"/>
              <a:t>6/30/2023</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587B0387-5E78-48F4-A0EB-7807DE868BD5}" type="slidenum">
              <a:rPr lang="en-US" smtClean="0"/>
              <a:t>‹#›</a:t>
            </a:fld>
            <a:endParaRPr lang="en-US"/>
          </a:p>
        </p:txBody>
      </p:sp>
    </p:spTree>
    <p:extLst>
      <p:ext uri="{BB962C8B-B14F-4D97-AF65-F5344CB8AC3E}">
        <p14:creationId xmlns:p14="http://schemas.microsoft.com/office/powerpoint/2010/main" val="424408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Veri Yer Tutucusu 6"/>
          <p:cNvSpPr>
            <a:spLocks noGrp="1"/>
          </p:cNvSpPr>
          <p:nvPr>
            <p:ph type="dt" sz="half" idx="10"/>
          </p:nvPr>
        </p:nvSpPr>
        <p:spPr/>
        <p:txBody>
          <a:bodyPr/>
          <a:lstStyle/>
          <a:p>
            <a:fld id="{94771061-6E53-45A8-9B7C-B3A284C883FD}" type="datetimeFigureOut">
              <a:rPr lang="en-US" smtClean="0"/>
              <a:t>6/30/2023</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587B0387-5E78-48F4-A0EB-7807DE868BD5}" type="slidenum">
              <a:rPr lang="en-US" smtClean="0"/>
              <a:t>‹#›</a:t>
            </a:fld>
            <a:endParaRPr lang="en-US"/>
          </a:p>
        </p:txBody>
      </p:sp>
    </p:spTree>
    <p:extLst>
      <p:ext uri="{BB962C8B-B14F-4D97-AF65-F5344CB8AC3E}">
        <p14:creationId xmlns:p14="http://schemas.microsoft.com/office/powerpoint/2010/main" val="405820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p>
            <a:fld id="{94771061-6E53-45A8-9B7C-B3A284C883FD}" type="datetimeFigureOut">
              <a:rPr lang="en-US" smtClean="0"/>
              <a:t>6/30/2023</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587B0387-5E78-48F4-A0EB-7807DE868BD5}" type="slidenum">
              <a:rPr lang="en-US" smtClean="0"/>
              <a:t>‹#›</a:t>
            </a:fld>
            <a:endParaRPr lang="en-US"/>
          </a:p>
        </p:txBody>
      </p:sp>
    </p:spTree>
    <p:extLst>
      <p:ext uri="{BB962C8B-B14F-4D97-AF65-F5344CB8AC3E}">
        <p14:creationId xmlns:p14="http://schemas.microsoft.com/office/powerpoint/2010/main" val="414992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4771061-6E53-45A8-9B7C-B3A284C883FD}" type="datetimeFigureOut">
              <a:rPr lang="en-US" smtClean="0"/>
              <a:t>6/30/2023</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587B0387-5E78-48F4-A0EB-7807DE868BD5}" type="slidenum">
              <a:rPr lang="en-US" smtClean="0"/>
              <a:t>‹#›</a:t>
            </a:fld>
            <a:endParaRPr lang="en-US"/>
          </a:p>
        </p:txBody>
      </p:sp>
    </p:spTree>
    <p:extLst>
      <p:ext uri="{BB962C8B-B14F-4D97-AF65-F5344CB8AC3E}">
        <p14:creationId xmlns:p14="http://schemas.microsoft.com/office/powerpoint/2010/main" val="107191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4771061-6E53-45A8-9B7C-B3A284C883FD}" type="datetimeFigureOut">
              <a:rPr lang="en-US" smtClean="0"/>
              <a:t>6/30/2023</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587B0387-5E78-48F4-A0EB-7807DE868BD5}" type="slidenum">
              <a:rPr lang="en-US" smtClean="0"/>
              <a:t>‹#›</a:t>
            </a:fld>
            <a:endParaRPr lang="en-US"/>
          </a:p>
        </p:txBody>
      </p:sp>
    </p:spTree>
    <p:extLst>
      <p:ext uri="{BB962C8B-B14F-4D97-AF65-F5344CB8AC3E}">
        <p14:creationId xmlns:p14="http://schemas.microsoft.com/office/powerpoint/2010/main" val="325922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4771061-6E53-45A8-9B7C-B3A284C883FD}" type="datetimeFigureOut">
              <a:rPr lang="en-US" smtClean="0"/>
              <a:t>6/30/2023</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587B0387-5E78-48F4-A0EB-7807DE868BD5}" type="slidenum">
              <a:rPr lang="en-US" smtClean="0"/>
              <a:t>‹#›</a:t>
            </a:fld>
            <a:endParaRPr lang="en-US"/>
          </a:p>
        </p:txBody>
      </p:sp>
    </p:spTree>
    <p:extLst>
      <p:ext uri="{BB962C8B-B14F-4D97-AF65-F5344CB8AC3E}">
        <p14:creationId xmlns:p14="http://schemas.microsoft.com/office/powerpoint/2010/main" val="307594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71061-6E53-45A8-9B7C-B3A284C883FD}" type="datetimeFigureOut">
              <a:rPr lang="en-US" smtClean="0"/>
              <a:t>6/30/2023</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B0387-5E78-48F4-A0EB-7807DE868BD5}" type="slidenum">
              <a:rPr lang="en-US" smtClean="0"/>
              <a:t>‹#›</a:t>
            </a:fld>
            <a:endParaRPr lang="en-US"/>
          </a:p>
        </p:txBody>
      </p:sp>
    </p:spTree>
    <p:extLst>
      <p:ext uri="{BB962C8B-B14F-4D97-AF65-F5344CB8AC3E}">
        <p14:creationId xmlns:p14="http://schemas.microsoft.com/office/powerpoint/2010/main" val="36323928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8888/lab/tree/Intership%20Project/Final_Preject.ipynb#Output-variable-(desired-targ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0385" y="1"/>
            <a:ext cx="12025223" cy="2881222"/>
          </a:xfrm>
        </p:spPr>
        <p:txBody>
          <a:bodyPr>
            <a:noAutofit/>
          </a:bodyPr>
          <a:lstStyle/>
          <a:p>
            <a:r>
              <a:rPr lang="en-US" sz="4800" b="1" dirty="0"/>
              <a:t>Bank Marketing (Campaign) -- Group Project</a:t>
            </a:r>
            <a:r>
              <a:rPr lang="en-US" sz="8000" b="1" dirty="0"/>
              <a:t/>
            </a:r>
            <a:br>
              <a:rPr lang="en-US" sz="8000" b="1" dirty="0"/>
            </a:br>
            <a:endParaRPr lang="en-US" sz="8000" dirty="0"/>
          </a:p>
        </p:txBody>
      </p:sp>
      <p:sp>
        <p:nvSpPr>
          <p:cNvPr id="3" name="Alt Başlık 2"/>
          <p:cNvSpPr>
            <a:spLocks noGrp="1"/>
          </p:cNvSpPr>
          <p:nvPr>
            <p:ph type="subTitle" idx="1"/>
          </p:nvPr>
        </p:nvSpPr>
        <p:spPr>
          <a:xfrm>
            <a:off x="60385" y="3648974"/>
            <a:ext cx="8962845" cy="2950233"/>
          </a:xfrm>
        </p:spPr>
        <p:txBody>
          <a:bodyPr>
            <a:normAutofit/>
          </a:bodyPr>
          <a:lstStyle/>
          <a:p>
            <a:pPr algn="l"/>
            <a:r>
              <a:rPr lang="en-US" sz="4400" b="1" dirty="0"/>
              <a:t>GROUP NAME: The Model Maker </a:t>
            </a:r>
            <a:endParaRPr lang="tr-TR" sz="4400" b="1" dirty="0" smtClean="0"/>
          </a:p>
          <a:p>
            <a:pPr algn="l"/>
            <a:r>
              <a:rPr lang="en-US" sz="4400" b="1" dirty="0" smtClean="0"/>
              <a:t>Name: </a:t>
            </a:r>
            <a:r>
              <a:rPr lang="en-US" sz="4400" b="1" dirty="0" err="1"/>
              <a:t>Elvar</a:t>
            </a:r>
            <a:r>
              <a:rPr lang="en-US" sz="4400" b="1" dirty="0"/>
              <a:t> </a:t>
            </a:r>
            <a:r>
              <a:rPr lang="en-US" sz="4400" b="1" dirty="0" err="1"/>
              <a:t>Safarzade</a:t>
            </a:r>
            <a:r>
              <a:rPr lang="en-US" sz="4400" b="1" dirty="0"/>
              <a:t> </a:t>
            </a:r>
            <a:endParaRPr lang="tr-TR" sz="4400" b="1" dirty="0" smtClean="0"/>
          </a:p>
          <a:p>
            <a:pPr algn="l"/>
            <a:r>
              <a:rPr lang="en-US" sz="4400" b="1" dirty="0"/>
              <a:t>Report </a:t>
            </a:r>
            <a:r>
              <a:rPr lang="en-US" sz="4400" b="1" dirty="0" smtClean="0"/>
              <a:t>Date: 30.06.2023</a:t>
            </a:r>
            <a:endParaRPr lang="en-US" sz="4400" b="1"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3230" y="3968152"/>
            <a:ext cx="2922918" cy="1682150"/>
          </a:xfrm>
          <a:prstGeom prst="rect">
            <a:avLst/>
          </a:prstGeom>
        </p:spPr>
      </p:pic>
    </p:spTree>
    <p:extLst>
      <p:ext uri="{BB962C8B-B14F-4D97-AF65-F5344CB8AC3E}">
        <p14:creationId xmlns:p14="http://schemas.microsoft.com/office/powerpoint/2010/main" val="2868772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
            <a:ext cx="12128740" cy="1621765"/>
          </a:xfrm>
        </p:spPr>
        <p:txBody>
          <a:bodyPr>
            <a:normAutofit fontScale="90000"/>
          </a:bodyPr>
          <a:lstStyle/>
          <a:p>
            <a:r>
              <a:rPr lang="en-US" b="1" dirty="0"/>
              <a:t>Converting ML metrics into Business metric and explaining result to business</a:t>
            </a:r>
            <a:br>
              <a:rPr lang="en-US" b="1" dirty="0"/>
            </a:br>
            <a:endParaRPr lang="en-US" dirty="0"/>
          </a:p>
        </p:txBody>
      </p:sp>
      <p:sp>
        <p:nvSpPr>
          <p:cNvPr id="3" name="İçerik Yer Tutucusu 2"/>
          <p:cNvSpPr>
            <a:spLocks noGrp="1"/>
          </p:cNvSpPr>
          <p:nvPr>
            <p:ph idx="1"/>
          </p:nvPr>
        </p:nvSpPr>
        <p:spPr>
          <a:xfrm>
            <a:off x="-1" y="1276709"/>
            <a:ext cx="12128741" cy="5520906"/>
          </a:xfrm>
        </p:spPr>
        <p:txBody>
          <a:bodyPr>
            <a:normAutofit fontScale="55000" lnSpcReduction="20000"/>
          </a:bodyPr>
          <a:lstStyle/>
          <a:p>
            <a:r>
              <a:rPr lang="en-US" b="1" dirty="0"/>
              <a:t>Accuracy:</a:t>
            </a:r>
          </a:p>
          <a:p>
            <a:pPr lvl="1"/>
            <a:r>
              <a:rPr lang="en-US" dirty="0"/>
              <a:t>ML Metric: The model has an accuracy of 89%, meaning it correctly classified 89% of the instances.</a:t>
            </a:r>
          </a:p>
          <a:p>
            <a:pPr lvl="1"/>
            <a:r>
              <a:rPr lang="en-US" dirty="0"/>
              <a:t>Business Metric: The accuracy can be translated into the percentage of correct predictions made by the model in real-world business scenarios.</a:t>
            </a:r>
          </a:p>
          <a:p>
            <a:r>
              <a:rPr lang="en-US" dirty="0"/>
              <a:t>Explanation to Business: The model has shown a relatively high accuracy of 89%, indicating that it can be reliable in making correct predictions in most cases. This means that the model is likely to provide accurate insights or decisions, which can be valuable for business operations and decision-making.</a:t>
            </a:r>
          </a:p>
          <a:p>
            <a:r>
              <a:rPr lang="en-US" b="1" dirty="0"/>
              <a:t>Precision and Recall:</a:t>
            </a:r>
          </a:p>
          <a:p>
            <a:pPr lvl="1"/>
            <a:r>
              <a:rPr lang="en-US" dirty="0"/>
              <a:t>ML Metrics: For class 0, the model has a precision of 90% and a recall of 99%. For class 1, the model has a precision of 53% and a recall of 10%.</a:t>
            </a:r>
          </a:p>
          <a:p>
            <a:pPr lvl="1"/>
            <a:r>
              <a:rPr lang="en-US" dirty="0"/>
              <a:t>Business Metrics: Precision can represent the percentage of accurately predicted positive instances, while recall can represent the percentage of actual positive instances captured by the model.</a:t>
            </a:r>
          </a:p>
          <a:p>
            <a:r>
              <a:rPr lang="en-US" dirty="0"/>
              <a:t>Explanation to Business: The model demonstrates high precision for class 0, suggesting that when it predicts an instance as belonging to class 0, it is likely to be correct 90% of the time. However, the low precision and recall for class 1 indicate that the model struggles to accurately predict instances of this class, capturing only 63% of the actual positives and misclassifying 37% of positive instances. This implies that the model may have limitations when identifying instances related to class 1, potentially leading to missed opportunities or misinterpretation of important cases.</a:t>
            </a:r>
          </a:p>
          <a:p>
            <a:r>
              <a:rPr lang="en-US" b="1" dirty="0"/>
              <a:t>F1-Score:</a:t>
            </a:r>
          </a:p>
          <a:p>
            <a:pPr lvl="1"/>
            <a:r>
              <a:rPr lang="en-US" dirty="0"/>
              <a:t>ML Metric: The F1-score for class 0 is 0.94, and for class 1, it is 0.17.</a:t>
            </a:r>
          </a:p>
          <a:p>
            <a:pPr lvl="1"/>
            <a:r>
              <a:rPr lang="en-US" dirty="0"/>
              <a:t>Business Metric: The F1-score represents the overall balance between precision and recall, considering both false positives and false negatives.</a:t>
            </a:r>
          </a:p>
          <a:p>
            <a:r>
              <a:rPr lang="en-US" dirty="0"/>
              <a:t>Explanation to Business: The F1-score for class 0 is high at 0.94, indicating a good balance between precision and recall. However, the F1-score for class 1 is low at 0.17, implying that the model struggles to find the right balance between correctly identifying positive instances and avoiding false positives or negatives. This could potentially lead to inefficiencies or missed opportunities when dealing with instances of class 1.</a:t>
            </a:r>
          </a:p>
          <a:p>
            <a:r>
              <a:rPr lang="en-US" b="1" dirty="0"/>
              <a:t>ROC AUC Score:</a:t>
            </a:r>
          </a:p>
          <a:p>
            <a:pPr lvl="1"/>
            <a:r>
              <a:rPr lang="en-US" dirty="0"/>
              <a:t>ML Metric: The ROC AUC score represents the model's ability to differentiate between positive and negative instances, with a score of 0.7429633563462559.</a:t>
            </a:r>
          </a:p>
          <a:p>
            <a:pPr lvl="1"/>
            <a:r>
              <a:rPr lang="en-US" dirty="0"/>
              <a:t>Business Metric: The ROC AUC score indicates the model's capability to accurately rank instances and make informed predictions.</a:t>
            </a:r>
          </a:p>
          <a:p>
            <a:r>
              <a:rPr lang="en-US" dirty="0"/>
              <a:t>Explanation to </a:t>
            </a:r>
            <a:r>
              <a:rPr lang="en-US" dirty="0" err="1"/>
              <a:t>Business:The</a:t>
            </a:r>
            <a:r>
              <a:rPr lang="en-US" dirty="0"/>
              <a:t> ROC AUC score of 0.7429633563462559 signifies that your Random Forest model performs reasonably well in distinguishing between positive and negative instances. This score is derived from evaluating the model's ability to rank instances based on their predicted probabilities. A higher ROC AUC score indicates better performance.</a:t>
            </a:r>
          </a:p>
          <a:p>
            <a:pPr marL="0" indent="0">
              <a:buNone/>
            </a:pPr>
            <a:endParaRPr lang="en-US" dirty="0"/>
          </a:p>
        </p:txBody>
      </p:sp>
    </p:spTree>
    <p:extLst>
      <p:ext uri="{BB962C8B-B14F-4D97-AF65-F5344CB8AC3E}">
        <p14:creationId xmlns:p14="http://schemas.microsoft.com/office/powerpoint/2010/main" val="219774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31321" y="365125"/>
            <a:ext cx="9135373" cy="1325563"/>
          </a:xfrm>
        </p:spPr>
        <p:txBody>
          <a:bodyPr/>
          <a:lstStyle/>
          <a:p>
            <a:r>
              <a:rPr lang="en-US" b="1" dirty="0"/>
              <a:t>Problem Statement:</a:t>
            </a:r>
            <a:endParaRPr lang="en-US" dirty="0"/>
          </a:p>
        </p:txBody>
      </p:sp>
      <p:sp>
        <p:nvSpPr>
          <p:cNvPr id="3" name="İçerik Yer Tutucusu 2"/>
          <p:cNvSpPr>
            <a:spLocks noGrp="1"/>
          </p:cNvSpPr>
          <p:nvPr>
            <p:ph idx="1"/>
          </p:nvPr>
        </p:nvSpPr>
        <p:spPr>
          <a:xfrm>
            <a:off x="431321" y="1500996"/>
            <a:ext cx="11688792" cy="1975450"/>
          </a:xfrm>
        </p:spPr>
        <p:txBody>
          <a:bodyPr/>
          <a:lstStyle/>
          <a:p>
            <a:pPr marL="0" indent="0">
              <a:buNone/>
            </a:pPr>
            <a:r>
              <a:rPr lang="en-US" dirty="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21" y="3355676"/>
            <a:ext cx="11611153" cy="3407433"/>
          </a:xfrm>
          <a:prstGeom prst="rect">
            <a:avLst/>
          </a:prstGeom>
        </p:spPr>
      </p:pic>
    </p:spTree>
    <p:extLst>
      <p:ext uri="{BB962C8B-B14F-4D97-AF65-F5344CB8AC3E}">
        <p14:creationId xmlns:p14="http://schemas.microsoft.com/office/powerpoint/2010/main" val="60019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Why ML </a:t>
            </a:r>
            <a:r>
              <a:rPr lang="en-US" b="1" dirty="0" smtClean="0"/>
              <a:t>Model ?</a:t>
            </a:r>
            <a:r>
              <a:rPr lang="en-US" dirty="0"/>
              <a:t> </a:t>
            </a:r>
          </a:p>
        </p:txBody>
      </p:sp>
      <p:sp>
        <p:nvSpPr>
          <p:cNvPr id="3" name="İçerik Yer Tutucusu 2"/>
          <p:cNvSpPr>
            <a:spLocks noGrp="1"/>
          </p:cNvSpPr>
          <p:nvPr>
            <p:ph idx="1"/>
          </p:nvPr>
        </p:nvSpPr>
        <p:spPr/>
        <p:txBody>
          <a:bodyPr>
            <a:normAutofit lnSpcReduction="10000"/>
          </a:bodyPr>
          <a:lstStyle/>
          <a:p>
            <a:r>
              <a:rPr lang="en-US" dirty="0"/>
              <a:t>Bank wants to use ML model to shortlist customer whose chances of buying the product is more so that their marketing channel (tele marketing, SMS/email marketing </a:t>
            </a:r>
            <a:r>
              <a:rPr lang="en-US" dirty="0" err="1"/>
              <a:t>etc</a:t>
            </a:r>
            <a:r>
              <a:rPr lang="en-US" dirty="0"/>
              <a:t>) can focus only to those customers whose chances of buying the product is more.</a:t>
            </a:r>
          </a:p>
          <a:p>
            <a:r>
              <a:rPr lang="en-US" dirty="0"/>
              <a:t>This will save resource and their time ( which is directly involved in the cost ( resource billing)).</a:t>
            </a:r>
          </a:p>
          <a:p>
            <a:r>
              <a:rPr lang="en-US" dirty="0"/>
              <a:t>Develop model with Duration and without duration feature and report the performance of the model.</a:t>
            </a:r>
          </a:p>
          <a:p>
            <a:r>
              <a:rPr lang="en-US" dirty="0"/>
              <a:t>Duration feature is not recommended as this will be difficult to explain the result to business and also it will be difficult for business to campaign based on duration.</a:t>
            </a:r>
          </a:p>
          <a:p>
            <a:endParaRPr lang="en-US" dirty="0"/>
          </a:p>
        </p:txBody>
      </p:sp>
    </p:spTree>
    <p:extLst>
      <p:ext uri="{BB962C8B-B14F-4D97-AF65-F5344CB8AC3E}">
        <p14:creationId xmlns:p14="http://schemas.microsoft.com/office/powerpoint/2010/main" val="52686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905774"/>
          </a:xfrm>
        </p:spPr>
        <p:txBody>
          <a:bodyPr/>
          <a:lstStyle/>
          <a:p>
            <a:r>
              <a:rPr lang="en-US" b="1" dirty="0"/>
              <a:t>Data Collection and Description</a:t>
            </a:r>
            <a:r>
              <a:rPr lang="en-US" b="1" dirty="0" smtClean="0"/>
              <a:t>:</a:t>
            </a:r>
            <a:endParaRPr lang="en-US" dirty="0"/>
          </a:p>
        </p:txBody>
      </p:sp>
      <p:sp>
        <p:nvSpPr>
          <p:cNvPr id="3" name="İçerik Yer Tutucusu 2"/>
          <p:cNvSpPr>
            <a:spLocks noGrp="1"/>
          </p:cNvSpPr>
          <p:nvPr>
            <p:ph idx="1"/>
          </p:nvPr>
        </p:nvSpPr>
        <p:spPr>
          <a:xfrm>
            <a:off x="838200" y="905774"/>
            <a:ext cx="10515600" cy="5891841"/>
          </a:xfrm>
        </p:spPr>
        <p:txBody>
          <a:bodyPr>
            <a:normAutofit fontScale="25000" lnSpcReduction="20000"/>
          </a:bodyPr>
          <a:lstStyle/>
          <a:p>
            <a:r>
              <a:rPr lang="en-US" sz="4300" b="1" dirty="0"/>
              <a:t>Input variables:</a:t>
            </a:r>
          </a:p>
          <a:p>
            <a:r>
              <a:rPr lang="en-US" sz="4300" b="1" dirty="0"/>
              <a:t>bank client data:</a:t>
            </a:r>
            <a:r>
              <a:rPr lang="en-US" sz="4300" dirty="0"/>
              <a:t> 1 - age (numeric)</a:t>
            </a:r>
          </a:p>
          <a:p>
            <a:r>
              <a:rPr lang="en-US" sz="4300" dirty="0"/>
              <a:t>2 - job : type of job (categorical: 'admin.','blue-collar','entrepreneur','housemaid','management','retired','self-employed','services','student','technician','unemployed','unknown')</a:t>
            </a:r>
          </a:p>
          <a:p>
            <a:r>
              <a:rPr lang="en-US" sz="4300" dirty="0"/>
              <a:t>3 - marital : marital status (categorical: '</a:t>
            </a:r>
            <a:r>
              <a:rPr lang="en-US" sz="4300" dirty="0" err="1"/>
              <a:t>divorced','married','single','unknown</a:t>
            </a:r>
            <a:r>
              <a:rPr lang="en-US" sz="4300" dirty="0"/>
              <a:t>'; note: 'divorced' means divorced or widowed)</a:t>
            </a:r>
          </a:p>
          <a:p>
            <a:r>
              <a:rPr lang="en-US" sz="4300" dirty="0"/>
              <a:t>4 - education (categorical: 'basic.4y','basic.6y','basic.9y','high.school','illiterate','professional.course','university.degree','unknown')</a:t>
            </a:r>
          </a:p>
          <a:p>
            <a:r>
              <a:rPr lang="en-US" sz="4300" dirty="0"/>
              <a:t>5 - default: has credit in default? (categorical: '</a:t>
            </a:r>
            <a:r>
              <a:rPr lang="en-US" sz="4300" dirty="0" err="1"/>
              <a:t>no','yes','unknown</a:t>
            </a:r>
            <a:r>
              <a:rPr lang="en-US" sz="4300" dirty="0"/>
              <a:t>')</a:t>
            </a:r>
          </a:p>
          <a:p>
            <a:r>
              <a:rPr lang="en-US" sz="4300" dirty="0"/>
              <a:t>6 - housing: has housing loan? (categorical: '</a:t>
            </a:r>
            <a:r>
              <a:rPr lang="en-US" sz="4300" dirty="0" err="1"/>
              <a:t>no','yes','unknown</a:t>
            </a:r>
            <a:r>
              <a:rPr lang="en-US" sz="4300" dirty="0"/>
              <a:t>')</a:t>
            </a:r>
          </a:p>
          <a:p>
            <a:r>
              <a:rPr lang="en-US" sz="4300" dirty="0"/>
              <a:t>7 - loan: has personal loan? (categorical: '</a:t>
            </a:r>
            <a:r>
              <a:rPr lang="en-US" sz="4300" dirty="0" err="1"/>
              <a:t>no','yes','unknown</a:t>
            </a:r>
            <a:r>
              <a:rPr lang="en-US" sz="4300" dirty="0"/>
              <a:t>')</a:t>
            </a:r>
          </a:p>
          <a:p>
            <a:r>
              <a:rPr lang="en-US" sz="4300" b="1" dirty="0"/>
              <a:t>related with the last contact of the current campaign:</a:t>
            </a:r>
            <a:endParaRPr lang="en-US" sz="4300" dirty="0"/>
          </a:p>
          <a:p>
            <a:r>
              <a:rPr lang="en-US" sz="4300" dirty="0"/>
              <a:t>8 - contact: contact communication type (categorical: '</a:t>
            </a:r>
            <a:r>
              <a:rPr lang="en-US" sz="4300" dirty="0" err="1"/>
              <a:t>cellular','telephone</a:t>
            </a:r>
            <a:r>
              <a:rPr lang="en-US" sz="4300" dirty="0"/>
              <a:t>')</a:t>
            </a:r>
          </a:p>
          <a:p>
            <a:r>
              <a:rPr lang="en-US" sz="4300" dirty="0"/>
              <a:t>9 - month: last contact month of year (categorical: '</a:t>
            </a:r>
            <a:r>
              <a:rPr lang="en-US" sz="4300" dirty="0" err="1"/>
              <a:t>jan</a:t>
            </a:r>
            <a:r>
              <a:rPr lang="en-US" sz="4300" dirty="0"/>
              <a:t>', '</a:t>
            </a:r>
            <a:r>
              <a:rPr lang="en-US" sz="4300" dirty="0" err="1"/>
              <a:t>feb</a:t>
            </a:r>
            <a:r>
              <a:rPr lang="en-US" sz="4300" dirty="0"/>
              <a:t>', 'mar', ..., '</a:t>
            </a:r>
            <a:r>
              <a:rPr lang="en-US" sz="4300" dirty="0" err="1"/>
              <a:t>nov</a:t>
            </a:r>
            <a:r>
              <a:rPr lang="en-US" sz="4300" dirty="0"/>
              <a:t>', '</a:t>
            </a:r>
            <a:r>
              <a:rPr lang="en-US" sz="4300" dirty="0" err="1"/>
              <a:t>dec</a:t>
            </a:r>
            <a:r>
              <a:rPr lang="en-US" sz="4300" dirty="0"/>
              <a:t>')</a:t>
            </a:r>
          </a:p>
          <a:p>
            <a:r>
              <a:rPr lang="en-US" sz="4300" dirty="0"/>
              <a:t>10 - </a:t>
            </a:r>
            <a:r>
              <a:rPr lang="en-US" sz="4300" dirty="0" err="1"/>
              <a:t>day_of_week</a:t>
            </a:r>
            <a:r>
              <a:rPr lang="en-US" sz="4300" dirty="0"/>
              <a:t>: last contact day of the week (categorical: 'mon','</a:t>
            </a:r>
            <a:r>
              <a:rPr lang="en-US" sz="4300" dirty="0" err="1"/>
              <a:t>tue</a:t>
            </a:r>
            <a:r>
              <a:rPr lang="en-US" sz="4300" dirty="0"/>
              <a:t>','wed','</a:t>
            </a:r>
            <a:r>
              <a:rPr lang="en-US" sz="4300" dirty="0" err="1"/>
              <a:t>thu</a:t>
            </a:r>
            <a:r>
              <a:rPr lang="en-US" sz="4300" dirty="0"/>
              <a:t>','</a:t>
            </a:r>
            <a:r>
              <a:rPr lang="en-US" sz="4300" dirty="0" err="1"/>
              <a:t>fri</a:t>
            </a:r>
            <a:r>
              <a:rPr lang="en-US" sz="4300" dirty="0"/>
              <a:t>')</a:t>
            </a:r>
          </a:p>
          <a:p>
            <a:r>
              <a:rPr lang="en-US" sz="4300" dirty="0"/>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r>
              <a:rPr lang="en-US" sz="4300" b="1" dirty="0"/>
              <a:t>other attributes:</a:t>
            </a:r>
            <a:r>
              <a:rPr lang="en-US" sz="4300" dirty="0"/>
              <a:t> 12 - campaign: number of contacts performed during this campaign and for this client (numeric, includes last contact)</a:t>
            </a:r>
          </a:p>
          <a:p>
            <a:r>
              <a:rPr lang="en-US" sz="4300" dirty="0"/>
              <a:t>13 - </a:t>
            </a:r>
            <a:r>
              <a:rPr lang="en-US" sz="4300" dirty="0" err="1"/>
              <a:t>pdays</a:t>
            </a:r>
            <a:r>
              <a:rPr lang="en-US" sz="4300" dirty="0"/>
              <a:t>: number of days that passed by after the client was last contacted from a previous campaign (numeric; 999 means client was not previously contacted)</a:t>
            </a:r>
          </a:p>
          <a:p>
            <a:r>
              <a:rPr lang="en-US" sz="4300" dirty="0"/>
              <a:t>14 - previous: number of contacts performed before this campaign and for this client (numeric)</a:t>
            </a:r>
          </a:p>
          <a:p>
            <a:r>
              <a:rPr lang="en-US" sz="4300" dirty="0"/>
              <a:t>15 - </a:t>
            </a:r>
            <a:r>
              <a:rPr lang="en-US" sz="4300" dirty="0" err="1"/>
              <a:t>poutcome</a:t>
            </a:r>
            <a:r>
              <a:rPr lang="en-US" sz="4300" dirty="0"/>
              <a:t>: outcome of the previous marketing campaign (categorical: '</a:t>
            </a:r>
            <a:r>
              <a:rPr lang="en-US" sz="4300" dirty="0" err="1"/>
              <a:t>failure','nonexistent','success</a:t>
            </a:r>
            <a:r>
              <a:rPr lang="en-US" sz="4300" dirty="0"/>
              <a:t>')</a:t>
            </a:r>
          </a:p>
          <a:p>
            <a:r>
              <a:rPr lang="en-US" sz="4300" b="1" dirty="0"/>
              <a:t>social and economic context attributes</a:t>
            </a:r>
            <a:r>
              <a:rPr lang="en-US" sz="4300" dirty="0"/>
              <a:t> 16 - </a:t>
            </a:r>
            <a:r>
              <a:rPr lang="en-US" sz="4300" dirty="0" err="1"/>
              <a:t>emp.var.rate</a:t>
            </a:r>
            <a:r>
              <a:rPr lang="en-US" sz="4300" dirty="0"/>
              <a:t>: employment variation rate - quarterly indicator (numeric)</a:t>
            </a:r>
          </a:p>
          <a:p>
            <a:r>
              <a:rPr lang="en-US" sz="4300" dirty="0"/>
              <a:t>17 - </a:t>
            </a:r>
            <a:r>
              <a:rPr lang="en-US" sz="4300" dirty="0" err="1"/>
              <a:t>cons.price.idx</a:t>
            </a:r>
            <a:r>
              <a:rPr lang="en-US" sz="4300" dirty="0"/>
              <a:t>: consumer price index - monthly indicator (numeric)</a:t>
            </a:r>
          </a:p>
          <a:p>
            <a:r>
              <a:rPr lang="en-US" sz="4300" dirty="0"/>
              <a:t>18 - </a:t>
            </a:r>
            <a:r>
              <a:rPr lang="en-US" sz="4300" dirty="0" err="1"/>
              <a:t>cons.conf.idx</a:t>
            </a:r>
            <a:r>
              <a:rPr lang="en-US" sz="4300" dirty="0"/>
              <a:t>: consumer confidence index - monthly indicator (numeric)</a:t>
            </a:r>
          </a:p>
          <a:p>
            <a:r>
              <a:rPr lang="en-US" sz="4300" dirty="0"/>
              <a:t>19 - euribor3m: </a:t>
            </a:r>
            <a:r>
              <a:rPr lang="en-US" sz="4300" dirty="0" err="1"/>
              <a:t>euribor</a:t>
            </a:r>
            <a:r>
              <a:rPr lang="en-US" sz="4300" dirty="0"/>
              <a:t> 3 month rate - daily indicator (numeric) 20 - </a:t>
            </a:r>
            <a:r>
              <a:rPr lang="en-US" sz="4300" dirty="0" err="1"/>
              <a:t>nr.employed</a:t>
            </a:r>
            <a:r>
              <a:rPr lang="en-US" sz="4300" dirty="0"/>
              <a:t>: number of employees - quarterly indicator (numeric</a:t>
            </a:r>
            <a:r>
              <a:rPr lang="en-US" sz="4300" dirty="0" smtClean="0"/>
              <a:t>)</a:t>
            </a:r>
          </a:p>
          <a:p>
            <a:r>
              <a:rPr lang="en-US" sz="4400" b="1" dirty="0"/>
              <a:t>Output variable (desired target):**</a:t>
            </a:r>
            <a:r>
              <a:rPr lang="en-US" sz="4400" b="1" dirty="0">
                <a:hlinkClick r:id="rId2"/>
              </a:rPr>
              <a:t>¶</a:t>
            </a:r>
            <a:endParaRPr lang="en-US" sz="4400" b="1" dirty="0"/>
          </a:p>
          <a:p>
            <a:r>
              <a:rPr lang="en-US" sz="4400" dirty="0"/>
              <a:t>21 - y - has the client subscribed a term deposit? (binary: '</a:t>
            </a:r>
            <a:r>
              <a:rPr lang="en-US" sz="4400" dirty="0" err="1"/>
              <a:t>yes','no</a:t>
            </a:r>
            <a:r>
              <a:rPr lang="en-US" sz="4400" dirty="0"/>
              <a:t>')</a:t>
            </a:r>
          </a:p>
          <a:p>
            <a:endParaRPr lang="en-US" sz="4300" dirty="0"/>
          </a:p>
          <a:p>
            <a:endParaRPr lang="en-US" dirty="0"/>
          </a:p>
        </p:txBody>
      </p:sp>
    </p:spTree>
    <p:extLst>
      <p:ext uri="{BB962C8B-B14F-4D97-AF65-F5344CB8AC3E}">
        <p14:creationId xmlns:p14="http://schemas.microsoft.com/office/powerpoint/2010/main" val="207793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828136"/>
          </a:xfrm>
        </p:spPr>
        <p:txBody>
          <a:bodyPr/>
          <a:lstStyle/>
          <a:p>
            <a:r>
              <a:rPr lang="en-US" b="1" dirty="0"/>
              <a:t>Machine Learning Models and Algorithms</a:t>
            </a:r>
          </a:p>
        </p:txBody>
      </p:sp>
      <p:sp>
        <p:nvSpPr>
          <p:cNvPr id="3" name="İçerik Yer Tutucusu 2"/>
          <p:cNvSpPr>
            <a:spLocks noGrp="1"/>
          </p:cNvSpPr>
          <p:nvPr>
            <p:ph idx="1"/>
          </p:nvPr>
        </p:nvSpPr>
        <p:spPr>
          <a:xfrm>
            <a:off x="0" y="940278"/>
            <a:ext cx="12192000" cy="5831457"/>
          </a:xfrm>
        </p:spPr>
        <p:txBody>
          <a:bodyPr>
            <a:normAutofit/>
          </a:bodyPr>
          <a:lstStyle/>
          <a:p>
            <a:pPr marL="0" indent="0">
              <a:buNone/>
            </a:pPr>
            <a:r>
              <a:rPr lang="en-US" dirty="0" smtClean="0"/>
              <a:t>Four </a:t>
            </a:r>
            <a:r>
              <a:rPr lang="en-US" dirty="0" smtClean="0"/>
              <a:t>Machine Learning</a:t>
            </a:r>
            <a:r>
              <a:rPr lang="en-US" dirty="0" smtClean="0"/>
              <a:t> </a:t>
            </a:r>
            <a:r>
              <a:rPr lang="en-US" dirty="0" smtClean="0"/>
              <a:t>Algorithms </a:t>
            </a:r>
            <a:r>
              <a:rPr lang="en-US" dirty="0" smtClean="0"/>
              <a:t>were used for this project.</a:t>
            </a:r>
            <a:endParaRPr lang="en-US" dirty="0"/>
          </a:p>
          <a:p>
            <a:pPr>
              <a:buFont typeface="Wingdings" panose="05000000000000000000" pitchFamily="2" charset="2"/>
              <a:buChar char="Ø"/>
            </a:pPr>
            <a:r>
              <a:rPr lang="en-US" b="1" dirty="0" smtClean="0"/>
              <a:t>Logistic Regression</a:t>
            </a:r>
          </a:p>
          <a:p>
            <a:pPr marL="0" indent="0">
              <a:buNone/>
            </a:pPr>
            <a:r>
              <a:rPr lang="en-US" sz="1600" b="1" dirty="0"/>
              <a:t>Best </a:t>
            </a:r>
            <a:r>
              <a:rPr lang="en-US" sz="1600" b="1" dirty="0" err="1"/>
              <a:t>Hyperparameters</a:t>
            </a:r>
            <a:r>
              <a:rPr lang="en-US" sz="1600" b="1" dirty="0"/>
              <a:t>: </a:t>
            </a:r>
            <a:r>
              <a:rPr lang="en-US" sz="1600" dirty="0"/>
              <a:t>{'C': 0.1, 'penalty': 'l2', 'solver': '</a:t>
            </a:r>
            <a:r>
              <a:rPr lang="en-US" sz="1600" dirty="0" err="1"/>
              <a:t>liblinear</a:t>
            </a:r>
            <a:r>
              <a:rPr lang="en-US" sz="1600" dirty="0"/>
              <a:t>'}</a:t>
            </a:r>
          </a:p>
          <a:p>
            <a:pPr marL="0" indent="0" latinLnBrk="1">
              <a:buNone/>
            </a:pPr>
            <a:r>
              <a:rPr lang="en-US" sz="1600" b="1" dirty="0"/>
              <a:t>Best Score: </a:t>
            </a:r>
            <a:r>
              <a:rPr lang="en-US" sz="1600" dirty="0" smtClean="0"/>
              <a:t>0.8899348937438389</a:t>
            </a:r>
            <a:endParaRPr lang="en-US" dirty="0" smtClean="0"/>
          </a:p>
          <a:p>
            <a:pPr>
              <a:buFont typeface="Wingdings" panose="05000000000000000000" pitchFamily="2" charset="2"/>
              <a:buChar char="Ø"/>
            </a:pPr>
            <a:r>
              <a:rPr lang="en-US" b="1" dirty="0" smtClean="0"/>
              <a:t>Support </a:t>
            </a:r>
            <a:r>
              <a:rPr lang="en-US" b="1" dirty="0"/>
              <a:t>Vector </a:t>
            </a:r>
            <a:r>
              <a:rPr lang="en-US" b="1" dirty="0" smtClean="0"/>
              <a:t>Machines</a:t>
            </a:r>
          </a:p>
          <a:p>
            <a:pPr marL="0" indent="0">
              <a:buNone/>
            </a:pPr>
            <a:r>
              <a:rPr lang="en-US" sz="1600" b="1" dirty="0"/>
              <a:t>Best </a:t>
            </a:r>
            <a:r>
              <a:rPr lang="en-US" sz="1600" b="1" dirty="0" err="1"/>
              <a:t>Hyperparameters</a:t>
            </a:r>
            <a:r>
              <a:rPr lang="en-US" sz="1600" b="1" dirty="0" smtClean="0"/>
              <a:t>: </a:t>
            </a:r>
            <a:r>
              <a:rPr lang="en-US" sz="1600" dirty="0"/>
              <a:t>{'C': 1, 'gamma': 'scale', 'kernel': '</a:t>
            </a:r>
            <a:r>
              <a:rPr lang="en-US" sz="1600" dirty="0" err="1"/>
              <a:t>rbf</a:t>
            </a:r>
            <a:r>
              <a:rPr lang="en-US" sz="1600" dirty="0"/>
              <a:t>'}</a:t>
            </a:r>
            <a:endParaRPr lang="en-US" sz="1600" b="1" dirty="0" smtClean="0"/>
          </a:p>
          <a:p>
            <a:pPr marL="0" indent="0">
              <a:buNone/>
            </a:pPr>
            <a:r>
              <a:rPr lang="en-US" sz="1600" b="1" dirty="0"/>
              <a:t>Best Score</a:t>
            </a:r>
            <a:r>
              <a:rPr lang="en-US" sz="1600" b="1" dirty="0" smtClean="0"/>
              <a:t>: </a:t>
            </a:r>
            <a:r>
              <a:rPr lang="en-US" sz="1600" dirty="0"/>
              <a:t>0.8838487578612748</a:t>
            </a:r>
            <a:endParaRPr lang="en-US" sz="1600" dirty="0" smtClean="0"/>
          </a:p>
          <a:p>
            <a:pPr>
              <a:buFont typeface="Wingdings" panose="05000000000000000000" pitchFamily="2" charset="2"/>
              <a:buChar char="Ø"/>
            </a:pPr>
            <a:r>
              <a:rPr lang="en-US" b="1" dirty="0"/>
              <a:t>Decision </a:t>
            </a:r>
            <a:r>
              <a:rPr lang="en-US" b="1" dirty="0" smtClean="0"/>
              <a:t>Tree</a:t>
            </a:r>
          </a:p>
          <a:p>
            <a:pPr marL="0" indent="0">
              <a:buNone/>
            </a:pPr>
            <a:r>
              <a:rPr lang="en-US" sz="1600" b="1" dirty="0"/>
              <a:t>Best </a:t>
            </a:r>
            <a:r>
              <a:rPr lang="en-US" sz="1600" b="1" dirty="0" err="1"/>
              <a:t>Hyperparameters</a:t>
            </a:r>
            <a:r>
              <a:rPr lang="en-US" sz="1600" b="1" dirty="0"/>
              <a:t>: </a:t>
            </a:r>
            <a:r>
              <a:rPr lang="en-US" sz="1600" dirty="0"/>
              <a:t>{'criterion': 'entropy', '</a:t>
            </a:r>
            <a:r>
              <a:rPr lang="en-US" sz="1600" dirty="0" err="1"/>
              <a:t>max_depth</a:t>
            </a:r>
            <a:r>
              <a:rPr lang="en-US" sz="1600" dirty="0"/>
              <a:t>': 5, '</a:t>
            </a:r>
            <a:r>
              <a:rPr lang="en-US" sz="1600" dirty="0" err="1"/>
              <a:t>min_samples_leaf</a:t>
            </a:r>
            <a:r>
              <a:rPr lang="en-US" sz="1600" dirty="0"/>
              <a:t>': 2, '</a:t>
            </a:r>
            <a:r>
              <a:rPr lang="en-US" sz="1600" dirty="0" err="1"/>
              <a:t>min_samples_split</a:t>
            </a:r>
            <a:r>
              <a:rPr lang="en-US" sz="1600" dirty="0"/>
              <a:t>': 10</a:t>
            </a:r>
            <a:r>
              <a:rPr lang="en-US" sz="1600" dirty="0" smtClean="0"/>
              <a:t>}</a:t>
            </a:r>
          </a:p>
          <a:p>
            <a:pPr marL="0" indent="0">
              <a:buNone/>
            </a:pPr>
            <a:r>
              <a:rPr lang="en-US" sz="1600" b="1" dirty="0" smtClean="0"/>
              <a:t>Best </a:t>
            </a:r>
            <a:r>
              <a:rPr lang="en-US" sz="1600" b="1" dirty="0"/>
              <a:t>Score: </a:t>
            </a:r>
            <a:r>
              <a:rPr lang="en-US" sz="1600" dirty="0"/>
              <a:t>0.884678633379947</a:t>
            </a:r>
            <a:endParaRPr lang="en-US" sz="1600" dirty="0" smtClean="0"/>
          </a:p>
          <a:p>
            <a:pPr>
              <a:buFont typeface="Wingdings" panose="05000000000000000000" pitchFamily="2" charset="2"/>
              <a:buChar char="Ø"/>
            </a:pPr>
            <a:r>
              <a:rPr lang="en-US" b="1" dirty="0"/>
              <a:t>Random Forest </a:t>
            </a:r>
            <a:endParaRPr lang="en-US" b="1" dirty="0" smtClean="0"/>
          </a:p>
          <a:p>
            <a:pPr marL="0" indent="0">
              <a:buNone/>
            </a:pPr>
            <a:r>
              <a:rPr lang="en-US" sz="1600" b="1" dirty="0"/>
              <a:t>Best </a:t>
            </a:r>
            <a:r>
              <a:rPr lang="en-US" sz="1600" b="1" dirty="0" err="1"/>
              <a:t>Hyperparameters</a:t>
            </a:r>
            <a:r>
              <a:rPr lang="en-US" sz="1600" b="1" dirty="0"/>
              <a:t>: </a:t>
            </a:r>
            <a:r>
              <a:rPr lang="en-US" sz="1600" dirty="0"/>
              <a:t>{'criterion': 'entropy', '</a:t>
            </a:r>
            <a:r>
              <a:rPr lang="en-US" sz="1600" dirty="0" err="1"/>
              <a:t>max_depth</a:t>
            </a:r>
            <a:r>
              <a:rPr lang="en-US" sz="1600" dirty="0"/>
              <a:t>': None, '</a:t>
            </a:r>
            <a:r>
              <a:rPr lang="en-US" sz="1600" dirty="0" err="1"/>
              <a:t>max_features</a:t>
            </a:r>
            <a:r>
              <a:rPr lang="en-US" sz="1600" dirty="0"/>
              <a:t>': '</a:t>
            </a:r>
            <a:r>
              <a:rPr lang="en-US" sz="1600" dirty="0" err="1"/>
              <a:t>sqrt</a:t>
            </a:r>
            <a:r>
              <a:rPr lang="en-US" sz="1600" dirty="0"/>
              <a:t>', '</a:t>
            </a:r>
            <a:r>
              <a:rPr lang="en-US" sz="1600" dirty="0" err="1"/>
              <a:t>min_samples_leaf</a:t>
            </a:r>
            <a:r>
              <a:rPr lang="en-US" sz="1600" dirty="0"/>
              <a:t>': 4, '</a:t>
            </a:r>
            <a:r>
              <a:rPr lang="en-US" sz="1600" dirty="0" err="1"/>
              <a:t>min_samples_split</a:t>
            </a:r>
            <a:r>
              <a:rPr lang="en-US" sz="1600" dirty="0"/>
              <a:t>': 10, '</a:t>
            </a:r>
            <a:r>
              <a:rPr lang="en-US" sz="1600" dirty="0" err="1"/>
              <a:t>n_estimators</a:t>
            </a:r>
            <a:r>
              <a:rPr lang="en-US" sz="1600" dirty="0"/>
              <a:t>': 300}</a:t>
            </a:r>
            <a:endParaRPr lang="en-US" sz="1600" b="1" dirty="0"/>
          </a:p>
          <a:p>
            <a:pPr marL="0" indent="0">
              <a:buNone/>
            </a:pPr>
            <a:r>
              <a:rPr lang="en-US" sz="1600" b="1" dirty="0"/>
              <a:t>Best </a:t>
            </a:r>
            <a:r>
              <a:rPr lang="en-US" sz="1600" b="1" dirty="0" smtClean="0"/>
              <a:t>Score:</a:t>
            </a:r>
            <a:r>
              <a:rPr lang="en-US" sz="1600" dirty="0"/>
              <a:t>0.8910387198826253</a:t>
            </a:r>
            <a:endParaRPr lang="en-US" sz="1600" dirty="0" smtClean="0"/>
          </a:p>
          <a:p>
            <a:pPr>
              <a:buFont typeface="Wingdings" panose="05000000000000000000" pitchFamily="2" charset="2"/>
              <a:buChar char="§"/>
            </a:pPr>
            <a:endParaRPr lang="en-US" b="1"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15777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Model Building</a:t>
            </a:r>
            <a:br>
              <a:rPr lang="en-US" b="1" dirty="0"/>
            </a:br>
            <a:endParaRPr lang="en-US" dirty="0"/>
          </a:p>
        </p:txBody>
      </p:sp>
      <p:sp>
        <p:nvSpPr>
          <p:cNvPr id="3" name="İçerik Yer Tutucusu 2"/>
          <p:cNvSpPr>
            <a:spLocks noGrp="1"/>
          </p:cNvSpPr>
          <p:nvPr>
            <p:ph idx="1"/>
          </p:nvPr>
        </p:nvSpPr>
        <p:spPr>
          <a:xfrm>
            <a:off x="838200" y="1250830"/>
            <a:ext cx="10515600" cy="923027"/>
          </a:xfrm>
        </p:spPr>
        <p:txBody>
          <a:bodyPr/>
          <a:lstStyle/>
          <a:p>
            <a:pPr marL="0" indent="0">
              <a:buNone/>
            </a:pPr>
            <a:r>
              <a:rPr lang="en-US" sz="2000" dirty="0"/>
              <a:t>Based on the </a:t>
            </a:r>
            <a:r>
              <a:rPr lang="en-US" sz="2000" dirty="0" smtClean="0"/>
              <a:t>results</a:t>
            </a:r>
            <a:r>
              <a:rPr lang="en-US" sz="2000" dirty="0"/>
              <a:t>, we found that Random Forest Classifier works best so it picks the same for model building</a:t>
            </a:r>
            <a:r>
              <a:rPr lang="en-US" sz="2000" dirty="0" smtClean="0"/>
              <a:t>.</a:t>
            </a:r>
          </a:p>
          <a:p>
            <a:endParaRPr lang="en-US"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025" y="2053086"/>
            <a:ext cx="9911752" cy="4744529"/>
          </a:xfrm>
          <a:prstGeom prst="rect">
            <a:avLst/>
          </a:prstGeom>
        </p:spPr>
      </p:pic>
    </p:spTree>
    <p:extLst>
      <p:ext uri="{BB962C8B-B14F-4D97-AF65-F5344CB8AC3E}">
        <p14:creationId xmlns:p14="http://schemas.microsoft.com/office/powerpoint/2010/main" val="131063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Performance Reporting</a:t>
            </a:r>
            <a:br>
              <a:rPr lang="en-US" b="1" dirty="0"/>
            </a:br>
            <a:endParaRPr lang="en-US"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01338"/>
            <a:ext cx="5533691" cy="4471658"/>
          </a:xfr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225" y="1601338"/>
            <a:ext cx="5805721" cy="4394020"/>
          </a:xfrm>
          <a:prstGeom prst="rect">
            <a:avLst/>
          </a:prstGeom>
        </p:spPr>
      </p:pic>
    </p:spTree>
    <p:extLst>
      <p:ext uri="{BB962C8B-B14F-4D97-AF65-F5344CB8AC3E}">
        <p14:creationId xmlns:p14="http://schemas.microsoft.com/office/powerpoint/2010/main" val="329126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365125"/>
            <a:ext cx="12192000" cy="1325563"/>
          </a:xfrm>
        </p:spPr>
        <p:txBody>
          <a:bodyPr>
            <a:normAutofit fontScale="90000"/>
          </a:bodyPr>
          <a:lstStyle/>
          <a:p>
            <a:r>
              <a:rPr lang="en-US" sz="3600" b="1" dirty="0"/>
              <a:t>The classification report provides a detailed summary of the performance of a classification model for each class. Let's interpret each metric:</a:t>
            </a:r>
            <a:r>
              <a:rPr lang="en-US" b="1" dirty="0"/>
              <a:t/>
            </a:r>
            <a:br>
              <a:rPr lang="en-US" b="1" dirty="0"/>
            </a:br>
            <a:endParaRPr lang="en-US" b="1" dirty="0"/>
          </a:p>
        </p:txBody>
      </p:sp>
      <p:sp>
        <p:nvSpPr>
          <p:cNvPr id="3" name="İçerik Yer Tutucusu 2"/>
          <p:cNvSpPr>
            <a:spLocks noGrp="1"/>
          </p:cNvSpPr>
          <p:nvPr>
            <p:ph idx="1"/>
          </p:nvPr>
        </p:nvSpPr>
        <p:spPr>
          <a:xfrm>
            <a:off x="60385" y="1285336"/>
            <a:ext cx="12068355" cy="5486401"/>
          </a:xfrm>
        </p:spPr>
        <p:txBody>
          <a:bodyPr>
            <a:normAutofit fontScale="85000" lnSpcReduction="20000"/>
          </a:bodyPr>
          <a:lstStyle/>
          <a:p>
            <a:r>
              <a:rPr lang="en-US" b="1" dirty="0"/>
              <a:t>Precision:</a:t>
            </a:r>
          </a:p>
          <a:p>
            <a:pPr lvl="1"/>
            <a:r>
              <a:rPr lang="en-US" dirty="0"/>
              <a:t>For class 0: The precision for class 0 is 0.90, indicating that out of all instances predicted as class 0, 90% were actually true positives.</a:t>
            </a:r>
          </a:p>
          <a:p>
            <a:pPr lvl="1"/>
            <a:r>
              <a:rPr lang="en-US" dirty="0"/>
              <a:t>For class 1: The precision for class 1 is 0.53, suggesting that out of all instances predicted as class 1, only 53% were actually true positives.</a:t>
            </a:r>
          </a:p>
          <a:p>
            <a:r>
              <a:rPr lang="en-US" b="1" dirty="0"/>
              <a:t>Recall:</a:t>
            </a:r>
          </a:p>
          <a:p>
            <a:pPr lvl="1"/>
            <a:r>
              <a:rPr lang="en-US" dirty="0"/>
              <a:t>For class 0: The recall for class 0 is 0.99, indicating that the model correctly identified 99% of the actual instances belonging to class 0.</a:t>
            </a:r>
          </a:p>
          <a:p>
            <a:pPr lvl="1"/>
            <a:r>
              <a:rPr lang="en-US" dirty="0"/>
              <a:t>For class 1: The recall for class 1 is 0.10, suggesting that the model captured only 10% of the actual instances belonging to class 1.</a:t>
            </a:r>
          </a:p>
          <a:p>
            <a:r>
              <a:rPr lang="en-US" b="1" dirty="0"/>
              <a:t>F1-score:</a:t>
            </a:r>
          </a:p>
          <a:p>
            <a:pPr lvl="1"/>
            <a:r>
              <a:rPr lang="en-US" dirty="0"/>
              <a:t>For class 0: The F1-score for class 0 is 0.94, which is a weighted average of precision and recall. It provides a balanced measure of the model's performance for class 0.</a:t>
            </a:r>
          </a:p>
          <a:p>
            <a:pPr lvl="1"/>
            <a:r>
              <a:rPr lang="en-US" dirty="0"/>
              <a:t>For class 1: The F1-score for class 1 is 0.17, indicating a relatively low performance in terms of balancing precision and recall for class 1.</a:t>
            </a:r>
          </a:p>
          <a:p>
            <a:r>
              <a:rPr lang="en-US" b="1" dirty="0"/>
              <a:t>Accuracy:</a:t>
            </a:r>
          </a:p>
          <a:p>
            <a:pPr lvl="1"/>
            <a:r>
              <a:rPr lang="en-US" dirty="0"/>
              <a:t>The overall accuracy of the model is 0.89, suggesting that it correctly classified 89% of the instances in the dataset.</a:t>
            </a:r>
          </a:p>
          <a:p>
            <a:pPr marL="0" indent="0">
              <a:buNone/>
            </a:pPr>
            <a:endParaRPr lang="en-US" dirty="0"/>
          </a:p>
        </p:txBody>
      </p:sp>
    </p:spTree>
    <p:extLst>
      <p:ext uri="{BB962C8B-B14F-4D97-AF65-F5344CB8AC3E}">
        <p14:creationId xmlns:p14="http://schemas.microsoft.com/office/powerpoint/2010/main" val="175556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82188"/>
          </a:xfrm>
        </p:spPr>
        <p:txBody>
          <a:bodyPr/>
          <a:lstStyle/>
          <a:p>
            <a:r>
              <a:rPr lang="da-DK" b="1" dirty="0"/>
              <a:t>ROC AUC Score for Random Forest Model</a:t>
            </a:r>
            <a:endParaRPr lang="en-US" dirty="0"/>
          </a:p>
        </p:txBody>
      </p:sp>
      <p:sp>
        <p:nvSpPr>
          <p:cNvPr id="5" name="Rectangle 1"/>
          <p:cNvSpPr txBox="1">
            <a:spLocks noChangeArrowheads="1"/>
          </p:cNvSpPr>
          <p:nvPr/>
        </p:nvSpPr>
        <p:spPr bwMode="auto">
          <a:xfrm>
            <a:off x="1036608" y="1518283"/>
            <a:ext cx="3809056"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400" b="1" smtClean="0"/>
              <a:t>ROC AUC score of RF Model : </a:t>
            </a:r>
            <a:r>
              <a:rPr lang="en-US" altLang="en-US" sz="1400" smtClean="0"/>
              <a:t>0.7429633563462559</a:t>
            </a:r>
            <a:r>
              <a:rPr lang="en-US" altLang="en-US" sz="1100" b="1" smtClean="0"/>
              <a:t> </a:t>
            </a:r>
            <a:endParaRPr lang="en-US" altLang="en-US" sz="3200" b="1"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8028956" cy="4894352"/>
          </a:xfrm>
        </p:spPr>
      </p:pic>
      <p:sp>
        <p:nvSpPr>
          <p:cNvPr id="8" name="Dikdörtgen 7"/>
          <p:cNvSpPr/>
          <p:nvPr/>
        </p:nvSpPr>
        <p:spPr>
          <a:xfrm>
            <a:off x="8867156" y="2690336"/>
            <a:ext cx="3054550" cy="3139321"/>
          </a:xfrm>
          <a:prstGeom prst="rect">
            <a:avLst/>
          </a:prstGeom>
        </p:spPr>
        <p:txBody>
          <a:bodyPr wrap="square">
            <a:spAutoFit/>
          </a:bodyPr>
          <a:lstStyle/>
          <a:p>
            <a:r>
              <a:rPr lang="en-US" b="0" i="0" dirty="0" smtClean="0">
                <a:effectLst/>
                <a:latin typeface="-apple-system"/>
              </a:rPr>
              <a:t>When dealing with imbalanced datasets, ROC AUC (Receiver Operating Characteristic Area Under the Curve) can be a more appropriate metric to evaluate the performance of your model compared to metrics like Precission,Recall,F1-score and Accuracy.</a:t>
            </a:r>
            <a:endParaRPr lang="en-US" dirty="0"/>
          </a:p>
        </p:txBody>
      </p:sp>
    </p:spTree>
    <p:extLst>
      <p:ext uri="{BB962C8B-B14F-4D97-AF65-F5344CB8AC3E}">
        <p14:creationId xmlns:p14="http://schemas.microsoft.com/office/powerpoint/2010/main" val="33579832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Words>1109</Words>
  <Application>Microsoft Office PowerPoint</Application>
  <PresentationFormat>Geniş ekran</PresentationFormat>
  <Paragraphs>84</Paragraphs>
  <Slides>10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-apple-system</vt:lpstr>
      <vt:lpstr>Arial</vt:lpstr>
      <vt:lpstr>Calibri</vt:lpstr>
      <vt:lpstr>Calibri Light</vt:lpstr>
      <vt:lpstr>Wingdings</vt:lpstr>
      <vt:lpstr>Office Teması</vt:lpstr>
      <vt:lpstr>Bank Marketing (Campaign) -- Group Project </vt:lpstr>
      <vt:lpstr>Problem Statement:</vt:lpstr>
      <vt:lpstr>Why ML Model ? </vt:lpstr>
      <vt:lpstr>Data Collection and Description:</vt:lpstr>
      <vt:lpstr>Machine Learning Models and Algorithms</vt:lpstr>
      <vt:lpstr>Model Building </vt:lpstr>
      <vt:lpstr>Performance Reporting </vt:lpstr>
      <vt:lpstr>The classification report provides a detailed summary of the performance of a classification model for each class. Let's interpret each metric: </vt:lpstr>
      <vt:lpstr>ROC AUC Score for Random Forest Model</vt:lpstr>
      <vt:lpstr>Converting ML metrics into Business metric and explaining result to business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 -- Group Project</dc:title>
  <dc:creator>Lenovo</dc:creator>
  <cp:lastModifiedBy>Lenovo</cp:lastModifiedBy>
  <cp:revision>7</cp:revision>
  <dcterms:created xsi:type="dcterms:W3CDTF">2023-06-29T22:33:21Z</dcterms:created>
  <dcterms:modified xsi:type="dcterms:W3CDTF">2023-06-29T23:29:40Z</dcterms:modified>
</cp:coreProperties>
</file>