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5" r:id="rId6"/>
    <p:sldId id="266" r:id="rId7"/>
    <p:sldId id="269" r:id="rId8"/>
    <p:sldId id="272" r:id="rId9"/>
    <p:sldId id="27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93150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9FE2BFB-6597-443F-B8DA-2509E800755B}"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41876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12537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21695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63369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74050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77473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94690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61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82550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32699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9FE2BFB-6597-443F-B8DA-2509E800755B}"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53463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9FE2BFB-6597-443F-B8DA-2509E800755B}"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78177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9FE2BFB-6597-443F-B8DA-2509E800755B}"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26462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E2BFB-6597-443F-B8DA-2509E800755B}"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91614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9FE2BFB-6597-443F-B8DA-2509E800755B}"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42058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6399212" y="5883275"/>
            <a:ext cx="914400" cy="365125"/>
          </a:xfrm>
        </p:spPr>
        <p:txBody>
          <a:bodyPr/>
          <a:lstStyle/>
          <a:p>
            <a:fld id="{59FE2BFB-6597-443F-B8DA-2509E800755B}" type="datetimeFigureOut">
              <a:rPr lang="en-US" smtClean="0"/>
              <a:t>6/10/2023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15165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9FE2BFB-6597-443F-B8DA-2509E800755B}" type="datetimeFigureOut">
              <a:rPr lang="en-US" smtClean="0"/>
              <a:t>6/10/2023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BCC69BF-488D-4ACC-B202-E0096EE3A665}" type="slidenum">
              <a:rPr lang="en-US" smtClean="0"/>
              <a:t>‹#›</a:t>
            </a:fld>
            <a:endParaRPr lang="en-US"/>
          </a:p>
        </p:txBody>
      </p:sp>
    </p:spTree>
    <p:extLst>
      <p:ext uri="{BB962C8B-B14F-4D97-AF65-F5344CB8AC3E}">
        <p14:creationId xmlns:p14="http://schemas.microsoft.com/office/powerpoint/2010/main" val="152621061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69644" y="2967335"/>
            <a:ext cx="7073360" cy="2031325"/>
          </a:xfrm>
          <a:prstGeom prst="rect">
            <a:avLst/>
          </a:prstGeom>
        </p:spPr>
        <p:txBody>
          <a:bodyPr wrap="square">
            <a:spAutoFit/>
          </a:bodyPr>
          <a:lstStyle/>
          <a:p>
            <a:r>
              <a:rPr lang="en-US" sz="5400" b="1" dirty="0" smtClean="0">
                <a:latin typeface="Calibri" panose="020F0502020204030204" pitchFamily="34" charset="0"/>
                <a:cs typeface="Calibri" panose="020F0502020204030204" pitchFamily="34" charset="0"/>
              </a:rPr>
              <a:t>G2M Case Study</a:t>
            </a:r>
          </a:p>
          <a:p>
            <a:endParaRPr lang="en-US" b="1" dirty="0" smtClean="0">
              <a:latin typeface="Calibri" panose="020F0502020204030204" pitchFamily="34" charset="0"/>
              <a:cs typeface="Calibri" panose="020F0502020204030204" pitchFamily="34" charset="0"/>
            </a:endParaRPr>
          </a:p>
          <a:p>
            <a:r>
              <a:rPr lang="en-US" sz="5400" b="1" dirty="0" smtClean="0">
                <a:latin typeface="Calibri" panose="020F0502020204030204" pitchFamily="34" charset="0"/>
                <a:cs typeface="Calibri" panose="020F0502020204030204" pitchFamily="34" charset="0"/>
              </a:rPr>
              <a:t>Virtual</a:t>
            </a:r>
            <a:r>
              <a:rPr lang="en-US" sz="3600" b="1" dirty="0" smtClean="0">
                <a:latin typeface="Calibri" panose="020F0502020204030204" pitchFamily="34" charset="0"/>
                <a:cs typeface="Calibri" panose="020F0502020204030204" pitchFamily="34" charset="0"/>
              </a:rPr>
              <a:t> </a:t>
            </a:r>
            <a:r>
              <a:rPr lang="en-US" sz="5400" b="1" dirty="0" smtClean="0">
                <a:latin typeface="Calibri" panose="020F0502020204030204" pitchFamily="34" charset="0"/>
                <a:cs typeface="Calibri" panose="020F0502020204030204" pitchFamily="34" charset="0"/>
              </a:rPr>
              <a:t>Internship</a:t>
            </a:r>
            <a:endParaRPr lang="en-US" sz="5400" b="1" dirty="0">
              <a:latin typeface="Calibri" panose="020F0502020204030204" pitchFamily="34" charset="0"/>
              <a:cs typeface="Calibri" panose="020F0502020204030204" pitchFamily="34" charset="0"/>
            </a:endParaRPr>
          </a:p>
        </p:txBody>
      </p:sp>
      <p:pic>
        <p:nvPicPr>
          <p:cNvPr id="10"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40" y="69011"/>
            <a:ext cx="2654060" cy="2256457"/>
          </a:xfrm>
          <a:prstGeom prst="rect">
            <a:avLst/>
          </a:prstGeom>
        </p:spPr>
      </p:pic>
      <p:sp>
        <p:nvSpPr>
          <p:cNvPr id="13" name="Dikdörtgen 12"/>
          <p:cNvSpPr/>
          <p:nvPr/>
        </p:nvSpPr>
        <p:spPr>
          <a:xfrm>
            <a:off x="767751" y="5481006"/>
            <a:ext cx="3001992" cy="584775"/>
          </a:xfrm>
          <a:prstGeom prst="rect">
            <a:avLst/>
          </a:prstGeom>
        </p:spPr>
        <p:txBody>
          <a:bodyPr wrap="square">
            <a:spAutoFit/>
          </a:bodyPr>
          <a:lstStyle/>
          <a:p>
            <a:r>
              <a:rPr lang="en-US" sz="3200" b="1" dirty="0" smtClean="0">
                <a:latin typeface="Calibri" panose="020F0502020204030204" pitchFamily="34" charset="0"/>
                <a:cs typeface="Calibri" panose="020F0502020204030204" pitchFamily="34" charset="0"/>
              </a:rPr>
              <a:t>21-Apr-2023</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88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69010"/>
            <a:ext cx="12192000" cy="897147"/>
          </a:xfrm>
          <a:solidFill>
            <a:schemeClr val="accent6"/>
          </a:solidFill>
        </p:spPr>
        <p:txBody>
          <a:bodyPr>
            <a:normAutofit fontScale="90000"/>
          </a:bodyPr>
          <a:lstStyle/>
          <a:p>
            <a:r>
              <a:rPr lang="en-US" sz="4400" b="1" dirty="0">
                <a:solidFill>
                  <a:srgbClr val="00B050"/>
                </a:solidFill>
                <a:latin typeface="Calibri" panose="020F0502020204030204" pitchFamily="34" charset="0"/>
                <a:cs typeface="Calibri" panose="020F0502020204030204" pitchFamily="34" charset="0"/>
              </a:rPr>
              <a:t>Recommendations</a:t>
            </a:r>
            <a:r>
              <a:rPr lang="en-US" dirty="0">
                <a:solidFill>
                  <a:schemeClr val="accent2"/>
                </a:solidFill>
              </a:rPr>
              <a:t/>
            </a:r>
            <a:br>
              <a:rPr lang="en-US" dirty="0">
                <a:solidFill>
                  <a:schemeClr val="accent2"/>
                </a:solidFill>
              </a:rPr>
            </a:br>
            <a:endParaRPr lang="en-US" dirty="0"/>
          </a:p>
        </p:txBody>
      </p:sp>
      <p:sp>
        <p:nvSpPr>
          <p:cNvPr id="3" name="İçerik Yer Tutucusu 2"/>
          <p:cNvSpPr>
            <a:spLocks noGrp="1"/>
          </p:cNvSpPr>
          <p:nvPr>
            <p:ph idx="1"/>
          </p:nvPr>
        </p:nvSpPr>
        <p:spPr>
          <a:xfrm>
            <a:off x="0" y="646980"/>
            <a:ext cx="12192000" cy="6211019"/>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solidFill>
                  <a:schemeClr val="bg1"/>
                </a:solidFill>
                <a:effectLst/>
              </a:rPr>
              <a:t>1.Yellow Cab Taxi Company's average price charged and cost of trip is higher than Pink Cab.</a:t>
            </a:r>
          </a:p>
          <a:p>
            <a:r>
              <a:rPr lang="en-US" b="1" dirty="0">
                <a:solidFill>
                  <a:schemeClr val="bg1"/>
                </a:solidFill>
                <a:effectLst/>
              </a:rPr>
              <a:t>2.Customers prefer to card payment model rather than cash.</a:t>
            </a:r>
          </a:p>
          <a:p>
            <a:r>
              <a:rPr lang="en-US" b="1" dirty="0">
                <a:solidFill>
                  <a:schemeClr val="bg1"/>
                </a:solidFill>
                <a:effectLst/>
              </a:rPr>
              <a:t>3.Taxi service price is higher in New York than other cities</a:t>
            </a:r>
          </a:p>
          <a:p>
            <a:r>
              <a:rPr lang="en-US" b="1" dirty="0">
                <a:solidFill>
                  <a:schemeClr val="bg1"/>
                </a:solidFill>
                <a:effectLst/>
              </a:rPr>
              <a:t>4.Yellow Cab monthly and yearly profit are higher than Pink Cab.</a:t>
            </a:r>
          </a:p>
          <a:p>
            <a:r>
              <a:rPr lang="en-US" b="1" dirty="0">
                <a:solidFill>
                  <a:schemeClr val="bg1"/>
                </a:solidFill>
                <a:effectLst/>
              </a:rPr>
              <a:t>5.Yellow Cab has more customers than Pink Cab.</a:t>
            </a:r>
          </a:p>
          <a:p>
            <a:pPr marL="0" indent="0">
              <a:buNone/>
            </a:pPr>
            <a:endParaRPr lang="en-US" b="1" dirty="0" smtClean="0">
              <a:solidFill>
                <a:schemeClr val="bg1"/>
              </a:solidFill>
              <a:effectLst/>
            </a:endParaRPr>
          </a:p>
          <a:p>
            <a:pPr marL="0" indent="0">
              <a:buNone/>
            </a:pPr>
            <a:r>
              <a:rPr lang="en-US" b="1" dirty="0" smtClean="0">
                <a:solidFill>
                  <a:schemeClr val="accent6"/>
                </a:solidFill>
                <a:effectLst/>
              </a:rPr>
              <a:t>Based on these data, we can say that the Yellow Cab offers more advantages for investment.</a:t>
            </a:r>
            <a:endParaRPr lang="en-US" b="1" dirty="0" smtClean="0">
              <a:solidFill>
                <a:schemeClr val="accent6"/>
              </a:solidFill>
              <a:effectLst>
                <a:glow rad="38100">
                  <a:schemeClr val="bg1">
                    <a:lumMod val="50000"/>
                    <a:lumOff val="50000"/>
                    <a:alpha val="20000"/>
                  </a:schemeClr>
                </a:glow>
              </a:effectLst>
            </a:endParaRPr>
          </a:p>
          <a:p>
            <a:pPr marL="0" indent="0">
              <a:buNone/>
            </a:pPr>
            <a:endParaRPr lang="en-US" b="1" dirty="0">
              <a:solidFill>
                <a:schemeClr val="accent6"/>
              </a:solidFill>
              <a:effectLst>
                <a:glow rad="38100">
                  <a:schemeClr val="bg1">
                    <a:lumMod val="50000"/>
                    <a:lumOff val="50000"/>
                    <a:alpha val="20000"/>
                  </a:schemeClr>
                </a:glow>
              </a:effectLst>
            </a:endParaRPr>
          </a:p>
          <a:p>
            <a:pPr marL="0" indent="0">
              <a:buNone/>
            </a:pPr>
            <a:endParaRPr lang="en-US" dirty="0">
              <a:effectLst/>
            </a:endParaRPr>
          </a:p>
          <a:p>
            <a:pPr marL="0" indent="0">
              <a:buNone/>
            </a:pPr>
            <a:endParaRPr lang="en-US" dirty="0">
              <a:effectLst/>
            </a:endParaRPr>
          </a:p>
          <a:p>
            <a:endParaRPr lang="en-US" dirty="0"/>
          </a:p>
        </p:txBody>
      </p:sp>
    </p:spTree>
    <p:extLst>
      <p:ext uri="{BB962C8B-B14F-4D97-AF65-F5344CB8AC3E}">
        <p14:creationId xmlns:p14="http://schemas.microsoft.com/office/powerpoint/2010/main" val="326024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770" y="155276"/>
            <a:ext cx="11913079" cy="1561381"/>
          </a:xfrm>
        </p:spPr>
        <p:txBody>
          <a:bodyPr/>
          <a:lstStyle/>
          <a:p>
            <a:pPr algn="ctr"/>
            <a:r>
              <a:rPr lang="en-US" b="1" dirty="0">
                <a:solidFill>
                  <a:schemeClr val="accent6">
                    <a:lumMod val="60000"/>
                    <a:lumOff val="40000"/>
                  </a:schemeClr>
                </a:solidFill>
                <a:latin typeface="Calibri" panose="020F0502020204030204" pitchFamily="34" charset="0"/>
                <a:cs typeface="Calibri" panose="020F0502020204030204" pitchFamily="34" charset="0"/>
              </a:rPr>
              <a:t>Background –G2M(cab industry) case study</a:t>
            </a:r>
            <a:endParaRPr lang="en-US" dirty="0">
              <a:solidFill>
                <a:schemeClr val="accent6">
                  <a:lumMod val="60000"/>
                  <a:lumOff val="40000"/>
                </a:schemeClr>
              </a:solidFill>
            </a:endParaRPr>
          </a:p>
        </p:txBody>
      </p:sp>
      <p:sp>
        <p:nvSpPr>
          <p:cNvPr id="3" name="İçerik Yer Tutucusu 2"/>
          <p:cNvSpPr>
            <a:spLocks noGrp="1"/>
          </p:cNvSpPr>
          <p:nvPr>
            <p:ph idx="1"/>
          </p:nvPr>
        </p:nvSpPr>
        <p:spPr>
          <a:xfrm>
            <a:off x="181155" y="1716657"/>
            <a:ext cx="11852694" cy="5029200"/>
          </a:xfrm>
          <a:solidFill>
            <a:srgbClr val="DDDDDD"/>
          </a:solidFill>
        </p:spPr>
        <p:txBody>
          <a:bodyPr>
            <a:normAutofit/>
          </a:bodyPr>
          <a:lstStyle/>
          <a:p>
            <a:r>
              <a:rPr lang="en-US" dirty="0">
                <a:solidFill>
                  <a:srgbClr val="002060"/>
                </a:solidFill>
              </a:rPr>
              <a:t>XYZ is a private equity firm in US. Due to remarkable growth in the Cab Industry in last few years and multiple key players in the market, it is planning for an investment in Cab industry. </a:t>
            </a:r>
          </a:p>
          <a:p>
            <a:pPr marL="0" indent="0">
              <a:buNone/>
            </a:pPr>
            <a:endParaRPr lang="en-US" dirty="0">
              <a:solidFill>
                <a:srgbClr val="002060"/>
              </a:solidFill>
            </a:endParaRPr>
          </a:p>
          <a:p>
            <a:r>
              <a:rPr lang="en-US" dirty="0">
                <a:solidFill>
                  <a:srgbClr val="002060"/>
                </a:solidFill>
              </a:rPr>
              <a:t>Objective : Enabling XYZ company to invest in the right company by analyzing and visualizing data more efficiently.</a:t>
            </a:r>
          </a:p>
          <a:p>
            <a:endParaRPr lang="en-US" dirty="0">
              <a:solidFill>
                <a:srgbClr val="002060"/>
              </a:solidFill>
            </a:endParaRPr>
          </a:p>
          <a:p>
            <a:pPr marL="0" indent="0">
              <a:buNone/>
            </a:pPr>
            <a:r>
              <a:rPr lang="en-US" sz="2400" dirty="0" smtClean="0">
                <a:solidFill>
                  <a:srgbClr val="002060"/>
                </a:solidFill>
                <a:latin typeface="Calibri" panose="020F0502020204030204" pitchFamily="34" charset="0"/>
                <a:cs typeface="Calibri" panose="020F0502020204030204" pitchFamily="34" charset="0"/>
              </a:rPr>
              <a:t>DATA WAS DIVIDED THREE PARTS : </a:t>
            </a:r>
            <a:endParaRPr lang="en-US" sz="2400" dirty="0">
              <a:solidFill>
                <a:srgbClr val="002060"/>
              </a:solidFill>
              <a:latin typeface="Calibri" panose="020F0502020204030204" pitchFamily="34" charset="0"/>
              <a:cs typeface="Calibri" panose="020F0502020204030204" pitchFamily="34" charset="0"/>
            </a:endParaRPr>
          </a:p>
          <a:p>
            <a:r>
              <a:rPr lang="en-US" sz="2400" dirty="0" smtClean="0">
                <a:solidFill>
                  <a:srgbClr val="002060"/>
                </a:solidFill>
                <a:latin typeface="Calibri" panose="020F0502020204030204" pitchFamily="34" charset="0"/>
                <a:cs typeface="Calibri" panose="020F0502020204030204" pitchFamily="34" charset="0"/>
              </a:rPr>
              <a:t>1.UNDERSTAND DATA CLEARLY</a:t>
            </a:r>
            <a:endParaRPr lang="en-US" sz="2400" dirty="0">
              <a:solidFill>
                <a:srgbClr val="002060"/>
              </a:solidFill>
              <a:latin typeface="Calibri" panose="020F0502020204030204" pitchFamily="34" charset="0"/>
              <a:cs typeface="Calibri" panose="020F0502020204030204" pitchFamily="34" charset="0"/>
            </a:endParaRPr>
          </a:p>
          <a:p>
            <a:r>
              <a:rPr lang="en-US" sz="2400" dirty="0" smtClean="0">
                <a:solidFill>
                  <a:srgbClr val="002060"/>
                </a:solidFill>
                <a:latin typeface="Calibri" panose="020F0502020204030204" pitchFamily="34" charset="0"/>
                <a:cs typeface="Calibri" panose="020F0502020204030204" pitchFamily="34" charset="0"/>
              </a:rPr>
              <a:t>2.BASED ON DATASET TO FIND A COMPANY WHICH HAVE MORE PROFIT</a:t>
            </a:r>
          </a:p>
          <a:p>
            <a:r>
              <a:rPr lang="en-US" sz="2400" dirty="0" smtClean="0">
                <a:solidFill>
                  <a:srgbClr val="002060"/>
                </a:solidFill>
                <a:latin typeface="Calibri" panose="020F0502020204030204" pitchFamily="34" charset="0"/>
                <a:cs typeface="Calibri" panose="020F0502020204030204" pitchFamily="34" charset="0"/>
              </a:rPr>
              <a:t>3. RECOMMEND THE COMPANY WHICH ARE SUITABLE TO INVEST</a:t>
            </a: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231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192000" cy="1268084"/>
          </a:xfrm>
        </p:spPr>
        <p:txBody>
          <a:bodyPr/>
          <a:lstStyle/>
          <a:p>
            <a:r>
              <a:rPr lang="tr-TR" b="1" dirty="0" smtClean="0">
                <a:solidFill>
                  <a:schemeClr val="accent6"/>
                </a:solidFill>
              </a:rPr>
              <a:t>        </a:t>
            </a:r>
            <a:r>
              <a:rPr lang="en-US" b="1" dirty="0" smtClean="0">
                <a:solidFill>
                  <a:schemeClr val="accent6"/>
                </a:solidFill>
              </a:rPr>
              <a:t>Data </a:t>
            </a:r>
            <a:r>
              <a:rPr lang="en-US" b="1" dirty="0">
                <a:solidFill>
                  <a:schemeClr val="accent6"/>
                </a:solidFill>
              </a:rPr>
              <a:t>Exploration</a:t>
            </a:r>
            <a:endParaRPr lang="en-US" dirty="0">
              <a:solidFill>
                <a:schemeClr val="accent6"/>
              </a:solidFill>
            </a:endParaRPr>
          </a:p>
        </p:txBody>
      </p:sp>
      <p:sp>
        <p:nvSpPr>
          <p:cNvPr id="3" name="İçerik Yer Tutucusu 2"/>
          <p:cNvSpPr>
            <a:spLocks noGrp="1"/>
          </p:cNvSpPr>
          <p:nvPr>
            <p:ph idx="1"/>
          </p:nvPr>
        </p:nvSpPr>
        <p:spPr>
          <a:xfrm>
            <a:off x="0" y="1371600"/>
            <a:ext cx="12192000" cy="5486399"/>
          </a:xfrm>
          <a:solidFill>
            <a:schemeClr val="tx1"/>
          </a:solidFill>
        </p:spPr>
        <p:txBody>
          <a:bodyPr>
            <a:normAutofit/>
          </a:bodyPr>
          <a:lstStyle/>
          <a:p>
            <a:pPr>
              <a:buFont typeface="Arial" panose="020B0604020202020204" pitchFamily="34" charset="0"/>
              <a:buChar char="•"/>
            </a:pPr>
            <a:r>
              <a:rPr lang="tr-TR" b="1" dirty="0" smtClean="0">
                <a:solidFill>
                  <a:srgbClr val="FF0000"/>
                </a:solidFill>
              </a:rPr>
              <a:t>1</a:t>
            </a:r>
            <a:r>
              <a:rPr lang="en-US" b="1" dirty="0" smtClean="0">
                <a:solidFill>
                  <a:srgbClr val="FF0000"/>
                </a:solidFill>
              </a:rPr>
              <a:t>4 Features</a:t>
            </a:r>
            <a:endParaRPr lang="tr-TR" b="1" dirty="0" smtClean="0">
              <a:solidFill>
                <a:srgbClr val="FF0000"/>
              </a:solidFill>
            </a:endParaRPr>
          </a:p>
          <a:p>
            <a:pPr>
              <a:buFont typeface="Arial" panose="020B0604020202020204" pitchFamily="34" charset="0"/>
              <a:buChar char="•"/>
            </a:pPr>
            <a:r>
              <a:rPr lang="en-US" b="1" dirty="0" smtClean="0">
                <a:solidFill>
                  <a:srgbClr val="FF0000"/>
                </a:solidFill>
              </a:rPr>
              <a:t>Timeframe </a:t>
            </a:r>
            <a:r>
              <a:rPr lang="en-US" b="1" dirty="0">
                <a:solidFill>
                  <a:srgbClr val="FF0000"/>
                </a:solidFill>
              </a:rPr>
              <a:t>of the data: 2016-01-31 to </a:t>
            </a:r>
            <a:r>
              <a:rPr lang="en-US" b="1" dirty="0" smtClean="0">
                <a:solidFill>
                  <a:srgbClr val="FF0000"/>
                </a:solidFill>
              </a:rPr>
              <a:t>2018-12-31                        </a:t>
            </a:r>
            <a:endParaRPr lang="en-US" b="1" dirty="0">
              <a:solidFill>
                <a:srgbClr val="FF0000"/>
              </a:solidFill>
            </a:endParaRPr>
          </a:p>
          <a:p>
            <a:pPr>
              <a:buFont typeface="Arial" panose="020B0604020202020204" pitchFamily="34" charset="0"/>
              <a:buChar char="•"/>
            </a:pPr>
            <a:r>
              <a:rPr lang="en-US" b="1" dirty="0">
                <a:solidFill>
                  <a:srgbClr val="FF0000"/>
                </a:solidFill>
              </a:rPr>
              <a:t>Total data points :</a:t>
            </a:r>
            <a:r>
              <a:rPr lang="en-US" b="1" dirty="0" smtClean="0">
                <a:solidFill>
                  <a:srgbClr val="FF0000"/>
                </a:solidFill>
              </a:rPr>
              <a:t>439585</a:t>
            </a:r>
          </a:p>
          <a:p>
            <a:pPr marL="0" indent="0">
              <a:buNone/>
            </a:pPr>
            <a:endParaRPr lang="en-US" dirty="0"/>
          </a:p>
          <a:p>
            <a:pPr marL="0" indent="0">
              <a:buNone/>
            </a:pPr>
            <a:endParaRPr lang="en-US" dirty="0"/>
          </a:p>
        </p:txBody>
      </p:sp>
      <p:grpSp>
        <p:nvGrpSpPr>
          <p:cNvPr id="24" name="Group 31">
            <a:extLst>
              <a:ext uri="{FF2B5EF4-FFF2-40B4-BE49-F238E27FC236}">
                <a16:creationId xmlns:a16="http://schemas.microsoft.com/office/drawing/2014/main" id="{F1A85269-51DF-5F48-8AD1-E5FDB72A8EA3}"/>
              </a:ext>
            </a:extLst>
          </p:cNvPr>
          <p:cNvGrpSpPr/>
          <p:nvPr/>
        </p:nvGrpSpPr>
        <p:grpSpPr>
          <a:xfrm>
            <a:off x="6008517" y="1509987"/>
            <a:ext cx="5430109" cy="2730647"/>
            <a:chOff x="1702411" y="3452991"/>
            <a:chExt cx="5168575" cy="4101413"/>
          </a:xfrm>
        </p:grpSpPr>
        <p:grpSp>
          <p:nvGrpSpPr>
            <p:cNvPr id="25" name="Group 12">
              <a:extLst>
                <a:ext uri="{FF2B5EF4-FFF2-40B4-BE49-F238E27FC236}">
                  <a16:creationId xmlns:a16="http://schemas.microsoft.com/office/drawing/2014/main" id="{C0570A45-712A-FC4A-9402-2A4A4E723192}"/>
                </a:ext>
              </a:extLst>
            </p:cNvPr>
            <p:cNvGrpSpPr/>
            <p:nvPr/>
          </p:nvGrpSpPr>
          <p:grpSpPr>
            <a:xfrm>
              <a:off x="1702411" y="3452991"/>
              <a:ext cx="5168575" cy="1602252"/>
              <a:chOff x="1702411" y="4026102"/>
              <a:chExt cx="5168575" cy="1602252"/>
            </a:xfrm>
          </p:grpSpPr>
          <p:sp>
            <p:nvSpPr>
              <p:cNvPr id="32"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TextBox 8">
                <a:extLst>
                  <a:ext uri="{FF2B5EF4-FFF2-40B4-BE49-F238E27FC236}">
                    <a16:creationId xmlns:a16="http://schemas.microsoft.com/office/drawing/2014/main" id="{CE17AD06-A64A-D646-AFEE-C6362DD5F738}"/>
                  </a:ext>
                </a:extLst>
              </p:cNvPr>
              <p:cNvSpPr txBox="1"/>
              <p:nvPr/>
            </p:nvSpPr>
            <p:spPr>
              <a:xfrm>
                <a:off x="1702411" y="5212301"/>
                <a:ext cx="1218790" cy="416051"/>
              </a:xfrm>
              <a:prstGeom prst="rect">
                <a:avLst/>
              </a:prstGeom>
              <a:noFill/>
            </p:spPr>
            <p:txBody>
              <a:bodyPr wrap="square" rtlCol="0">
                <a:spAutoFit/>
              </a:bodyPr>
              <a:lstStyle/>
              <a:p>
                <a:r>
                  <a:rPr lang="en-US" sz="1200" dirty="0">
                    <a:solidFill>
                      <a:srgbClr val="FF0000"/>
                    </a:solidFill>
                  </a:rPr>
                  <a:t>Cab_Data.csv</a:t>
                </a:r>
                <a:r>
                  <a:rPr lang="en-US" sz="1200" dirty="0"/>
                  <a:t> </a:t>
                </a:r>
              </a:p>
            </p:txBody>
          </p:sp>
          <p:sp>
            <p:nvSpPr>
              <p:cNvPr id="37" name="TextBox 9">
                <a:extLst>
                  <a:ext uri="{FF2B5EF4-FFF2-40B4-BE49-F238E27FC236}">
                    <a16:creationId xmlns:a16="http://schemas.microsoft.com/office/drawing/2014/main" id="{4A0D3DAE-96EE-934F-9AF0-0620F641D805}"/>
                  </a:ext>
                </a:extLst>
              </p:cNvPr>
              <p:cNvSpPr txBox="1"/>
              <p:nvPr/>
            </p:nvSpPr>
            <p:spPr>
              <a:xfrm>
                <a:off x="3097359" y="5212301"/>
                <a:ext cx="1391832" cy="416051"/>
              </a:xfrm>
              <a:prstGeom prst="rect">
                <a:avLst/>
              </a:prstGeom>
              <a:noFill/>
            </p:spPr>
            <p:txBody>
              <a:bodyPr wrap="none" rtlCol="0">
                <a:spAutoFit/>
              </a:bodyPr>
              <a:lstStyle/>
              <a:p>
                <a:r>
                  <a:rPr lang="en-US" sz="1200" dirty="0">
                    <a:solidFill>
                      <a:srgbClr val="FF0000"/>
                    </a:solidFill>
                  </a:rPr>
                  <a:t>Customer_ID.csv</a:t>
                </a:r>
                <a:r>
                  <a:rPr lang="en-US" sz="1200" dirty="0"/>
                  <a:t> </a:t>
                </a:r>
              </a:p>
            </p:txBody>
          </p:sp>
          <p:sp>
            <p:nvSpPr>
              <p:cNvPr id="38" name="TextBox 10">
                <a:extLst>
                  <a:ext uri="{FF2B5EF4-FFF2-40B4-BE49-F238E27FC236}">
                    <a16:creationId xmlns:a16="http://schemas.microsoft.com/office/drawing/2014/main" id="{47AD77A3-4610-5746-A31C-60C6F70B1C43}"/>
                  </a:ext>
                </a:extLst>
              </p:cNvPr>
              <p:cNvSpPr txBox="1"/>
              <p:nvPr/>
            </p:nvSpPr>
            <p:spPr>
              <a:xfrm>
                <a:off x="4525356" y="5212303"/>
                <a:ext cx="1519999" cy="416051"/>
              </a:xfrm>
              <a:prstGeom prst="rect">
                <a:avLst/>
              </a:prstGeom>
              <a:noFill/>
            </p:spPr>
            <p:txBody>
              <a:bodyPr wrap="none" rtlCol="0">
                <a:spAutoFit/>
              </a:bodyPr>
              <a:lstStyle/>
              <a:p>
                <a:r>
                  <a:rPr lang="en-US" sz="1200" dirty="0">
                    <a:solidFill>
                      <a:srgbClr val="FF0000"/>
                    </a:solidFill>
                  </a:rPr>
                  <a:t>Transaction_ID.csv</a:t>
                </a:r>
                <a:r>
                  <a:rPr lang="en-US" sz="1200" dirty="0"/>
                  <a:t> </a:t>
                </a:r>
              </a:p>
            </p:txBody>
          </p:sp>
          <p:sp>
            <p:nvSpPr>
              <p:cNvPr id="39"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solidFill>
                      <a:srgbClr val="FF0000"/>
                    </a:solidFill>
                  </a:rPr>
                  <a:t>City.csv</a:t>
                </a:r>
              </a:p>
            </p:txBody>
          </p:sp>
        </p:grpSp>
        <p:cxnSp>
          <p:nvCxnSpPr>
            <p:cNvPr id="26"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225520" cy="832101"/>
            </a:xfrm>
            <a:prstGeom prst="rect">
              <a:avLst/>
            </a:prstGeom>
            <a:noFill/>
          </p:spPr>
          <p:txBody>
            <a:bodyPr wrap="none" rtlCol="0">
              <a:spAutoFit/>
            </a:bodyPr>
            <a:lstStyle/>
            <a:p>
              <a:r>
                <a:rPr lang="en-US" sz="1200" dirty="0">
                  <a:solidFill>
                    <a:srgbClr val="FF0000"/>
                  </a:solidFill>
                </a:rPr>
                <a:t>Final cab data</a:t>
              </a:r>
            </a:p>
            <a:p>
              <a:endParaRPr lang="en-US" dirty="0">
                <a:solidFill>
                  <a:srgbClr val="FF0000"/>
                </a:solidFill>
              </a:endParaRPr>
            </a:p>
          </p:txBody>
        </p:sp>
      </p:grpSp>
    </p:spTree>
    <p:extLst>
      <p:ext uri="{BB962C8B-B14F-4D97-AF65-F5344CB8AC3E}">
        <p14:creationId xmlns:p14="http://schemas.microsoft.com/office/powerpoint/2010/main" val="895020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
            <a:ext cx="8255479" cy="1035170"/>
          </a:xfrm>
        </p:spPr>
        <p:txBody>
          <a:bodyPr>
            <a:noAutofit/>
          </a:bodyPr>
          <a:lstStyle/>
          <a:p>
            <a:r>
              <a:rPr lang="en-US" b="1" cap="none" dirty="0">
                <a:ln w="0"/>
                <a:solidFill>
                  <a:srgbClr val="00B0F0"/>
                </a:solidFill>
                <a:effectLst>
                  <a:outerShdw blurRad="38100" dist="25400" dir="5400000" algn="ctr" rotWithShape="0">
                    <a:srgbClr val="6E747A">
                      <a:alpha val="43000"/>
                    </a:srgbClr>
                  </a:outerShdw>
                </a:effectLst>
              </a:rPr>
              <a:t>Number of customers by Companies</a:t>
            </a:r>
          </a:p>
        </p:txBody>
      </p:sp>
      <p:sp>
        <p:nvSpPr>
          <p:cNvPr id="5" name="Dikdörtgen 4"/>
          <p:cNvSpPr/>
          <p:nvPr/>
        </p:nvSpPr>
        <p:spPr>
          <a:xfrm>
            <a:off x="8626415" y="1"/>
            <a:ext cx="3476445" cy="3354765"/>
          </a:xfrm>
          <a:prstGeom prst="rect">
            <a:avLst/>
          </a:prstGeom>
        </p:spPr>
        <p:txBody>
          <a:bodyPr wrap="square">
            <a:spAutoFit/>
          </a:bodyPr>
          <a:lstStyle/>
          <a:p>
            <a:endParaRPr lang="tr-TR" sz="3600" dirty="0" smtClean="0"/>
          </a:p>
          <a:p>
            <a:endParaRPr lang="tr-TR" sz="3600" dirty="0"/>
          </a:p>
          <a:p>
            <a:r>
              <a:rPr lang="en-US" sz="2800" b="1" dirty="0" smtClean="0">
                <a:solidFill>
                  <a:srgbClr val="FF0000"/>
                </a:solidFill>
              </a:rPr>
              <a:t>Yellow </a:t>
            </a:r>
            <a:r>
              <a:rPr lang="en-US" sz="2800" b="1" dirty="0">
                <a:solidFill>
                  <a:srgbClr val="FF0000"/>
                </a:solidFill>
              </a:rPr>
              <a:t>Cab taxi company users are almost 3 times more than Pink Cab users</a:t>
            </a:r>
          </a:p>
        </p:txBody>
      </p:sp>
      <p:pic>
        <p:nvPicPr>
          <p:cNvPr id="6" name="İçerik Yer Tutucus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38687"/>
            <a:ext cx="8255479" cy="5641675"/>
          </a:xfrm>
        </p:spPr>
      </p:pic>
    </p:spTree>
    <p:extLst>
      <p:ext uri="{BB962C8B-B14F-4D97-AF65-F5344CB8AC3E}">
        <p14:creationId xmlns:p14="http://schemas.microsoft.com/office/powerpoint/2010/main" val="221776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9083615" cy="1173192"/>
          </a:xfrm>
        </p:spPr>
        <p:txBody>
          <a:bodyPr>
            <a:normAutofit/>
          </a:bodyPr>
          <a:lstStyle/>
          <a:p>
            <a:r>
              <a:rPr lang="en-US" sz="2800" b="1" dirty="0" smtClean="0">
                <a:solidFill>
                  <a:srgbClr val="00B0F0"/>
                </a:solidFill>
              </a:rPr>
              <a:t>AVERAGE </a:t>
            </a:r>
            <a:r>
              <a:rPr lang="en-US" sz="2800" b="1" dirty="0">
                <a:solidFill>
                  <a:srgbClr val="00B0F0"/>
                </a:solidFill>
              </a:rPr>
              <a:t>Price Charged and Cost of Trip by Company</a:t>
            </a:r>
          </a:p>
        </p:txBody>
      </p:sp>
      <p:sp>
        <p:nvSpPr>
          <p:cNvPr id="3" name="Dikdörtgen 2"/>
          <p:cNvSpPr/>
          <p:nvPr/>
        </p:nvSpPr>
        <p:spPr>
          <a:xfrm>
            <a:off x="8945591" y="1173193"/>
            <a:ext cx="3001993" cy="2677656"/>
          </a:xfrm>
          <a:prstGeom prst="rect">
            <a:avLst/>
          </a:prstGeom>
        </p:spPr>
        <p:txBody>
          <a:bodyPr wrap="square">
            <a:spAutoFit/>
          </a:bodyPr>
          <a:lstStyle/>
          <a:p>
            <a:r>
              <a:rPr lang="en-US" sz="2800" b="1" dirty="0">
                <a:solidFill>
                  <a:srgbClr val="FF0000"/>
                </a:solidFill>
              </a:rPr>
              <a:t>Average price charged and cost of trip are higher in Yellow Cab Taxi Company.</a:t>
            </a:r>
          </a:p>
        </p:txBody>
      </p:sp>
      <p:pic>
        <p:nvPicPr>
          <p:cNvPr id="5" name="İçerik Yer Tutucus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8945591" cy="5684808"/>
          </a:xfrm>
        </p:spPr>
      </p:pic>
    </p:spTree>
    <p:extLst>
      <p:ext uri="{BB962C8B-B14F-4D97-AF65-F5344CB8AC3E}">
        <p14:creationId xmlns:p14="http://schemas.microsoft.com/office/powerpoint/2010/main" val="582365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800" b="1" dirty="0">
                <a:solidFill>
                  <a:srgbClr val="00B0F0"/>
                </a:solidFill>
              </a:rPr>
              <a:t>Payment Mode Popularity</a:t>
            </a:r>
          </a:p>
        </p:txBody>
      </p:sp>
      <p:sp>
        <p:nvSpPr>
          <p:cNvPr id="3" name="Dikdörtgen 2"/>
          <p:cNvSpPr/>
          <p:nvPr/>
        </p:nvSpPr>
        <p:spPr>
          <a:xfrm>
            <a:off x="8755811" y="1302589"/>
            <a:ext cx="3372928" cy="3416320"/>
          </a:xfrm>
          <a:prstGeom prst="rect">
            <a:avLst/>
          </a:prstGeom>
        </p:spPr>
        <p:txBody>
          <a:bodyPr wrap="square">
            <a:spAutoFit/>
          </a:bodyPr>
          <a:lstStyle/>
          <a:p>
            <a:r>
              <a:rPr lang="en-US" sz="3600" b="1" dirty="0">
                <a:solidFill>
                  <a:srgbClr val="FF0000"/>
                </a:solidFill>
              </a:rPr>
              <a:t>C</a:t>
            </a:r>
            <a:r>
              <a:rPr lang="en-US" sz="3600" b="1" dirty="0" smtClean="0">
                <a:solidFill>
                  <a:srgbClr val="FF0000"/>
                </a:solidFill>
              </a:rPr>
              <a:t>ustomers of both company prefer </a:t>
            </a:r>
            <a:r>
              <a:rPr lang="en-US" sz="3600" b="1" dirty="0">
                <a:solidFill>
                  <a:srgbClr val="FF0000"/>
                </a:solidFill>
              </a:rPr>
              <a:t>to pay by card rather than cash</a:t>
            </a:r>
          </a:p>
        </p:txBody>
      </p:sp>
      <p:pic>
        <p:nvPicPr>
          <p:cNvPr id="5" name="İçerik Yer Tutucus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52423"/>
            <a:ext cx="8437563" cy="5805577"/>
          </a:xfrm>
        </p:spPr>
      </p:pic>
    </p:spTree>
    <p:extLst>
      <p:ext uri="{BB962C8B-B14F-4D97-AF65-F5344CB8AC3E}">
        <p14:creationId xmlns:p14="http://schemas.microsoft.com/office/powerpoint/2010/main" val="909112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678174" cy="1173192"/>
          </a:xfrm>
        </p:spPr>
        <p:txBody>
          <a:bodyPr>
            <a:normAutofit/>
          </a:bodyPr>
          <a:lstStyle/>
          <a:p>
            <a:r>
              <a:rPr lang="en-US" sz="2800" b="1" dirty="0" smtClean="0">
                <a:solidFill>
                  <a:srgbClr val="00B0F0"/>
                </a:solidFill>
              </a:rPr>
              <a:t>Yearly profit by </a:t>
            </a:r>
            <a:r>
              <a:rPr lang="en-US" sz="2800" b="1" dirty="0">
                <a:solidFill>
                  <a:srgbClr val="00B0F0"/>
                </a:solidFill>
              </a:rPr>
              <a:t>Companies between 2016 and 2018</a:t>
            </a:r>
          </a:p>
        </p:txBody>
      </p:sp>
      <p:pic>
        <p:nvPicPr>
          <p:cNvPr id="5" name="İçerik Yer Tutucus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78302"/>
            <a:ext cx="9118121" cy="5693434"/>
          </a:xfrm>
        </p:spPr>
      </p:pic>
      <p:sp>
        <p:nvSpPr>
          <p:cNvPr id="7" name="Dikdörtgen 6"/>
          <p:cNvSpPr/>
          <p:nvPr/>
        </p:nvSpPr>
        <p:spPr>
          <a:xfrm>
            <a:off x="9463176" y="2342248"/>
            <a:ext cx="2234243" cy="3108543"/>
          </a:xfrm>
          <a:prstGeom prst="rect">
            <a:avLst/>
          </a:prstGeom>
        </p:spPr>
        <p:txBody>
          <a:bodyPr wrap="square">
            <a:spAutoFit/>
          </a:bodyPr>
          <a:lstStyle/>
          <a:p>
            <a:r>
              <a:rPr lang="en-US" sz="2800" dirty="0">
                <a:solidFill>
                  <a:srgbClr val="FF0000"/>
                </a:solidFill>
                <a:latin typeface="-apple-system"/>
              </a:rPr>
              <a:t>Yellow Cab has more profit than Pink Cab between 2016 and 2018</a:t>
            </a:r>
            <a:endParaRPr lang="en-US" sz="2800" dirty="0">
              <a:solidFill>
                <a:srgbClr val="FF0000"/>
              </a:solidFill>
            </a:endParaRPr>
          </a:p>
        </p:txBody>
      </p:sp>
    </p:spTree>
    <p:extLst>
      <p:ext uri="{BB962C8B-B14F-4D97-AF65-F5344CB8AC3E}">
        <p14:creationId xmlns:p14="http://schemas.microsoft.com/office/powerpoint/2010/main" val="53790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1047411" cy="1285336"/>
          </a:xfrm>
        </p:spPr>
        <p:txBody>
          <a:bodyPr>
            <a:normAutofit/>
          </a:bodyPr>
          <a:lstStyle/>
          <a:p>
            <a:r>
              <a:rPr lang="en-US" sz="2800" b="1" dirty="0" err="1" smtClean="0">
                <a:solidFill>
                  <a:srgbClr val="00B0F0"/>
                </a:solidFill>
              </a:rPr>
              <a:t>montly</a:t>
            </a:r>
            <a:r>
              <a:rPr lang="en-US" sz="2800" b="1" dirty="0" smtClean="0">
                <a:solidFill>
                  <a:srgbClr val="00B0F0"/>
                </a:solidFill>
              </a:rPr>
              <a:t> </a:t>
            </a:r>
            <a:r>
              <a:rPr lang="en-US" sz="2800" b="1" dirty="0">
                <a:solidFill>
                  <a:srgbClr val="00B0F0"/>
                </a:solidFill>
              </a:rPr>
              <a:t>profit by Companies between 2016 and 2018</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24951"/>
            <a:ext cx="9256143" cy="5633049"/>
          </a:xfrm>
        </p:spPr>
      </p:pic>
      <p:sp>
        <p:nvSpPr>
          <p:cNvPr id="6" name="Dikdörtgen 5"/>
          <p:cNvSpPr/>
          <p:nvPr/>
        </p:nvSpPr>
        <p:spPr>
          <a:xfrm>
            <a:off x="9566694" y="2755384"/>
            <a:ext cx="2355012" cy="2246769"/>
          </a:xfrm>
          <a:prstGeom prst="rect">
            <a:avLst/>
          </a:prstGeom>
        </p:spPr>
        <p:txBody>
          <a:bodyPr wrap="square">
            <a:spAutoFit/>
          </a:bodyPr>
          <a:lstStyle/>
          <a:p>
            <a:r>
              <a:rPr lang="en-US" sz="2800" dirty="0">
                <a:solidFill>
                  <a:srgbClr val="FF0000"/>
                </a:solidFill>
                <a:latin typeface="-apple-system"/>
              </a:rPr>
              <a:t>Both companies have more customers in December</a:t>
            </a:r>
            <a:endParaRPr lang="en-US" sz="2800" dirty="0">
              <a:solidFill>
                <a:srgbClr val="FF0000"/>
              </a:solidFill>
            </a:endParaRPr>
          </a:p>
        </p:txBody>
      </p:sp>
    </p:spTree>
    <p:extLst>
      <p:ext uri="{BB962C8B-B14F-4D97-AF65-F5344CB8AC3E}">
        <p14:creationId xmlns:p14="http://schemas.microsoft.com/office/powerpoint/2010/main" val="127360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1047411" cy="1466491"/>
          </a:xfrm>
        </p:spPr>
        <p:txBody>
          <a:bodyPr>
            <a:normAutofit/>
          </a:bodyPr>
          <a:lstStyle/>
          <a:p>
            <a:r>
              <a:rPr lang="en-US" sz="2800" b="1" dirty="0" smtClean="0">
                <a:solidFill>
                  <a:srgbClr val="00B0F0"/>
                </a:solidFill>
              </a:rPr>
              <a:t>profit of Companies by customers age </a:t>
            </a:r>
            <a:r>
              <a:rPr lang="en-US" sz="2800" b="1" dirty="0">
                <a:solidFill>
                  <a:srgbClr val="00B0F0"/>
                </a:solidFill>
              </a:rPr>
              <a:t>between 2016 and 2018</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76709"/>
            <a:ext cx="8437563" cy="5581291"/>
          </a:xfrm>
        </p:spPr>
      </p:pic>
      <p:sp>
        <p:nvSpPr>
          <p:cNvPr id="6" name="Dikdörtgen 5"/>
          <p:cNvSpPr/>
          <p:nvPr/>
        </p:nvSpPr>
        <p:spPr>
          <a:xfrm>
            <a:off x="9187132" y="2358123"/>
            <a:ext cx="2303254" cy="2677656"/>
          </a:xfrm>
          <a:prstGeom prst="rect">
            <a:avLst/>
          </a:prstGeom>
        </p:spPr>
        <p:txBody>
          <a:bodyPr wrap="square">
            <a:spAutoFit/>
          </a:bodyPr>
          <a:lstStyle/>
          <a:p>
            <a:r>
              <a:rPr lang="en-US" sz="2800" dirty="0">
                <a:solidFill>
                  <a:srgbClr val="FF0000"/>
                </a:solidFill>
                <a:latin typeface="-apple-system"/>
              </a:rPr>
              <a:t>Customers are not keen on using taxi service who are older than 40</a:t>
            </a:r>
            <a:endParaRPr lang="en-US" sz="2800" dirty="0">
              <a:solidFill>
                <a:srgbClr val="FF0000"/>
              </a:solidFill>
            </a:endParaRPr>
          </a:p>
        </p:txBody>
      </p:sp>
    </p:spTree>
    <p:extLst>
      <p:ext uri="{BB962C8B-B14F-4D97-AF65-F5344CB8AC3E}">
        <p14:creationId xmlns:p14="http://schemas.microsoft.com/office/powerpoint/2010/main" val="1997513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212</TotalTime>
  <Words>321</Words>
  <Application>Microsoft Office PowerPoint</Application>
  <PresentationFormat>Geniş ekran</PresentationFormat>
  <Paragraphs>46</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-apple-system</vt:lpstr>
      <vt:lpstr>Arial</vt:lpstr>
      <vt:lpstr>Calibri</vt:lpstr>
      <vt:lpstr>Century Gothic</vt:lpstr>
      <vt:lpstr>Ağ Gözü</vt:lpstr>
      <vt:lpstr>PowerPoint Sunusu</vt:lpstr>
      <vt:lpstr>Background –G2M(cab industry) case study</vt:lpstr>
      <vt:lpstr>        Data Exploration</vt:lpstr>
      <vt:lpstr>Number of customers by Companies</vt:lpstr>
      <vt:lpstr>AVERAGE Price Charged and Cost of Trip by Company</vt:lpstr>
      <vt:lpstr>Payment Mode Popularity</vt:lpstr>
      <vt:lpstr>Yearly profit by Companies between 2016 and 2018</vt:lpstr>
      <vt:lpstr>montly profit by Companies between 2016 and 2018</vt:lpstr>
      <vt:lpstr>profit of Companies by customers age between 2016 and 2018</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20</cp:revision>
  <dcterms:created xsi:type="dcterms:W3CDTF">2023-04-17T14:58:39Z</dcterms:created>
  <dcterms:modified xsi:type="dcterms:W3CDTF">2023-06-10T00:37:35Z</dcterms:modified>
</cp:coreProperties>
</file>