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0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1" r:id="rId6"/>
    <p:sldId id="275" r:id="rId7"/>
    <p:sldId id="273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291" autoAdjust="0"/>
  </p:normalViewPr>
  <p:slideViewPr>
    <p:cSldViewPr snapToGrid="0" showGuides="1">
      <p:cViewPr varScale="1">
        <p:scale>
          <a:sx n="89" d="100"/>
          <a:sy n="89" d="100"/>
        </p:scale>
        <p:origin x="466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21.08.2023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21.08.2023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0D6E-BE91-4B90-BBD7-C0C16F53FAB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9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5726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25712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1343723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089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216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7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8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1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028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0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3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6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6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8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9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73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5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8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30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8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1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07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80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MSIPCMContentMarking" descr="{&quot;HashCode&quot;:-54214931,&quot;Placement&quot;:&quot;Footer&quot;,&quot;Top&quot;:522.862549,&quot;Left&quot;:0.0,&quot;SlideWidth&quot;:960,&quot;SlideHeight&quot;:540}"/>
          <p:cNvSpPr txBox="1"/>
          <p:nvPr userDrawn="1"/>
        </p:nvSpPr>
        <p:spPr>
          <a:xfrm>
            <a:off x="0" y="6640354"/>
            <a:ext cx="744382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6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6" r:id="rId13"/>
    <p:sldLayoutId id="2147483693" r:id="rId14"/>
    <p:sldLayoutId id="2147483694" r:id="rId15"/>
    <p:sldLayoutId id="2147483697" r:id="rId16"/>
    <p:sldLayoutId id="2147483698" r:id="rId17"/>
    <p:sldLayoutId id="2147483699" r:id="rId18"/>
    <p:sldLayoutId id="2147483701" r:id="rId19"/>
    <p:sldLayoutId id="2147483700" r:id="rId20"/>
    <p:sldLayoutId id="2147483687" r:id="rId21"/>
    <p:sldLayoutId id="2147483696" r:id="rId22"/>
    <p:sldLayoutId id="2147483688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0021" y="1535502"/>
            <a:ext cx="10090287" cy="147511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Title: </a:t>
            </a:r>
            <a:r>
              <a:rPr lang="en-US" dirty="0">
                <a:solidFill>
                  <a:schemeClr val="tx1"/>
                </a:solidFill>
              </a:rPr>
              <a:t>"Revolutionizing Home Loan Assessments: Instant Creditworthiness Prediction using Machine Learning"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Date:</a:t>
            </a:r>
            <a:r>
              <a:rPr lang="en-US" dirty="0">
                <a:solidFill>
                  <a:schemeClr val="tx1"/>
                </a:solidFill>
              </a:rPr>
              <a:t> 21.08.2023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2096219"/>
            <a:ext cx="11320202" cy="35669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Business Problem: </a:t>
            </a:r>
            <a:r>
              <a:rPr lang="en-US" sz="2400" dirty="0">
                <a:solidFill>
                  <a:schemeClr val="tx1"/>
                </a:solidFill>
              </a:rPr>
              <a:t>Standard Bank's manual home loan assessment process is time-consuming, causing delays in loan decisions. The challenge is to speed up assessments while ensuring accurate credit risk evaluations.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Business Objective</a:t>
            </a:r>
            <a:r>
              <a:rPr lang="en-US" sz="2400" b="1" dirty="0" smtClean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Our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goal is to develop a machine learning model that predicts loan applicant creditworthiness accurately. This will enable instant loan decisions, improving customer satisfaction and keeping the bank competitive.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Hypothesis: </a:t>
            </a:r>
            <a:r>
              <a:rPr lang="en-US" sz="2400" dirty="0">
                <a:solidFill>
                  <a:schemeClr val="tx1"/>
                </a:solidFill>
              </a:rPr>
              <a:t>We predict that leveraging a well-trained machine learning model can accurately determine if a loan applicant is likely to default. By considering factors like gender, marital status, income, and credit history, we aim to expedite assessments while maintaining accuracy compared to manual evaluations.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888521"/>
            <a:ext cx="4421856" cy="9268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Project Overview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0931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5441" y="1526875"/>
            <a:ext cx="11542143" cy="49860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Describe Data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 dataset provided for this project contains information about loan applicants and their attributes. These attributes play a crucial role in predicting creditworthiness. Here's a brief overview of the columns in the dataset: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Loan_ID</a:t>
            </a:r>
            <a:r>
              <a:rPr lang="en-US" dirty="0">
                <a:solidFill>
                  <a:schemeClr val="tx1"/>
                </a:solidFill>
              </a:rPr>
              <a:t>: A unique identifier for each loan applicant.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Gender: The gender of the applicant (e.g., Male, Female).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Married: Marital status of the applicant (e.g., Married, Single).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Dependents: Number of dependents of the applicant.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Education: Educational background of the applicant (e.g., Graduate, Not Graduate).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Self_Employed</a:t>
            </a:r>
            <a:r>
              <a:rPr lang="en-US" dirty="0">
                <a:solidFill>
                  <a:schemeClr val="tx1"/>
                </a:solidFill>
              </a:rPr>
              <a:t>: Whether the applicant is self-employed (Yes or No).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ApplicantIncome</a:t>
            </a:r>
            <a:r>
              <a:rPr lang="en-US" dirty="0">
                <a:solidFill>
                  <a:schemeClr val="tx1"/>
                </a:solidFill>
              </a:rPr>
              <a:t>: Income of the applicant.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CoapplicantIncome</a:t>
            </a:r>
            <a:r>
              <a:rPr lang="en-US" dirty="0">
                <a:solidFill>
                  <a:schemeClr val="tx1"/>
                </a:solidFill>
              </a:rPr>
              <a:t>: Income of the </a:t>
            </a:r>
            <a:r>
              <a:rPr lang="en-US" dirty="0" err="1">
                <a:solidFill>
                  <a:schemeClr val="tx1"/>
                </a:solidFill>
              </a:rPr>
              <a:t>coapplicant</a:t>
            </a:r>
            <a:r>
              <a:rPr lang="en-US" dirty="0">
                <a:solidFill>
                  <a:schemeClr val="tx1"/>
                </a:solidFill>
              </a:rPr>
              <a:t> (if applicable).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LoanAmount</a:t>
            </a:r>
            <a:r>
              <a:rPr lang="en-US" dirty="0">
                <a:solidFill>
                  <a:schemeClr val="tx1"/>
                </a:solidFill>
              </a:rPr>
              <a:t>: The amount of the loan applied for.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Loan_Amount_Term</a:t>
            </a:r>
            <a:r>
              <a:rPr lang="en-US" dirty="0">
                <a:solidFill>
                  <a:schemeClr val="tx1"/>
                </a:solidFill>
              </a:rPr>
              <a:t>: The term of the loan in months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Credit_History</a:t>
            </a:r>
            <a:r>
              <a:rPr lang="en-US" dirty="0">
                <a:solidFill>
                  <a:schemeClr val="tx1"/>
                </a:solidFill>
              </a:rPr>
              <a:t>: Credit history of the applicant (1: Good, 0: Bad).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Property_Area</a:t>
            </a:r>
            <a:r>
              <a:rPr lang="en-US" dirty="0">
                <a:solidFill>
                  <a:schemeClr val="tx1"/>
                </a:solidFill>
              </a:rPr>
              <a:t>: Area type of the property (e.g., Urban, Rural, </a:t>
            </a:r>
            <a:r>
              <a:rPr lang="en-US" dirty="0" err="1">
                <a:solidFill>
                  <a:schemeClr val="tx1"/>
                </a:solidFill>
              </a:rPr>
              <a:t>Semiurban</a:t>
            </a:r>
            <a:r>
              <a:rPr lang="en-US" dirty="0">
                <a:solidFill>
                  <a:schemeClr val="tx1"/>
                </a:solidFill>
              </a:rPr>
              <a:t>).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Loan_Status</a:t>
            </a:r>
            <a:r>
              <a:rPr lang="en-US" dirty="0">
                <a:solidFill>
                  <a:schemeClr val="tx1"/>
                </a:solidFill>
              </a:rPr>
              <a:t>: Whether the loan was approved or not (Y: Yes, N: No).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405443"/>
            <a:ext cx="4421856" cy="62730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5024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</a:t>
            </a:r>
            <a:r>
              <a:rPr lang="en-US" dirty="0" smtClean="0"/>
              <a:t>LAYUT </a:t>
            </a:r>
            <a:r>
              <a:rPr lang="en-US" dirty="0"/>
              <a:t>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948906"/>
            <a:ext cx="6075342" cy="86647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Correlation </a:t>
            </a:r>
            <a:r>
              <a:rPr lang="en-US" sz="3200" dirty="0" err="1" smtClean="0"/>
              <a:t>Heatmap</a:t>
            </a:r>
            <a:endParaRPr lang="ru-RU" sz="320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" y="1815384"/>
            <a:ext cx="11473132" cy="482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3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2147977"/>
            <a:ext cx="4421856" cy="7246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Random Forest Classifier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1032747"/>
            <a:ext cx="4421856" cy="7826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Modeling</a:t>
            </a:r>
            <a:endParaRPr lang="ru-RU" sz="32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2475" y="254661"/>
            <a:ext cx="1149326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54015" y="2718708"/>
            <a:ext cx="11493260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max_depth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=5,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max_features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='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sqrt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n_estimators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=200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612475" y="3258661"/>
            <a:ext cx="7448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var(--jp-code-font-family)"/>
              </a:rPr>
              <a:t>Train accuracy of the model : </a:t>
            </a:r>
            <a:r>
              <a:rPr lang="en-US" altLang="en-US" sz="1400" dirty="0" smtClean="0">
                <a:latin typeface="var(--jp-code-font-family)"/>
              </a:rPr>
              <a:t>0.81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var(--jp-code-font-family)"/>
              </a:rPr>
              <a:t>Train accuracy of the model : </a:t>
            </a:r>
            <a:r>
              <a:rPr lang="en-US" altLang="en-US" sz="1400" dirty="0" smtClean="0">
                <a:latin typeface="var(--jp-code-font-family)"/>
              </a:rPr>
              <a:t>0.82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/>
              <a:t> </a:t>
            </a:r>
            <a:endParaRPr lang="en-US" altLang="en-US" sz="4000" b="1" dirty="0">
              <a:latin typeface="Arial" panose="020B0604020202020204" pitchFamily="34" charset="0"/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93" y="3881887"/>
            <a:ext cx="4373593" cy="2839587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483" y="129395"/>
            <a:ext cx="7637252" cy="647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0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1155941"/>
            <a:ext cx="4421856" cy="65944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Model Evaluation</a:t>
            </a:r>
            <a:endParaRPr lang="ru-RU" sz="3200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65" y="1906438"/>
            <a:ext cx="6146614" cy="4511614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1938579"/>
            <a:ext cx="5123839" cy="447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3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1" y="2191109"/>
            <a:ext cx="11182179" cy="34720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Data Augmentation: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If feasible, consider generating synthetic data to supplement the training set, which might help improve the model's ability to generalize.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Regular Monitoring and Updates: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Continuously monitor the model's performance in a real-world setting and iterate on improvements based on feedback and observed outcomes.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Further Data Collection: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If possible, gather more data, especially on defaulting applicants, to better capture the underlying patterns and behaviors.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1190446"/>
            <a:ext cx="4421856" cy="6249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Recommendations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86839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471</Words>
  <Application>Microsoft Office PowerPoint</Application>
  <PresentationFormat>Geniş ekran</PresentationFormat>
  <Paragraphs>55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var(--jp-code-font-family)</vt:lpstr>
      <vt:lpstr>Wingdings</vt:lpstr>
      <vt:lpstr>Office Theme</vt:lpstr>
      <vt:lpstr>PRESENTATION TITLE</vt:lpstr>
      <vt:lpstr>TEXT LAYOUT 1</vt:lpstr>
      <vt:lpstr>TEXT LAYOUT 1</vt:lpstr>
      <vt:lpstr>TEXT LAYUT 1</vt:lpstr>
      <vt:lpstr>TEXT LAYOUT 1</vt:lpstr>
      <vt:lpstr>TEXT LAYOUT 1</vt:lpstr>
      <vt:lpstr>TEXT LAYOUT 1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2022-05-18T22:38:45Z</dcterms:created>
  <dcterms:modified xsi:type="dcterms:W3CDTF">2023-08-21T15:20:11Z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MSIP_Label_b1c9b508-7c6e-42bd-bedf-808292653d6c_Enabled">
    <vt:lpwstr>true</vt:lpwstr>
  </property>
  <property fmtid="{D5CDD505-2E9C-101B-9397-08002B2CF9AE}" pid="4" name="MSIP_Label_b1c9b508-7c6e-42bd-bedf-808292653d6c_SetDate">
    <vt:lpwstr>2022-05-19T01:22:06Z</vt:lpwstr>
  </property>
  <property fmtid="{D5CDD505-2E9C-101B-9397-08002B2CF9AE}" pid="5" name="MSIP_Label_b1c9b508-7c6e-42bd-bedf-808292653d6c_Method">
    <vt:lpwstr>Standard</vt:lpwstr>
  </property>
  <property fmtid="{D5CDD505-2E9C-101B-9397-08002B2CF9AE}" pid="6" name="MSIP_Label_b1c9b508-7c6e-42bd-bedf-808292653d6c_Name">
    <vt:lpwstr>b1c9b508-7c6e-42bd-bedf-808292653d6c</vt:lpwstr>
  </property>
  <property fmtid="{D5CDD505-2E9C-101B-9397-08002B2CF9AE}" pid="7" name="MSIP_Label_b1c9b508-7c6e-42bd-bedf-808292653d6c_SiteId">
    <vt:lpwstr>2882be50-2012-4d88-ac86-544124e120c8</vt:lpwstr>
  </property>
  <property fmtid="{D5CDD505-2E9C-101B-9397-08002B2CF9AE}" pid="8" name="MSIP_Label_b1c9b508-7c6e-42bd-bedf-808292653d6c_ActionId">
    <vt:lpwstr>c3df17d2-40a2-4bd4-9a6b-f03faab2d8c2</vt:lpwstr>
  </property>
  <property fmtid="{D5CDD505-2E9C-101B-9397-08002B2CF9AE}" pid="9" name="MSIP_Label_b1c9b508-7c6e-42bd-bedf-808292653d6c_ContentBits">
    <vt:lpwstr>3</vt:lpwstr>
  </property>
</Properties>
</file>