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61" r:id="rId3"/>
    <p:sldId id="257" r:id="rId4"/>
    <p:sldId id="258" r:id="rId5"/>
    <p:sldId id="260" r:id="rId6"/>
    <p:sldId id="262" r:id="rId7"/>
    <p:sldId id="263" r:id="rId8"/>
    <p:sldId id="264" r:id="rId9"/>
    <p:sldId id="265" r:id="rId10"/>
    <p:sldId id="266" r:id="rId11"/>
    <p:sldId id="267" r:id="rId12"/>
    <p:sldId id="268" r:id="rId13"/>
    <p:sldId id="269" r:id="rId14"/>
    <p:sldId id="270" r:id="rId15"/>
    <p:sldId id="273" r:id="rId16"/>
    <p:sldId id="274"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548" autoAdjust="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D1EADE-8E88-4C7C-8AC5-FB148DE4940E}" type="datetime1">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718131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1BA835-12AC-4E8F-955A-EA3F4DE2791F}" type="datetime1">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339289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1BA835-12AC-4E8F-955A-EA3F4DE2791F}" type="datetime1">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6943287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1BA835-12AC-4E8F-955A-EA3F4DE2791F}" type="datetime1">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98173001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1BA835-12AC-4E8F-955A-EA3F4DE2791F}" type="datetime1">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57975884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1BA835-12AC-4E8F-955A-EA3F4DE2791F}" type="datetime1">
              <a:rPr lang="en-US" smtClean="0"/>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28173600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1BA835-12AC-4E8F-955A-EA3F4DE2791F}" type="datetime1">
              <a:rPr lang="en-US" smtClean="0"/>
              <a:t>4/26/2025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71756295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1BA835-12AC-4E8F-955A-EA3F4DE2791F}" type="datetime1">
              <a:rPr lang="en-US" smtClean="0"/>
              <a:t>4/26/2025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1437606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1BA835-12AC-4E8F-955A-EA3F4DE2791F}" type="datetime1">
              <a:rPr lang="en-US" smtClean="0"/>
              <a:t>4/26/2025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04899057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1BA835-12AC-4E8F-955A-EA3F4DE2791F}" type="datetime1">
              <a:rPr lang="en-US" smtClean="0"/>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3705406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1BA835-12AC-4E8F-955A-EA3F4DE2791F}" type="datetime1">
              <a:rPr lang="en-US" smtClean="0"/>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91266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1BA835-12AC-4E8F-955A-EA3F4DE2791F}" type="datetime1">
              <a:rPr lang="en-US" smtClean="0"/>
              <a:t>4/26/2025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7843D-FF13-4365-9478-9625B70A2705}" type="slidenum">
              <a:rPr lang="en-US" smtClean="0"/>
              <a:t>‹#›</a:t>
            </a:fld>
            <a:endParaRPr lang="en-US"/>
          </a:p>
        </p:txBody>
      </p:sp>
    </p:spTree>
    <p:extLst>
      <p:ext uri="{BB962C8B-B14F-4D97-AF65-F5344CB8AC3E}">
        <p14:creationId xmlns:p14="http://schemas.microsoft.com/office/powerpoint/2010/main" val="1510302175"/>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EAD0-C9E5-F261-1B78-8DAA74EC4507}"/>
              </a:ext>
            </a:extLst>
          </p:cNvPr>
          <p:cNvSpPr>
            <a:spLocks noGrp="1"/>
          </p:cNvSpPr>
          <p:nvPr>
            <p:ph type="ctrTitle"/>
          </p:nvPr>
        </p:nvSpPr>
        <p:spPr>
          <a:xfrm>
            <a:off x="703400" y="908651"/>
            <a:ext cx="3620882" cy="3640345"/>
          </a:xfrm>
        </p:spPr>
        <p:txBody>
          <a:bodyPr anchor="t">
            <a:normAutofit/>
          </a:bodyPr>
          <a:lstStyle/>
          <a:p>
            <a:r>
              <a:rPr lang="en-US" sz="4000" dirty="0"/>
              <a:t>Project 1: Ames Housing</a:t>
            </a:r>
            <a:br>
              <a:rPr lang="en-US" sz="4000" dirty="0"/>
            </a:br>
            <a:br>
              <a:rPr lang="en-US" sz="4000" dirty="0"/>
            </a:br>
            <a:endParaRPr lang="en-US" sz="4000" dirty="0"/>
          </a:p>
        </p:txBody>
      </p:sp>
      <p:sp>
        <p:nvSpPr>
          <p:cNvPr id="3" name="Subtitle 2">
            <a:extLst>
              <a:ext uri="{FF2B5EF4-FFF2-40B4-BE49-F238E27FC236}">
                <a16:creationId xmlns:a16="http://schemas.microsoft.com/office/drawing/2014/main" id="{A0924D8B-F104-AE68-BEA7-5DD669AE9C5D}"/>
              </a:ext>
            </a:extLst>
          </p:cNvPr>
          <p:cNvSpPr>
            <a:spLocks noGrp="1"/>
          </p:cNvSpPr>
          <p:nvPr>
            <p:ph type="subTitle" idx="1"/>
          </p:nvPr>
        </p:nvSpPr>
        <p:spPr>
          <a:xfrm>
            <a:off x="703400" y="4945712"/>
            <a:ext cx="3380437" cy="850392"/>
          </a:xfrm>
        </p:spPr>
        <p:txBody>
          <a:bodyPr anchor="b">
            <a:normAutofit/>
          </a:bodyPr>
          <a:lstStyle/>
          <a:p>
            <a:r>
              <a:rPr lang="en-US" sz="1800" dirty="0"/>
              <a:t>Classification</a:t>
            </a:r>
          </a:p>
        </p:txBody>
      </p:sp>
      <p:pic>
        <p:nvPicPr>
          <p:cNvPr id="15" name="Picture 14" descr="Triangular abstract background">
            <a:extLst>
              <a:ext uri="{FF2B5EF4-FFF2-40B4-BE49-F238E27FC236}">
                <a16:creationId xmlns:a16="http://schemas.microsoft.com/office/drawing/2014/main" id="{B920F8C6-ADF3-EDEF-29CE-07A08E742416}"/>
              </a:ext>
            </a:extLst>
          </p:cNvPr>
          <p:cNvPicPr>
            <a:picLocks noChangeAspect="1"/>
          </p:cNvPicPr>
          <p:nvPr/>
        </p:nvPicPr>
        <p:blipFill>
          <a:blip r:embed="rId2"/>
          <a:srcRect l="8940" r="19853" b="-1"/>
          <a:stretch/>
        </p:blipFill>
        <p:spPr>
          <a:xfrm>
            <a:off x="4876158" y="10"/>
            <a:ext cx="7315841" cy="6857990"/>
          </a:xfrm>
          <a:prstGeom prst="rect">
            <a:avLst/>
          </a:prstGeom>
        </p:spPr>
      </p:pic>
      <p:sp>
        <p:nvSpPr>
          <p:cNvPr id="5" name="TextBox 4">
            <a:extLst>
              <a:ext uri="{FF2B5EF4-FFF2-40B4-BE49-F238E27FC236}">
                <a16:creationId xmlns:a16="http://schemas.microsoft.com/office/drawing/2014/main" id="{DE12C05B-3F92-6C3B-4928-461EF525CB41}"/>
              </a:ext>
            </a:extLst>
          </p:cNvPr>
          <p:cNvSpPr txBox="1"/>
          <p:nvPr/>
        </p:nvSpPr>
        <p:spPr>
          <a:xfrm>
            <a:off x="1095270" y="3429000"/>
            <a:ext cx="2803490" cy="646331"/>
          </a:xfrm>
          <a:prstGeom prst="rect">
            <a:avLst/>
          </a:prstGeom>
          <a:noFill/>
        </p:spPr>
        <p:txBody>
          <a:bodyPr wrap="square" rtlCol="0">
            <a:spAutoFit/>
          </a:bodyPr>
          <a:lstStyle/>
          <a:p>
            <a:r>
              <a:rPr lang="en-US" dirty="0"/>
              <a:t>Elvessa Tatum </a:t>
            </a:r>
          </a:p>
          <a:p>
            <a:r>
              <a:rPr lang="en-US" dirty="0"/>
              <a:t>UHID: 2064084</a:t>
            </a:r>
          </a:p>
        </p:txBody>
      </p:sp>
    </p:spTree>
    <p:extLst>
      <p:ext uri="{BB962C8B-B14F-4D97-AF65-F5344CB8AC3E}">
        <p14:creationId xmlns:p14="http://schemas.microsoft.com/office/powerpoint/2010/main" val="365319859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A1E0707-4985-454B-ACE0-4855BB558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0116D27-2BCB-311D-DCFA-EF0D56DFDFE7}"/>
              </a:ext>
            </a:extLst>
          </p:cNvPr>
          <p:cNvSpPr>
            <a:spLocks noGrp="1"/>
          </p:cNvSpPr>
          <p:nvPr>
            <p:ph type="title"/>
          </p:nvPr>
        </p:nvSpPr>
        <p:spPr>
          <a:xfrm>
            <a:off x="733427" y="609599"/>
            <a:ext cx="3686174" cy="1322888"/>
          </a:xfrm>
        </p:spPr>
        <p:txBody>
          <a:bodyPr>
            <a:normAutofit/>
          </a:bodyPr>
          <a:lstStyle/>
          <a:p>
            <a:r>
              <a:rPr lang="en-US" sz="2800"/>
              <a:t>Preprocessing and data exploration continued</a:t>
            </a:r>
          </a:p>
        </p:txBody>
      </p:sp>
      <p:sp>
        <p:nvSpPr>
          <p:cNvPr id="3" name="Content Placeholder 2">
            <a:extLst>
              <a:ext uri="{FF2B5EF4-FFF2-40B4-BE49-F238E27FC236}">
                <a16:creationId xmlns:a16="http://schemas.microsoft.com/office/drawing/2014/main" id="{A208DA70-0E81-2278-4F26-1AAF92C91F15}"/>
              </a:ext>
            </a:extLst>
          </p:cNvPr>
          <p:cNvSpPr>
            <a:spLocks noGrp="1"/>
          </p:cNvSpPr>
          <p:nvPr>
            <p:ph idx="1"/>
          </p:nvPr>
        </p:nvSpPr>
        <p:spPr>
          <a:xfrm>
            <a:off x="733427" y="2194101"/>
            <a:ext cx="3543298" cy="3973337"/>
          </a:xfrm>
        </p:spPr>
        <p:txBody>
          <a:bodyPr>
            <a:normAutofit/>
          </a:bodyPr>
          <a:lstStyle/>
          <a:p>
            <a:r>
              <a:rPr lang="en-US" sz="2000" dirty="0"/>
              <a:t>Clearly, the top 3 variables that </a:t>
            </a:r>
            <a:r>
              <a:rPr lang="en-US" sz="2000" dirty="0" err="1"/>
              <a:t>allign</a:t>
            </a:r>
            <a:r>
              <a:rPr lang="en-US" sz="2000" dirty="0"/>
              <a:t> best with the target are </a:t>
            </a:r>
            <a:r>
              <a:rPr lang="en-US" sz="2000" dirty="0" err="1"/>
              <a:t>SalePrice</a:t>
            </a:r>
            <a:r>
              <a:rPr lang="en-US" sz="2000" dirty="0"/>
              <a:t>, Overall Quality, and Full bath.</a:t>
            </a:r>
          </a:p>
          <a:p>
            <a:endParaRPr lang="en-US" sz="2000" dirty="0"/>
          </a:p>
          <a:p>
            <a:r>
              <a:rPr lang="en-US" sz="2000" dirty="0"/>
              <a:t> </a:t>
            </a:r>
            <a:r>
              <a:rPr lang="en-US" sz="2000" dirty="0" err="1"/>
              <a:t>SalePrice</a:t>
            </a:r>
            <a:r>
              <a:rPr lang="en-US" sz="2000" dirty="0"/>
              <a:t> was the original target in the dataset, so it should be removed from future use</a:t>
            </a:r>
          </a:p>
        </p:txBody>
      </p:sp>
      <p:pic>
        <p:nvPicPr>
          <p:cNvPr id="4" name="Picture 3">
            <a:extLst>
              <a:ext uri="{FF2B5EF4-FFF2-40B4-BE49-F238E27FC236}">
                <a16:creationId xmlns:a16="http://schemas.microsoft.com/office/drawing/2014/main" id="{92551420-30D0-883C-FB87-466205ECA667}"/>
              </a:ext>
            </a:extLst>
          </p:cNvPr>
          <p:cNvPicPr>
            <a:picLocks noChangeAspect="1"/>
          </p:cNvPicPr>
          <p:nvPr/>
        </p:nvPicPr>
        <p:blipFill>
          <a:blip r:embed="rId2"/>
          <a:stretch>
            <a:fillRect/>
          </a:stretch>
        </p:blipFill>
        <p:spPr>
          <a:xfrm>
            <a:off x="6505220" y="1073835"/>
            <a:ext cx="1862842" cy="4710330"/>
          </a:xfrm>
          <a:prstGeom prst="rect">
            <a:avLst/>
          </a:prstGeom>
        </p:spPr>
      </p:pic>
      <p:pic>
        <p:nvPicPr>
          <p:cNvPr id="5" name="Picture 4">
            <a:extLst>
              <a:ext uri="{FF2B5EF4-FFF2-40B4-BE49-F238E27FC236}">
                <a16:creationId xmlns:a16="http://schemas.microsoft.com/office/drawing/2014/main" id="{FD7D597E-565F-E2AC-0E9E-BF04AD475EF7}"/>
              </a:ext>
            </a:extLst>
          </p:cNvPr>
          <p:cNvPicPr>
            <a:picLocks noChangeAspect="1"/>
          </p:cNvPicPr>
          <p:nvPr/>
        </p:nvPicPr>
        <p:blipFill>
          <a:blip r:embed="rId3"/>
          <a:stretch>
            <a:fillRect/>
          </a:stretch>
        </p:blipFill>
        <p:spPr>
          <a:xfrm>
            <a:off x="8673211" y="2626565"/>
            <a:ext cx="2828925" cy="1604870"/>
          </a:xfrm>
          <a:prstGeom prst="rect">
            <a:avLst/>
          </a:prstGeom>
        </p:spPr>
      </p:pic>
    </p:spTree>
    <p:extLst>
      <p:ext uri="{BB962C8B-B14F-4D97-AF65-F5344CB8AC3E}">
        <p14:creationId xmlns:p14="http://schemas.microsoft.com/office/powerpoint/2010/main" val="148712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90B689-9306-8FB4-CFF9-2188767DED3B}"/>
              </a:ext>
            </a:extLst>
          </p:cNvPr>
          <p:cNvSpPr>
            <a:spLocks noGrp="1"/>
          </p:cNvSpPr>
          <p:nvPr>
            <p:ph type="title"/>
          </p:nvPr>
        </p:nvSpPr>
        <p:spPr>
          <a:xfrm>
            <a:off x="1051560" y="586822"/>
            <a:ext cx="3657600" cy="1645920"/>
          </a:xfrm>
        </p:spPr>
        <p:txBody>
          <a:bodyPr>
            <a:normAutofit/>
          </a:bodyPr>
          <a:lstStyle/>
          <a:p>
            <a:r>
              <a:rPr lang="en-US" sz="3200"/>
              <a:t>Data exploration continued</a:t>
            </a:r>
          </a:p>
        </p:txBody>
      </p:sp>
      <p:sp>
        <p:nvSpPr>
          <p:cNvPr id="25" name="Rectangle 2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7" name="Rectangle 2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C64E82A-9D2C-5FD9-1F24-3B16D62BE763}"/>
              </a:ext>
            </a:extLst>
          </p:cNvPr>
          <p:cNvSpPr>
            <a:spLocks noGrp="1"/>
          </p:cNvSpPr>
          <p:nvPr>
            <p:ph idx="1"/>
          </p:nvPr>
        </p:nvSpPr>
        <p:spPr>
          <a:xfrm>
            <a:off x="5142296" y="894302"/>
            <a:ext cx="6214552" cy="1338439"/>
          </a:xfrm>
        </p:spPr>
        <p:txBody>
          <a:bodyPr anchor="ctr">
            <a:normAutofit fontScale="92500" lnSpcReduction="20000"/>
          </a:bodyPr>
          <a:lstStyle/>
          <a:p>
            <a:r>
              <a:rPr lang="en-US" sz="1800" dirty="0"/>
              <a:t>Let’s look at some plots based on what correlates with the data. Let’s look at the distribution of overall quality and full bath</a:t>
            </a:r>
          </a:p>
          <a:p>
            <a:r>
              <a:rPr lang="en-US" sz="1800" dirty="0"/>
              <a:t>From here, we can see that most houses that are below the median have 2 bathrooms and have a lesser quality. Meanwhile, houses with a higher quality and not many bathrooms are more expensive, being higher than the median.</a:t>
            </a:r>
          </a:p>
          <a:p>
            <a:endParaRPr lang="en-US" sz="1800" dirty="0"/>
          </a:p>
          <a:p>
            <a:endParaRPr lang="en-US" sz="1800" dirty="0"/>
          </a:p>
        </p:txBody>
      </p:sp>
      <p:pic>
        <p:nvPicPr>
          <p:cNvPr id="5" name="Picture 4">
            <a:extLst>
              <a:ext uri="{FF2B5EF4-FFF2-40B4-BE49-F238E27FC236}">
                <a16:creationId xmlns:a16="http://schemas.microsoft.com/office/drawing/2014/main" id="{CA5A3DA2-F91D-F6FB-5974-06289F3A7356}"/>
              </a:ext>
            </a:extLst>
          </p:cNvPr>
          <p:cNvPicPr>
            <a:picLocks noChangeAspect="1"/>
          </p:cNvPicPr>
          <p:nvPr/>
        </p:nvPicPr>
        <p:blipFill>
          <a:blip r:embed="rId2"/>
          <a:stretch>
            <a:fillRect/>
          </a:stretch>
        </p:blipFill>
        <p:spPr>
          <a:xfrm>
            <a:off x="727420" y="2729397"/>
            <a:ext cx="5142235" cy="3483864"/>
          </a:xfrm>
          <a:prstGeom prst="rect">
            <a:avLst/>
          </a:prstGeom>
        </p:spPr>
      </p:pic>
      <p:pic>
        <p:nvPicPr>
          <p:cNvPr id="9" name="Picture 8">
            <a:extLst>
              <a:ext uri="{FF2B5EF4-FFF2-40B4-BE49-F238E27FC236}">
                <a16:creationId xmlns:a16="http://schemas.microsoft.com/office/drawing/2014/main" id="{AF6D114B-AC3F-4700-64BC-1801E7618618}"/>
              </a:ext>
            </a:extLst>
          </p:cNvPr>
          <p:cNvPicPr>
            <a:picLocks noChangeAspect="1"/>
          </p:cNvPicPr>
          <p:nvPr/>
        </p:nvPicPr>
        <p:blipFill>
          <a:blip r:embed="rId3"/>
          <a:stretch>
            <a:fillRect/>
          </a:stretch>
        </p:blipFill>
        <p:spPr>
          <a:xfrm>
            <a:off x="6321031" y="2729397"/>
            <a:ext cx="5278582" cy="3483864"/>
          </a:xfrm>
          <a:prstGeom prst="rect">
            <a:avLst/>
          </a:prstGeom>
        </p:spPr>
      </p:pic>
    </p:spTree>
    <p:extLst>
      <p:ext uri="{BB962C8B-B14F-4D97-AF65-F5344CB8AC3E}">
        <p14:creationId xmlns:p14="http://schemas.microsoft.com/office/powerpoint/2010/main" val="2701250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A4F4A-A4C9-7C73-ADE4-B00BD402B646}"/>
              </a:ext>
            </a:extLst>
          </p:cNvPr>
          <p:cNvSpPr>
            <a:spLocks noGrp="1"/>
          </p:cNvSpPr>
          <p:nvPr>
            <p:ph type="title"/>
          </p:nvPr>
        </p:nvSpPr>
        <p:spPr>
          <a:xfrm>
            <a:off x="0" y="18255"/>
            <a:ext cx="10515600" cy="1325563"/>
          </a:xfrm>
        </p:spPr>
        <p:txBody>
          <a:bodyPr/>
          <a:lstStyle/>
          <a:p>
            <a:r>
              <a:rPr lang="en-US"/>
              <a:t>Data exploration continued</a:t>
            </a:r>
            <a:endParaRPr lang="en-US" dirty="0"/>
          </a:p>
        </p:txBody>
      </p:sp>
      <p:sp>
        <p:nvSpPr>
          <p:cNvPr id="3" name="Content Placeholder 2">
            <a:extLst>
              <a:ext uri="{FF2B5EF4-FFF2-40B4-BE49-F238E27FC236}">
                <a16:creationId xmlns:a16="http://schemas.microsoft.com/office/drawing/2014/main" id="{2F4B6EF4-1720-6646-BDFA-2C2C8DABD58A}"/>
              </a:ext>
            </a:extLst>
          </p:cNvPr>
          <p:cNvSpPr>
            <a:spLocks noGrp="1"/>
          </p:cNvSpPr>
          <p:nvPr>
            <p:ph idx="1"/>
          </p:nvPr>
        </p:nvSpPr>
        <p:spPr>
          <a:xfrm>
            <a:off x="0" y="1072512"/>
            <a:ext cx="12192000" cy="5785487"/>
          </a:xfrm>
        </p:spPr>
        <p:txBody>
          <a:bodyPr/>
          <a:lstStyle/>
          <a:p>
            <a:r>
              <a:rPr lang="en-US" dirty="0"/>
              <a:t>Let’s encode the data to include categorical values in our exploration, and see what are the most correlated features. After this, it is clear what columns should or shouldn't be kept. Anything above a correlation of 0.35 should be kept.</a:t>
            </a:r>
          </a:p>
          <a:p>
            <a:endParaRPr lang="en-US" dirty="0"/>
          </a:p>
          <a:p>
            <a:endParaRPr lang="en-US" dirty="0"/>
          </a:p>
        </p:txBody>
      </p:sp>
      <p:pic>
        <p:nvPicPr>
          <p:cNvPr id="5" name="Picture 4">
            <a:extLst>
              <a:ext uri="{FF2B5EF4-FFF2-40B4-BE49-F238E27FC236}">
                <a16:creationId xmlns:a16="http://schemas.microsoft.com/office/drawing/2014/main" id="{0DCF7013-0668-42DF-F7E6-365DAFC29EEA}"/>
              </a:ext>
            </a:extLst>
          </p:cNvPr>
          <p:cNvPicPr>
            <a:picLocks noChangeAspect="1"/>
          </p:cNvPicPr>
          <p:nvPr/>
        </p:nvPicPr>
        <p:blipFill>
          <a:blip r:embed="rId2"/>
          <a:stretch>
            <a:fillRect/>
          </a:stretch>
        </p:blipFill>
        <p:spPr>
          <a:xfrm>
            <a:off x="-1" y="2558798"/>
            <a:ext cx="8124825" cy="4038600"/>
          </a:xfrm>
          <a:prstGeom prst="rect">
            <a:avLst/>
          </a:prstGeom>
        </p:spPr>
      </p:pic>
      <p:pic>
        <p:nvPicPr>
          <p:cNvPr id="7" name="Picture 6">
            <a:extLst>
              <a:ext uri="{FF2B5EF4-FFF2-40B4-BE49-F238E27FC236}">
                <a16:creationId xmlns:a16="http://schemas.microsoft.com/office/drawing/2014/main" id="{A5D5158A-AD04-7187-55BC-A41CDABE420B}"/>
              </a:ext>
            </a:extLst>
          </p:cNvPr>
          <p:cNvPicPr>
            <a:picLocks noChangeAspect="1"/>
          </p:cNvPicPr>
          <p:nvPr/>
        </p:nvPicPr>
        <p:blipFill>
          <a:blip r:embed="rId3"/>
          <a:stretch>
            <a:fillRect/>
          </a:stretch>
        </p:blipFill>
        <p:spPr>
          <a:xfrm>
            <a:off x="8643937" y="2540023"/>
            <a:ext cx="3028950" cy="4362450"/>
          </a:xfrm>
          <a:prstGeom prst="rect">
            <a:avLst/>
          </a:prstGeom>
        </p:spPr>
      </p:pic>
    </p:spTree>
    <p:extLst>
      <p:ext uri="{BB962C8B-B14F-4D97-AF65-F5344CB8AC3E}">
        <p14:creationId xmlns:p14="http://schemas.microsoft.com/office/powerpoint/2010/main" val="1111346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17C65-1DE1-E382-184B-0F35A993CA64}"/>
              </a:ext>
            </a:extLst>
          </p:cNvPr>
          <p:cNvSpPr>
            <a:spLocks noGrp="1"/>
          </p:cNvSpPr>
          <p:nvPr>
            <p:ph type="title"/>
          </p:nvPr>
        </p:nvSpPr>
        <p:spPr>
          <a:xfrm>
            <a:off x="0" y="18255"/>
            <a:ext cx="10515600" cy="1325563"/>
          </a:xfrm>
        </p:spPr>
        <p:txBody>
          <a:bodyPr/>
          <a:lstStyle/>
          <a:p>
            <a:r>
              <a:rPr lang="en-US" dirty="0"/>
              <a:t>Data preprocessing continued</a:t>
            </a:r>
          </a:p>
        </p:txBody>
      </p:sp>
      <p:sp>
        <p:nvSpPr>
          <p:cNvPr id="3" name="Content Placeholder 2">
            <a:extLst>
              <a:ext uri="{FF2B5EF4-FFF2-40B4-BE49-F238E27FC236}">
                <a16:creationId xmlns:a16="http://schemas.microsoft.com/office/drawing/2014/main" id="{11FBC6BA-BFBF-87C4-AFE2-CEFF8C9D10D4}"/>
              </a:ext>
            </a:extLst>
          </p:cNvPr>
          <p:cNvSpPr>
            <a:spLocks noGrp="1"/>
          </p:cNvSpPr>
          <p:nvPr>
            <p:ph idx="1"/>
          </p:nvPr>
        </p:nvSpPr>
        <p:spPr>
          <a:xfrm>
            <a:off x="0" y="1360098"/>
            <a:ext cx="12192000" cy="4351338"/>
          </a:xfrm>
        </p:spPr>
        <p:txBody>
          <a:bodyPr/>
          <a:lstStyle/>
          <a:p>
            <a:r>
              <a:rPr lang="en-US" dirty="0"/>
              <a:t>Let’s get the selected features, encode them, and scale and normalize them</a:t>
            </a:r>
          </a:p>
          <a:p>
            <a:endParaRPr lang="en-US" dirty="0"/>
          </a:p>
          <a:p>
            <a:endParaRPr lang="en-US" dirty="0"/>
          </a:p>
        </p:txBody>
      </p:sp>
      <p:pic>
        <p:nvPicPr>
          <p:cNvPr id="5" name="Picture 4">
            <a:extLst>
              <a:ext uri="{FF2B5EF4-FFF2-40B4-BE49-F238E27FC236}">
                <a16:creationId xmlns:a16="http://schemas.microsoft.com/office/drawing/2014/main" id="{EB71DBD8-8EDE-5463-FB90-0B7EE1E166C0}"/>
              </a:ext>
            </a:extLst>
          </p:cNvPr>
          <p:cNvPicPr>
            <a:picLocks noChangeAspect="1"/>
          </p:cNvPicPr>
          <p:nvPr/>
        </p:nvPicPr>
        <p:blipFill>
          <a:blip r:embed="rId2"/>
          <a:stretch>
            <a:fillRect/>
          </a:stretch>
        </p:blipFill>
        <p:spPr>
          <a:xfrm>
            <a:off x="2069959" y="2066746"/>
            <a:ext cx="7558035" cy="4791254"/>
          </a:xfrm>
          <a:prstGeom prst="rect">
            <a:avLst/>
          </a:prstGeom>
        </p:spPr>
      </p:pic>
    </p:spTree>
    <p:extLst>
      <p:ext uri="{BB962C8B-B14F-4D97-AF65-F5344CB8AC3E}">
        <p14:creationId xmlns:p14="http://schemas.microsoft.com/office/powerpoint/2010/main" val="2155671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4B01-3EFF-E7A3-5C2D-61D4223C1EF1}"/>
              </a:ext>
            </a:extLst>
          </p:cNvPr>
          <p:cNvSpPr>
            <a:spLocks noGrp="1"/>
          </p:cNvSpPr>
          <p:nvPr>
            <p:ph type="title"/>
          </p:nvPr>
        </p:nvSpPr>
        <p:spPr>
          <a:xfrm>
            <a:off x="0" y="18255"/>
            <a:ext cx="10515600" cy="1325563"/>
          </a:xfrm>
        </p:spPr>
        <p:txBody>
          <a:bodyPr/>
          <a:lstStyle/>
          <a:p>
            <a:r>
              <a:rPr lang="en-US" dirty="0"/>
              <a:t>Creating the models</a:t>
            </a:r>
          </a:p>
        </p:txBody>
      </p:sp>
      <p:sp>
        <p:nvSpPr>
          <p:cNvPr id="3" name="Content Placeholder 2">
            <a:extLst>
              <a:ext uri="{FF2B5EF4-FFF2-40B4-BE49-F238E27FC236}">
                <a16:creationId xmlns:a16="http://schemas.microsoft.com/office/drawing/2014/main" id="{60938CAC-3C72-724C-8712-524E657F386B}"/>
              </a:ext>
            </a:extLst>
          </p:cNvPr>
          <p:cNvSpPr>
            <a:spLocks noGrp="1"/>
          </p:cNvSpPr>
          <p:nvPr>
            <p:ph idx="1"/>
          </p:nvPr>
        </p:nvSpPr>
        <p:spPr>
          <a:xfrm>
            <a:off x="0" y="1343817"/>
            <a:ext cx="12192000" cy="5495927"/>
          </a:xfrm>
        </p:spPr>
        <p:txBody>
          <a:bodyPr/>
          <a:lstStyle/>
          <a:p>
            <a:r>
              <a:rPr lang="en-US" dirty="0"/>
              <a:t>Let’s use logistic regression and decision trees to run our data.</a:t>
            </a:r>
          </a:p>
          <a:p>
            <a:endParaRPr lang="en-US" dirty="0"/>
          </a:p>
        </p:txBody>
      </p:sp>
      <p:pic>
        <p:nvPicPr>
          <p:cNvPr id="6" name="Picture 5">
            <a:extLst>
              <a:ext uri="{FF2B5EF4-FFF2-40B4-BE49-F238E27FC236}">
                <a16:creationId xmlns:a16="http://schemas.microsoft.com/office/drawing/2014/main" id="{CCE35573-D297-1C47-6897-84F4BC1D8D53}"/>
              </a:ext>
            </a:extLst>
          </p:cNvPr>
          <p:cNvPicPr>
            <a:picLocks noChangeAspect="1"/>
          </p:cNvPicPr>
          <p:nvPr/>
        </p:nvPicPr>
        <p:blipFill>
          <a:blip r:embed="rId2"/>
          <a:stretch>
            <a:fillRect/>
          </a:stretch>
        </p:blipFill>
        <p:spPr>
          <a:xfrm>
            <a:off x="2512088" y="2120848"/>
            <a:ext cx="6599411" cy="4718896"/>
          </a:xfrm>
          <a:prstGeom prst="rect">
            <a:avLst/>
          </a:prstGeom>
        </p:spPr>
      </p:pic>
    </p:spTree>
    <p:extLst>
      <p:ext uri="{BB962C8B-B14F-4D97-AF65-F5344CB8AC3E}">
        <p14:creationId xmlns:p14="http://schemas.microsoft.com/office/powerpoint/2010/main" val="3263528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2DF15-B956-665C-18A4-5301F3FBCB31}"/>
              </a:ext>
            </a:extLst>
          </p:cNvPr>
          <p:cNvSpPr>
            <a:spLocks noGrp="1"/>
          </p:cNvSpPr>
          <p:nvPr>
            <p:ph type="title"/>
          </p:nvPr>
        </p:nvSpPr>
        <p:spPr>
          <a:xfrm>
            <a:off x="-76200" y="0"/>
            <a:ext cx="10515600" cy="1325563"/>
          </a:xfrm>
        </p:spPr>
        <p:txBody>
          <a:bodyPr/>
          <a:lstStyle/>
          <a:p>
            <a:r>
              <a:rPr lang="en-US"/>
              <a:t>Creating the models continued</a:t>
            </a:r>
            <a:endParaRPr lang="en-US" dirty="0"/>
          </a:p>
        </p:txBody>
      </p:sp>
      <p:sp>
        <p:nvSpPr>
          <p:cNvPr id="3" name="Content Placeholder 2">
            <a:extLst>
              <a:ext uri="{FF2B5EF4-FFF2-40B4-BE49-F238E27FC236}">
                <a16:creationId xmlns:a16="http://schemas.microsoft.com/office/drawing/2014/main" id="{2FC5928E-E46C-483E-3B17-25407FAF8C49}"/>
              </a:ext>
            </a:extLst>
          </p:cNvPr>
          <p:cNvSpPr>
            <a:spLocks noGrp="1"/>
          </p:cNvSpPr>
          <p:nvPr>
            <p:ph idx="1"/>
          </p:nvPr>
        </p:nvSpPr>
        <p:spPr>
          <a:xfrm>
            <a:off x="0" y="1325562"/>
            <a:ext cx="12192000" cy="5532437"/>
          </a:xfrm>
        </p:spPr>
        <p:txBody>
          <a:bodyPr/>
          <a:lstStyle/>
          <a:p>
            <a:r>
              <a:rPr lang="en-US" dirty="0"/>
              <a:t>Let’s visualize our models, starting with logistic regression, then decision tree.</a:t>
            </a:r>
          </a:p>
        </p:txBody>
      </p:sp>
      <p:pic>
        <p:nvPicPr>
          <p:cNvPr id="5" name="Picture 4">
            <a:extLst>
              <a:ext uri="{FF2B5EF4-FFF2-40B4-BE49-F238E27FC236}">
                <a16:creationId xmlns:a16="http://schemas.microsoft.com/office/drawing/2014/main" id="{0DF90485-5D16-DE35-7355-0AE743862F99}"/>
              </a:ext>
            </a:extLst>
          </p:cNvPr>
          <p:cNvPicPr>
            <a:picLocks noChangeAspect="1"/>
          </p:cNvPicPr>
          <p:nvPr/>
        </p:nvPicPr>
        <p:blipFill>
          <a:blip r:embed="rId2"/>
          <a:stretch>
            <a:fillRect/>
          </a:stretch>
        </p:blipFill>
        <p:spPr>
          <a:xfrm>
            <a:off x="211015" y="1875556"/>
            <a:ext cx="7835621" cy="4760595"/>
          </a:xfrm>
          <a:prstGeom prst="rect">
            <a:avLst/>
          </a:prstGeom>
        </p:spPr>
      </p:pic>
    </p:spTree>
    <p:extLst>
      <p:ext uri="{BB962C8B-B14F-4D97-AF65-F5344CB8AC3E}">
        <p14:creationId xmlns:p14="http://schemas.microsoft.com/office/powerpoint/2010/main" val="3238527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DA32-068F-20E8-2D3D-350D920FEAC7}"/>
              </a:ext>
            </a:extLst>
          </p:cNvPr>
          <p:cNvSpPr>
            <a:spLocks noGrp="1"/>
          </p:cNvSpPr>
          <p:nvPr>
            <p:ph type="title"/>
          </p:nvPr>
        </p:nvSpPr>
        <p:spPr>
          <a:xfrm>
            <a:off x="0" y="18255"/>
            <a:ext cx="10515600" cy="1325563"/>
          </a:xfrm>
        </p:spPr>
        <p:txBody>
          <a:bodyPr/>
          <a:lstStyle/>
          <a:p>
            <a:endParaRPr lang="en-US" dirty="0"/>
          </a:p>
        </p:txBody>
      </p:sp>
      <p:sp>
        <p:nvSpPr>
          <p:cNvPr id="3" name="Content Placeholder 2">
            <a:extLst>
              <a:ext uri="{FF2B5EF4-FFF2-40B4-BE49-F238E27FC236}">
                <a16:creationId xmlns:a16="http://schemas.microsoft.com/office/drawing/2014/main" id="{7A340ACD-CD8F-1D49-FE08-10F6B9277E42}"/>
              </a:ext>
            </a:extLst>
          </p:cNvPr>
          <p:cNvSpPr>
            <a:spLocks noGrp="1"/>
          </p:cNvSpPr>
          <p:nvPr>
            <p:ph idx="1"/>
          </p:nvPr>
        </p:nvSpPr>
        <p:spPr>
          <a:xfrm>
            <a:off x="0" y="1721643"/>
            <a:ext cx="10515600" cy="4351338"/>
          </a:xfrm>
        </p:spPr>
        <p:txBody>
          <a:bodyPr/>
          <a:lstStyle/>
          <a:p>
            <a:r>
              <a:rPr lang="en-US" dirty="0"/>
              <a:t>Now for decision trees</a:t>
            </a:r>
          </a:p>
        </p:txBody>
      </p:sp>
      <p:pic>
        <p:nvPicPr>
          <p:cNvPr id="2052" name="Picture 4">
            <a:extLst>
              <a:ext uri="{FF2B5EF4-FFF2-40B4-BE49-F238E27FC236}">
                <a16:creationId xmlns:a16="http://schemas.microsoft.com/office/drawing/2014/main" id="{F7AE732D-67AD-C816-116E-84F03CB16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7031"/>
            <a:ext cx="12192000" cy="6103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158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41">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16340BC-5BD4-0558-3891-A20C3D3002F6}"/>
              </a:ext>
            </a:extLst>
          </p:cNvPr>
          <p:cNvSpPr>
            <a:spLocks noGrp="1"/>
          </p:cNvSpPr>
          <p:nvPr>
            <p:ph type="title"/>
          </p:nvPr>
        </p:nvSpPr>
        <p:spPr>
          <a:xfrm>
            <a:off x="838200" y="978408"/>
            <a:ext cx="3721608" cy="1106424"/>
          </a:xfrm>
        </p:spPr>
        <p:txBody>
          <a:bodyPr>
            <a:normAutofit/>
          </a:bodyPr>
          <a:lstStyle/>
          <a:p>
            <a:r>
              <a:rPr lang="en-US" sz="2800"/>
              <a:t>Evaluating the models</a:t>
            </a:r>
          </a:p>
        </p:txBody>
      </p:sp>
      <p:sp>
        <p:nvSpPr>
          <p:cNvPr id="44" name="Rectangle 43">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9F8BAFE-2486-292B-85E5-236DC9344777}"/>
              </a:ext>
            </a:extLst>
          </p:cNvPr>
          <p:cNvSpPr>
            <a:spLocks noGrp="1"/>
          </p:cNvSpPr>
          <p:nvPr>
            <p:ph idx="1"/>
          </p:nvPr>
        </p:nvSpPr>
        <p:spPr>
          <a:xfrm>
            <a:off x="838200" y="2368296"/>
            <a:ext cx="3721608" cy="3502152"/>
          </a:xfrm>
        </p:spPr>
        <p:txBody>
          <a:bodyPr>
            <a:normAutofit/>
          </a:bodyPr>
          <a:lstStyle/>
          <a:p>
            <a:r>
              <a:rPr lang="en-US" sz="1700"/>
              <a:t>Let’s look at the classification report and confusion matrix for our models</a:t>
            </a:r>
          </a:p>
          <a:p>
            <a:endParaRPr lang="en-US" sz="1700"/>
          </a:p>
        </p:txBody>
      </p:sp>
      <p:pic>
        <p:nvPicPr>
          <p:cNvPr id="9" name="Picture 8">
            <a:extLst>
              <a:ext uri="{FF2B5EF4-FFF2-40B4-BE49-F238E27FC236}">
                <a16:creationId xmlns:a16="http://schemas.microsoft.com/office/drawing/2014/main" id="{26CEBE45-B4AC-420D-7303-428854A6D049}"/>
              </a:ext>
            </a:extLst>
          </p:cNvPr>
          <p:cNvPicPr>
            <a:picLocks noChangeAspect="1"/>
          </p:cNvPicPr>
          <p:nvPr/>
        </p:nvPicPr>
        <p:blipFill>
          <a:blip r:embed="rId2"/>
          <a:stretch>
            <a:fillRect/>
          </a:stretch>
        </p:blipFill>
        <p:spPr>
          <a:xfrm>
            <a:off x="5347141" y="633615"/>
            <a:ext cx="3020602" cy="2688336"/>
          </a:xfrm>
          <a:prstGeom prst="rect">
            <a:avLst/>
          </a:prstGeom>
        </p:spPr>
      </p:pic>
      <p:pic>
        <p:nvPicPr>
          <p:cNvPr id="6" name="Picture 5">
            <a:extLst>
              <a:ext uri="{FF2B5EF4-FFF2-40B4-BE49-F238E27FC236}">
                <a16:creationId xmlns:a16="http://schemas.microsoft.com/office/drawing/2014/main" id="{5429576B-0F82-463B-451F-46DD893B7EB7}"/>
              </a:ext>
            </a:extLst>
          </p:cNvPr>
          <p:cNvPicPr>
            <a:picLocks noChangeAspect="1"/>
          </p:cNvPicPr>
          <p:nvPr/>
        </p:nvPicPr>
        <p:blipFill>
          <a:blip r:embed="rId3"/>
          <a:stretch>
            <a:fillRect/>
          </a:stretch>
        </p:blipFill>
        <p:spPr>
          <a:xfrm>
            <a:off x="8589914" y="1106033"/>
            <a:ext cx="3248352" cy="1743503"/>
          </a:xfrm>
          <a:prstGeom prst="rect">
            <a:avLst/>
          </a:prstGeom>
        </p:spPr>
      </p:pic>
      <p:pic>
        <p:nvPicPr>
          <p:cNvPr id="11" name="Picture 10">
            <a:extLst>
              <a:ext uri="{FF2B5EF4-FFF2-40B4-BE49-F238E27FC236}">
                <a16:creationId xmlns:a16="http://schemas.microsoft.com/office/drawing/2014/main" id="{C2FE96FB-D1CB-4A89-1C39-A4BBE139EF3D}"/>
              </a:ext>
            </a:extLst>
          </p:cNvPr>
          <p:cNvPicPr>
            <a:picLocks noChangeAspect="1"/>
          </p:cNvPicPr>
          <p:nvPr/>
        </p:nvPicPr>
        <p:blipFill>
          <a:blip r:embed="rId4"/>
          <a:stretch>
            <a:fillRect/>
          </a:stretch>
        </p:blipFill>
        <p:spPr>
          <a:xfrm>
            <a:off x="5382779" y="3436664"/>
            <a:ext cx="2949330" cy="2691264"/>
          </a:xfrm>
          <a:prstGeom prst="rect">
            <a:avLst/>
          </a:prstGeom>
        </p:spPr>
      </p:pic>
      <p:pic>
        <p:nvPicPr>
          <p:cNvPr id="10" name="Picture 9">
            <a:extLst>
              <a:ext uri="{FF2B5EF4-FFF2-40B4-BE49-F238E27FC236}">
                <a16:creationId xmlns:a16="http://schemas.microsoft.com/office/drawing/2014/main" id="{6D904942-4771-522C-C197-FF6005977451}"/>
              </a:ext>
            </a:extLst>
          </p:cNvPr>
          <p:cNvPicPr>
            <a:picLocks noChangeAspect="1"/>
          </p:cNvPicPr>
          <p:nvPr/>
        </p:nvPicPr>
        <p:blipFill>
          <a:blip r:embed="rId5"/>
          <a:stretch>
            <a:fillRect/>
          </a:stretch>
        </p:blipFill>
        <p:spPr>
          <a:xfrm>
            <a:off x="8589914" y="3927016"/>
            <a:ext cx="3248352" cy="1707631"/>
          </a:xfrm>
          <a:prstGeom prst="rect">
            <a:avLst/>
          </a:prstGeom>
        </p:spPr>
      </p:pic>
    </p:spTree>
    <p:extLst>
      <p:ext uri="{BB962C8B-B14F-4D97-AF65-F5344CB8AC3E}">
        <p14:creationId xmlns:p14="http://schemas.microsoft.com/office/powerpoint/2010/main" val="2302878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D0473-2A3A-5DBC-F94E-75A0CD16F42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50D1097-8F0C-CADB-144E-31FC0C767C74}"/>
              </a:ext>
            </a:extLst>
          </p:cNvPr>
          <p:cNvSpPr>
            <a:spLocks noGrp="1"/>
          </p:cNvSpPr>
          <p:nvPr>
            <p:ph idx="1"/>
          </p:nvPr>
        </p:nvSpPr>
        <p:spPr>
          <a:xfrm>
            <a:off x="0" y="1478604"/>
            <a:ext cx="12192000" cy="5379396"/>
          </a:xfrm>
        </p:spPr>
        <p:txBody>
          <a:bodyPr>
            <a:normAutofit fontScale="62500" lnSpcReduction="20000"/>
          </a:bodyPr>
          <a:lstStyle/>
          <a:p>
            <a:r>
              <a:rPr lang="en-US" dirty="0"/>
              <a:t>The logistic regression model shows that the ground living area and the kitchen quality are actually more important than the overall quality of the house. This is important as it differed from what we originally saw. Originally, we saw the overall quality of the house being the most important factor, but we now know that isn’t the case. Rather, the kitchen and ground living area parts of the house are the most important</a:t>
            </a:r>
          </a:p>
          <a:p>
            <a:endParaRPr lang="en-US" dirty="0"/>
          </a:p>
          <a:p>
            <a:r>
              <a:rPr lang="en-US" dirty="0"/>
              <a:t>Meanwhile, the decision tree model showed that the root node was split on full bath, followed by other features like Overall Quality, Year Built, Fireplaces, and ground living area. This builds on what we saw before, which is that the ground living area is one of, if not the most important feature in whether a house is above or below the median value.</a:t>
            </a:r>
          </a:p>
          <a:p>
            <a:endParaRPr lang="en-US" dirty="0"/>
          </a:p>
          <a:p>
            <a:r>
              <a:rPr lang="en-US" dirty="0"/>
              <a:t>With these results, people are able to understand what exactly leads a house to be above or below median value. With this information, people can determine how much to sell or buy a house for, based on the important features such as the overall quality of the house, the number of bathrooms, and the ground living area.</a:t>
            </a:r>
          </a:p>
          <a:p>
            <a:endParaRPr lang="en-US" dirty="0"/>
          </a:p>
          <a:p>
            <a:r>
              <a:rPr lang="en-US" dirty="0"/>
              <a:t>Both models did extremely well, with an accuracy of 0.94 for the logistic regression model and an accuracy of 0.92 for the decision tree model. Even with cross validation, both models had an accuracy of about 0.9. This means that the model is accurate even on unseen data.</a:t>
            </a:r>
          </a:p>
          <a:p>
            <a:endParaRPr lang="en-US" dirty="0"/>
          </a:p>
          <a:p>
            <a:r>
              <a:rPr lang="en-US" dirty="0"/>
              <a:t>I would expand upon this by using different models (maybe random forest instead of decision trees) or changing how much data is used for training vs testing.</a:t>
            </a:r>
          </a:p>
        </p:txBody>
      </p:sp>
    </p:spTree>
    <p:extLst>
      <p:ext uri="{BB962C8B-B14F-4D97-AF65-F5344CB8AC3E}">
        <p14:creationId xmlns:p14="http://schemas.microsoft.com/office/powerpoint/2010/main" val="3368303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BD0A-C04B-8BED-3A31-5FFAA9CC4936}"/>
              </a:ext>
            </a:extLst>
          </p:cNvPr>
          <p:cNvSpPr>
            <a:spLocks noGrp="1"/>
          </p:cNvSpPr>
          <p:nvPr>
            <p:ph type="title"/>
          </p:nvPr>
        </p:nvSpPr>
        <p:spPr/>
        <p:txBody>
          <a:bodyPr/>
          <a:lstStyle/>
          <a:p>
            <a:r>
              <a:rPr lang="en-US" dirty="0"/>
              <a:t>Our Purpose</a:t>
            </a:r>
          </a:p>
        </p:txBody>
      </p:sp>
      <p:sp>
        <p:nvSpPr>
          <p:cNvPr id="3" name="Content Placeholder 2">
            <a:extLst>
              <a:ext uri="{FF2B5EF4-FFF2-40B4-BE49-F238E27FC236}">
                <a16:creationId xmlns:a16="http://schemas.microsoft.com/office/drawing/2014/main" id="{47D14CC6-ABD8-9867-3483-A9AA9D871EA1}"/>
              </a:ext>
            </a:extLst>
          </p:cNvPr>
          <p:cNvSpPr>
            <a:spLocks noGrp="1"/>
          </p:cNvSpPr>
          <p:nvPr>
            <p:ph idx="1"/>
          </p:nvPr>
        </p:nvSpPr>
        <p:spPr/>
        <p:txBody>
          <a:bodyPr/>
          <a:lstStyle/>
          <a:p>
            <a:r>
              <a:rPr lang="en-US" dirty="0"/>
              <a:t>Our goal here is to make a model that predicts if a house is expensive or not, based on the median value. This is important as people should know the kind of features that lead a house to be expensive or not. That way, they can see if a house they wish to buy has a good price based on the features it has. Or, they can put a house for sale at a good price based on these features.</a:t>
            </a:r>
          </a:p>
        </p:txBody>
      </p:sp>
    </p:spTree>
    <p:extLst>
      <p:ext uri="{BB962C8B-B14F-4D97-AF65-F5344CB8AC3E}">
        <p14:creationId xmlns:p14="http://schemas.microsoft.com/office/powerpoint/2010/main" val="1334405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D7F1-1EA7-45C9-2475-F884DDCA8DB7}"/>
              </a:ext>
            </a:extLst>
          </p:cNvPr>
          <p:cNvSpPr>
            <a:spLocks noGrp="1"/>
          </p:cNvSpPr>
          <p:nvPr>
            <p:ph type="ctrTitle"/>
          </p:nvPr>
        </p:nvSpPr>
        <p:spPr>
          <a:xfrm>
            <a:off x="1" y="0"/>
            <a:ext cx="7226710" cy="958878"/>
          </a:xfrm>
        </p:spPr>
        <p:txBody>
          <a:bodyPr>
            <a:normAutofit fontScale="90000"/>
          </a:bodyPr>
          <a:lstStyle/>
          <a:p>
            <a:r>
              <a:rPr lang="en-US" sz="6600" dirty="0"/>
              <a:t>Background info</a:t>
            </a:r>
          </a:p>
        </p:txBody>
      </p:sp>
      <p:sp>
        <p:nvSpPr>
          <p:cNvPr id="4" name="TextBox 3">
            <a:extLst>
              <a:ext uri="{FF2B5EF4-FFF2-40B4-BE49-F238E27FC236}">
                <a16:creationId xmlns:a16="http://schemas.microsoft.com/office/drawing/2014/main" id="{B07B524D-8905-E8B8-BE86-45E63A6D16ED}"/>
              </a:ext>
            </a:extLst>
          </p:cNvPr>
          <p:cNvSpPr txBox="1"/>
          <p:nvPr/>
        </p:nvSpPr>
        <p:spPr>
          <a:xfrm>
            <a:off x="0" y="1502688"/>
            <a:ext cx="12192000" cy="5355312"/>
          </a:xfrm>
          <a:prstGeom prst="rect">
            <a:avLst/>
          </a:prstGeom>
          <a:noFill/>
        </p:spPr>
        <p:txBody>
          <a:bodyPr wrap="square" rtlCol="0">
            <a:spAutoFit/>
          </a:bodyPr>
          <a:lstStyle/>
          <a:p>
            <a:r>
              <a:rPr lang="en-US" dirty="0"/>
              <a:t>- In this project, we’re using Logistic Regression. This is different from linear regression in that it’s used for classification problems. These classification problems help predict a probability or class label. We’ll also be using decision trees. Decision trees can help with determining the decision process that someone takes when deciding to put a home for sale or buy a home themselves.</a:t>
            </a:r>
          </a:p>
          <a:p>
            <a:endParaRPr lang="en-US" dirty="0"/>
          </a:p>
          <a:p>
            <a:r>
              <a:rPr lang="en-US" dirty="0"/>
              <a:t>	</a:t>
            </a:r>
          </a:p>
          <a:p>
            <a:r>
              <a:rPr lang="en-US" dirty="0"/>
              <a:t>- We should also define the difference between predictors and response variables. Predictors are input variables used to make predictions. They can be thought of as independent variables, or features of the dataset. Response variables are the output variable that we’re trying to predict. They can be thought of as a target or dependent variable</a:t>
            </a:r>
          </a:p>
          <a:p>
            <a:endParaRPr lang="en-US" dirty="0"/>
          </a:p>
          <a:p>
            <a:r>
              <a:rPr lang="en-US" dirty="0"/>
              <a:t>	</a:t>
            </a:r>
          </a:p>
          <a:p>
            <a:r>
              <a:rPr lang="en-US" dirty="0"/>
              <a:t>- We preprocessed the raw data to make it cleaner for analysis. It’s necessary to make sure the data is clean to avoid errors 	later, get rid of missing values, splitting the data for training and testing, etc..</a:t>
            </a:r>
          </a:p>
          <a:p>
            <a:r>
              <a:rPr lang="en-US" dirty="0"/>
              <a:t>	</a:t>
            </a:r>
          </a:p>
          <a:p>
            <a:r>
              <a:rPr lang="en-US" dirty="0"/>
              <a:t>- Overfitting is when a model learns the data too well. It typically leads to a high testing error, due to the results creating poor generalizations of the data. On the other hand, underfitting is when the model doesn’t learn the data enough. It leads to the model having a high training and testing error, thus producing bad results.</a:t>
            </a:r>
          </a:p>
          <a:p>
            <a:r>
              <a:rPr lang="en-US" dirty="0"/>
              <a:t>	</a:t>
            </a:r>
          </a:p>
          <a:p>
            <a:endParaRPr lang="en-US" dirty="0"/>
          </a:p>
        </p:txBody>
      </p:sp>
    </p:spTree>
    <p:extLst>
      <p:ext uri="{BB962C8B-B14F-4D97-AF65-F5344CB8AC3E}">
        <p14:creationId xmlns:p14="http://schemas.microsoft.com/office/powerpoint/2010/main" val="10035849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507C5-CEDB-4121-A341-60C4EE609A8C}"/>
              </a:ext>
            </a:extLst>
          </p:cNvPr>
          <p:cNvSpPr>
            <a:spLocks noGrp="1"/>
          </p:cNvSpPr>
          <p:nvPr>
            <p:ph type="ctrTitle"/>
          </p:nvPr>
        </p:nvSpPr>
        <p:spPr>
          <a:xfrm>
            <a:off x="0" y="0"/>
            <a:ext cx="6096000" cy="884255"/>
          </a:xfrm>
        </p:spPr>
        <p:txBody>
          <a:bodyPr>
            <a:normAutofit fontScale="90000"/>
          </a:bodyPr>
          <a:lstStyle/>
          <a:p>
            <a:r>
              <a:rPr lang="en-US" dirty="0"/>
              <a:t>Data Information</a:t>
            </a:r>
          </a:p>
        </p:txBody>
      </p:sp>
      <p:sp>
        <p:nvSpPr>
          <p:cNvPr id="3" name="Subtitle 2">
            <a:extLst>
              <a:ext uri="{FF2B5EF4-FFF2-40B4-BE49-F238E27FC236}">
                <a16:creationId xmlns:a16="http://schemas.microsoft.com/office/drawing/2014/main" id="{5B533095-8E9C-3B04-A83F-841A978E4C33}"/>
              </a:ext>
            </a:extLst>
          </p:cNvPr>
          <p:cNvSpPr>
            <a:spLocks noGrp="1"/>
          </p:cNvSpPr>
          <p:nvPr>
            <p:ph type="subTitle" idx="1"/>
          </p:nvPr>
        </p:nvSpPr>
        <p:spPr>
          <a:xfrm>
            <a:off x="0" y="1190434"/>
            <a:ext cx="12192000" cy="5667566"/>
          </a:xfrm>
        </p:spPr>
        <p:txBody>
          <a:bodyPr>
            <a:normAutofit fontScale="47500" lnSpcReduction="20000"/>
          </a:bodyPr>
          <a:lstStyle/>
          <a:p>
            <a:r>
              <a:rPr lang="en-US" dirty="0"/>
              <a:t>This dataset contains various features and attributes of residential homes in Ames, Iowa, USA. </a:t>
            </a:r>
            <a:r>
              <a:rPr lang="en-US"/>
              <a:t>It </a:t>
            </a:r>
            <a:r>
              <a:rPr lang="en-US" dirty="0"/>
              <a:t>holds a multitude of variables, but after processing, we decided to use the following:</a:t>
            </a:r>
          </a:p>
          <a:p>
            <a:pPr algn="l"/>
            <a:endParaRPr lang="en-US" dirty="0"/>
          </a:p>
          <a:p>
            <a:pPr algn="l"/>
            <a:r>
              <a:rPr lang="en-US" dirty="0"/>
              <a:t>'Overall Qual’: Rates the overall material and finish of the house (Ordinal)</a:t>
            </a:r>
          </a:p>
          <a:p>
            <a:pPr algn="l"/>
            <a:r>
              <a:rPr lang="en-US" dirty="0"/>
              <a:t>'Full Bath’: Full bathrooms above grade (Discrete)</a:t>
            </a:r>
          </a:p>
          <a:p>
            <a:pPr algn="l"/>
            <a:r>
              <a:rPr lang="en-US" dirty="0"/>
              <a:t>'Year Built’: The year the house was built (Discrete)</a:t>
            </a:r>
          </a:p>
          <a:p>
            <a:pPr algn="l"/>
            <a:r>
              <a:rPr lang="en-US" dirty="0"/>
              <a:t>'Garage Cars’: Size of garage in car capacity (Discrete)</a:t>
            </a:r>
          </a:p>
          <a:p>
            <a:pPr algn="l"/>
            <a:r>
              <a:rPr lang="en-US" dirty="0"/>
              <a:t>'Gr Liv Area’: Above grade (ground) living area square feet (Continuous)</a:t>
            </a:r>
          </a:p>
          <a:p>
            <a:pPr algn="l"/>
            <a:r>
              <a:rPr lang="en-US" dirty="0"/>
              <a:t>'Foundation’: Type of foundation (nominal)</a:t>
            </a:r>
          </a:p>
          <a:p>
            <a:pPr algn="l"/>
            <a:r>
              <a:rPr lang="en-US" dirty="0"/>
              <a:t>'Exter Qual’: Evaluates the quality of the material on the exterior  (Ordinal)</a:t>
            </a:r>
          </a:p>
          <a:p>
            <a:pPr algn="l"/>
            <a:r>
              <a:rPr lang="en-US" dirty="0"/>
              <a:t>'Year Remod/Add’: Remodel date (same as construction date if no remodeling or additions) (Discrete)</a:t>
            </a:r>
          </a:p>
          <a:p>
            <a:pPr algn="l"/>
            <a:r>
              <a:rPr lang="en-US" dirty="0"/>
              <a:t>'Garage Yr </a:t>
            </a:r>
            <a:r>
              <a:rPr lang="en-US" dirty="0" err="1"/>
              <a:t>Blt</a:t>
            </a:r>
            <a:r>
              <a:rPr lang="en-US" dirty="0"/>
              <a:t>’: Year the garage was built (Discrete)</a:t>
            </a:r>
          </a:p>
          <a:p>
            <a:pPr algn="l"/>
            <a:r>
              <a:rPr lang="en-US" dirty="0"/>
              <a:t>'Garage Area’: Size of garage in square feet  (Continuous)</a:t>
            </a:r>
          </a:p>
          <a:p>
            <a:pPr algn="l"/>
            <a:r>
              <a:rPr lang="en-US" dirty="0"/>
              <a:t>'Kitchen Qual’: Kitchen Quality (Ordinal)</a:t>
            </a:r>
          </a:p>
          <a:p>
            <a:pPr algn="l"/>
            <a:r>
              <a:rPr lang="en-US" dirty="0"/>
              <a:t>'</a:t>
            </a:r>
            <a:r>
              <a:rPr lang="en-US" dirty="0" err="1"/>
              <a:t>Bsmt</a:t>
            </a:r>
            <a:r>
              <a:rPr lang="en-US" dirty="0"/>
              <a:t> Qual’: Evaluates the height of the basement (Ordinal)</a:t>
            </a:r>
          </a:p>
          <a:p>
            <a:pPr algn="l"/>
            <a:r>
              <a:rPr lang="en-US" dirty="0"/>
              <a:t>'Total </a:t>
            </a:r>
            <a:r>
              <a:rPr lang="en-US" dirty="0" err="1"/>
              <a:t>Bsmt</a:t>
            </a:r>
            <a:r>
              <a:rPr lang="en-US" dirty="0"/>
              <a:t> SF’: Total square feet of basement area (Continuous)</a:t>
            </a:r>
          </a:p>
          <a:p>
            <a:pPr algn="l"/>
            <a:r>
              <a:rPr lang="en-US" dirty="0"/>
              <a:t>'Fireplaces’: Number of fireplaces (Discrete)</a:t>
            </a:r>
          </a:p>
          <a:p>
            <a:pPr algn="l"/>
            <a:r>
              <a:rPr lang="en-US" dirty="0"/>
              <a:t>'1st </a:t>
            </a:r>
            <a:r>
              <a:rPr lang="en-US" dirty="0" err="1"/>
              <a:t>Flr</a:t>
            </a:r>
            <a:r>
              <a:rPr lang="en-US" dirty="0"/>
              <a:t> SF’: First Floor Square Feet (Continuous)</a:t>
            </a:r>
          </a:p>
          <a:p>
            <a:pPr algn="l"/>
            <a:r>
              <a:rPr lang="en-US" dirty="0"/>
              <a:t>'Garage Type’: Garage location (Nominal)</a:t>
            </a:r>
          </a:p>
          <a:p>
            <a:pPr algn="l"/>
            <a:r>
              <a:rPr lang="en-US" dirty="0"/>
              <a:t>'</a:t>
            </a:r>
            <a:r>
              <a:rPr lang="en-US" dirty="0" err="1"/>
              <a:t>BsmtFin</a:t>
            </a:r>
            <a:r>
              <a:rPr lang="en-US" dirty="0"/>
              <a:t> Type 1’:  Rating of basement finished area (Ordinal)</a:t>
            </a:r>
          </a:p>
          <a:p>
            <a:pPr algn="l"/>
            <a:r>
              <a:rPr lang="en-US" dirty="0"/>
              <a:t> 'Exterior 1st’: Exterior covering on house (Nominal)</a:t>
            </a:r>
          </a:p>
          <a:p>
            <a:pPr algn="l"/>
            <a:r>
              <a:rPr lang="en-US" dirty="0"/>
              <a:t>'</a:t>
            </a:r>
            <a:r>
              <a:rPr lang="en-US" dirty="0" err="1"/>
              <a:t>TotRms</a:t>
            </a:r>
            <a:r>
              <a:rPr lang="en-US" dirty="0"/>
              <a:t> </a:t>
            </a:r>
            <a:r>
              <a:rPr lang="en-US" dirty="0" err="1"/>
              <a:t>AbvGrd</a:t>
            </a:r>
            <a:r>
              <a:rPr lang="en-US" dirty="0"/>
              <a:t>’: Total rooms above grade (does not include bathrooms) (Discrete)</a:t>
            </a:r>
          </a:p>
        </p:txBody>
      </p:sp>
    </p:spTree>
    <p:extLst>
      <p:ext uri="{BB962C8B-B14F-4D97-AF65-F5344CB8AC3E}">
        <p14:creationId xmlns:p14="http://schemas.microsoft.com/office/powerpoint/2010/main" val="3620282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67468-F091-1CA0-DC58-6A7C49400F9F}"/>
              </a:ext>
            </a:extLst>
          </p:cNvPr>
          <p:cNvSpPr>
            <a:spLocks noGrp="1"/>
          </p:cNvSpPr>
          <p:nvPr>
            <p:ph type="title"/>
          </p:nvPr>
        </p:nvSpPr>
        <p:spPr>
          <a:xfrm>
            <a:off x="0" y="18255"/>
            <a:ext cx="10515600" cy="1325563"/>
          </a:xfrm>
        </p:spPr>
        <p:txBody>
          <a:bodyPr/>
          <a:lstStyle/>
          <a:p>
            <a:r>
              <a:rPr lang="en-US" dirty="0"/>
              <a:t>Data Info Continued</a:t>
            </a:r>
          </a:p>
        </p:txBody>
      </p:sp>
      <p:sp>
        <p:nvSpPr>
          <p:cNvPr id="3" name="Content Placeholder 2">
            <a:extLst>
              <a:ext uri="{FF2B5EF4-FFF2-40B4-BE49-F238E27FC236}">
                <a16:creationId xmlns:a16="http://schemas.microsoft.com/office/drawing/2014/main" id="{FC86A3F8-39D3-36EA-A7F1-BD12729C099A}"/>
              </a:ext>
            </a:extLst>
          </p:cNvPr>
          <p:cNvSpPr>
            <a:spLocks noGrp="1"/>
          </p:cNvSpPr>
          <p:nvPr>
            <p:ph idx="1"/>
          </p:nvPr>
        </p:nvSpPr>
        <p:spPr>
          <a:xfrm>
            <a:off x="0" y="1343818"/>
            <a:ext cx="12192000" cy="5514182"/>
          </a:xfrm>
        </p:spPr>
        <p:txBody>
          <a:bodyPr/>
          <a:lstStyle/>
          <a:p>
            <a:r>
              <a:rPr lang="en-US" dirty="0"/>
              <a:t>The continuous data can be summed up as: Overall Qual, Full Bath, Year Built, Garage Cars, Gr Liv Area, Year Remod/Add, Garage Yr </a:t>
            </a:r>
            <a:r>
              <a:rPr lang="en-US" dirty="0" err="1"/>
              <a:t>Blt</a:t>
            </a:r>
            <a:r>
              <a:rPr lang="en-US" dirty="0"/>
              <a:t>, Garage Area, Total </a:t>
            </a:r>
            <a:r>
              <a:rPr lang="en-US" dirty="0" err="1"/>
              <a:t>Bsmt</a:t>
            </a:r>
            <a:r>
              <a:rPr lang="en-US" dirty="0"/>
              <a:t> SF, Fireplaces, 1st </a:t>
            </a:r>
            <a:r>
              <a:rPr lang="en-US" dirty="0" err="1"/>
              <a:t>Flr</a:t>
            </a:r>
            <a:r>
              <a:rPr lang="en-US" dirty="0"/>
              <a:t> SF, and </a:t>
            </a:r>
            <a:r>
              <a:rPr lang="en-US" dirty="0" err="1"/>
              <a:t>TotRms</a:t>
            </a:r>
            <a:r>
              <a:rPr lang="en-US" dirty="0"/>
              <a:t> </a:t>
            </a:r>
            <a:r>
              <a:rPr lang="en-US" dirty="0" err="1"/>
              <a:t>AbvGrd</a:t>
            </a:r>
            <a:r>
              <a:rPr lang="en-US" dirty="0"/>
              <a:t>. </a:t>
            </a:r>
          </a:p>
          <a:p>
            <a:endParaRPr lang="en-US" dirty="0"/>
          </a:p>
          <a:p>
            <a:r>
              <a:rPr lang="en-US" dirty="0"/>
              <a:t>The categorical variables can be summed up as: Foundation, Exter Qual, Kitchen Qual, </a:t>
            </a:r>
            <a:r>
              <a:rPr lang="en-US" dirty="0" err="1"/>
              <a:t>Bsmt</a:t>
            </a:r>
            <a:r>
              <a:rPr lang="en-US" dirty="0"/>
              <a:t> Qual, Garage Type, </a:t>
            </a:r>
            <a:r>
              <a:rPr lang="en-US" dirty="0" err="1"/>
              <a:t>BsmtFin</a:t>
            </a:r>
            <a:r>
              <a:rPr lang="en-US" dirty="0"/>
              <a:t> Type 1, and Exterior 1</a:t>
            </a:r>
            <a:r>
              <a:rPr lang="en-US" baseline="30000" dirty="0"/>
              <a:t>st</a:t>
            </a:r>
            <a:r>
              <a:rPr lang="en-US" dirty="0"/>
              <a:t>.</a:t>
            </a:r>
          </a:p>
          <a:p>
            <a:endParaRPr lang="en-US" dirty="0"/>
          </a:p>
          <a:p>
            <a:r>
              <a:rPr lang="en-US" dirty="0"/>
              <a:t>Our response variable here is “</a:t>
            </a:r>
            <a:r>
              <a:rPr lang="en-US" dirty="0" err="1"/>
              <a:t>AboveMedian</a:t>
            </a:r>
            <a:r>
              <a:rPr lang="en-US" dirty="0"/>
              <a:t>,” which indicates if a house is above or below the median value.</a:t>
            </a:r>
          </a:p>
        </p:txBody>
      </p:sp>
    </p:spTree>
    <p:extLst>
      <p:ext uri="{BB962C8B-B14F-4D97-AF65-F5344CB8AC3E}">
        <p14:creationId xmlns:p14="http://schemas.microsoft.com/office/powerpoint/2010/main" val="568152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EEDFD83B-474E-42D8-99FD-250991624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4" name="Rectangle 13">
            <a:extLst>
              <a:ext uri="{FF2B5EF4-FFF2-40B4-BE49-F238E27FC236}">
                <a16:creationId xmlns:a16="http://schemas.microsoft.com/office/drawing/2014/main" id="{E18AC0D4-F32D-4067-9F63-E553F4AFF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3429000"/>
          </a:xfrm>
          <a:prstGeom prst="rect">
            <a:avLst/>
          </a:prstGeom>
          <a:ln>
            <a:noFill/>
          </a:ln>
          <a:effectLst>
            <a:outerShdw blurRad="203200" dist="127000" dir="5400000" sx="94000" sy="94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C4E5C2-65CE-D991-D0B0-5377B933B73A}"/>
              </a:ext>
            </a:extLst>
          </p:cNvPr>
          <p:cNvSpPr>
            <a:spLocks noGrp="1"/>
          </p:cNvSpPr>
          <p:nvPr>
            <p:ph type="title"/>
          </p:nvPr>
        </p:nvSpPr>
        <p:spPr>
          <a:xfrm>
            <a:off x="761802" y="384047"/>
            <a:ext cx="4495999" cy="2658201"/>
          </a:xfrm>
        </p:spPr>
        <p:txBody>
          <a:bodyPr anchor="ctr">
            <a:normAutofit/>
          </a:bodyPr>
          <a:lstStyle/>
          <a:p>
            <a:r>
              <a:rPr lang="en-US" sz="4000"/>
              <a:t>Data Exploration</a:t>
            </a:r>
          </a:p>
        </p:txBody>
      </p:sp>
      <p:sp>
        <p:nvSpPr>
          <p:cNvPr id="3" name="Content Placeholder 2">
            <a:extLst>
              <a:ext uri="{FF2B5EF4-FFF2-40B4-BE49-F238E27FC236}">
                <a16:creationId xmlns:a16="http://schemas.microsoft.com/office/drawing/2014/main" id="{CFDA5063-F51F-BE8D-4E9B-F1C1B37A4F43}"/>
              </a:ext>
            </a:extLst>
          </p:cNvPr>
          <p:cNvSpPr>
            <a:spLocks noGrp="1"/>
          </p:cNvSpPr>
          <p:nvPr>
            <p:ph idx="1"/>
          </p:nvPr>
        </p:nvSpPr>
        <p:spPr>
          <a:xfrm>
            <a:off x="6096000" y="384048"/>
            <a:ext cx="5257799" cy="2658201"/>
          </a:xfrm>
        </p:spPr>
        <p:txBody>
          <a:bodyPr anchor="ctr">
            <a:normAutofit/>
          </a:bodyPr>
          <a:lstStyle/>
          <a:p>
            <a:r>
              <a:rPr lang="en-US" sz="2000"/>
              <a:t>Let’s look at the first 5 rows, and check for missing values</a:t>
            </a:r>
          </a:p>
          <a:p>
            <a:endParaRPr lang="en-US" sz="2000"/>
          </a:p>
          <a:p>
            <a:endParaRPr lang="en-US" sz="2000"/>
          </a:p>
        </p:txBody>
      </p:sp>
      <p:pic>
        <p:nvPicPr>
          <p:cNvPr id="5" name="Picture 4">
            <a:extLst>
              <a:ext uri="{FF2B5EF4-FFF2-40B4-BE49-F238E27FC236}">
                <a16:creationId xmlns:a16="http://schemas.microsoft.com/office/drawing/2014/main" id="{292AEF1D-23E6-8465-EDB9-B0511BB7B5DA}"/>
              </a:ext>
            </a:extLst>
          </p:cNvPr>
          <p:cNvPicPr>
            <a:picLocks noChangeAspect="1"/>
          </p:cNvPicPr>
          <p:nvPr/>
        </p:nvPicPr>
        <p:blipFill>
          <a:blip r:embed="rId2"/>
          <a:stretch>
            <a:fillRect/>
          </a:stretch>
        </p:blipFill>
        <p:spPr>
          <a:xfrm>
            <a:off x="761802" y="4132913"/>
            <a:ext cx="5160779" cy="1909488"/>
          </a:xfrm>
          <a:prstGeom prst="rect">
            <a:avLst/>
          </a:prstGeom>
          <a:effectLst/>
        </p:spPr>
      </p:pic>
      <p:pic>
        <p:nvPicPr>
          <p:cNvPr id="7" name="Picture 6">
            <a:extLst>
              <a:ext uri="{FF2B5EF4-FFF2-40B4-BE49-F238E27FC236}">
                <a16:creationId xmlns:a16="http://schemas.microsoft.com/office/drawing/2014/main" id="{3854ABAB-17FF-66B2-C189-4D1CA152D54B}"/>
              </a:ext>
            </a:extLst>
          </p:cNvPr>
          <p:cNvPicPr>
            <a:picLocks noChangeAspect="1"/>
          </p:cNvPicPr>
          <p:nvPr/>
        </p:nvPicPr>
        <p:blipFill>
          <a:blip r:embed="rId3"/>
          <a:stretch>
            <a:fillRect/>
          </a:stretch>
        </p:blipFill>
        <p:spPr>
          <a:xfrm>
            <a:off x="6244314" y="3842234"/>
            <a:ext cx="5109485" cy="2467977"/>
          </a:xfrm>
          <a:prstGeom prst="rect">
            <a:avLst/>
          </a:prstGeom>
          <a:effectLst/>
        </p:spPr>
      </p:pic>
    </p:spTree>
    <p:extLst>
      <p:ext uri="{BB962C8B-B14F-4D97-AF65-F5344CB8AC3E}">
        <p14:creationId xmlns:p14="http://schemas.microsoft.com/office/powerpoint/2010/main" val="1420395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62CAC8-D004-FA52-524F-3B0FEA9DD5A9}"/>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Data exploration continued</a:t>
            </a:r>
          </a:p>
        </p:txBody>
      </p:sp>
      <p:pic>
        <p:nvPicPr>
          <p:cNvPr id="5" name="Content Placeholder 4">
            <a:extLst>
              <a:ext uri="{FF2B5EF4-FFF2-40B4-BE49-F238E27FC236}">
                <a16:creationId xmlns:a16="http://schemas.microsoft.com/office/drawing/2014/main" id="{B5B3CF0A-6BE7-1E3A-A674-F73561B528A3}"/>
              </a:ext>
            </a:extLst>
          </p:cNvPr>
          <p:cNvPicPr>
            <a:picLocks noGrp="1" noChangeAspect="1"/>
          </p:cNvPicPr>
          <p:nvPr>
            <p:ph idx="1"/>
          </p:nvPr>
        </p:nvPicPr>
        <p:blipFill>
          <a:blip r:embed="rId2"/>
          <a:stretch>
            <a:fillRect/>
          </a:stretch>
        </p:blipFill>
        <p:spPr>
          <a:xfrm>
            <a:off x="5968012" y="492573"/>
            <a:ext cx="4925165" cy="5880796"/>
          </a:xfrm>
          <a:prstGeom prst="rect">
            <a:avLst/>
          </a:prstGeom>
        </p:spPr>
      </p:pic>
    </p:spTree>
    <p:extLst>
      <p:ext uri="{BB962C8B-B14F-4D97-AF65-F5344CB8AC3E}">
        <p14:creationId xmlns:p14="http://schemas.microsoft.com/office/powerpoint/2010/main" val="1376589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4D4754-F0C8-4563-5F26-E2A91A2BFA39}"/>
              </a:ext>
            </a:extLst>
          </p:cNvPr>
          <p:cNvSpPr>
            <a:spLocks noGrp="1"/>
          </p:cNvSpPr>
          <p:nvPr>
            <p:ph type="title"/>
          </p:nvPr>
        </p:nvSpPr>
        <p:spPr>
          <a:xfrm>
            <a:off x="371094" y="1161288"/>
            <a:ext cx="3438144" cy="1239012"/>
          </a:xfrm>
        </p:spPr>
        <p:txBody>
          <a:bodyPr anchor="ctr">
            <a:normAutofit/>
          </a:bodyPr>
          <a:lstStyle/>
          <a:p>
            <a:r>
              <a:rPr lang="en-US" sz="2800"/>
              <a:t>Preprocessing</a:t>
            </a: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BAF8900-5DCC-E7FE-EA3C-EC67F8324502}"/>
              </a:ext>
            </a:extLst>
          </p:cNvPr>
          <p:cNvSpPr>
            <a:spLocks noGrp="1"/>
          </p:cNvSpPr>
          <p:nvPr>
            <p:ph idx="1"/>
          </p:nvPr>
        </p:nvSpPr>
        <p:spPr>
          <a:xfrm>
            <a:off x="371094" y="2718054"/>
            <a:ext cx="3438906" cy="3207258"/>
          </a:xfrm>
        </p:spPr>
        <p:txBody>
          <a:bodyPr anchor="t">
            <a:normAutofit/>
          </a:bodyPr>
          <a:lstStyle/>
          <a:p>
            <a:r>
              <a:rPr lang="en-US" sz="1700"/>
              <a:t>Let’s deal with the missing values by filling them in or getting rid of the variables attached to them if that variable has too many missing values.</a:t>
            </a:r>
          </a:p>
          <a:p>
            <a:endParaRPr lang="en-US" sz="1700"/>
          </a:p>
        </p:txBody>
      </p:sp>
      <p:pic>
        <p:nvPicPr>
          <p:cNvPr id="5" name="Picture 4">
            <a:extLst>
              <a:ext uri="{FF2B5EF4-FFF2-40B4-BE49-F238E27FC236}">
                <a16:creationId xmlns:a16="http://schemas.microsoft.com/office/drawing/2014/main" id="{085FE569-EA1A-1570-ED72-2698D466032B}"/>
              </a:ext>
            </a:extLst>
          </p:cNvPr>
          <p:cNvPicPr>
            <a:picLocks noChangeAspect="1"/>
          </p:cNvPicPr>
          <p:nvPr/>
        </p:nvPicPr>
        <p:blipFill>
          <a:blip r:embed="rId2"/>
          <a:stretch>
            <a:fillRect/>
          </a:stretch>
        </p:blipFill>
        <p:spPr>
          <a:xfrm>
            <a:off x="4901184" y="1246945"/>
            <a:ext cx="6922008" cy="4464694"/>
          </a:xfrm>
          <a:prstGeom prst="rect">
            <a:avLst/>
          </a:prstGeom>
        </p:spPr>
      </p:pic>
    </p:spTree>
    <p:extLst>
      <p:ext uri="{BB962C8B-B14F-4D97-AF65-F5344CB8AC3E}">
        <p14:creationId xmlns:p14="http://schemas.microsoft.com/office/powerpoint/2010/main" val="3836477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84CA8-050A-F6B0-DF2E-2D819356D4BC}"/>
              </a:ext>
            </a:extLst>
          </p:cNvPr>
          <p:cNvSpPr>
            <a:spLocks noGrp="1"/>
          </p:cNvSpPr>
          <p:nvPr>
            <p:ph type="title"/>
          </p:nvPr>
        </p:nvSpPr>
        <p:spPr>
          <a:xfrm>
            <a:off x="0" y="18255"/>
            <a:ext cx="10515600" cy="1325563"/>
          </a:xfrm>
        </p:spPr>
        <p:txBody>
          <a:bodyPr/>
          <a:lstStyle/>
          <a:p>
            <a:r>
              <a:rPr lang="en-US" dirty="0"/>
              <a:t>Preprocessing and data exploration continued</a:t>
            </a:r>
          </a:p>
        </p:txBody>
      </p:sp>
      <p:sp>
        <p:nvSpPr>
          <p:cNvPr id="3" name="Content Placeholder 2">
            <a:extLst>
              <a:ext uri="{FF2B5EF4-FFF2-40B4-BE49-F238E27FC236}">
                <a16:creationId xmlns:a16="http://schemas.microsoft.com/office/drawing/2014/main" id="{E0C9F1CF-3317-1DB5-F72E-CCA3F866FED2}"/>
              </a:ext>
            </a:extLst>
          </p:cNvPr>
          <p:cNvSpPr>
            <a:spLocks noGrp="1"/>
          </p:cNvSpPr>
          <p:nvPr>
            <p:ph idx="1"/>
          </p:nvPr>
        </p:nvSpPr>
        <p:spPr>
          <a:xfrm>
            <a:off x="0" y="1343818"/>
            <a:ext cx="10515600" cy="4351338"/>
          </a:xfrm>
        </p:spPr>
        <p:txBody>
          <a:bodyPr/>
          <a:lstStyle/>
          <a:p>
            <a:r>
              <a:rPr lang="en-US" dirty="0"/>
              <a:t>Let’s add the target variable</a:t>
            </a:r>
          </a:p>
          <a:p>
            <a:endParaRPr lang="en-US" dirty="0"/>
          </a:p>
          <a:p>
            <a:endParaRPr lang="en-US" dirty="0"/>
          </a:p>
          <a:p>
            <a:r>
              <a:rPr lang="en-US" dirty="0"/>
              <a:t>Then, let’s see how the data correlates with the target variable</a:t>
            </a:r>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A13B566A-EA38-5D24-F8A7-51EECF72B306}"/>
              </a:ext>
            </a:extLst>
          </p:cNvPr>
          <p:cNvPicPr>
            <a:picLocks noChangeAspect="1"/>
          </p:cNvPicPr>
          <p:nvPr/>
        </p:nvPicPr>
        <p:blipFill>
          <a:blip r:embed="rId2"/>
          <a:stretch>
            <a:fillRect/>
          </a:stretch>
        </p:blipFill>
        <p:spPr>
          <a:xfrm>
            <a:off x="0" y="2040731"/>
            <a:ext cx="9620250" cy="628650"/>
          </a:xfrm>
          <a:prstGeom prst="rect">
            <a:avLst/>
          </a:prstGeom>
        </p:spPr>
      </p:pic>
      <p:pic>
        <p:nvPicPr>
          <p:cNvPr id="7" name="Picture 6">
            <a:extLst>
              <a:ext uri="{FF2B5EF4-FFF2-40B4-BE49-F238E27FC236}">
                <a16:creationId xmlns:a16="http://schemas.microsoft.com/office/drawing/2014/main" id="{1AA09B4A-10C3-7349-84C4-BD8F5BA08C33}"/>
              </a:ext>
            </a:extLst>
          </p:cNvPr>
          <p:cNvPicPr>
            <a:picLocks noChangeAspect="1"/>
          </p:cNvPicPr>
          <p:nvPr/>
        </p:nvPicPr>
        <p:blipFill>
          <a:blip r:embed="rId3"/>
          <a:stretch>
            <a:fillRect/>
          </a:stretch>
        </p:blipFill>
        <p:spPr>
          <a:xfrm>
            <a:off x="0" y="3366294"/>
            <a:ext cx="10934700" cy="847725"/>
          </a:xfrm>
          <a:prstGeom prst="rect">
            <a:avLst/>
          </a:prstGeom>
        </p:spPr>
      </p:pic>
    </p:spTree>
    <p:extLst>
      <p:ext uri="{BB962C8B-B14F-4D97-AF65-F5344CB8AC3E}">
        <p14:creationId xmlns:p14="http://schemas.microsoft.com/office/powerpoint/2010/main" val="424099273"/>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631</TotalTime>
  <Words>1322</Words>
  <Application>Microsoft Office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2013 - 2022 Theme</vt:lpstr>
      <vt:lpstr>Project 1: Ames Housing  </vt:lpstr>
      <vt:lpstr>Our Purpose</vt:lpstr>
      <vt:lpstr>Background info</vt:lpstr>
      <vt:lpstr>Data Information</vt:lpstr>
      <vt:lpstr>Data Info Continued</vt:lpstr>
      <vt:lpstr>Data Exploration</vt:lpstr>
      <vt:lpstr>Data exploration continued</vt:lpstr>
      <vt:lpstr>Preprocessing</vt:lpstr>
      <vt:lpstr>Preprocessing and data exploration continued</vt:lpstr>
      <vt:lpstr>Preprocessing and data exploration continued</vt:lpstr>
      <vt:lpstr>Data exploration continued</vt:lpstr>
      <vt:lpstr>Data exploration continued</vt:lpstr>
      <vt:lpstr>Data preprocessing continued</vt:lpstr>
      <vt:lpstr>Creating the models</vt:lpstr>
      <vt:lpstr>Creating the models continued</vt:lpstr>
      <vt:lpstr>PowerPoint Presentation</vt:lpstr>
      <vt:lpstr>Evaluating the models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Tatum, Elvessa</dc:creator>
  <cp:lastModifiedBy>Tatum, Elvessa</cp:lastModifiedBy>
  <cp:revision>6</cp:revision>
  <dcterms:created xsi:type="dcterms:W3CDTF">2025-04-25T14:29:57Z</dcterms:created>
  <dcterms:modified xsi:type="dcterms:W3CDTF">2025-04-26T19:43:07Z</dcterms:modified>
</cp:coreProperties>
</file>