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5/15/2025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134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5/15/2025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7363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5/15/2025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23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5/15/2025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2795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5/15/2025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016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5/15/2025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13267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5/15/2025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90807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5/15/2025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11862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5/15/2025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50531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5/15/2025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6121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5/15/2025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9473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5/15/2025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16101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C53A427-54AF-59EA-B0E4-D0AFE90DB10D}"/>
              </a:ext>
            </a:extLst>
          </p:cNvPr>
          <p:cNvPicPr>
            <a:picLocks noChangeAspect="1"/>
          </p:cNvPicPr>
          <p:nvPr/>
        </p:nvPicPr>
        <p:blipFill>
          <a:blip r:embed="rId2"/>
          <a:srcRect t="7850" b="7564"/>
          <a:stretch/>
        </p:blipFill>
        <p:spPr>
          <a:xfrm>
            <a:off x="1" y="10"/>
            <a:ext cx="12192000" cy="6857990"/>
          </a:xfrm>
          <a:prstGeom prst="rect">
            <a:avLst/>
          </a:prstGeom>
        </p:spPr>
      </p:pic>
      <p:sp useBgFill="1">
        <p:nvSpPr>
          <p:cNvPr id="11" name="Rectangle 1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4436" y="1066800"/>
            <a:ext cx="4389120"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D4F94-94FA-1A9F-FB7E-1CDCB7A4D9B5}"/>
              </a:ext>
            </a:extLst>
          </p:cNvPr>
          <p:cNvSpPr>
            <a:spLocks noGrp="1"/>
          </p:cNvSpPr>
          <p:nvPr>
            <p:ph type="ctrTitle"/>
          </p:nvPr>
        </p:nvSpPr>
        <p:spPr>
          <a:xfrm>
            <a:off x="7730487" y="1562101"/>
            <a:ext cx="3551402" cy="2738530"/>
          </a:xfrm>
        </p:spPr>
        <p:txBody>
          <a:bodyPr anchor="t">
            <a:normAutofit/>
          </a:bodyPr>
          <a:lstStyle/>
          <a:p>
            <a:pPr>
              <a:lnSpc>
                <a:spcPct val="90000"/>
              </a:lnSpc>
            </a:pPr>
            <a:r>
              <a:rPr lang="en-US" sz="4800"/>
              <a:t>Project 3: Market Basket analysis</a:t>
            </a:r>
          </a:p>
        </p:txBody>
      </p:sp>
      <p:sp>
        <p:nvSpPr>
          <p:cNvPr id="3" name="Subtitle 2">
            <a:extLst>
              <a:ext uri="{FF2B5EF4-FFF2-40B4-BE49-F238E27FC236}">
                <a16:creationId xmlns:a16="http://schemas.microsoft.com/office/drawing/2014/main" id="{5CC0DE9E-1627-318D-3DFD-383CE1EA3240}"/>
              </a:ext>
            </a:extLst>
          </p:cNvPr>
          <p:cNvSpPr>
            <a:spLocks noGrp="1"/>
          </p:cNvSpPr>
          <p:nvPr>
            <p:ph type="subTitle" idx="1"/>
          </p:nvPr>
        </p:nvSpPr>
        <p:spPr>
          <a:xfrm>
            <a:off x="7730487" y="4358566"/>
            <a:ext cx="3579790" cy="875824"/>
          </a:xfrm>
        </p:spPr>
        <p:txBody>
          <a:bodyPr>
            <a:normAutofit/>
          </a:bodyPr>
          <a:lstStyle/>
          <a:p>
            <a:r>
              <a:rPr lang="en-US" dirty="0"/>
              <a:t>Elvessa Tatum</a:t>
            </a:r>
          </a:p>
        </p:txBody>
      </p:sp>
      <p:cxnSp>
        <p:nvCxnSpPr>
          <p:cNvPr id="13" name="Straight Connector 12">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24436" y="5780876"/>
            <a:ext cx="438912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213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057" name="Rectangle 205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AFA92-5852-EA32-0AE1-7DA73B44EF33}"/>
              </a:ext>
            </a:extLst>
          </p:cNvPr>
          <p:cNvSpPr>
            <a:spLocks noGrp="1"/>
          </p:cNvSpPr>
          <p:nvPr>
            <p:ph type="title"/>
          </p:nvPr>
        </p:nvSpPr>
        <p:spPr>
          <a:xfrm>
            <a:off x="640080" y="1302091"/>
            <a:ext cx="3291840" cy="2770216"/>
          </a:xfrm>
        </p:spPr>
        <p:txBody>
          <a:bodyPr vert="horz" lIns="91440" tIns="45720" rIns="91440" bIns="45720" rtlCol="0" anchor="t">
            <a:normAutofit fontScale="90000"/>
          </a:bodyPr>
          <a:lstStyle/>
          <a:p>
            <a:r>
              <a:rPr lang="en-US" sz="4400" dirty="0"/>
              <a:t>Data exploration and analysis continued</a:t>
            </a:r>
          </a:p>
        </p:txBody>
      </p:sp>
      <p:sp>
        <p:nvSpPr>
          <p:cNvPr id="3" name="Content Placeholder 2">
            <a:extLst>
              <a:ext uri="{FF2B5EF4-FFF2-40B4-BE49-F238E27FC236}">
                <a16:creationId xmlns:a16="http://schemas.microsoft.com/office/drawing/2014/main" id="{73589996-9713-C73F-2861-8E8105460823}"/>
              </a:ext>
            </a:extLst>
          </p:cNvPr>
          <p:cNvSpPr>
            <a:spLocks noGrp="1"/>
          </p:cNvSpPr>
          <p:nvPr>
            <p:ph idx="1"/>
          </p:nvPr>
        </p:nvSpPr>
        <p:spPr>
          <a:xfrm>
            <a:off x="640080" y="4846904"/>
            <a:ext cx="3145535" cy="993821"/>
          </a:xfrm>
        </p:spPr>
        <p:txBody>
          <a:bodyPr vert="horz" lIns="91440" tIns="45720" rIns="91440" bIns="45720" rtlCol="0" anchor="t">
            <a:normAutofit fontScale="92500"/>
          </a:bodyPr>
          <a:lstStyle/>
          <a:p>
            <a:pPr marL="0" indent="0">
              <a:buNone/>
            </a:pPr>
            <a:r>
              <a:rPr lang="en-US" sz="1700" b="1" cap="all" spc="300" dirty="0"/>
              <a:t>Let’s take a look at the best association rules network</a:t>
            </a:r>
          </a:p>
        </p:txBody>
      </p:sp>
      <p:cxnSp>
        <p:nvCxnSpPr>
          <p:cNvPr id="2059" name="Straight Connector 2058">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50" name="Picture 2">
            <a:extLst>
              <a:ext uri="{FF2B5EF4-FFF2-40B4-BE49-F238E27FC236}">
                <a16:creationId xmlns:a16="http://schemas.microsoft.com/office/drawing/2014/main" id="{D84BE10A-E753-3B94-4CD2-7015D81147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68330" y="966978"/>
            <a:ext cx="7037908" cy="4873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449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703A84-7C5F-7507-D85F-50BFDEE69A3C}"/>
              </a:ext>
            </a:extLst>
          </p:cNvPr>
          <p:cNvSpPr>
            <a:spLocks noGrp="1"/>
          </p:cNvSpPr>
          <p:nvPr>
            <p:ph type="title"/>
          </p:nvPr>
        </p:nvSpPr>
        <p:spPr>
          <a:xfrm>
            <a:off x="1184520" y="914400"/>
            <a:ext cx="10020496" cy="1117703"/>
          </a:xfrm>
        </p:spPr>
        <p:txBody>
          <a:bodyPr vert="horz" lIns="91440" tIns="45720" rIns="91440" bIns="45720" rtlCol="0" anchor="b">
            <a:normAutofit fontScale="90000"/>
          </a:bodyPr>
          <a:lstStyle/>
          <a:p>
            <a:pPr algn="ctr"/>
            <a:r>
              <a:rPr lang="en-US" sz="5400" dirty="0"/>
              <a:t>Data exploration and analysis continued</a:t>
            </a:r>
          </a:p>
        </p:txBody>
      </p:sp>
      <p:sp>
        <p:nvSpPr>
          <p:cNvPr id="3" name="Content Placeholder 2">
            <a:extLst>
              <a:ext uri="{FF2B5EF4-FFF2-40B4-BE49-F238E27FC236}">
                <a16:creationId xmlns:a16="http://schemas.microsoft.com/office/drawing/2014/main" id="{E67ED1E8-5F37-4AE0-DA6A-74F0DE6C13C3}"/>
              </a:ext>
            </a:extLst>
          </p:cNvPr>
          <p:cNvSpPr>
            <a:spLocks noGrp="1"/>
          </p:cNvSpPr>
          <p:nvPr>
            <p:ph idx="1"/>
          </p:nvPr>
        </p:nvSpPr>
        <p:spPr>
          <a:xfrm>
            <a:off x="1545336" y="2590217"/>
            <a:ext cx="9393865" cy="819225"/>
          </a:xfrm>
        </p:spPr>
        <p:txBody>
          <a:bodyPr vert="horz" lIns="91440" tIns="45720" rIns="91440" bIns="45720" rtlCol="0" anchor="t">
            <a:normAutofit/>
          </a:bodyPr>
          <a:lstStyle/>
          <a:p>
            <a:pPr marL="0" indent="0" algn="ctr">
              <a:lnSpc>
                <a:spcPct val="130000"/>
              </a:lnSpc>
              <a:buNone/>
            </a:pPr>
            <a:r>
              <a:rPr lang="en-US" sz="1800" b="1" cap="all" spc="300"/>
              <a:t>Finally, let’s look at the top 10 and top 5 rules by lift</a:t>
            </a:r>
          </a:p>
        </p:txBody>
      </p:sp>
      <p:cxnSp>
        <p:nvCxnSpPr>
          <p:cNvPr id="18" name="Straight Connector 17">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32706" y="231116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BB0BF6-6A36-8130-477E-073A6273FFAD}"/>
              </a:ext>
            </a:extLst>
          </p:cNvPr>
          <p:cNvPicPr>
            <a:picLocks noChangeAspect="1"/>
          </p:cNvPicPr>
          <p:nvPr/>
        </p:nvPicPr>
        <p:blipFill>
          <a:blip r:embed="rId2"/>
          <a:stretch>
            <a:fillRect/>
          </a:stretch>
        </p:blipFill>
        <p:spPr>
          <a:xfrm>
            <a:off x="10620244" y="3659091"/>
            <a:ext cx="1571756" cy="2633472"/>
          </a:xfrm>
          <a:prstGeom prst="rect">
            <a:avLst/>
          </a:prstGeom>
        </p:spPr>
      </p:pic>
      <p:pic>
        <p:nvPicPr>
          <p:cNvPr id="5" name="Picture 4">
            <a:extLst>
              <a:ext uri="{FF2B5EF4-FFF2-40B4-BE49-F238E27FC236}">
                <a16:creationId xmlns:a16="http://schemas.microsoft.com/office/drawing/2014/main" id="{831EA5FA-9704-05AC-A945-E57C02B5150F}"/>
              </a:ext>
            </a:extLst>
          </p:cNvPr>
          <p:cNvPicPr>
            <a:picLocks noChangeAspect="1"/>
          </p:cNvPicPr>
          <p:nvPr/>
        </p:nvPicPr>
        <p:blipFill>
          <a:blip r:embed="rId3"/>
          <a:stretch>
            <a:fillRect/>
          </a:stretch>
        </p:blipFill>
        <p:spPr>
          <a:xfrm>
            <a:off x="180588" y="3534700"/>
            <a:ext cx="4560970" cy="2408900"/>
          </a:xfrm>
          <a:prstGeom prst="rect">
            <a:avLst/>
          </a:prstGeom>
        </p:spPr>
      </p:pic>
      <p:pic>
        <p:nvPicPr>
          <p:cNvPr id="7" name="Picture 6">
            <a:extLst>
              <a:ext uri="{FF2B5EF4-FFF2-40B4-BE49-F238E27FC236}">
                <a16:creationId xmlns:a16="http://schemas.microsoft.com/office/drawing/2014/main" id="{77CD2B67-1075-1660-1771-1A5F7A21556C}"/>
              </a:ext>
            </a:extLst>
          </p:cNvPr>
          <p:cNvPicPr>
            <a:picLocks noChangeAspect="1"/>
          </p:cNvPicPr>
          <p:nvPr/>
        </p:nvPicPr>
        <p:blipFill>
          <a:blip r:embed="rId4"/>
          <a:stretch>
            <a:fillRect/>
          </a:stretch>
        </p:blipFill>
        <p:spPr>
          <a:xfrm>
            <a:off x="4741558" y="3812154"/>
            <a:ext cx="5682957" cy="1946556"/>
          </a:xfrm>
          <a:prstGeom prst="rect">
            <a:avLst/>
          </a:prstGeom>
        </p:spPr>
      </p:pic>
    </p:spTree>
    <p:extLst>
      <p:ext uri="{BB962C8B-B14F-4D97-AF65-F5344CB8AC3E}">
        <p14:creationId xmlns:p14="http://schemas.microsoft.com/office/powerpoint/2010/main" val="1709628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0D6D7-8EE3-756D-DC8A-44E9A53CDEB2}"/>
              </a:ext>
            </a:extLst>
          </p:cNvPr>
          <p:cNvSpPr>
            <a:spLocks noGrp="1"/>
          </p:cNvSpPr>
          <p:nvPr>
            <p:ph type="title"/>
          </p:nvPr>
        </p:nvSpPr>
        <p:spPr/>
        <p:txBody>
          <a:bodyPr/>
          <a:lstStyle/>
          <a:p>
            <a:r>
              <a:rPr lang="en-US" sz="4000" dirty="0"/>
              <a:t>Data exploration and analysis continued</a:t>
            </a:r>
            <a:endParaRPr lang="en-US" dirty="0"/>
          </a:p>
        </p:txBody>
      </p:sp>
      <p:pic>
        <p:nvPicPr>
          <p:cNvPr id="3078" name="Picture 6">
            <a:extLst>
              <a:ext uri="{FF2B5EF4-FFF2-40B4-BE49-F238E27FC236}">
                <a16:creationId xmlns:a16="http://schemas.microsoft.com/office/drawing/2014/main" id="{8A879DCF-7E79-AF5C-4C9F-4285461396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079" y="2436634"/>
            <a:ext cx="10890929" cy="3904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456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2AF6-18D7-AD13-509A-93A4CE659E4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7E4CAAE-3DEF-FB83-283A-727F0AC7F323}"/>
              </a:ext>
            </a:extLst>
          </p:cNvPr>
          <p:cNvSpPr>
            <a:spLocks noGrp="1"/>
          </p:cNvSpPr>
          <p:nvPr>
            <p:ph idx="1"/>
          </p:nvPr>
        </p:nvSpPr>
        <p:spPr>
          <a:xfrm>
            <a:off x="0" y="2468881"/>
            <a:ext cx="12192000" cy="4389119"/>
          </a:xfrm>
        </p:spPr>
        <p:txBody>
          <a:bodyPr>
            <a:normAutofit fontScale="92500" lnSpcReduction="20000"/>
          </a:bodyPr>
          <a:lstStyle/>
          <a:p>
            <a:r>
              <a:rPr lang="en-US" dirty="0"/>
              <a:t>The analysis revealed that a significant number of the strongest association rules centered around herb marker products such as "HERB MARKER MINT," "HERB MARKER PARSLEY," "HERB MARKER ROSEMARY," and "HERB MARKER THYME." These items frequently appeared together in transactions with exceptionally high confidence and lift values, suggesting that customers who purchase one herb marker are extremely likely to purchase others as well. For example, some item combinations exhibited a confidence of 100% and a lift of over 90, indicating very strong and non-random associations.</a:t>
            </a:r>
          </a:p>
          <a:p>
            <a:r>
              <a:rPr lang="en-US" dirty="0"/>
              <a:t>These findings are valuable for business applications. Retailers could strategically bundle these herb markers together or offer targeted promotions to encourage bulk purchases, maximizing revenue per customer. Additionally, these insights could guide inventory management by highlighting which items are often purchased together, allowing for better stock planning.</a:t>
            </a:r>
          </a:p>
          <a:p>
            <a:r>
              <a:rPr lang="en-US" dirty="0"/>
              <a:t>Overall, the </a:t>
            </a:r>
            <a:r>
              <a:rPr lang="en-US" dirty="0" err="1"/>
              <a:t>Apriori</a:t>
            </a:r>
            <a:r>
              <a:rPr lang="en-US" dirty="0"/>
              <a:t> algorithm provided clear, actionable insights into customer buying patterns, demonstrating its strength as a tool for market basket analysis despite challenges such as memory demands and the need for careful parameter tuning to avoid overfitting.</a:t>
            </a:r>
          </a:p>
        </p:txBody>
      </p:sp>
    </p:spTree>
    <p:extLst>
      <p:ext uri="{BB962C8B-B14F-4D97-AF65-F5344CB8AC3E}">
        <p14:creationId xmlns:p14="http://schemas.microsoft.com/office/powerpoint/2010/main" val="292717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B1040-A9C7-5A37-DA66-C3FB78EF9504}"/>
              </a:ext>
            </a:extLst>
          </p:cNvPr>
          <p:cNvSpPr>
            <a:spLocks noGrp="1"/>
          </p:cNvSpPr>
          <p:nvPr>
            <p:ph type="title"/>
          </p:nvPr>
        </p:nvSpPr>
        <p:spPr/>
        <p:txBody>
          <a:bodyPr/>
          <a:lstStyle/>
          <a:p>
            <a:r>
              <a:rPr lang="en-US" dirty="0"/>
              <a:t>Background info</a:t>
            </a:r>
          </a:p>
        </p:txBody>
      </p:sp>
      <p:sp>
        <p:nvSpPr>
          <p:cNvPr id="3" name="Content Placeholder 2">
            <a:extLst>
              <a:ext uri="{FF2B5EF4-FFF2-40B4-BE49-F238E27FC236}">
                <a16:creationId xmlns:a16="http://schemas.microsoft.com/office/drawing/2014/main" id="{D1FC5010-1CED-21CE-DD83-E65865088E1A}"/>
              </a:ext>
            </a:extLst>
          </p:cNvPr>
          <p:cNvSpPr>
            <a:spLocks noGrp="1"/>
          </p:cNvSpPr>
          <p:nvPr>
            <p:ph idx="1"/>
          </p:nvPr>
        </p:nvSpPr>
        <p:spPr>
          <a:xfrm>
            <a:off x="0" y="2140085"/>
            <a:ext cx="12192000" cy="4717915"/>
          </a:xfrm>
        </p:spPr>
        <p:txBody>
          <a:bodyPr>
            <a:normAutofit fontScale="70000" lnSpcReduction="20000"/>
          </a:bodyPr>
          <a:lstStyle/>
          <a:p>
            <a:r>
              <a:rPr lang="en-US" dirty="0" err="1"/>
              <a:t>Apriori</a:t>
            </a:r>
            <a:r>
              <a:rPr lang="en-US" dirty="0"/>
              <a:t> is an algorithm used to find frequent </a:t>
            </a:r>
            <a:r>
              <a:rPr lang="en-US" dirty="0" err="1"/>
              <a:t>itemsets</a:t>
            </a:r>
            <a:r>
              <a:rPr lang="en-US" dirty="0"/>
              <a:t> and generate association rules in a dataset, often used for Market Basket Analysis.</a:t>
            </a:r>
          </a:p>
          <a:p>
            <a:r>
              <a:rPr lang="en-US" dirty="0"/>
              <a:t>The core idea is that frequent patterns (item combinations) can be expanded one item at a time, and all subsets of a frequent itemset must also be frequent.</a:t>
            </a:r>
          </a:p>
          <a:p>
            <a:r>
              <a:rPr lang="en-US" dirty="0"/>
              <a:t>The 2 basic Operations of </a:t>
            </a:r>
            <a:r>
              <a:rPr lang="en-US" dirty="0" err="1"/>
              <a:t>Apriori</a:t>
            </a:r>
            <a:r>
              <a:rPr lang="en-US" dirty="0"/>
              <a:t> are the Join step and the Prune step</a:t>
            </a:r>
          </a:p>
          <a:p>
            <a:r>
              <a:rPr lang="en-US" dirty="0"/>
              <a:t>Join Step — Join sets of items together to create larger candidate sets.</a:t>
            </a:r>
          </a:p>
          <a:p>
            <a:r>
              <a:rPr lang="en-US" dirty="0"/>
              <a:t>Prune Step — Eliminate candidate sets that contain infrequent subsets.</a:t>
            </a:r>
          </a:p>
          <a:p>
            <a:r>
              <a:rPr lang="en-US" dirty="0"/>
              <a:t>The </a:t>
            </a:r>
            <a:r>
              <a:rPr lang="en-US" dirty="0" err="1"/>
              <a:t>Apriori</a:t>
            </a:r>
            <a:r>
              <a:rPr lang="en-US" dirty="0"/>
              <a:t> principle states the following:</a:t>
            </a:r>
          </a:p>
          <a:p>
            <a:r>
              <a:rPr lang="en-US" dirty="0"/>
              <a:t>If an itemset is frequent, then all of its subsets must also  be frequent</a:t>
            </a:r>
          </a:p>
          <a:p>
            <a:r>
              <a:rPr lang="en-US" dirty="0"/>
              <a:t>If an itemset is not frequent, then all of its supersets  cannot be frequent</a:t>
            </a:r>
          </a:p>
          <a:p>
            <a:r>
              <a:rPr lang="en-US" dirty="0"/>
              <a:t>The support of an itemset never exceeds the support of its subsets</a:t>
            </a:r>
          </a:p>
          <a:p>
            <a:r>
              <a:rPr lang="en-US" dirty="0"/>
              <a:t>Overfitting can be reduced by setting appropriate minimum support and confidence thresholds, and by filtering rules for relevance (e.g., high lift values), rather than keeping all possible rules.</a:t>
            </a:r>
          </a:p>
          <a:p>
            <a:r>
              <a:rPr lang="en-US" sz="2000" dirty="0">
                <a:latin typeface="+mj-lt"/>
              </a:rPr>
              <a:t>The benefits are that </a:t>
            </a:r>
            <a:r>
              <a:rPr lang="en-US" sz="2000" dirty="0" err="1">
                <a:latin typeface="+mj-lt"/>
              </a:rPr>
              <a:t>Apriori</a:t>
            </a:r>
            <a:r>
              <a:rPr lang="en-US" sz="2000" dirty="0">
                <a:latin typeface="+mj-lt"/>
              </a:rPr>
              <a:t> is an easy to understand algorithm, and join and prune steps are easy to implement on large </a:t>
            </a:r>
            <a:r>
              <a:rPr lang="en-US" sz="2000" dirty="0" err="1">
                <a:latin typeface="+mj-lt"/>
              </a:rPr>
              <a:t>itemsets</a:t>
            </a:r>
            <a:r>
              <a:rPr lang="en-US" sz="2000" dirty="0">
                <a:latin typeface="+mj-lt"/>
              </a:rPr>
              <a:t> in large databases</a:t>
            </a:r>
          </a:p>
          <a:p>
            <a:r>
              <a:rPr lang="en-US" sz="2000" dirty="0">
                <a:latin typeface="+mj-lt"/>
              </a:rPr>
              <a:t>Some issues with </a:t>
            </a:r>
            <a:r>
              <a:rPr lang="en-US" sz="2000" dirty="0" err="1">
                <a:latin typeface="+mj-lt"/>
              </a:rPr>
              <a:t>Apriori</a:t>
            </a:r>
            <a:r>
              <a:rPr lang="en-US" sz="2000" dirty="0">
                <a:latin typeface="+mj-lt"/>
              </a:rPr>
              <a:t> is it requires high computation if the </a:t>
            </a:r>
            <a:r>
              <a:rPr lang="en-US" sz="2000" dirty="0" err="1">
                <a:latin typeface="+mj-lt"/>
              </a:rPr>
              <a:t>itemsets</a:t>
            </a:r>
            <a:r>
              <a:rPr lang="en-US" sz="2000" dirty="0">
                <a:latin typeface="+mj-lt"/>
              </a:rPr>
              <a:t> are very large and the minimum support is kept very low. Also, the entire database needs to be scanned.</a:t>
            </a:r>
          </a:p>
          <a:p>
            <a:endParaRPr lang="en-US" dirty="0"/>
          </a:p>
          <a:p>
            <a:endParaRPr lang="en-US" dirty="0"/>
          </a:p>
        </p:txBody>
      </p:sp>
    </p:spTree>
    <p:extLst>
      <p:ext uri="{BB962C8B-B14F-4D97-AF65-F5344CB8AC3E}">
        <p14:creationId xmlns:p14="http://schemas.microsoft.com/office/powerpoint/2010/main" val="99273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9A1366-8E9C-5172-B4A2-1CD6BB75BB0F}"/>
              </a:ext>
            </a:extLst>
          </p:cNvPr>
          <p:cNvSpPr>
            <a:spLocks noGrp="1"/>
          </p:cNvSpPr>
          <p:nvPr>
            <p:ph type="title"/>
          </p:nvPr>
        </p:nvSpPr>
        <p:spPr>
          <a:xfrm>
            <a:off x="640080" y="1371600"/>
            <a:ext cx="5737859" cy="1097280"/>
          </a:xfrm>
        </p:spPr>
        <p:txBody>
          <a:bodyPr>
            <a:normAutofit/>
          </a:bodyPr>
          <a:lstStyle/>
          <a:p>
            <a:pPr>
              <a:lnSpc>
                <a:spcPct val="90000"/>
              </a:lnSpc>
            </a:pPr>
            <a:r>
              <a:rPr lang="en-US" sz="3400"/>
              <a:t>Our Purpose and Dataset information</a:t>
            </a:r>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B743357-9C32-69DA-87B2-3A784D2834BE}"/>
              </a:ext>
            </a:extLst>
          </p:cNvPr>
          <p:cNvSpPr>
            <a:spLocks noGrp="1"/>
          </p:cNvSpPr>
          <p:nvPr>
            <p:ph idx="1"/>
          </p:nvPr>
        </p:nvSpPr>
        <p:spPr>
          <a:xfrm>
            <a:off x="640080" y="2633236"/>
            <a:ext cx="5737860" cy="3666980"/>
          </a:xfrm>
        </p:spPr>
        <p:txBody>
          <a:bodyPr>
            <a:normAutofit/>
          </a:bodyPr>
          <a:lstStyle/>
          <a:p>
            <a:pPr>
              <a:lnSpc>
                <a:spcPct val="110000"/>
              </a:lnSpc>
            </a:pPr>
            <a:r>
              <a:rPr lang="en-US" sz="1100"/>
              <a:t>Today, I plan on using the UCI Online Retail Dataset to discover patterns in customer purchasing behavior through Market Basket Analysis. This dataset contains transactional data from an online retail store registered in the United Kingdom, covering purchases made between December 1, 2010 and December 9, 2011. Each observation represents an item purchased in a specific invoice, allowing for detailed tracking of buying habits, returns, and overall spending behavior.</a:t>
            </a:r>
          </a:p>
          <a:p>
            <a:pPr>
              <a:lnSpc>
                <a:spcPct val="110000"/>
              </a:lnSpc>
            </a:pPr>
            <a:r>
              <a:rPr lang="en-US" sz="1100"/>
              <a:t>This dataset was chosen because it is relatively simple, with only six main features (these can be seen to the right), yet large enough to provide rich insights due to its thousands of recorded transactions. Its structure makes it ideal for applying association rule mining without overwhelming complexity.</a:t>
            </a:r>
          </a:p>
          <a:p>
            <a:pPr>
              <a:lnSpc>
                <a:spcPct val="110000"/>
              </a:lnSpc>
            </a:pPr>
            <a:r>
              <a:rPr lang="en-US" sz="1100"/>
              <a:t>The primary goal of this project is to find frequent item combinations that customers often purchase together and generate meaningful association rules. To achieve this, I will use the </a:t>
            </a:r>
            <a:r>
              <a:rPr lang="en-US" sz="1100" err="1"/>
              <a:t>Apriori</a:t>
            </a:r>
            <a:r>
              <a:rPr lang="en-US" sz="1100"/>
              <a:t> algorithm, which is well-suited for this type of analysis because it systematically finds frequent patterns while minimizing computational cost through smart pruning strategies. I chose </a:t>
            </a:r>
            <a:r>
              <a:rPr lang="en-US" sz="1100" err="1"/>
              <a:t>Apriori</a:t>
            </a:r>
            <a:r>
              <a:rPr lang="en-US" sz="1100"/>
              <a:t> over other models like FP-Growth because it is easier to interpret and provides a clear view of the frequency relationships between items. Ultimately, these findings could help improve product placement strategies, bundling, and targeted marketing.</a:t>
            </a:r>
          </a:p>
        </p:txBody>
      </p:sp>
      <p:pic>
        <p:nvPicPr>
          <p:cNvPr id="5" name="Picture 4">
            <a:extLst>
              <a:ext uri="{FF2B5EF4-FFF2-40B4-BE49-F238E27FC236}">
                <a16:creationId xmlns:a16="http://schemas.microsoft.com/office/drawing/2014/main" id="{28846E77-CCF9-CA92-B708-0123EC8F12E7}"/>
              </a:ext>
            </a:extLst>
          </p:cNvPr>
          <p:cNvPicPr>
            <a:picLocks noChangeAspect="1"/>
          </p:cNvPicPr>
          <p:nvPr/>
        </p:nvPicPr>
        <p:blipFill>
          <a:blip r:embed="rId2"/>
          <a:stretch>
            <a:fillRect/>
          </a:stretch>
        </p:blipFill>
        <p:spPr>
          <a:xfrm>
            <a:off x="7155179" y="1382878"/>
            <a:ext cx="4375829" cy="4917337"/>
          </a:xfrm>
          <a:prstGeom prst="rect">
            <a:avLst/>
          </a:prstGeom>
        </p:spPr>
      </p:pic>
    </p:spTree>
    <p:extLst>
      <p:ext uri="{BB962C8B-B14F-4D97-AF65-F5344CB8AC3E}">
        <p14:creationId xmlns:p14="http://schemas.microsoft.com/office/powerpoint/2010/main" val="253307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DDB083-F64B-57F5-A73F-B8020EE56CF5}"/>
              </a:ext>
            </a:extLst>
          </p:cNvPr>
          <p:cNvSpPr>
            <a:spLocks noGrp="1"/>
          </p:cNvSpPr>
          <p:nvPr>
            <p:ph type="title"/>
          </p:nvPr>
        </p:nvSpPr>
        <p:spPr>
          <a:xfrm>
            <a:off x="640080" y="1302091"/>
            <a:ext cx="3291840" cy="2770216"/>
          </a:xfrm>
        </p:spPr>
        <p:txBody>
          <a:bodyPr vert="horz" lIns="91440" tIns="45720" rIns="91440" bIns="45720" rtlCol="0" anchor="t">
            <a:normAutofit/>
          </a:bodyPr>
          <a:lstStyle/>
          <a:p>
            <a:r>
              <a:rPr lang="en-US" sz="4400"/>
              <a:t>Importing Data</a:t>
            </a:r>
          </a:p>
        </p:txBody>
      </p:sp>
      <p:sp>
        <p:nvSpPr>
          <p:cNvPr id="3" name="Content Placeholder 2">
            <a:extLst>
              <a:ext uri="{FF2B5EF4-FFF2-40B4-BE49-F238E27FC236}">
                <a16:creationId xmlns:a16="http://schemas.microsoft.com/office/drawing/2014/main" id="{8C87803F-D094-139A-C17C-2411495892BB}"/>
              </a:ext>
            </a:extLst>
          </p:cNvPr>
          <p:cNvSpPr>
            <a:spLocks noGrp="1"/>
          </p:cNvSpPr>
          <p:nvPr>
            <p:ph idx="1"/>
          </p:nvPr>
        </p:nvSpPr>
        <p:spPr>
          <a:xfrm>
            <a:off x="640080" y="4846904"/>
            <a:ext cx="3145535" cy="993821"/>
          </a:xfrm>
        </p:spPr>
        <p:txBody>
          <a:bodyPr vert="horz" lIns="91440" tIns="45720" rIns="91440" bIns="45720" rtlCol="0" anchor="t">
            <a:normAutofit/>
          </a:bodyPr>
          <a:lstStyle/>
          <a:p>
            <a:pPr marL="0" indent="0">
              <a:buNone/>
            </a:pPr>
            <a:r>
              <a:rPr lang="en-US" sz="1700" b="1" cap="all" spc="300"/>
              <a:t>Let’s take a look at our data from a glance</a:t>
            </a:r>
          </a:p>
        </p:txBody>
      </p:sp>
      <p:cxnSp>
        <p:nvCxnSpPr>
          <p:cNvPr id="14" name="Straight Connector 13">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BCD39311-1892-069F-CF12-E66060CCED6B}"/>
              </a:ext>
            </a:extLst>
          </p:cNvPr>
          <p:cNvPicPr>
            <a:picLocks noChangeAspect="1"/>
          </p:cNvPicPr>
          <p:nvPr/>
        </p:nvPicPr>
        <p:blipFill>
          <a:blip r:embed="rId2"/>
          <a:stretch>
            <a:fillRect/>
          </a:stretch>
        </p:blipFill>
        <p:spPr>
          <a:xfrm>
            <a:off x="4443984" y="1906810"/>
            <a:ext cx="7086600" cy="2994088"/>
          </a:xfrm>
          <a:prstGeom prst="rect">
            <a:avLst/>
          </a:prstGeom>
        </p:spPr>
      </p:pic>
    </p:spTree>
    <p:extLst>
      <p:ext uri="{BB962C8B-B14F-4D97-AF65-F5344CB8AC3E}">
        <p14:creationId xmlns:p14="http://schemas.microsoft.com/office/powerpoint/2010/main" val="149080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8CB673-51E6-A174-E802-A65863D82D3E}"/>
              </a:ext>
            </a:extLst>
          </p:cNvPr>
          <p:cNvSpPr>
            <a:spLocks noGrp="1"/>
          </p:cNvSpPr>
          <p:nvPr>
            <p:ph type="title"/>
          </p:nvPr>
        </p:nvSpPr>
        <p:spPr>
          <a:xfrm>
            <a:off x="640079" y="1371600"/>
            <a:ext cx="5752093" cy="1097280"/>
          </a:xfrm>
        </p:spPr>
        <p:txBody>
          <a:bodyPr>
            <a:normAutofit/>
          </a:bodyPr>
          <a:lstStyle/>
          <a:p>
            <a:r>
              <a:rPr lang="en-US"/>
              <a:t>Importing data</a:t>
            </a:r>
            <a:endParaRPr lang="en-US" dirty="0"/>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C5A8464-6D07-F281-767E-EB5616F44765}"/>
              </a:ext>
            </a:extLst>
          </p:cNvPr>
          <p:cNvSpPr>
            <a:spLocks noGrp="1"/>
          </p:cNvSpPr>
          <p:nvPr>
            <p:ph idx="1"/>
          </p:nvPr>
        </p:nvSpPr>
        <p:spPr>
          <a:xfrm>
            <a:off x="640079" y="2636205"/>
            <a:ext cx="5752095" cy="3661713"/>
          </a:xfrm>
        </p:spPr>
        <p:txBody>
          <a:bodyPr>
            <a:normAutofit/>
          </a:bodyPr>
          <a:lstStyle/>
          <a:p>
            <a:r>
              <a:rPr lang="en-US"/>
              <a:t>Let’s use describe and info, and check for missing values</a:t>
            </a:r>
            <a:endParaRPr lang="en-US" dirty="0"/>
          </a:p>
        </p:txBody>
      </p:sp>
      <p:pic>
        <p:nvPicPr>
          <p:cNvPr id="7" name="Picture 6">
            <a:extLst>
              <a:ext uri="{FF2B5EF4-FFF2-40B4-BE49-F238E27FC236}">
                <a16:creationId xmlns:a16="http://schemas.microsoft.com/office/drawing/2014/main" id="{D87E649B-F7C9-498F-1C4C-BAB2AB0E422C}"/>
              </a:ext>
            </a:extLst>
          </p:cNvPr>
          <p:cNvPicPr>
            <a:picLocks noChangeAspect="1"/>
          </p:cNvPicPr>
          <p:nvPr/>
        </p:nvPicPr>
        <p:blipFill>
          <a:blip r:embed="rId2"/>
          <a:stretch>
            <a:fillRect/>
          </a:stretch>
        </p:blipFill>
        <p:spPr>
          <a:xfrm>
            <a:off x="6602263" y="79351"/>
            <a:ext cx="4250585" cy="1442436"/>
          </a:xfrm>
          <a:prstGeom prst="rect">
            <a:avLst/>
          </a:prstGeom>
        </p:spPr>
      </p:pic>
      <p:pic>
        <p:nvPicPr>
          <p:cNvPr id="5" name="Picture 4">
            <a:extLst>
              <a:ext uri="{FF2B5EF4-FFF2-40B4-BE49-F238E27FC236}">
                <a16:creationId xmlns:a16="http://schemas.microsoft.com/office/drawing/2014/main" id="{9D764F57-EA3E-38D7-19FB-8117E2CFC5BF}"/>
              </a:ext>
            </a:extLst>
          </p:cNvPr>
          <p:cNvPicPr>
            <a:picLocks noChangeAspect="1"/>
          </p:cNvPicPr>
          <p:nvPr/>
        </p:nvPicPr>
        <p:blipFill>
          <a:blip r:embed="rId3"/>
          <a:stretch>
            <a:fillRect/>
          </a:stretch>
        </p:blipFill>
        <p:spPr>
          <a:xfrm>
            <a:off x="7134330" y="1521787"/>
            <a:ext cx="3186453" cy="4776132"/>
          </a:xfrm>
          <a:prstGeom prst="rect">
            <a:avLst/>
          </a:prstGeom>
        </p:spPr>
      </p:pic>
    </p:spTree>
    <p:extLst>
      <p:ext uri="{BB962C8B-B14F-4D97-AF65-F5344CB8AC3E}">
        <p14:creationId xmlns:p14="http://schemas.microsoft.com/office/powerpoint/2010/main" val="201693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68F6-3C55-F218-97F0-6EC871EC85B8}"/>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3E4F62F5-A846-309B-74A3-3F453B29F813}"/>
              </a:ext>
            </a:extLst>
          </p:cNvPr>
          <p:cNvSpPr>
            <a:spLocks noGrp="1"/>
          </p:cNvSpPr>
          <p:nvPr>
            <p:ph idx="1"/>
          </p:nvPr>
        </p:nvSpPr>
        <p:spPr/>
        <p:txBody>
          <a:bodyPr/>
          <a:lstStyle/>
          <a:p>
            <a:r>
              <a:rPr lang="en-US" dirty="0"/>
              <a:t>Let’s do some pre-processing by getting rid of missing values and canceled transactions</a:t>
            </a:r>
          </a:p>
        </p:txBody>
      </p:sp>
      <p:pic>
        <p:nvPicPr>
          <p:cNvPr id="9" name="Picture 8">
            <a:extLst>
              <a:ext uri="{FF2B5EF4-FFF2-40B4-BE49-F238E27FC236}">
                <a16:creationId xmlns:a16="http://schemas.microsoft.com/office/drawing/2014/main" id="{8CC0CF91-B5E8-916C-3A10-E992791563EB}"/>
              </a:ext>
            </a:extLst>
          </p:cNvPr>
          <p:cNvPicPr>
            <a:picLocks noChangeAspect="1"/>
          </p:cNvPicPr>
          <p:nvPr/>
        </p:nvPicPr>
        <p:blipFill>
          <a:blip r:embed="rId2"/>
          <a:stretch>
            <a:fillRect/>
          </a:stretch>
        </p:blipFill>
        <p:spPr>
          <a:xfrm>
            <a:off x="1444176" y="3798277"/>
            <a:ext cx="9585617" cy="1802632"/>
          </a:xfrm>
          <a:prstGeom prst="rect">
            <a:avLst/>
          </a:prstGeom>
        </p:spPr>
      </p:pic>
    </p:spTree>
    <p:extLst>
      <p:ext uri="{BB962C8B-B14F-4D97-AF65-F5344CB8AC3E}">
        <p14:creationId xmlns:p14="http://schemas.microsoft.com/office/powerpoint/2010/main" val="3519851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0A67D-6A10-731D-EECB-82D85EDAF37E}"/>
              </a:ext>
            </a:extLst>
          </p:cNvPr>
          <p:cNvSpPr>
            <a:spLocks noGrp="1"/>
          </p:cNvSpPr>
          <p:nvPr>
            <p:ph type="title"/>
          </p:nvPr>
        </p:nvSpPr>
        <p:spPr/>
        <p:txBody>
          <a:bodyPr/>
          <a:lstStyle/>
          <a:p>
            <a:r>
              <a:rPr lang="en-US"/>
              <a:t>Data pre-processing continued</a:t>
            </a:r>
            <a:endParaRPr lang="en-US" dirty="0"/>
          </a:p>
        </p:txBody>
      </p:sp>
      <p:sp>
        <p:nvSpPr>
          <p:cNvPr id="3" name="Content Placeholder 2">
            <a:extLst>
              <a:ext uri="{FF2B5EF4-FFF2-40B4-BE49-F238E27FC236}">
                <a16:creationId xmlns:a16="http://schemas.microsoft.com/office/drawing/2014/main" id="{C7848B52-9882-62AD-81D6-DEF5DDC43FB1}"/>
              </a:ext>
            </a:extLst>
          </p:cNvPr>
          <p:cNvSpPr>
            <a:spLocks noGrp="1"/>
          </p:cNvSpPr>
          <p:nvPr>
            <p:ph idx="1"/>
          </p:nvPr>
        </p:nvSpPr>
        <p:spPr/>
        <p:txBody>
          <a:bodyPr/>
          <a:lstStyle/>
          <a:p>
            <a:r>
              <a:rPr lang="en-US" dirty="0"/>
              <a:t>Let’s continue pre-processing by creating </a:t>
            </a:r>
            <a:r>
              <a:rPr lang="en-US" dirty="0" err="1"/>
              <a:t>itemsets</a:t>
            </a:r>
            <a:r>
              <a:rPr lang="en-US" dirty="0"/>
              <a:t>. </a:t>
            </a:r>
          </a:p>
        </p:txBody>
      </p:sp>
      <p:pic>
        <p:nvPicPr>
          <p:cNvPr id="7" name="Picture 6">
            <a:extLst>
              <a:ext uri="{FF2B5EF4-FFF2-40B4-BE49-F238E27FC236}">
                <a16:creationId xmlns:a16="http://schemas.microsoft.com/office/drawing/2014/main" id="{D718E943-08F0-AD4F-0CD2-76EC399F8005}"/>
              </a:ext>
            </a:extLst>
          </p:cNvPr>
          <p:cNvPicPr>
            <a:picLocks noChangeAspect="1"/>
          </p:cNvPicPr>
          <p:nvPr/>
        </p:nvPicPr>
        <p:blipFill>
          <a:blip r:embed="rId2"/>
          <a:stretch>
            <a:fillRect/>
          </a:stretch>
        </p:blipFill>
        <p:spPr>
          <a:xfrm>
            <a:off x="931682" y="3928906"/>
            <a:ext cx="10511402" cy="1472554"/>
          </a:xfrm>
          <a:prstGeom prst="rect">
            <a:avLst/>
          </a:prstGeom>
        </p:spPr>
      </p:pic>
    </p:spTree>
    <p:extLst>
      <p:ext uri="{BB962C8B-B14F-4D97-AF65-F5344CB8AC3E}">
        <p14:creationId xmlns:p14="http://schemas.microsoft.com/office/powerpoint/2010/main" val="321630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7478-0569-47CA-F786-49C031B9F048}"/>
              </a:ext>
            </a:extLst>
          </p:cNvPr>
          <p:cNvSpPr>
            <a:spLocks noGrp="1"/>
          </p:cNvSpPr>
          <p:nvPr>
            <p:ph type="title"/>
          </p:nvPr>
        </p:nvSpPr>
        <p:spPr/>
        <p:txBody>
          <a:bodyPr/>
          <a:lstStyle/>
          <a:p>
            <a:r>
              <a:rPr lang="en-US" dirty="0"/>
              <a:t>Data exploration and analysis</a:t>
            </a:r>
          </a:p>
        </p:txBody>
      </p:sp>
      <p:sp>
        <p:nvSpPr>
          <p:cNvPr id="3" name="Content Placeholder 2">
            <a:extLst>
              <a:ext uri="{FF2B5EF4-FFF2-40B4-BE49-F238E27FC236}">
                <a16:creationId xmlns:a16="http://schemas.microsoft.com/office/drawing/2014/main" id="{699A38CC-DADD-D364-AED8-55A571945463}"/>
              </a:ext>
            </a:extLst>
          </p:cNvPr>
          <p:cNvSpPr>
            <a:spLocks noGrp="1"/>
          </p:cNvSpPr>
          <p:nvPr>
            <p:ph idx="1"/>
          </p:nvPr>
        </p:nvSpPr>
        <p:spPr/>
        <p:txBody>
          <a:bodyPr/>
          <a:lstStyle/>
          <a:p>
            <a:r>
              <a:rPr lang="en-US" dirty="0"/>
              <a:t>Let’s make some association rules and filter for high confidence and lift</a:t>
            </a:r>
          </a:p>
        </p:txBody>
      </p:sp>
      <p:pic>
        <p:nvPicPr>
          <p:cNvPr id="5" name="Picture 4">
            <a:extLst>
              <a:ext uri="{FF2B5EF4-FFF2-40B4-BE49-F238E27FC236}">
                <a16:creationId xmlns:a16="http://schemas.microsoft.com/office/drawing/2014/main" id="{DBA6EB4E-E0B7-E04F-6F0D-F7780F5C8180}"/>
              </a:ext>
            </a:extLst>
          </p:cNvPr>
          <p:cNvPicPr>
            <a:picLocks noChangeAspect="1"/>
          </p:cNvPicPr>
          <p:nvPr/>
        </p:nvPicPr>
        <p:blipFill>
          <a:blip r:embed="rId2"/>
          <a:stretch>
            <a:fillRect/>
          </a:stretch>
        </p:blipFill>
        <p:spPr>
          <a:xfrm>
            <a:off x="1861205" y="3043499"/>
            <a:ext cx="8448675" cy="3524250"/>
          </a:xfrm>
          <a:prstGeom prst="rect">
            <a:avLst/>
          </a:prstGeom>
        </p:spPr>
      </p:pic>
    </p:spTree>
    <p:extLst>
      <p:ext uri="{BB962C8B-B14F-4D97-AF65-F5344CB8AC3E}">
        <p14:creationId xmlns:p14="http://schemas.microsoft.com/office/powerpoint/2010/main" val="3522096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17546A-1795-1070-0EA0-3B60BF735B76}"/>
              </a:ext>
            </a:extLst>
          </p:cNvPr>
          <p:cNvSpPr>
            <a:spLocks noGrp="1"/>
          </p:cNvSpPr>
          <p:nvPr>
            <p:ph type="title"/>
          </p:nvPr>
        </p:nvSpPr>
        <p:spPr>
          <a:xfrm>
            <a:off x="0" y="18722"/>
            <a:ext cx="10890928" cy="914400"/>
          </a:xfrm>
        </p:spPr>
        <p:txBody>
          <a:bodyPr anchor="t">
            <a:normAutofit/>
          </a:bodyPr>
          <a:lstStyle/>
          <a:p>
            <a:r>
              <a:rPr lang="en-US" dirty="0"/>
              <a:t>Data exploration and analysis continued</a:t>
            </a:r>
          </a:p>
        </p:txBody>
      </p:sp>
      <p:cxnSp>
        <p:nvCxnSpPr>
          <p:cNvPr id="16" name="Straight Connector 15">
            <a:extLst>
              <a:ext uri="{FF2B5EF4-FFF2-40B4-BE49-F238E27FC236}">
                <a16:creationId xmlns:a16="http://schemas.microsoft.com/office/drawing/2014/main" id="{D680FA7B-0E88-121D-0F4B-49DD5EEA29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148C829-E9CD-AC68-3447-0267AD9A9FCB}"/>
              </a:ext>
            </a:extLst>
          </p:cNvPr>
          <p:cNvPicPr>
            <a:picLocks noChangeAspect="1"/>
          </p:cNvPicPr>
          <p:nvPr/>
        </p:nvPicPr>
        <p:blipFill>
          <a:blip r:embed="rId2"/>
          <a:stretch>
            <a:fillRect/>
          </a:stretch>
        </p:blipFill>
        <p:spPr>
          <a:xfrm>
            <a:off x="233540" y="1477719"/>
            <a:ext cx="4808643" cy="2521037"/>
          </a:xfrm>
          <a:prstGeom prst="rect">
            <a:avLst/>
          </a:prstGeom>
        </p:spPr>
      </p:pic>
      <p:pic>
        <p:nvPicPr>
          <p:cNvPr id="9" name="Picture 8">
            <a:extLst>
              <a:ext uri="{FF2B5EF4-FFF2-40B4-BE49-F238E27FC236}">
                <a16:creationId xmlns:a16="http://schemas.microsoft.com/office/drawing/2014/main" id="{598AA21F-9A26-EDEA-0B12-67EDAA097C53}"/>
              </a:ext>
            </a:extLst>
          </p:cNvPr>
          <p:cNvPicPr>
            <a:picLocks noChangeAspect="1"/>
          </p:cNvPicPr>
          <p:nvPr/>
        </p:nvPicPr>
        <p:blipFill>
          <a:blip r:embed="rId3"/>
          <a:stretch>
            <a:fillRect/>
          </a:stretch>
        </p:blipFill>
        <p:spPr>
          <a:xfrm>
            <a:off x="5299150" y="3892433"/>
            <a:ext cx="1593700" cy="2946845"/>
          </a:xfrm>
          <a:prstGeom prst="rect">
            <a:avLst/>
          </a:prstGeom>
        </p:spPr>
      </p:pic>
      <p:pic>
        <p:nvPicPr>
          <p:cNvPr id="7" name="Picture 6">
            <a:extLst>
              <a:ext uri="{FF2B5EF4-FFF2-40B4-BE49-F238E27FC236}">
                <a16:creationId xmlns:a16="http://schemas.microsoft.com/office/drawing/2014/main" id="{88E7D4E3-0F60-A7FF-F93D-F6A58CB8280B}"/>
              </a:ext>
            </a:extLst>
          </p:cNvPr>
          <p:cNvPicPr>
            <a:picLocks noChangeAspect="1"/>
          </p:cNvPicPr>
          <p:nvPr/>
        </p:nvPicPr>
        <p:blipFill>
          <a:blip r:embed="rId4"/>
          <a:stretch>
            <a:fillRect/>
          </a:stretch>
        </p:blipFill>
        <p:spPr>
          <a:xfrm>
            <a:off x="5465561" y="1395346"/>
            <a:ext cx="6575980" cy="2564629"/>
          </a:xfrm>
          <a:prstGeom prst="rect">
            <a:avLst/>
          </a:prstGeom>
        </p:spPr>
      </p:pic>
      <p:sp>
        <p:nvSpPr>
          <p:cNvPr id="3" name="Content Placeholder 2">
            <a:extLst>
              <a:ext uri="{FF2B5EF4-FFF2-40B4-BE49-F238E27FC236}">
                <a16:creationId xmlns:a16="http://schemas.microsoft.com/office/drawing/2014/main" id="{BA7059CB-A141-B05E-5AB2-2E6A887D0C18}"/>
              </a:ext>
            </a:extLst>
          </p:cNvPr>
          <p:cNvSpPr>
            <a:spLocks noGrp="1"/>
          </p:cNvSpPr>
          <p:nvPr>
            <p:ph idx="1"/>
          </p:nvPr>
        </p:nvSpPr>
        <p:spPr>
          <a:xfrm>
            <a:off x="4618805" y="933122"/>
            <a:ext cx="7681384" cy="3767328"/>
          </a:xfrm>
        </p:spPr>
        <p:txBody>
          <a:bodyPr anchor="t">
            <a:normAutofit/>
          </a:bodyPr>
          <a:lstStyle/>
          <a:p>
            <a:r>
              <a:rPr lang="en-US" dirty="0"/>
              <a:t>Let’s take a look at the </a:t>
            </a:r>
            <a:r>
              <a:rPr lang="en-US" dirty="0" err="1"/>
              <a:t>itemsets</a:t>
            </a:r>
            <a:r>
              <a:rPr lang="en-US" dirty="0"/>
              <a:t> created.</a:t>
            </a:r>
          </a:p>
          <a:p>
            <a:endParaRPr lang="en-US" dirty="0"/>
          </a:p>
          <a:p>
            <a:endParaRPr lang="en-US" dirty="0"/>
          </a:p>
        </p:txBody>
      </p:sp>
    </p:spTree>
    <p:extLst>
      <p:ext uri="{BB962C8B-B14F-4D97-AF65-F5344CB8AC3E}">
        <p14:creationId xmlns:p14="http://schemas.microsoft.com/office/powerpoint/2010/main" val="3476974427"/>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369</TotalTime>
  <Words>800</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Grandview Display</vt:lpstr>
      <vt:lpstr>DashVTI</vt:lpstr>
      <vt:lpstr>Project 3: Market Basket analysis</vt:lpstr>
      <vt:lpstr>Background info</vt:lpstr>
      <vt:lpstr>Our Purpose and Dataset information</vt:lpstr>
      <vt:lpstr>Importing Data</vt:lpstr>
      <vt:lpstr>Importing data</vt:lpstr>
      <vt:lpstr>Data pre-processing</vt:lpstr>
      <vt:lpstr>Data pre-processing continued</vt:lpstr>
      <vt:lpstr>Data exploration and analysis</vt:lpstr>
      <vt:lpstr>Data exploration and analysis continued</vt:lpstr>
      <vt:lpstr>Data exploration and analysis continued</vt:lpstr>
      <vt:lpstr>Data exploration and analysis continued</vt:lpstr>
      <vt:lpstr>Data exploration and analysis continued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Tatum, Elvessa</dc:creator>
  <cp:lastModifiedBy>Tatum, Elvessa</cp:lastModifiedBy>
  <cp:revision>3</cp:revision>
  <dcterms:created xsi:type="dcterms:W3CDTF">2025-04-27T21:25:01Z</dcterms:created>
  <dcterms:modified xsi:type="dcterms:W3CDTF">2025-05-15T21:25:44Z</dcterms:modified>
</cp:coreProperties>
</file>