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77"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6672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8966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5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9364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63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9126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0888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3984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9958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2722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5/15/2025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4149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5/15/2025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1694723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114FC6D-C322-77C2-317E-CB696A82963F}"/>
              </a:ext>
            </a:extLst>
          </p:cNvPr>
          <p:cNvPicPr>
            <a:picLocks noChangeAspect="1"/>
          </p:cNvPicPr>
          <p:nvPr/>
        </p:nvPicPr>
        <p:blipFill>
          <a:blip r:embed="rId2">
            <a:alphaModFix amt="40000"/>
          </a:blip>
          <a:srcRect t="24802" b="18948"/>
          <a:stretch/>
        </p:blipFill>
        <p:spPr>
          <a:xfrm>
            <a:off x="-2" y="-2"/>
            <a:ext cx="12192001" cy="6858001"/>
          </a:xfrm>
          <a:prstGeom prst="rect">
            <a:avLst/>
          </a:prstGeom>
        </p:spPr>
      </p:pic>
      <p:sp>
        <p:nvSpPr>
          <p:cNvPr id="2" name="Title 1">
            <a:extLst>
              <a:ext uri="{FF2B5EF4-FFF2-40B4-BE49-F238E27FC236}">
                <a16:creationId xmlns:a16="http://schemas.microsoft.com/office/drawing/2014/main" id="{FF378E0F-5F54-1178-1E69-6711630CE8AB}"/>
              </a:ext>
            </a:extLst>
          </p:cNvPr>
          <p:cNvSpPr>
            <a:spLocks noGrp="1"/>
          </p:cNvSpPr>
          <p:nvPr>
            <p:ph type="ctrTitle"/>
          </p:nvPr>
        </p:nvSpPr>
        <p:spPr>
          <a:xfrm>
            <a:off x="517870" y="978407"/>
            <a:ext cx="5021182" cy="3290107"/>
          </a:xfrm>
        </p:spPr>
        <p:txBody>
          <a:bodyPr anchor="t">
            <a:normAutofit/>
          </a:bodyPr>
          <a:lstStyle/>
          <a:p>
            <a:r>
              <a:rPr lang="en-US" sz="6000">
                <a:solidFill>
                  <a:srgbClr val="FFFFFF"/>
                </a:solidFill>
              </a:rPr>
              <a:t>Project 2: Online Retail</a:t>
            </a:r>
          </a:p>
        </p:txBody>
      </p:sp>
      <p:sp>
        <p:nvSpPr>
          <p:cNvPr id="3" name="Subtitle 2">
            <a:extLst>
              <a:ext uri="{FF2B5EF4-FFF2-40B4-BE49-F238E27FC236}">
                <a16:creationId xmlns:a16="http://schemas.microsoft.com/office/drawing/2014/main" id="{6FC406BF-92A1-106B-0D8D-0546F5CF1AE3}"/>
              </a:ext>
            </a:extLst>
          </p:cNvPr>
          <p:cNvSpPr>
            <a:spLocks noGrp="1"/>
          </p:cNvSpPr>
          <p:nvPr>
            <p:ph type="subTitle" idx="1"/>
          </p:nvPr>
        </p:nvSpPr>
        <p:spPr>
          <a:xfrm>
            <a:off x="517870" y="4482450"/>
            <a:ext cx="5040785" cy="1724029"/>
          </a:xfrm>
        </p:spPr>
        <p:txBody>
          <a:bodyPr anchor="t">
            <a:normAutofit/>
          </a:bodyPr>
          <a:lstStyle/>
          <a:p>
            <a:r>
              <a:rPr lang="en-US" sz="2400" dirty="0">
                <a:solidFill>
                  <a:srgbClr val="FFFFFF"/>
                </a:solidFill>
              </a:rPr>
              <a:t>Elvessa Tatum</a:t>
            </a:r>
          </a:p>
          <a:p>
            <a:r>
              <a:rPr lang="en-US" sz="2400" dirty="0">
                <a:solidFill>
                  <a:srgbClr val="FFFFFF"/>
                </a:solidFill>
              </a:rPr>
              <a:t>UHID: 2064084</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29CD8D9-78BE-FB35-6C4E-B02887AD0BDF}"/>
              </a:ext>
            </a:extLst>
          </p:cNvPr>
          <p:cNvSpPr txBox="1"/>
          <p:nvPr/>
        </p:nvSpPr>
        <p:spPr>
          <a:xfrm>
            <a:off x="517869" y="6162907"/>
            <a:ext cx="2099357" cy="369332"/>
          </a:xfrm>
          <a:prstGeom prst="rect">
            <a:avLst/>
          </a:prstGeom>
          <a:noFill/>
        </p:spPr>
        <p:txBody>
          <a:bodyPr wrap="none" rtlCol="0">
            <a:spAutoFit/>
          </a:bodyPr>
          <a:lstStyle/>
          <a:p>
            <a:r>
              <a:rPr lang="en-US" dirty="0"/>
              <a:t>Clustering Analysis</a:t>
            </a:r>
          </a:p>
        </p:txBody>
      </p:sp>
    </p:spTree>
    <p:extLst>
      <p:ext uri="{BB962C8B-B14F-4D97-AF65-F5344CB8AC3E}">
        <p14:creationId xmlns:p14="http://schemas.microsoft.com/office/powerpoint/2010/main" val="19945278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F1C6-5F53-DF21-933B-9DF172A5F604}"/>
              </a:ext>
            </a:extLst>
          </p:cNvPr>
          <p:cNvSpPr>
            <a:spLocks noGrp="1"/>
          </p:cNvSpPr>
          <p:nvPr>
            <p:ph type="title"/>
          </p:nvPr>
        </p:nvSpPr>
        <p:spPr/>
        <p:txBody>
          <a:bodyPr/>
          <a:lstStyle/>
          <a:p>
            <a:r>
              <a:rPr lang="en-US" dirty="0"/>
              <a:t>Pre-Processing data continued</a:t>
            </a:r>
          </a:p>
        </p:txBody>
      </p:sp>
      <p:pic>
        <p:nvPicPr>
          <p:cNvPr id="5" name="Content Placeholder 4">
            <a:extLst>
              <a:ext uri="{FF2B5EF4-FFF2-40B4-BE49-F238E27FC236}">
                <a16:creationId xmlns:a16="http://schemas.microsoft.com/office/drawing/2014/main" id="{59C8EFAC-3991-CA6B-D10E-B766A90B2350}"/>
              </a:ext>
            </a:extLst>
          </p:cNvPr>
          <p:cNvPicPr>
            <a:picLocks noGrp="1" noChangeAspect="1"/>
          </p:cNvPicPr>
          <p:nvPr>
            <p:ph idx="1"/>
          </p:nvPr>
        </p:nvPicPr>
        <p:blipFill>
          <a:blip r:embed="rId2"/>
          <a:stretch>
            <a:fillRect/>
          </a:stretch>
        </p:blipFill>
        <p:spPr>
          <a:xfrm>
            <a:off x="520700" y="2586623"/>
            <a:ext cx="11156950" cy="3750092"/>
          </a:xfrm>
        </p:spPr>
      </p:pic>
    </p:spTree>
    <p:extLst>
      <p:ext uri="{BB962C8B-B14F-4D97-AF65-F5344CB8AC3E}">
        <p14:creationId xmlns:p14="http://schemas.microsoft.com/office/powerpoint/2010/main" val="99638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966A3A-EBCB-FF6A-6851-2C6C8E631CEB}"/>
              </a:ext>
            </a:extLst>
          </p:cNvPr>
          <p:cNvSpPr>
            <a:spLocks noGrp="1"/>
          </p:cNvSpPr>
          <p:nvPr>
            <p:ph type="title"/>
          </p:nvPr>
        </p:nvSpPr>
        <p:spPr>
          <a:xfrm>
            <a:off x="5440680" y="978408"/>
            <a:ext cx="6181344" cy="1463040"/>
          </a:xfrm>
        </p:spPr>
        <p:txBody>
          <a:bodyPr>
            <a:normAutofit/>
          </a:bodyPr>
          <a:lstStyle/>
          <a:p>
            <a:r>
              <a:rPr lang="en-US"/>
              <a:t>Data Exploration and visualization</a:t>
            </a:r>
          </a:p>
        </p:txBody>
      </p:sp>
      <p:pic>
        <p:nvPicPr>
          <p:cNvPr id="7" name="Picture 6">
            <a:extLst>
              <a:ext uri="{FF2B5EF4-FFF2-40B4-BE49-F238E27FC236}">
                <a16:creationId xmlns:a16="http://schemas.microsoft.com/office/drawing/2014/main" id="{C439840D-4FBA-943B-74F8-7072AF9DDFEB}"/>
              </a:ext>
            </a:extLst>
          </p:cNvPr>
          <p:cNvPicPr>
            <a:picLocks noChangeAspect="1"/>
          </p:cNvPicPr>
          <p:nvPr/>
        </p:nvPicPr>
        <p:blipFill>
          <a:blip r:embed="rId2"/>
          <a:stretch>
            <a:fillRect/>
          </a:stretch>
        </p:blipFill>
        <p:spPr>
          <a:xfrm>
            <a:off x="521208" y="508090"/>
            <a:ext cx="4111462" cy="2651892"/>
          </a:xfrm>
          <a:prstGeom prst="rect">
            <a:avLst/>
          </a:prstGeom>
        </p:spPr>
      </p:pic>
      <p:sp>
        <p:nvSpPr>
          <p:cNvPr id="28" name="Rectangle 27">
            <a:extLst>
              <a:ext uri="{FF2B5EF4-FFF2-40B4-BE49-F238E27FC236}">
                <a16:creationId xmlns:a16="http://schemas.microsoft.com/office/drawing/2014/main" id="{2CA7A481-09B7-459B-9BA1-EA1BEB4F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0" y="508090"/>
            <a:ext cx="619048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69ADC2-7659-0B27-FB71-87597B560A0F}"/>
              </a:ext>
            </a:extLst>
          </p:cNvPr>
          <p:cNvPicPr>
            <a:picLocks noChangeAspect="1"/>
          </p:cNvPicPr>
          <p:nvPr/>
        </p:nvPicPr>
        <p:blipFill>
          <a:blip r:embed="rId3"/>
          <a:stretch>
            <a:fillRect/>
          </a:stretch>
        </p:blipFill>
        <p:spPr>
          <a:xfrm>
            <a:off x="521208" y="3704389"/>
            <a:ext cx="4111462" cy="2641614"/>
          </a:xfrm>
          <a:prstGeom prst="rect">
            <a:avLst/>
          </a:prstGeom>
        </p:spPr>
      </p:pic>
      <p:sp>
        <p:nvSpPr>
          <p:cNvPr id="3" name="Content Placeholder 2">
            <a:extLst>
              <a:ext uri="{FF2B5EF4-FFF2-40B4-BE49-F238E27FC236}">
                <a16:creationId xmlns:a16="http://schemas.microsoft.com/office/drawing/2014/main" id="{FB2673C9-CBAA-5884-E160-5655185428A2}"/>
              </a:ext>
            </a:extLst>
          </p:cNvPr>
          <p:cNvSpPr>
            <a:spLocks noGrp="1"/>
          </p:cNvSpPr>
          <p:nvPr>
            <p:ph idx="1"/>
          </p:nvPr>
        </p:nvSpPr>
        <p:spPr>
          <a:xfrm>
            <a:off x="5440680" y="2578608"/>
            <a:ext cx="6181344" cy="3767328"/>
          </a:xfrm>
        </p:spPr>
        <p:txBody>
          <a:bodyPr>
            <a:normAutofit/>
          </a:bodyPr>
          <a:lstStyle/>
          <a:p>
            <a:r>
              <a:rPr lang="en-US" dirty="0"/>
              <a:t>Now that we have our new variables to account for customer behavior, let’s look at some graphs surrounding them. Here is a distribution of </a:t>
            </a:r>
            <a:r>
              <a:rPr lang="en-US" dirty="0" err="1"/>
              <a:t>ReturnRate</a:t>
            </a:r>
            <a:r>
              <a:rPr lang="en-US" dirty="0"/>
              <a:t>, and a overall count of customers by return volume</a:t>
            </a:r>
          </a:p>
          <a:p>
            <a:endParaRPr lang="en-US" dirty="0"/>
          </a:p>
          <a:p>
            <a:r>
              <a:rPr lang="en-US" dirty="0"/>
              <a:t>From here, we can see that the amount of people who return things isn’t very high. Most customers haven’t returned any items. Those who have, haven’t returned that many.</a:t>
            </a:r>
          </a:p>
          <a:p>
            <a:endParaRPr lang="en-US" dirty="0"/>
          </a:p>
        </p:txBody>
      </p:sp>
    </p:spTree>
    <p:extLst>
      <p:ext uri="{BB962C8B-B14F-4D97-AF65-F5344CB8AC3E}">
        <p14:creationId xmlns:p14="http://schemas.microsoft.com/office/powerpoint/2010/main" val="132962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6FF206-4BD7-F981-1694-C0ED35A946C6}"/>
              </a:ext>
            </a:extLst>
          </p:cNvPr>
          <p:cNvSpPr>
            <a:spLocks noGrp="1"/>
          </p:cNvSpPr>
          <p:nvPr>
            <p:ph type="title"/>
          </p:nvPr>
        </p:nvSpPr>
        <p:spPr>
          <a:xfrm>
            <a:off x="521208" y="978408"/>
            <a:ext cx="6300216" cy="1325880"/>
          </a:xfrm>
        </p:spPr>
        <p:txBody>
          <a:bodyPr>
            <a:normAutofit/>
          </a:bodyPr>
          <a:lstStyle/>
          <a:p>
            <a:pPr>
              <a:lnSpc>
                <a:spcPct val="90000"/>
              </a:lnSpc>
            </a:pPr>
            <a:r>
              <a:rPr lang="en-US" dirty="0"/>
              <a:t>Data exploration and visualization continued</a:t>
            </a:r>
            <a:endParaRPr lang="en-US"/>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Picture 4">
            <a:extLst>
              <a:ext uri="{FF2B5EF4-FFF2-40B4-BE49-F238E27FC236}">
                <a16:creationId xmlns:a16="http://schemas.microsoft.com/office/drawing/2014/main" id="{0FD117D5-D266-C785-F453-CB97B60577AD}"/>
              </a:ext>
            </a:extLst>
          </p:cNvPr>
          <p:cNvPicPr>
            <a:picLocks noChangeAspect="1"/>
          </p:cNvPicPr>
          <p:nvPr/>
        </p:nvPicPr>
        <p:blipFill>
          <a:blip r:embed="rId2"/>
          <a:stretch>
            <a:fillRect/>
          </a:stretch>
        </p:blipFill>
        <p:spPr>
          <a:xfrm>
            <a:off x="517867" y="2429691"/>
            <a:ext cx="6167421" cy="3916313"/>
          </a:xfrm>
          <a:prstGeom prst="rect">
            <a:avLst/>
          </a:prstGeom>
        </p:spPr>
      </p:pic>
      <p:sp>
        <p:nvSpPr>
          <p:cNvPr id="3" name="Content Placeholder 2">
            <a:extLst>
              <a:ext uri="{FF2B5EF4-FFF2-40B4-BE49-F238E27FC236}">
                <a16:creationId xmlns:a16="http://schemas.microsoft.com/office/drawing/2014/main" id="{92FB265A-6B76-89DD-CF0B-DA37CD1AEBD0}"/>
              </a:ext>
            </a:extLst>
          </p:cNvPr>
          <p:cNvSpPr>
            <a:spLocks noGrp="1"/>
          </p:cNvSpPr>
          <p:nvPr>
            <p:ph idx="1"/>
          </p:nvPr>
        </p:nvSpPr>
        <p:spPr>
          <a:xfrm>
            <a:off x="7507224" y="1088136"/>
            <a:ext cx="4160520" cy="5257800"/>
          </a:xfrm>
        </p:spPr>
        <p:txBody>
          <a:bodyPr>
            <a:normAutofit/>
          </a:bodyPr>
          <a:lstStyle/>
          <a:p>
            <a:r>
              <a:rPr lang="en-US" dirty="0"/>
              <a:t>Now, let’s look at the </a:t>
            </a:r>
            <a:r>
              <a:rPr lang="en-US" dirty="0" err="1"/>
              <a:t>NetSpending</a:t>
            </a:r>
            <a:r>
              <a:rPr lang="en-US" dirty="0"/>
              <a:t> of people who returned items vs didn’t return items</a:t>
            </a:r>
          </a:p>
          <a:p>
            <a:r>
              <a:rPr lang="en-US" dirty="0"/>
              <a:t>Clearly, people who have returned items spend </a:t>
            </a:r>
            <a:r>
              <a:rPr lang="en-US" dirty="0" err="1"/>
              <a:t>muchmore</a:t>
            </a:r>
            <a:r>
              <a:rPr lang="en-US" dirty="0"/>
              <a:t> money than those who haven’t </a:t>
            </a:r>
          </a:p>
        </p:txBody>
      </p:sp>
    </p:spTree>
    <p:extLst>
      <p:ext uri="{BB962C8B-B14F-4D97-AF65-F5344CB8AC3E}">
        <p14:creationId xmlns:p14="http://schemas.microsoft.com/office/powerpoint/2010/main" val="369827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02AA67-D213-9F6D-663D-CDFBE9675516}"/>
              </a:ext>
            </a:extLst>
          </p:cNvPr>
          <p:cNvSpPr>
            <a:spLocks noGrp="1"/>
          </p:cNvSpPr>
          <p:nvPr>
            <p:ph type="title"/>
          </p:nvPr>
        </p:nvSpPr>
        <p:spPr>
          <a:xfrm>
            <a:off x="521208" y="978408"/>
            <a:ext cx="6300216" cy="1325880"/>
          </a:xfrm>
        </p:spPr>
        <p:txBody>
          <a:bodyPr>
            <a:normAutofit/>
          </a:bodyPr>
          <a:lstStyle/>
          <a:p>
            <a:pPr>
              <a:lnSpc>
                <a:spcPct val="90000"/>
              </a:lnSpc>
            </a:pPr>
            <a:r>
              <a:rPr lang="en-US" dirty="0"/>
              <a:t>Data exploration and visualization continued</a:t>
            </a:r>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Picture 4">
            <a:extLst>
              <a:ext uri="{FF2B5EF4-FFF2-40B4-BE49-F238E27FC236}">
                <a16:creationId xmlns:a16="http://schemas.microsoft.com/office/drawing/2014/main" id="{55CDBD8C-6028-71CF-0CF7-D71908064368}"/>
              </a:ext>
            </a:extLst>
          </p:cNvPr>
          <p:cNvPicPr>
            <a:picLocks noChangeAspect="1"/>
          </p:cNvPicPr>
          <p:nvPr/>
        </p:nvPicPr>
        <p:blipFill>
          <a:blip r:embed="rId2"/>
          <a:stretch>
            <a:fillRect/>
          </a:stretch>
        </p:blipFill>
        <p:spPr>
          <a:xfrm>
            <a:off x="517867" y="2429691"/>
            <a:ext cx="5911416" cy="3916313"/>
          </a:xfrm>
          <a:prstGeom prst="rect">
            <a:avLst/>
          </a:prstGeom>
        </p:spPr>
      </p:pic>
      <p:sp>
        <p:nvSpPr>
          <p:cNvPr id="3" name="Content Placeholder 2">
            <a:extLst>
              <a:ext uri="{FF2B5EF4-FFF2-40B4-BE49-F238E27FC236}">
                <a16:creationId xmlns:a16="http://schemas.microsoft.com/office/drawing/2014/main" id="{BF6035F9-54B4-C76D-A596-08621A71FD37}"/>
              </a:ext>
            </a:extLst>
          </p:cNvPr>
          <p:cNvSpPr>
            <a:spLocks noGrp="1"/>
          </p:cNvSpPr>
          <p:nvPr>
            <p:ph idx="1"/>
          </p:nvPr>
        </p:nvSpPr>
        <p:spPr>
          <a:xfrm>
            <a:off x="7507224" y="1088136"/>
            <a:ext cx="4160520" cy="5257800"/>
          </a:xfrm>
        </p:spPr>
        <p:txBody>
          <a:bodyPr>
            <a:normAutofit/>
          </a:bodyPr>
          <a:lstStyle/>
          <a:p>
            <a:r>
              <a:rPr lang="en-US" dirty="0"/>
              <a:t>Next, let’s look at a graph of the money returned vs net spending. </a:t>
            </a:r>
          </a:p>
          <a:p>
            <a:endParaRPr lang="en-US" dirty="0"/>
          </a:p>
          <a:p>
            <a:r>
              <a:rPr lang="en-US" dirty="0"/>
              <a:t>Outside of some outliers, it is clear that people didn’t receive much money back, but did spent a lot of money. This lines up with the idea that not many returns were done. Since there weren’t many returns, people didn’t get much money back.</a:t>
            </a:r>
          </a:p>
        </p:txBody>
      </p:sp>
    </p:spTree>
    <p:extLst>
      <p:ext uri="{BB962C8B-B14F-4D97-AF65-F5344CB8AC3E}">
        <p14:creationId xmlns:p14="http://schemas.microsoft.com/office/powerpoint/2010/main" val="200138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E536AE-5BD4-B3CA-3E08-38C25E513025}"/>
              </a:ext>
            </a:extLst>
          </p:cNvPr>
          <p:cNvSpPr>
            <a:spLocks noGrp="1"/>
          </p:cNvSpPr>
          <p:nvPr>
            <p:ph type="title"/>
          </p:nvPr>
        </p:nvSpPr>
        <p:spPr>
          <a:xfrm>
            <a:off x="521208" y="978408"/>
            <a:ext cx="6300216" cy="1325880"/>
          </a:xfrm>
        </p:spPr>
        <p:txBody>
          <a:bodyPr>
            <a:normAutofit/>
          </a:bodyPr>
          <a:lstStyle/>
          <a:p>
            <a:pPr>
              <a:lnSpc>
                <a:spcPct val="90000"/>
              </a:lnSpc>
            </a:pPr>
            <a:r>
              <a:rPr lang="en-US" dirty="0"/>
              <a:t>Data exploration and visualization continued</a:t>
            </a:r>
            <a:endParaRPr lang="en-US"/>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Picture 4">
            <a:extLst>
              <a:ext uri="{FF2B5EF4-FFF2-40B4-BE49-F238E27FC236}">
                <a16:creationId xmlns:a16="http://schemas.microsoft.com/office/drawing/2014/main" id="{5379BF8D-0F39-0FDF-B698-0CA393AEFAEC}"/>
              </a:ext>
            </a:extLst>
          </p:cNvPr>
          <p:cNvPicPr>
            <a:picLocks noChangeAspect="1"/>
          </p:cNvPicPr>
          <p:nvPr/>
        </p:nvPicPr>
        <p:blipFill>
          <a:blip r:embed="rId2"/>
          <a:stretch>
            <a:fillRect/>
          </a:stretch>
        </p:blipFill>
        <p:spPr>
          <a:xfrm>
            <a:off x="517867" y="2429691"/>
            <a:ext cx="5204403" cy="3916313"/>
          </a:xfrm>
          <a:prstGeom prst="rect">
            <a:avLst/>
          </a:prstGeom>
        </p:spPr>
      </p:pic>
      <p:sp>
        <p:nvSpPr>
          <p:cNvPr id="3" name="Content Placeholder 2">
            <a:extLst>
              <a:ext uri="{FF2B5EF4-FFF2-40B4-BE49-F238E27FC236}">
                <a16:creationId xmlns:a16="http://schemas.microsoft.com/office/drawing/2014/main" id="{8DB70F72-4BCA-B727-CCD2-776A45FA5FB6}"/>
              </a:ext>
            </a:extLst>
          </p:cNvPr>
          <p:cNvSpPr>
            <a:spLocks noGrp="1"/>
          </p:cNvSpPr>
          <p:nvPr>
            <p:ph idx="1"/>
          </p:nvPr>
        </p:nvSpPr>
        <p:spPr>
          <a:xfrm>
            <a:off x="7507224" y="1088136"/>
            <a:ext cx="4160520" cy="5257800"/>
          </a:xfrm>
        </p:spPr>
        <p:txBody>
          <a:bodyPr>
            <a:normAutofit/>
          </a:bodyPr>
          <a:lstStyle/>
          <a:p>
            <a:r>
              <a:rPr lang="en-US" dirty="0"/>
              <a:t>Finally, let’s look at a heatmap of our new variables.</a:t>
            </a:r>
          </a:p>
          <a:p>
            <a:endParaRPr lang="en-US" dirty="0"/>
          </a:p>
          <a:p>
            <a:r>
              <a:rPr lang="en-US" dirty="0"/>
              <a:t>From this, we can see that the total money returned is highly correlated with the total quantity returned. Some other variables that are correlated well with each other are net spending and total returns, and total returns and return rate.</a:t>
            </a:r>
          </a:p>
        </p:txBody>
      </p:sp>
    </p:spTree>
    <p:extLst>
      <p:ext uri="{BB962C8B-B14F-4D97-AF65-F5344CB8AC3E}">
        <p14:creationId xmlns:p14="http://schemas.microsoft.com/office/powerpoint/2010/main" val="65905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9FE4B3-B9FA-8578-53BC-7527B1915CE2}"/>
              </a:ext>
            </a:extLst>
          </p:cNvPr>
          <p:cNvSpPr>
            <a:spLocks noGrp="1"/>
          </p:cNvSpPr>
          <p:nvPr>
            <p:ph type="title"/>
          </p:nvPr>
        </p:nvSpPr>
        <p:spPr>
          <a:xfrm>
            <a:off x="5440680" y="978408"/>
            <a:ext cx="6181344" cy="1463040"/>
          </a:xfrm>
        </p:spPr>
        <p:txBody>
          <a:bodyPr>
            <a:normAutofit/>
          </a:bodyPr>
          <a:lstStyle/>
          <a:p>
            <a:r>
              <a:rPr lang="en-US" dirty="0"/>
              <a:t>Scaling and initial model creation</a:t>
            </a:r>
          </a:p>
        </p:txBody>
      </p:sp>
      <p:pic>
        <p:nvPicPr>
          <p:cNvPr id="7" name="Picture 6">
            <a:extLst>
              <a:ext uri="{FF2B5EF4-FFF2-40B4-BE49-F238E27FC236}">
                <a16:creationId xmlns:a16="http://schemas.microsoft.com/office/drawing/2014/main" id="{1A258C8F-686F-8FB8-CC5C-E9E63877D5F9}"/>
              </a:ext>
            </a:extLst>
          </p:cNvPr>
          <p:cNvPicPr>
            <a:picLocks noChangeAspect="1"/>
          </p:cNvPicPr>
          <p:nvPr/>
        </p:nvPicPr>
        <p:blipFill>
          <a:blip r:embed="rId2"/>
          <a:stretch>
            <a:fillRect/>
          </a:stretch>
        </p:blipFill>
        <p:spPr>
          <a:xfrm>
            <a:off x="521208" y="508090"/>
            <a:ext cx="4111462" cy="2672450"/>
          </a:xfrm>
          <a:prstGeom prst="rect">
            <a:avLst/>
          </a:prstGeom>
        </p:spPr>
      </p:pic>
      <p:sp>
        <p:nvSpPr>
          <p:cNvPr id="2064" name="Rectangle 2063">
            <a:extLst>
              <a:ext uri="{FF2B5EF4-FFF2-40B4-BE49-F238E27FC236}">
                <a16:creationId xmlns:a16="http://schemas.microsoft.com/office/drawing/2014/main" id="{2CA7A481-09B7-459B-9BA1-EA1BEB4F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0" y="508090"/>
            <a:ext cx="619048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0196B9-4F3E-725A-D0F7-C7F1B081BCC2}"/>
              </a:ext>
            </a:extLst>
          </p:cNvPr>
          <p:cNvPicPr>
            <a:picLocks noChangeAspect="1"/>
          </p:cNvPicPr>
          <p:nvPr/>
        </p:nvPicPr>
        <p:blipFill>
          <a:blip r:embed="rId3"/>
          <a:stretch>
            <a:fillRect/>
          </a:stretch>
        </p:blipFill>
        <p:spPr>
          <a:xfrm>
            <a:off x="521208" y="4797993"/>
            <a:ext cx="4111462" cy="1548011"/>
          </a:xfrm>
          <a:prstGeom prst="rect">
            <a:avLst/>
          </a:prstGeom>
        </p:spPr>
      </p:pic>
      <p:sp>
        <p:nvSpPr>
          <p:cNvPr id="3" name="Content Placeholder 2">
            <a:extLst>
              <a:ext uri="{FF2B5EF4-FFF2-40B4-BE49-F238E27FC236}">
                <a16:creationId xmlns:a16="http://schemas.microsoft.com/office/drawing/2014/main" id="{3C19505C-6DEB-FC88-E3C8-7441BE54F823}"/>
              </a:ext>
            </a:extLst>
          </p:cNvPr>
          <p:cNvSpPr>
            <a:spLocks noGrp="1"/>
          </p:cNvSpPr>
          <p:nvPr>
            <p:ph idx="1"/>
          </p:nvPr>
        </p:nvSpPr>
        <p:spPr>
          <a:xfrm>
            <a:off x="5440680" y="2578608"/>
            <a:ext cx="6181344" cy="3767328"/>
          </a:xfrm>
        </p:spPr>
        <p:txBody>
          <a:bodyPr>
            <a:normAutofit/>
          </a:bodyPr>
          <a:lstStyle/>
          <a:p>
            <a:r>
              <a:rPr lang="en-US" dirty="0"/>
              <a:t>Let’s use the standard scaler, as scaling the data will help balance it. Thus, our model will be more accurate.</a:t>
            </a:r>
          </a:p>
          <a:p>
            <a:endParaRPr lang="en-US" dirty="0"/>
          </a:p>
          <a:p>
            <a:r>
              <a:rPr lang="en-US" dirty="0"/>
              <a:t>We’ll start with K means, finding the optimal k with the elbow method. </a:t>
            </a:r>
          </a:p>
          <a:p>
            <a:endParaRPr lang="en-US" dirty="0"/>
          </a:p>
          <a:p>
            <a:r>
              <a:rPr lang="en-US" dirty="0"/>
              <a:t>The optimal K seems to be around 7, so we’ll use that for our model</a:t>
            </a:r>
          </a:p>
        </p:txBody>
      </p:sp>
    </p:spTree>
    <p:extLst>
      <p:ext uri="{BB962C8B-B14F-4D97-AF65-F5344CB8AC3E}">
        <p14:creationId xmlns:p14="http://schemas.microsoft.com/office/powerpoint/2010/main" val="30523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D1B7F0-27DB-DBAC-BEC3-951EACB8854F}"/>
              </a:ext>
            </a:extLst>
          </p:cNvPr>
          <p:cNvSpPr>
            <a:spLocks noGrp="1"/>
          </p:cNvSpPr>
          <p:nvPr>
            <p:ph type="title"/>
          </p:nvPr>
        </p:nvSpPr>
        <p:spPr>
          <a:xfrm>
            <a:off x="521208" y="978408"/>
            <a:ext cx="6300216" cy="1325880"/>
          </a:xfrm>
        </p:spPr>
        <p:txBody>
          <a:bodyPr>
            <a:normAutofit/>
          </a:bodyPr>
          <a:lstStyle/>
          <a:p>
            <a:r>
              <a:rPr lang="en-US" dirty="0"/>
              <a:t>Initial model creation</a:t>
            </a:r>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Picture 4">
            <a:extLst>
              <a:ext uri="{FF2B5EF4-FFF2-40B4-BE49-F238E27FC236}">
                <a16:creationId xmlns:a16="http://schemas.microsoft.com/office/drawing/2014/main" id="{36232653-FE4D-8DB7-360D-0470BB8169BB}"/>
              </a:ext>
            </a:extLst>
          </p:cNvPr>
          <p:cNvPicPr>
            <a:picLocks noChangeAspect="1"/>
          </p:cNvPicPr>
          <p:nvPr/>
        </p:nvPicPr>
        <p:blipFill>
          <a:blip r:embed="rId2"/>
          <a:stretch>
            <a:fillRect/>
          </a:stretch>
        </p:blipFill>
        <p:spPr>
          <a:xfrm>
            <a:off x="517867" y="2429691"/>
            <a:ext cx="5053307" cy="3916313"/>
          </a:xfrm>
          <a:prstGeom prst="rect">
            <a:avLst/>
          </a:prstGeom>
        </p:spPr>
      </p:pic>
      <p:sp>
        <p:nvSpPr>
          <p:cNvPr id="3" name="Content Placeholder 2">
            <a:extLst>
              <a:ext uri="{FF2B5EF4-FFF2-40B4-BE49-F238E27FC236}">
                <a16:creationId xmlns:a16="http://schemas.microsoft.com/office/drawing/2014/main" id="{D79F97FD-EDEC-D670-5D93-E0A2BD57F5AA}"/>
              </a:ext>
            </a:extLst>
          </p:cNvPr>
          <p:cNvSpPr>
            <a:spLocks noGrp="1"/>
          </p:cNvSpPr>
          <p:nvPr>
            <p:ph idx="1"/>
          </p:nvPr>
        </p:nvSpPr>
        <p:spPr>
          <a:xfrm>
            <a:off x="7507224" y="1088136"/>
            <a:ext cx="4160520" cy="5257800"/>
          </a:xfrm>
        </p:spPr>
        <p:txBody>
          <a:bodyPr>
            <a:normAutofit/>
          </a:bodyPr>
          <a:lstStyle/>
          <a:p>
            <a:r>
              <a:rPr lang="en-US" dirty="0"/>
              <a:t>We will now use PCA to make the model good for plotting, then plot the K means model</a:t>
            </a:r>
          </a:p>
          <a:p>
            <a:endParaRPr lang="en-US" dirty="0"/>
          </a:p>
          <a:p>
            <a:r>
              <a:rPr lang="en-US" dirty="0"/>
              <a:t>As we can see, our model is heavily skewed. Let’s normalize it then try again.</a:t>
            </a:r>
          </a:p>
        </p:txBody>
      </p:sp>
    </p:spTree>
    <p:extLst>
      <p:ext uri="{BB962C8B-B14F-4D97-AF65-F5344CB8AC3E}">
        <p14:creationId xmlns:p14="http://schemas.microsoft.com/office/powerpoint/2010/main" val="1290880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22D1AB-960D-48D4-7971-6C302E282B3B}"/>
              </a:ext>
            </a:extLst>
          </p:cNvPr>
          <p:cNvSpPr>
            <a:spLocks noGrp="1"/>
          </p:cNvSpPr>
          <p:nvPr>
            <p:ph type="title"/>
          </p:nvPr>
        </p:nvSpPr>
        <p:spPr>
          <a:xfrm>
            <a:off x="5440680" y="978408"/>
            <a:ext cx="6181344" cy="1463040"/>
          </a:xfrm>
        </p:spPr>
        <p:txBody>
          <a:bodyPr>
            <a:normAutofit/>
          </a:bodyPr>
          <a:lstStyle/>
          <a:p>
            <a:r>
              <a:rPr lang="en-US" dirty="0"/>
              <a:t>Model creation continued</a:t>
            </a:r>
          </a:p>
        </p:txBody>
      </p:sp>
      <p:pic>
        <p:nvPicPr>
          <p:cNvPr id="3076" name="Picture 4">
            <a:extLst>
              <a:ext uri="{FF2B5EF4-FFF2-40B4-BE49-F238E27FC236}">
                <a16:creationId xmlns:a16="http://schemas.microsoft.com/office/drawing/2014/main" id="{08C112CB-E657-D2D1-58D9-81ACA8E3BA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715" y="508090"/>
            <a:ext cx="3738447" cy="2887951"/>
          </a:xfrm>
          <a:prstGeom prst="rect">
            <a:avLst/>
          </a:prstGeom>
          <a:noFill/>
          <a:extLst>
            <a:ext uri="{909E8E84-426E-40DD-AFC4-6F175D3DCCD1}">
              <a14:hiddenFill xmlns:a14="http://schemas.microsoft.com/office/drawing/2010/main">
                <a:solidFill>
                  <a:srgbClr val="FFFFFF"/>
                </a:solidFill>
              </a14:hiddenFill>
            </a:ext>
          </a:extLst>
        </p:spPr>
      </p:pic>
      <p:sp>
        <p:nvSpPr>
          <p:cNvPr id="3088" name="Rectangle 3087">
            <a:extLst>
              <a:ext uri="{FF2B5EF4-FFF2-40B4-BE49-F238E27FC236}">
                <a16:creationId xmlns:a16="http://schemas.microsoft.com/office/drawing/2014/main" id="{2CA7A481-09B7-459B-9BA1-EA1BEB4F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0" y="508090"/>
            <a:ext cx="619048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A4C5C9-1C7D-ECD4-59D6-5418EA9F4FA6}"/>
              </a:ext>
            </a:extLst>
          </p:cNvPr>
          <p:cNvPicPr>
            <a:picLocks noChangeAspect="1"/>
          </p:cNvPicPr>
          <p:nvPr/>
        </p:nvPicPr>
        <p:blipFill>
          <a:blip r:embed="rId3"/>
          <a:stretch>
            <a:fillRect/>
          </a:stretch>
        </p:blipFill>
        <p:spPr>
          <a:xfrm>
            <a:off x="521208" y="3704389"/>
            <a:ext cx="4111462" cy="2641614"/>
          </a:xfrm>
          <a:prstGeom prst="rect">
            <a:avLst/>
          </a:prstGeom>
        </p:spPr>
      </p:pic>
      <p:sp>
        <p:nvSpPr>
          <p:cNvPr id="3" name="Content Placeholder 2">
            <a:extLst>
              <a:ext uri="{FF2B5EF4-FFF2-40B4-BE49-F238E27FC236}">
                <a16:creationId xmlns:a16="http://schemas.microsoft.com/office/drawing/2014/main" id="{EC3F8315-C228-E0CE-BFBB-9913020839BE}"/>
              </a:ext>
            </a:extLst>
          </p:cNvPr>
          <p:cNvSpPr>
            <a:spLocks noGrp="1"/>
          </p:cNvSpPr>
          <p:nvPr>
            <p:ph idx="1"/>
          </p:nvPr>
        </p:nvSpPr>
        <p:spPr>
          <a:xfrm>
            <a:off x="5440680" y="2578608"/>
            <a:ext cx="6181344" cy="3767328"/>
          </a:xfrm>
        </p:spPr>
        <p:txBody>
          <a:bodyPr>
            <a:normAutofit/>
          </a:bodyPr>
          <a:lstStyle/>
          <a:p>
            <a:r>
              <a:rPr lang="en-US" dirty="0"/>
              <a:t>After normalizing, the optimal K seems to be 2. let’s run the model again with this in mind.</a:t>
            </a:r>
          </a:p>
          <a:p>
            <a:endParaRPr lang="en-US" dirty="0"/>
          </a:p>
          <a:p>
            <a:r>
              <a:rPr lang="en-US" dirty="0"/>
              <a:t>Now we have a better model visually, and the silhouette score for this model is 0.68, which is very good</a:t>
            </a:r>
          </a:p>
          <a:p>
            <a:endParaRPr lang="en-US" dirty="0"/>
          </a:p>
          <a:p>
            <a:r>
              <a:rPr lang="en-US" dirty="0"/>
              <a:t>This model shows a clear distinction of the 2 clusters based on the customer’s spending habits</a:t>
            </a:r>
          </a:p>
        </p:txBody>
      </p:sp>
    </p:spTree>
    <p:extLst>
      <p:ext uri="{BB962C8B-B14F-4D97-AF65-F5344CB8AC3E}">
        <p14:creationId xmlns:p14="http://schemas.microsoft.com/office/powerpoint/2010/main" val="137512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8D283-55E3-A15A-169A-09573AC3CF86}"/>
              </a:ext>
            </a:extLst>
          </p:cNvPr>
          <p:cNvSpPr>
            <a:spLocks noGrp="1"/>
          </p:cNvSpPr>
          <p:nvPr>
            <p:ph type="title"/>
          </p:nvPr>
        </p:nvSpPr>
        <p:spPr>
          <a:xfrm>
            <a:off x="5440680" y="978408"/>
            <a:ext cx="6181344" cy="1463040"/>
          </a:xfrm>
        </p:spPr>
        <p:txBody>
          <a:bodyPr>
            <a:normAutofit/>
          </a:bodyPr>
          <a:lstStyle/>
          <a:p>
            <a:r>
              <a:rPr lang="en-US" dirty="0"/>
              <a:t>Model creation continued</a:t>
            </a:r>
          </a:p>
        </p:txBody>
      </p:sp>
      <p:pic>
        <p:nvPicPr>
          <p:cNvPr id="4098" name="Picture 2">
            <a:extLst>
              <a:ext uri="{FF2B5EF4-FFF2-40B4-BE49-F238E27FC236}">
                <a16:creationId xmlns:a16="http://schemas.microsoft.com/office/drawing/2014/main" id="{1AB03763-966A-8C74-5B08-3F4702BDC6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208" y="508090"/>
            <a:ext cx="4111462" cy="2764958"/>
          </a:xfrm>
          <a:prstGeom prst="rect">
            <a:avLst/>
          </a:prstGeom>
          <a:noFill/>
          <a:extLst>
            <a:ext uri="{909E8E84-426E-40DD-AFC4-6F175D3DCCD1}">
              <a14:hiddenFill xmlns:a14="http://schemas.microsoft.com/office/drawing/2010/main">
                <a:solidFill>
                  <a:srgbClr val="FFFFFF"/>
                </a:solidFill>
              </a14:hiddenFill>
            </a:ext>
          </a:extLst>
        </p:spPr>
      </p:pic>
      <p:sp>
        <p:nvSpPr>
          <p:cNvPr id="4107" name="Rectangle 4106">
            <a:extLst>
              <a:ext uri="{FF2B5EF4-FFF2-40B4-BE49-F238E27FC236}">
                <a16:creationId xmlns:a16="http://schemas.microsoft.com/office/drawing/2014/main" id="{2CA7A481-09B7-459B-9BA1-EA1BEB4F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0" y="508090"/>
            <a:ext cx="619048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F6CE1FAC-075A-F8E8-7D1A-870EC954F3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1589" y="3646141"/>
            <a:ext cx="4090700" cy="26998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9AAE5B7-5BAB-F718-ED2A-7DC744D1F881}"/>
              </a:ext>
            </a:extLst>
          </p:cNvPr>
          <p:cNvSpPr>
            <a:spLocks noGrp="1"/>
          </p:cNvSpPr>
          <p:nvPr>
            <p:ph idx="1"/>
          </p:nvPr>
        </p:nvSpPr>
        <p:spPr>
          <a:xfrm>
            <a:off x="5440680" y="2578608"/>
            <a:ext cx="6181344" cy="3767328"/>
          </a:xfrm>
        </p:spPr>
        <p:txBody>
          <a:bodyPr>
            <a:normAutofit/>
          </a:bodyPr>
          <a:lstStyle/>
          <a:p>
            <a:r>
              <a:rPr lang="en-US" dirty="0"/>
              <a:t>Now, let’s use hierarchical clustering. First we’ll use a dendrogram to find the right number of clusters then run it.</a:t>
            </a:r>
          </a:p>
          <a:p>
            <a:endParaRPr lang="en-US" dirty="0"/>
          </a:p>
          <a:p>
            <a:r>
              <a:rPr lang="en-US" dirty="0"/>
              <a:t>The right number of clusters seems to be 9.</a:t>
            </a:r>
          </a:p>
          <a:p>
            <a:endParaRPr lang="en-US" dirty="0"/>
          </a:p>
          <a:p>
            <a:r>
              <a:rPr lang="en-US" dirty="0"/>
              <a:t>The silhouette score is 0.58. Definitely worse than the K means model, but does show the clusters better than before without the normalizing</a:t>
            </a:r>
          </a:p>
        </p:txBody>
      </p:sp>
    </p:spTree>
    <p:extLst>
      <p:ext uri="{BB962C8B-B14F-4D97-AF65-F5344CB8AC3E}">
        <p14:creationId xmlns:p14="http://schemas.microsoft.com/office/powerpoint/2010/main" val="3615081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079D37-30B8-A10D-3A17-B66D79DA3AA0}"/>
              </a:ext>
            </a:extLst>
          </p:cNvPr>
          <p:cNvSpPr>
            <a:spLocks noGrp="1"/>
          </p:cNvSpPr>
          <p:nvPr>
            <p:ph type="title"/>
          </p:nvPr>
        </p:nvSpPr>
        <p:spPr>
          <a:xfrm>
            <a:off x="521208" y="978408"/>
            <a:ext cx="11155680" cy="1115568"/>
          </a:xfrm>
        </p:spPr>
        <p:txBody>
          <a:bodyPr>
            <a:normAutofit/>
          </a:bodyPr>
          <a:lstStyle/>
          <a:p>
            <a:r>
              <a:rPr lang="en-US" dirty="0"/>
              <a:t>Model creation continued</a:t>
            </a:r>
          </a:p>
        </p:txBody>
      </p:sp>
      <p:sp>
        <p:nvSpPr>
          <p:cNvPr id="14" name="Freeform: Shape 13">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2418BB52-87ED-9356-35EC-B41A4605A43E}"/>
              </a:ext>
            </a:extLst>
          </p:cNvPr>
          <p:cNvPicPr>
            <a:picLocks noChangeAspect="1"/>
          </p:cNvPicPr>
          <p:nvPr/>
        </p:nvPicPr>
        <p:blipFill>
          <a:blip r:embed="rId2"/>
          <a:stretch>
            <a:fillRect/>
          </a:stretch>
        </p:blipFill>
        <p:spPr>
          <a:xfrm>
            <a:off x="0" y="2174363"/>
            <a:ext cx="7441887" cy="3609315"/>
          </a:xfrm>
          <a:prstGeom prst="rect">
            <a:avLst/>
          </a:prstGeom>
        </p:spPr>
      </p:pic>
      <p:sp>
        <p:nvSpPr>
          <p:cNvPr id="3" name="Content Placeholder 2">
            <a:extLst>
              <a:ext uri="{FF2B5EF4-FFF2-40B4-BE49-F238E27FC236}">
                <a16:creationId xmlns:a16="http://schemas.microsoft.com/office/drawing/2014/main" id="{20DA947E-002A-5262-1F0D-1D7500CD2F31}"/>
              </a:ext>
            </a:extLst>
          </p:cNvPr>
          <p:cNvSpPr>
            <a:spLocks noGrp="1"/>
          </p:cNvSpPr>
          <p:nvPr>
            <p:ph idx="1"/>
          </p:nvPr>
        </p:nvSpPr>
        <p:spPr>
          <a:xfrm>
            <a:off x="7535822" y="2126656"/>
            <a:ext cx="4653130" cy="3743537"/>
          </a:xfrm>
        </p:spPr>
        <p:txBody>
          <a:bodyPr>
            <a:normAutofit fontScale="92500"/>
          </a:bodyPr>
          <a:lstStyle/>
          <a:p>
            <a:pPr>
              <a:lnSpc>
                <a:spcPct val="100000"/>
              </a:lnSpc>
            </a:pPr>
            <a:r>
              <a:rPr lang="en-US" sz="1300" dirty="0"/>
              <a:t>Finally, let’s look at the average values of key return-related features for each customer cluster. </a:t>
            </a:r>
          </a:p>
          <a:p>
            <a:pPr>
              <a:lnSpc>
                <a:spcPct val="100000"/>
              </a:lnSpc>
            </a:pPr>
            <a:r>
              <a:rPr lang="en-US" sz="1300" dirty="0"/>
              <a:t>From here, we can tell that Cluster 1 customers spend much more on average than Cluster 0. This indicates that Cluster 1 likely includes high-value customers.</a:t>
            </a:r>
          </a:p>
          <a:p>
            <a:pPr>
              <a:lnSpc>
                <a:spcPct val="100000"/>
              </a:lnSpc>
            </a:pPr>
            <a:r>
              <a:rPr lang="en-US" sz="1300" dirty="0"/>
              <a:t>Cluster 1 has higher negative values for </a:t>
            </a:r>
            <a:r>
              <a:rPr lang="en-US" sz="1300" dirty="0" err="1"/>
              <a:t>TotalMoneyReturned</a:t>
            </a:r>
            <a:r>
              <a:rPr lang="en-US" sz="1300" dirty="0"/>
              <a:t> and </a:t>
            </a:r>
            <a:r>
              <a:rPr lang="en-US" sz="1300" dirty="0" err="1"/>
              <a:t>TotalQuantityReturned</a:t>
            </a:r>
            <a:r>
              <a:rPr lang="en-US" sz="1300" dirty="0"/>
              <a:t>, meaning they return more items and return higher-value products. Despite that, their high </a:t>
            </a:r>
            <a:r>
              <a:rPr lang="en-US" sz="1300" dirty="0" err="1"/>
              <a:t>NetSpending</a:t>
            </a:r>
            <a:r>
              <a:rPr lang="en-US" sz="1300" dirty="0"/>
              <a:t> suggests they still generate significant revenue.</a:t>
            </a:r>
          </a:p>
          <a:p>
            <a:pPr>
              <a:lnSpc>
                <a:spcPct val="100000"/>
              </a:lnSpc>
            </a:pPr>
            <a:r>
              <a:rPr lang="en-US" sz="1300" dirty="0"/>
              <a:t>Both clusters have relatively low </a:t>
            </a:r>
            <a:r>
              <a:rPr lang="en-US" sz="1300" dirty="0" err="1"/>
              <a:t>ReturnRates</a:t>
            </a:r>
            <a:r>
              <a:rPr lang="en-US" sz="1300" dirty="0"/>
              <a:t> and </a:t>
            </a:r>
            <a:r>
              <a:rPr lang="en-US" sz="1300" dirty="0" err="1"/>
              <a:t>TotalReturns</a:t>
            </a:r>
            <a:r>
              <a:rPr lang="en-US" sz="1300" dirty="0"/>
              <a:t> on average. Differences here are minor compared to </a:t>
            </a:r>
            <a:r>
              <a:rPr lang="en-US" sz="1300" dirty="0" err="1"/>
              <a:t>NetSpending</a:t>
            </a:r>
            <a:r>
              <a:rPr lang="en-US" sz="1300" dirty="0"/>
              <a:t>.</a:t>
            </a:r>
          </a:p>
          <a:p>
            <a:pPr>
              <a:lnSpc>
                <a:spcPct val="100000"/>
              </a:lnSpc>
            </a:pPr>
            <a:r>
              <a:rPr lang="en-US" sz="1300" dirty="0"/>
              <a:t>From this, we can tell that Cluster 0 represents lower-spending, lower-returning customers (possibly occasional or new buyers). Meanwhile, Cluster 1 represents high-spending, high-returning customers (possibly loyal or bulk buyers with more complex purchasing behavior).</a:t>
            </a:r>
          </a:p>
          <a:p>
            <a:pPr>
              <a:lnSpc>
                <a:spcPct val="100000"/>
              </a:lnSpc>
            </a:pPr>
            <a:endParaRPr lang="en-US" sz="1300" dirty="0"/>
          </a:p>
        </p:txBody>
      </p:sp>
    </p:spTree>
    <p:extLst>
      <p:ext uri="{BB962C8B-B14F-4D97-AF65-F5344CB8AC3E}">
        <p14:creationId xmlns:p14="http://schemas.microsoft.com/office/powerpoint/2010/main" val="8165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ED55AC-A8CB-A3DD-7514-8FB88BFDDB30}"/>
              </a:ext>
            </a:extLst>
          </p:cNvPr>
          <p:cNvSpPr>
            <a:spLocks noGrp="1"/>
          </p:cNvSpPr>
          <p:nvPr>
            <p:ph type="title"/>
          </p:nvPr>
        </p:nvSpPr>
        <p:spPr>
          <a:xfrm>
            <a:off x="521208" y="978408"/>
            <a:ext cx="6281928" cy="1463040"/>
          </a:xfrm>
        </p:spPr>
        <p:txBody>
          <a:bodyPr>
            <a:normAutofit/>
          </a:bodyPr>
          <a:lstStyle/>
          <a:p>
            <a:r>
              <a:rPr lang="en-US" dirty="0"/>
              <a:t>Background info</a:t>
            </a:r>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5678FB-E479-6895-FA0E-4705383B8774}"/>
              </a:ext>
            </a:extLst>
          </p:cNvPr>
          <p:cNvSpPr>
            <a:spLocks noGrp="1"/>
          </p:cNvSpPr>
          <p:nvPr>
            <p:ph idx="1"/>
          </p:nvPr>
        </p:nvSpPr>
        <p:spPr>
          <a:xfrm>
            <a:off x="521208" y="2578608"/>
            <a:ext cx="6281928" cy="3767328"/>
          </a:xfrm>
        </p:spPr>
        <p:txBody>
          <a:bodyPr>
            <a:normAutofit/>
          </a:bodyPr>
          <a:lstStyle/>
          <a:p>
            <a:pPr>
              <a:lnSpc>
                <a:spcPct val="100000"/>
              </a:lnSpc>
            </a:pPr>
            <a:r>
              <a:rPr lang="en-US" dirty="0"/>
              <a:t>Today, I plan on using the UCI online retail dataset to group customers by their spending behavior. This dataset has a list of transactions between 01/12/2010 and 09/12/2011 for a UK-based and registered non-store online retail. This is important to see certain aspects of online shopping, such as people who return items, how much they spend, </a:t>
            </a:r>
            <a:r>
              <a:rPr lang="en-US" dirty="0" err="1"/>
              <a:t>etc</a:t>
            </a:r>
            <a:r>
              <a:rPr lang="en-US" dirty="0"/>
              <a:t> etc..</a:t>
            </a:r>
          </a:p>
          <a:p>
            <a:pPr>
              <a:lnSpc>
                <a:spcPct val="100000"/>
              </a:lnSpc>
            </a:pPr>
            <a:r>
              <a:rPr lang="en-US" dirty="0"/>
              <a:t>This dataset was chosen due to the small number of features that make it easy to focus on, along with the high amount of recorded observations. The 6 features are listed to the side.</a:t>
            </a:r>
          </a:p>
          <a:p>
            <a:pPr>
              <a:lnSpc>
                <a:spcPct val="100000"/>
              </a:lnSpc>
            </a:pPr>
            <a:endParaRPr lang="en-US" dirty="0"/>
          </a:p>
        </p:txBody>
      </p:sp>
      <p:graphicFrame>
        <p:nvGraphicFramePr>
          <p:cNvPr id="5" name="Table 4">
            <a:extLst>
              <a:ext uri="{FF2B5EF4-FFF2-40B4-BE49-F238E27FC236}">
                <a16:creationId xmlns:a16="http://schemas.microsoft.com/office/drawing/2014/main" id="{2FEF2088-B4E9-82EF-460C-FE698189ABAA}"/>
              </a:ext>
            </a:extLst>
          </p:cNvPr>
          <p:cNvGraphicFramePr>
            <a:graphicFrameLocks noGrp="1"/>
          </p:cNvGraphicFramePr>
          <p:nvPr>
            <p:extLst>
              <p:ext uri="{D42A27DB-BD31-4B8C-83A1-F6EECF244321}">
                <p14:modId xmlns:p14="http://schemas.microsoft.com/office/powerpoint/2010/main" val="3566685366"/>
              </p:ext>
            </p:extLst>
          </p:nvPr>
        </p:nvGraphicFramePr>
        <p:xfrm>
          <a:off x="7158974" y="1250486"/>
          <a:ext cx="4864609" cy="5471323"/>
        </p:xfrm>
        <a:graphic>
          <a:graphicData uri="http://schemas.openxmlformats.org/drawingml/2006/table">
            <a:tbl>
              <a:tblPr>
                <a:noFill/>
              </a:tblPr>
              <a:tblGrid>
                <a:gridCol w="756135">
                  <a:extLst>
                    <a:ext uri="{9D8B030D-6E8A-4147-A177-3AD203B41FA5}">
                      <a16:colId xmlns:a16="http://schemas.microsoft.com/office/drawing/2014/main" val="2961183104"/>
                    </a:ext>
                  </a:extLst>
                </a:gridCol>
                <a:gridCol w="540385">
                  <a:extLst>
                    <a:ext uri="{9D8B030D-6E8A-4147-A177-3AD203B41FA5}">
                      <a16:colId xmlns:a16="http://schemas.microsoft.com/office/drawing/2014/main" val="3575363163"/>
                    </a:ext>
                  </a:extLst>
                </a:gridCol>
                <a:gridCol w="722760">
                  <a:extLst>
                    <a:ext uri="{9D8B030D-6E8A-4147-A177-3AD203B41FA5}">
                      <a16:colId xmlns:a16="http://schemas.microsoft.com/office/drawing/2014/main" val="905802037"/>
                    </a:ext>
                  </a:extLst>
                </a:gridCol>
                <a:gridCol w="2057787">
                  <a:extLst>
                    <a:ext uri="{9D8B030D-6E8A-4147-A177-3AD203B41FA5}">
                      <a16:colId xmlns:a16="http://schemas.microsoft.com/office/drawing/2014/main" val="2651667577"/>
                    </a:ext>
                  </a:extLst>
                </a:gridCol>
                <a:gridCol w="514162">
                  <a:extLst>
                    <a:ext uri="{9D8B030D-6E8A-4147-A177-3AD203B41FA5}">
                      <a16:colId xmlns:a16="http://schemas.microsoft.com/office/drawing/2014/main" val="4239136897"/>
                    </a:ext>
                  </a:extLst>
                </a:gridCol>
                <a:gridCol w="273380">
                  <a:extLst>
                    <a:ext uri="{9D8B030D-6E8A-4147-A177-3AD203B41FA5}">
                      <a16:colId xmlns:a16="http://schemas.microsoft.com/office/drawing/2014/main" val="593975485"/>
                    </a:ext>
                  </a:extLst>
                </a:gridCol>
              </a:tblGrid>
              <a:tr h="1132384">
                <a:tc>
                  <a:txBody>
                    <a:bodyPr/>
                    <a:lstStyle/>
                    <a:p>
                      <a:pPr fontAlgn="ctr"/>
                      <a:r>
                        <a:rPr lang="en-US" sz="800" cap="none" spc="0" dirty="0" err="1">
                          <a:solidFill>
                            <a:schemeClr val="tx1"/>
                          </a:solidFill>
                          <a:effectLst/>
                        </a:rPr>
                        <a:t>InvoiceNo</a:t>
                      </a:r>
                      <a:endParaRPr lang="en-US" sz="800" cap="none" spc="0" dirty="0">
                        <a:solidFill>
                          <a:schemeClr val="tx1"/>
                        </a:solidFill>
                        <a:effectLst/>
                      </a:endParaRPr>
                    </a:p>
                  </a:txBody>
                  <a:tcPr marL="43041" marR="13693" marT="12297" marB="92230"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pPr fontAlgn="ctr"/>
                      <a:r>
                        <a:rPr lang="en-US" sz="800" cap="none" spc="0">
                          <a:solidFill>
                            <a:schemeClr val="tx1"/>
                          </a:solidFill>
                          <a:effectLst/>
                        </a:rPr>
                        <a:t>ID</a:t>
                      </a:r>
                    </a:p>
                  </a:txBody>
                  <a:tcPr marL="43041" marR="13693" marT="12297" marB="92230"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fontAlgn="ctr"/>
                      <a:r>
                        <a:rPr lang="en-US" sz="800" cap="none" spc="0">
                          <a:solidFill>
                            <a:schemeClr val="tx1"/>
                          </a:solidFill>
                          <a:effectLst/>
                        </a:rPr>
                        <a:t>Categorical</a:t>
                      </a:r>
                    </a:p>
                  </a:txBody>
                  <a:tcPr marL="43041" marR="13693" marT="12297" marB="92230"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fontAlgn="ctr"/>
                      <a:r>
                        <a:rPr lang="en-US" sz="800" cap="none" spc="0">
                          <a:solidFill>
                            <a:schemeClr val="tx1"/>
                          </a:solidFill>
                          <a:effectLst/>
                        </a:rPr>
                        <a:t>a 6-digit integral number uniquely assigned to each transaction. If this code starts with letter 'c', it indicates a cancellation</a:t>
                      </a:r>
                    </a:p>
                  </a:txBody>
                  <a:tcPr marL="43041" marR="13693" marT="12297" marB="92230"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fontAlgn="ctr"/>
                      <a:endParaRPr lang="en-US" sz="800" cap="none" spc="0">
                        <a:solidFill>
                          <a:schemeClr val="tx1"/>
                        </a:solidFill>
                        <a:effectLst/>
                      </a:endParaRPr>
                    </a:p>
                  </a:txBody>
                  <a:tcPr marL="43041" marR="13693" marT="12297" marB="92230"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fontAlgn="ctr"/>
                      <a:r>
                        <a:rPr lang="en-US" sz="800" cap="none" spc="0">
                          <a:solidFill>
                            <a:schemeClr val="tx1"/>
                          </a:solidFill>
                          <a:effectLst/>
                        </a:rPr>
                        <a:t>no</a:t>
                      </a:r>
                    </a:p>
                  </a:txBody>
                  <a:tcPr marL="43041" marR="13693" marT="12297" marB="92230" anchor="ctr">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727847231"/>
                  </a:ext>
                </a:extLst>
              </a:tr>
              <a:tr h="683915">
                <a:tc>
                  <a:txBody>
                    <a:bodyPr/>
                    <a:lstStyle/>
                    <a:p>
                      <a:pPr fontAlgn="ctr"/>
                      <a:r>
                        <a:rPr lang="en-US" sz="800" cap="none" spc="0">
                          <a:solidFill>
                            <a:schemeClr val="tx1"/>
                          </a:solidFill>
                          <a:effectLst/>
                        </a:rPr>
                        <a:t>StockCode</a:t>
                      </a:r>
                    </a:p>
                  </a:txBody>
                  <a:tcPr marL="43041" marR="13693" marT="12297" marB="92230"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dirty="0">
                          <a:solidFill>
                            <a:schemeClr val="tx1"/>
                          </a:solidFill>
                          <a:effectLst/>
                        </a:rPr>
                        <a:t>ID</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Categorical</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a 5-digit integral number uniquely assigned to each distinct product</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endParaRPr lang="en-US" sz="800" cap="none" spc="0">
                        <a:solidFill>
                          <a:schemeClr val="tx1"/>
                        </a:solidFill>
                        <a:effectLst/>
                      </a:endParaRP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no</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46475216"/>
                  </a:ext>
                </a:extLst>
              </a:tr>
              <a:tr h="459682">
                <a:tc>
                  <a:txBody>
                    <a:bodyPr/>
                    <a:lstStyle/>
                    <a:p>
                      <a:pPr fontAlgn="ctr"/>
                      <a:r>
                        <a:rPr lang="en-US" sz="800" cap="none" spc="0">
                          <a:solidFill>
                            <a:schemeClr val="tx1"/>
                          </a:solidFill>
                          <a:effectLst/>
                        </a:rPr>
                        <a:t>Description</a:t>
                      </a:r>
                    </a:p>
                  </a:txBody>
                  <a:tcPr marL="43041" marR="13693" marT="12297" marB="92230"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Feature</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Categorical</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product name</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endParaRPr lang="en-US" sz="800" cap="none" spc="0">
                        <a:solidFill>
                          <a:schemeClr val="tx1"/>
                        </a:solidFill>
                        <a:effectLst/>
                      </a:endParaRP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no</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04628470"/>
                  </a:ext>
                </a:extLst>
              </a:tr>
              <a:tr h="683915">
                <a:tc>
                  <a:txBody>
                    <a:bodyPr/>
                    <a:lstStyle/>
                    <a:p>
                      <a:pPr fontAlgn="ctr"/>
                      <a:r>
                        <a:rPr lang="en-US" sz="800" cap="none" spc="0">
                          <a:solidFill>
                            <a:schemeClr val="tx1"/>
                          </a:solidFill>
                          <a:effectLst/>
                        </a:rPr>
                        <a:t>Quantity</a:t>
                      </a:r>
                    </a:p>
                  </a:txBody>
                  <a:tcPr marL="43041" marR="13693" marT="12297" marB="92230"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Feature</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Integer</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the quantities of each product (item) per transaction</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endParaRPr lang="en-US" sz="800" cap="none" spc="0">
                        <a:solidFill>
                          <a:schemeClr val="tx1"/>
                        </a:solidFill>
                        <a:effectLst/>
                      </a:endParaRP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no</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2931855"/>
                  </a:ext>
                </a:extLst>
              </a:tr>
              <a:tr h="683915">
                <a:tc>
                  <a:txBody>
                    <a:bodyPr/>
                    <a:lstStyle/>
                    <a:p>
                      <a:pPr fontAlgn="ctr"/>
                      <a:r>
                        <a:rPr lang="en-US" sz="800" cap="none" spc="0">
                          <a:solidFill>
                            <a:schemeClr val="tx1"/>
                          </a:solidFill>
                          <a:effectLst/>
                        </a:rPr>
                        <a:t>InvoiceDate</a:t>
                      </a:r>
                    </a:p>
                  </a:txBody>
                  <a:tcPr marL="43041" marR="13693" marT="12297" marB="92230"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Feature</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Date</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the day and time when each transaction was generated</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endParaRPr lang="en-US" sz="800" cap="none" spc="0">
                        <a:solidFill>
                          <a:schemeClr val="tx1"/>
                        </a:solidFill>
                        <a:effectLst/>
                      </a:endParaRP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no</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81173634"/>
                  </a:ext>
                </a:extLst>
              </a:tr>
              <a:tr h="459682">
                <a:tc>
                  <a:txBody>
                    <a:bodyPr/>
                    <a:lstStyle/>
                    <a:p>
                      <a:pPr fontAlgn="ctr"/>
                      <a:r>
                        <a:rPr lang="en-US" sz="800" cap="none" spc="0" dirty="0" err="1">
                          <a:solidFill>
                            <a:schemeClr val="tx1"/>
                          </a:solidFill>
                          <a:effectLst/>
                        </a:rPr>
                        <a:t>UnitPrice</a:t>
                      </a:r>
                      <a:endParaRPr lang="en-US" sz="800" cap="none" spc="0" dirty="0">
                        <a:solidFill>
                          <a:schemeClr val="tx1"/>
                        </a:solidFill>
                        <a:effectLst/>
                      </a:endParaRPr>
                    </a:p>
                  </a:txBody>
                  <a:tcPr marL="43041" marR="13693" marT="12297" marB="92230"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Feature</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Continuous</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product price per unit</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sterling</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no</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09338878"/>
                  </a:ext>
                </a:extLst>
              </a:tr>
              <a:tr h="683915">
                <a:tc>
                  <a:txBody>
                    <a:bodyPr/>
                    <a:lstStyle/>
                    <a:p>
                      <a:pPr fontAlgn="ctr"/>
                      <a:r>
                        <a:rPr lang="en-US" sz="800" cap="none" spc="0">
                          <a:solidFill>
                            <a:schemeClr val="tx1"/>
                          </a:solidFill>
                          <a:effectLst/>
                        </a:rPr>
                        <a:t>CustomerID</a:t>
                      </a:r>
                    </a:p>
                  </a:txBody>
                  <a:tcPr marL="43041" marR="13693" marT="12297" marB="92230"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Feature</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Categorical</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a 5-digit integral number uniquely assigned to each customer</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endParaRPr lang="en-US" sz="800" cap="none" spc="0">
                        <a:solidFill>
                          <a:schemeClr val="tx1"/>
                        </a:solidFill>
                        <a:effectLst/>
                      </a:endParaRP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no</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33191641"/>
                  </a:ext>
                </a:extLst>
              </a:tr>
              <a:tr h="683915">
                <a:tc>
                  <a:txBody>
                    <a:bodyPr/>
                    <a:lstStyle/>
                    <a:p>
                      <a:pPr fontAlgn="ctr"/>
                      <a:r>
                        <a:rPr lang="en-US" sz="800" cap="none" spc="0">
                          <a:solidFill>
                            <a:schemeClr val="tx1"/>
                          </a:solidFill>
                          <a:effectLst/>
                        </a:rPr>
                        <a:t>Country</a:t>
                      </a:r>
                    </a:p>
                  </a:txBody>
                  <a:tcPr marL="43041" marR="13693" marT="12297" marB="92230"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Feature</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Categorical</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a:solidFill>
                            <a:schemeClr val="tx1"/>
                          </a:solidFill>
                          <a:effectLst/>
                        </a:rPr>
                        <a:t>the name of the country where each customer resides</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endParaRPr lang="en-US" sz="800" cap="none" spc="0">
                        <a:solidFill>
                          <a:schemeClr val="tx1"/>
                        </a:solidFill>
                        <a:effectLst/>
                      </a:endParaRP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US" sz="800" cap="none" spc="0" dirty="0">
                          <a:solidFill>
                            <a:schemeClr val="tx1"/>
                          </a:solidFill>
                          <a:effectLst/>
                        </a:rPr>
                        <a:t>no</a:t>
                      </a:r>
                    </a:p>
                  </a:txBody>
                  <a:tcPr marL="43041" marR="13693" marT="12297" marB="9223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24183074"/>
                  </a:ext>
                </a:extLst>
              </a:tr>
            </a:tbl>
          </a:graphicData>
        </a:graphic>
      </p:graphicFrame>
    </p:spTree>
    <p:extLst>
      <p:ext uri="{BB962C8B-B14F-4D97-AF65-F5344CB8AC3E}">
        <p14:creationId xmlns:p14="http://schemas.microsoft.com/office/powerpoint/2010/main" val="4158365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B4D9-2BCA-F2A4-D1A2-9BA5D67B421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6B1B30A-0840-449D-A801-D11BE3396BBE}"/>
              </a:ext>
            </a:extLst>
          </p:cNvPr>
          <p:cNvSpPr>
            <a:spLocks noGrp="1"/>
          </p:cNvSpPr>
          <p:nvPr>
            <p:ph idx="1"/>
          </p:nvPr>
        </p:nvSpPr>
        <p:spPr/>
        <p:txBody>
          <a:bodyPr/>
          <a:lstStyle/>
          <a:p>
            <a:r>
              <a:rPr lang="en-US" dirty="0"/>
              <a:t>Clearly, the K means model did far better than the hierarchical clustering model. This can be seen by the K means model having a silhouette score over 0.1 higher than the hierarchical clustering model. Normalizing the data also helped make the models work far better than just scaling them.</a:t>
            </a:r>
          </a:p>
          <a:p>
            <a:endParaRPr lang="en-US" dirty="0"/>
          </a:p>
          <a:p>
            <a:r>
              <a:rPr lang="en-US" dirty="0"/>
              <a:t>We have seen that despite there being a multitude of spending behaviors in the clusters, a majority of customers don’t return items. Even if they do, those who do spend far more money than those who do not. Thus, businesses shouldn’t worry too much about people returning items. If anything, it may be a good thing for them, since those customers will spend more money on the business anyways. </a:t>
            </a:r>
          </a:p>
          <a:p>
            <a:endParaRPr lang="en-US" dirty="0"/>
          </a:p>
          <a:p>
            <a:r>
              <a:rPr lang="en-US" dirty="0"/>
              <a:t>If I was to do this again in the future, I’d use different scalers to see if they work better with the data.</a:t>
            </a:r>
          </a:p>
        </p:txBody>
      </p:sp>
    </p:spTree>
    <p:extLst>
      <p:ext uri="{BB962C8B-B14F-4D97-AF65-F5344CB8AC3E}">
        <p14:creationId xmlns:p14="http://schemas.microsoft.com/office/powerpoint/2010/main" val="31684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D1F5-0726-AF0E-FC95-333318D53396}"/>
              </a:ext>
            </a:extLst>
          </p:cNvPr>
          <p:cNvSpPr>
            <a:spLocks noGrp="1"/>
          </p:cNvSpPr>
          <p:nvPr>
            <p:ph type="title"/>
          </p:nvPr>
        </p:nvSpPr>
        <p:spPr/>
        <p:txBody>
          <a:bodyPr/>
          <a:lstStyle/>
          <a:p>
            <a:r>
              <a:rPr lang="en-US" dirty="0"/>
              <a:t>Background info continued</a:t>
            </a:r>
          </a:p>
        </p:txBody>
      </p:sp>
      <p:sp>
        <p:nvSpPr>
          <p:cNvPr id="3" name="Content Placeholder 2">
            <a:extLst>
              <a:ext uri="{FF2B5EF4-FFF2-40B4-BE49-F238E27FC236}">
                <a16:creationId xmlns:a16="http://schemas.microsoft.com/office/drawing/2014/main" id="{81B0552E-094B-7196-125D-F50E50E704F3}"/>
              </a:ext>
            </a:extLst>
          </p:cNvPr>
          <p:cNvSpPr>
            <a:spLocks noGrp="1"/>
          </p:cNvSpPr>
          <p:nvPr>
            <p:ph idx="1"/>
          </p:nvPr>
        </p:nvSpPr>
        <p:spPr>
          <a:xfrm>
            <a:off x="0" y="2071991"/>
            <a:ext cx="12192000" cy="4786009"/>
          </a:xfrm>
        </p:spPr>
        <p:txBody>
          <a:bodyPr>
            <a:normAutofit fontScale="85000" lnSpcReduction="10000"/>
          </a:bodyPr>
          <a:lstStyle/>
          <a:p>
            <a:r>
              <a:rPr lang="en-US" dirty="0"/>
              <a:t>K means clustering assigns records to each cluster to find the mutually exclusive cluster of spherical shape based on distance. It does this by using a pre-specified number of clusters.</a:t>
            </a:r>
          </a:p>
          <a:p>
            <a:r>
              <a:rPr lang="en-US" dirty="0"/>
              <a:t>Hierarchical clustering is a set of nested clusters that are arranged as a tree. It can use any number of clusters, and have divisive or agglomerative methods. Agglomerative methods begin with ‘n’ clusters and sequentially combine similar clusters until only one cluster is obtained. Divisive methods work in the opposite direction, beginning with one cluster that includes all the records.</a:t>
            </a:r>
          </a:p>
          <a:p>
            <a:r>
              <a:rPr lang="en-US" dirty="0"/>
              <a:t>Some advantages of K means clustering are that convergence is guaranteed, and it is specialized to clusters of different sizes and shapes. Some disadvantages of it are that K-Values are difficult to predict and it doesn't work well with global cluster.</a:t>
            </a:r>
          </a:p>
          <a:p>
            <a:r>
              <a:rPr lang="en-US" dirty="0"/>
              <a:t>One advantage of hierarchical clustering are the ease of handling of any forms of similarity or distance. Consequently, another advantage is the applicability to any type of attribute. A big disadvantage of hierarchical clustering is that it requires the computation and storage of an </a:t>
            </a:r>
            <a:r>
              <a:rPr lang="en-US" dirty="0" err="1"/>
              <a:t>n×n</a:t>
            </a:r>
            <a:r>
              <a:rPr lang="en-US" dirty="0"/>
              <a:t>  distance matrix. For very large datasets, this can be expensive, and make the model very slow.</a:t>
            </a:r>
          </a:p>
          <a:p>
            <a:r>
              <a:rPr lang="en-US" dirty="0"/>
              <a:t>Hierarchical clustering is non-parametric. It doesn't assume a specific number of clusters or a specific shape of the clusters. It is flexible and can adapt to various types of cluster shapes.</a:t>
            </a:r>
          </a:p>
          <a:p>
            <a:r>
              <a:rPr lang="en-US" dirty="0"/>
              <a:t>K means is parametric. It assumes that the data forms clusters that are spherical and uses the Euclidean distance to form the clusters. It requires you to predefine the number of clusters (k), which makes it a parametric model.</a:t>
            </a:r>
          </a:p>
          <a:p>
            <a:r>
              <a:rPr lang="en-US" dirty="0"/>
              <a:t>We’ll be using K means clustering and hierarchical clustering on the dataset, as we can estimate the right amount of clusters needed for both algorithms (K means through elbow method and hierarchical through the dendrogram.</a:t>
            </a:r>
          </a:p>
          <a:p>
            <a:endParaRPr lang="en-US" dirty="0"/>
          </a:p>
          <a:p>
            <a:endParaRPr lang="en-US" dirty="0"/>
          </a:p>
        </p:txBody>
      </p:sp>
    </p:spTree>
    <p:extLst>
      <p:ext uri="{BB962C8B-B14F-4D97-AF65-F5344CB8AC3E}">
        <p14:creationId xmlns:p14="http://schemas.microsoft.com/office/powerpoint/2010/main" val="43241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7B29B6-E3F6-989E-1111-94B11B62A189}"/>
              </a:ext>
            </a:extLst>
          </p:cNvPr>
          <p:cNvSpPr>
            <a:spLocks noGrp="1"/>
          </p:cNvSpPr>
          <p:nvPr>
            <p:ph type="title"/>
          </p:nvPr>
        </p:nvSpPr>
        <p:spPr>
          <a:xfrm>
            <a:off x="521208" y="978408"/>
            <a:ext cx="5019419" cy="3031530"/>
          </a:xfrm>
        </p:spPr>
        <p:txBody>
          <a:bodyPr vert="horz" lIns="91440" tIns="45720" rIns="91440" bIns="45720" rtlCol="0" anchor="t">
            <a:normAutofit/>
          </a:bodyPr>
          <a:lstStyle/>
          <a:p>
            <a:r>
              <a:rPr lang="en-US" sz="6600"/>
              <a:t>Importing data</a:t>
            </a:r>
          </a:p>
        </p:txBody>
      </p:sp>
      <p:sp>
        <p:nvSpPr>
          <p:cNvPr id="3" name="Content Placeholder 2">
            <a:extLst>
              <a:ext uri="{FF2B5EF4-FFF2-40B4-BE49-F238E27FC236}">
                <a16:creationId xmlns:a16="http://schemas.microsoft.com/office/drawing/2014/main" id="{73FA1B8F-0AA8-D6E8-9622-0FC97CE8A246}"/>
              </a:ext>
            </a:extLst>
          </p:cNvPr>
          <p:cNvSpPr>
            <a:spLocks noGrp="1"/>
          </p:cNvSpPr>
          <p:nvPr>
            <p:ph idx="1"/>
          </p:nvPr>
        </p:nvSpPr>
        <p:spPr>
          <a:xfrm>
            <a:off x="521208" y="4323853"/>
            <a:ext cx="5019418" cy="2015848"/>
          </a:xfrm>
        </p:spPr>
        <p:txBody>
          <a:bodyPr vert="horz" lIns="91440" tIns="45720" rIns="91440" bIns="45720" rtlCol="0" anchor="t">
            <a:normAutofit/>
          </a:bodyPr>
          <a:lstStyle/>
          <a:p>
            <a:pPr marL="0" indent="0">
              <a:buNone/>
            </a:pPr>
            <a:r>
              <a:rPr lang="en-US" sz="2200" i="1" kern="1200">
                <a:solidFill>
                  <a:schemeClr val="tx1"/>
                </a:solidFill>
                <a:latin typeface="+mn-lt"/>
                <a:ea typeface="+mn-ea"/>
                <a:cs typeface="+mn-cs"/>
              </a:rPr>
              <a:t>Let’s import the data and see what we have</a:t>
            </a:r>
          </a:p>
        </p:txBody>
      </p:sp>
      <p:sp>
        <p:nvSpPr>
          <p:cNvPr id="18" name="Rectangle 17">
            <a:extLst>
              <a:ext uri="{FF2B5EF4-FFF2-40B4-BE49-F238E27FC236}">
                <a16:creationId xmlns:a16="http://schemas.microsoft.com/office/drawing/2014/main" id="{925CC04F-787A-49FA-9065-69EDF439F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FD44BB8-0DD9-B85F-8DA2-85E7E7143319}"/>
              </a:ext>
            </a:extLst>
          </p:cNvPr>
          <p:cNvPicPr>
            <a:picLocks noChangeAspect="1"/>
          </p:cNvPicPr>
          <p:nvPr/>
        </p:nvPicPr>
        <p:blipFill>
          <a:blip r:embed="rId2"/>
          <a:stretch>
            <a:fillRect/>
          </a:stretch>
        </p:blipFill>
        <p:spPr>
          <a:xfrm>
            <a:off x="7687037" y="508088"/>
            <a:ext cx="2975348" cy="2807208"/>
          </a:xfrm>
          <a:prstGeom prst="rect">
            <a:avLst/>
          </a:prstGeom>
        </p:spPr>
      </p:pic>
      <p:pic>
        <p:nvPicPr>
          <p:cNvPr id="5" name="Picture 4">
            <a:extLst>
              <a:ext uri="{FF2B5EF4-FFF2-40B4-BE49-F238E27FC236}">
                <a16:creationId xmlns:a16="http://schemas.microsoft.com/office/drawing/2014/main" id="{F5CE0732-A63A-6885-9AFA-963565E0466D}"/>
              </a:ext>
            </a:extLst>
          </p:cNvPr>
          <p:cNvPicPr>
            <a:picLocks noChangeAspect="1"/>
          </p:cNvPicPr>
          <p:nvPr/>
        </p:nvPicPr>
        <p:blipFill>
          <a:blip r:embed="rId3"/>
          <a:stretch>
            <a:fillRect/>
          </a:stretch>
        </p:blipFill>
        <p:spPr>
          <a:xfrm>
            <a:off x="5270054" y="3918857"/>
            <a:ext cx="6422173" cy="1669764"/>
          </a:xfrm>
          <a:prstGeom prst="rect">
            <a:avLst/>
          </a:prstGeom>
        </p:spPr>
      </p:pic>
    </p:spTree>
    <p:extLst>
      <p:ext uri="{BB962C8B-B14F-4D97-AF65-F5344CB8AC3E}">
        <p14:creationId xmlns:p14="http://schemas.microsoft.com/office/powerpoint/2010/main" val="205934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180B5D-4034-FEB7-D851-7AD8D2361377}"/>
              </a:ext>
            </a:extLst>
          </p:cNvPr>
          <p:cNvSpPr>
            <a:spLocks noGrp="1"/>
          </p:cNvSpPr>
          <p:nvPr>
            <p:ph type="title"/>
          </p:nvPr>
        </p:nvSpPr>
        <p:spPr>
          <a:xfrm>
            <a:off x="521209" y="971397"/>
            <a:ext cx="3462236" cy="2947460"/>
          </a:xfrm>
        </p:spPr>
        <p:txBody>
          <a:bodyPr vert="horz" lIns="91440" tIns="45720" rIns="91440" bIns="45720" rtlCol="0" anchor="t">
            <a:normAutofit/>
          </a:bodyPr>
          <a:lstStyle/>
          <a:p>
            <a:r>
              <a:rPr lang="en-US" sz="4800"/>
              <a:t>Importing data continued</a:t>
            </a:r>
          </a:p>
        </p:txBody>
      </p:sp>
      <p:sp>
        <p:nvSpPr>
          <p:cNvPr id="3" name="Content Placeholder 2">
            <a:extLst>
              <a:ext uri="{FF2B5EF4-FFF2-40B4-BE49-F238E27FC236}">
                <a16:creationId xmlns:a16="http://schemas.microsoft.com/office/drawing/2014/main" id="{83FBAEE6-7345-DD89-3C9C-24063536BD8A}"/>
              </a:ext>
            </a:extLst>
          </p:cNvPr>
          <p:cNvSpPr>
            <a:spLocks noGrp="1"/>
          </p:cNvSpPr>
          <p:nvPr>
            <p:ph idx="1"/>
          </p:nvPr>
        </p:nvSpPr>
        <p:spPr>
          <a:xfrm>
            <a:off x="517867" y="4482450"/>
            <a:ext cx="3462236" cy="1724029"/>
          </a:xfrm>
        </p:spPr>
        <p:txBody>
          <a:bodyPr vert="horz" lIns="91440" tIns="45720" rIns="91440" bIns="45720" rtlCol="0" anchor="t">
            <a:normAutofit/>
          </a:bodyPr>
          <a:lstStyle/>
          <a:p>
            <a:pPr marL="0" indent="0">
              <a:buNone/>
            </a:pPr>
            <a:r>
              <a:rPr lang="en-US" sz="2200" i="1" kern="1200">
                <a:solidFill>
                  <a:schemeClr val="tx1"/>
                </a:solidFill>
                <a:latin typeface="+mn-lt"/>
                <a:ea typeface="+mn-ea"/>
                <a:cs typeface="+mn-cs"/>
              </a:rPr>
              <a:t>Let’s use describe</a:t>
            </a: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A2E63D-71ED-BA79-B4DA-81A675179E78}"/>
              </a:ext>
            </a:extLst>
          </p:cNvPr>
          <p:cNvPicPr>
            <a:picLocks noChangeAspect="1"/>
          </p:cNvPicPr>
          <p:nvPr/>
        </p:nvPicPr>
        <p:blipFill>
          <a:blip r:embed="rId2"/>
          <a:stretch>
            <a:fillRect/>
          </a:stretch>
        </p:blipFill>
        <p:spPr>
          <a:xfrm>
            <a:off x="4371704" y="1122554"/>
            <a:ext cx="7293594" cy="5012070"/>
          </a:xfrm>
          <a:prstGeom prst="rect">
            <a:avLst/>
          </a:prstGeom>
        </p:spPr>
      </p:pic>
      <p:sp>
        <p:nvSpPr>
          <p:cNvPr id="18" name="Rectangle 17">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78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604F-A7AA-B9E4-CB2D-B8B0505957C0}"/>
              </a:ext>
            </a:extLst>
          </p:cNvPr>
          <p:cNvSpPr>
            <a:spLocks noGrp="1"/>
          </p:cNvSpPr>
          <p:nvPr>
            <p:ph type="title"/>
          </p:nvPr>
        </p:nvSpPr>
        <p:spPr/>
        <p:txBody>
          <a:bodyPr/>
          <a:lstStyle/>
          <a:p>
            <a:r>
              <a:rPr lang="en-US" dirty="0"/>
              <a:t>Importing data continued</a:t>
            </a:r>
          </a:p>
        </p:txBody>
      </p:sp>
      <p:sp>
        <p:nvSpPr>
          <p:cNvPr id="3" name="Content Placeholder 2">
            <a:extLst>
              <a:ext uri="{FF2B5EF4-FFF2-40B4-BE49-F238E27FC236}">
                <a16:creationId xmlns:a16="http://schemas.microsoft.com/office/drawing/2014/main" id="{1D6B7259-FC77-EDD8-24EA-83978382CE32}"/>
              </a:ext>
            </a:extLst>
          </p:cNvPr>
          <p:cNvSpPr>
            <a:spLocks noGrp="1"/>
          </p:cNvSpPr>
          <p:nvPr>
            <p:ph idx="1"/>
          </p:nvPr>
        </p:nvSpPr>
        <p:spPr/>
        <p:txBody>
          <a:bodyPr/>
          <a:lstStyle/>
          <a:p>
            <a:r>
              <a:rPr lang="en-US" dirty="0"/>
              <a:t>From here, we can see that the categorical variables are: </a:t>
            </a:r>
            <a:r>
              <a:rPr lang="en-US" dirty="0" err="1"/>
              <a:t>InvoiceNo</a:t>
            </a:r>
            <a:r>
              <a:rPr lang="en-US" dirty="0"/>
              <a:t>, </a:t>
            </a:r>
            <a:r>
              <a:rPr lang="en-US" dirty="0" err="1"/>
              <a:t>StockCode</a:t>
            </a:r>
            <a:r>
              <a:rPr lang="en-US" dirty="0"/>
              <a:t>, Country, Description, </a:t>
            </a:r>
            <a:r>
              <a:rPr lang="en-US" dirty="0" err="1"/>
              <a:t>InvoiceDate</a:t>
            </a:r>
            <a:r>
              <a:rPr lang="en-US" dirty="0"/>
              <a:t>, and </a:t>
            </a:r>
            <a:r>
              <a:rPr lang="en-US" dirty="0" err="1"/>
              <a:t>customerID</a:t>
            </a:r>
            <a:r>
              <a:rPr lang="en-US" dirty="0"/>
              <a:t>.</a:t>
            </a:r>
          </a:p>
          <a:p>
            <a:endParaRPr lang="en-US" dirty="0"/>
          </a:p>
          <a:p>
            <a:r>
              <a:rPr lang="en-US" dirty="0"/>
              <a:t>On the other hand, the numerical values are quantity, </a:t>
            </a:r>
            <a:r>
              <a:rPr lang="en-US" dirty="0" err="1"/>
              <a:t>UnitPrice</a:t>
            </a:r>
            <a:r>
              <a:rPr lang="en-US" dirty="0"/>
              <a:t>, and </a:t>
            </a:r>
            <a:r>
              <a:rPr lang="en-US" dirty="0" err="1"/>
              <a:t>customerID</a:t>
            </a:r>
            <a:r>
              <a:rPr lang="en-US" dirty="0"/>
              <a:t>.</a:t>
            </a:r>
          </a:p>
          <a:p>
            <a:endParaRPr lang="en-US" dirty="0"/>
          </a:p>
          <a:p>
            <a:r>
              <a:rPr lang="en-US" dirty="0" err="1"/>
              <a:t>CustomerID</a:t>
            </a:r>
            <a:r>
              <a:rPr lang="en-US" dirty="0"/>
              <a:t> is listed as categorical on the dataset website, but numerical in the actual dataset. We will count it as “both” here.</a:t>
            </a:r>
          </a:p>
        </p:txBody>
      </p:sp>
    </p:spTree>
    <p:extLst>
      <p:ext uri="{BB962C8B-B14F-4D97-AF65-F5344CB8AC3E}">
        <p14:creationId xmlns:p14="http://schemas.microsoft.com/office/powerpoint/2010/main" val="171841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5E0B-1666-06E3-5AE4-EA52E582F872}"/>
              </a:ext>
            </a:extLst>
          </p:cNvPr>
          <p:cNvSpPr>
            <a:spLocks noGrp="1"/>
          </p:cNvSpPr>
          <p:nvPr>
            <p:ph type="title"/>
          </p:nvPr>
        </p:nvSpPr>
        <p:spPr/>
        <p:txBody>
          <a:bodyPr/>
          <a:lstStyle/>
          <a:p>
            <a:r>
              <a:rPr lang="en-US" dirty="0"/>
              <a:t>Importing Data continued</a:t>
            </a:r>
          </a:p>
        </p:txBody>
      </p:sp>
      <p:sp>
        <p:nvSpPr>
          <p:cNvPr id="3" name="Content Placeholder 2">
            <a:extLst>
              <a:ext uri="{FF2B5EF4-FFF2-40B4-BE49-F238E27FC236}">
                <a16:creationId xmlns:a16="http://schemas.microsoft.com/office/drawing/2014/main" id="{1FD10D23-CAA2-4331-9882-892D347BC59F}"/>
              </a:ext>
            </a:extLst>
          </p:cNvPr>
          <p:cNvSpPr>
            <a:spLocks noGrp="1"/>
          </p:cNvSpPr>
          <p:nvPr>
            <p:ph idx="1"/>
          </p:nvPr>
        </p:nvSpPr>
        <p:spPr/>
        <p:txBody>
          <a:bodyPr/>
          <a:lstStyle/>
          <a:p>
            <a:r>
              <a:rPr lang="en-US" dirty="0"/>
              <a:t>Let’s check for missing values and handle them. We’ll also get rid of description, since it isn’t important.</a:t>
            </a:r>
          </a:p>
        </p:txBody>
      </p:sp>
      <p:pic>
        <p:nvPicPr>
          <p:cNvPr id="5" name="Picture 4">
            <a:extLst>
              <a:ext uri="{FF2B5EF4-FFF2-40B4-BE49-F238E27FC236}">
                <a16:creationId xmlns:a16="http://schemas.microsoft.com/office/drawing/2014/main" id="{5976F676-48F6-04DD-ED88-D8D20938E738}"/>
              </a:ext>
            </a:extLst>
          </p:cNvPr>
          <p:cNvPicPr>
            <a:picLocks noChangeAspect="1"/>
          </p:cNvPicPr>
          <p:nvPr/>
        </p:nvPicPr>
        <p:blipFill>
          <a:blip r:embed="rId2"/>
          <a:stretch>
            <a:fillRect/>
          </a:stretch>
        </p:blipFill>
        <p:spPr>
          <a:xfrm>
            <a:off x="3209722" y="2977896"/>
            <a:ext cx="6667500" cy="3505200"/>
          </a:xfrm>
          <a:prstGeom prst="rect">
            <a:avLst/>
          </a:prstGeom>
        </p:spPr>
      </p:pic>
    </p:spTree>
    <p:extLst>
      <p:ext uri="{BB962C8B-B14F-4D97-AF65-F5344CB8AC3E}">
        <p14:creationId xmlns:p14="http://schemas.microsoft.com/office/powerpoint/2010/main" val="130532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5A2D-F33F-112D-FB07-6DFD50F54FEA}"/>
              </a:ext>
            </a:extLst>
          </p:cNvPr>
          <p:cNvSpPr>
            <a:spLocks noGrp="1"/>
          </p:cNvSpPr>
          <p:nvPr>
            <p:ph type="title"/>
          </p:nvPr>
        </p:nvSpPr>
        <p:spPr/>
        <p:txBody>
          <a:bodyPr/>
          <a:lstStyle/>
          <a:p>
            <a:r>
              <a:rPr lang="en-US" dirty="0"/>
              <a:t>Pre processing data</a:t>
            </a:r>
          </a:p>
        </p:txBody>
      </p:sp>
      <p:sp>
        <p:nvSpPr>
          <p:cNvPr id="3" name="Content Placeholder 2">
            <a:extLst>
              <a:ext uri="{FF2B5EF4-FFF2-40B4-BE49-F238E27FC236}">
                <a16:creationId xmlns:a16="http://schemas.microsoft.com/office/drawing/2014/main" id="{45B8EF44-4B45-1D4D-7220-0A70233B102F}"/>
              </a:ext>
            </a:extLst>
          </p:cNvPr>
          <p:cNvSpPr>
            <a:spLocks noGrp="1"/>
          </p:cNvSpPr>
          <p:nvPr>
            <p:ph idx="1"/>
          </p:nvPr>
        </p:nvSpPr>
        <p:spPr/>
        <p:txBody>
          <a:bodyPr/>
          <a:lstStyle/>
          <a:p>
            <a:r>
              <a:rPr lang="en-US" dirty="0"/>
              <a:t>Let’s add a variable. We’ll add a variable called “</a:t>
            </a:r>
            <a:r>
              <a:rPr lang="en-US" dirty="0" err="1"/>
              <a:t>IsReturn</a:t>
            </a:r>
            <a:r>
              <a:rPr lang="en-US" dirty="0"/>
              <a:t>,” which labels if a customer returned or canceled an item.</a:t>
            </a:r>
          </a:p>
          <a:p>
            <a:r>
              <a:rPr lang="en-US" dirty="0"/>
              <a:t>We’ll also start to add more features based on customer behavior. </a:t>
            </a:r>
          </a:p>
        </p:txBody>
      </p:sp>
      <p:pic>
        <p:nvPicPr>
          <p:cNvPr id="5" name="Picture 4">
            <a:extLst>
              <a:ext uri="{FF2B5EF4-FFF2-40B4-BE49-F238E27FC236}">
                <a16:creationId xmlns:a16="http://schemas.microsoft.com/office/drawing/2014/main" id="{E4E19E96-E18E-2608-E989-4AAD5C1C14D3}"/>
              </a:ext>
            </a:extLst>
          </p:cNvPr>
          <p:cNvPicPr>
            <a:picLocks noChangeAspect="1"/>
          </p:cNvPicPr>
          <p:nvPr/>
        </p:nvPicPr>
        <p:blipFill>
          <a:blip r:embed="rId2"/>
          <a:stretch>
            <a:fillRect/>
          </a:stretch>
        </p:blipFill>
        <p:spPr>
          <a:xfrm>
            <a:off x="754096" y="4267503"/>
            <a:ext cx="9925050" cy="638175"/>
          </a:xfrm>
          <a:prstGeom prst="rect">
            <a:avLst/>
          </a:prstGeom>
        </p:spPr>
      </p:pic>
    </p:spTree>
    <p:extLst>
      <p:ext uri="{BB962C8B-B14F-4D97-AF65-F5344CB8AC3E}">
        <p14:creationId xmlns:p14="http://schemas.microsoft.com/office/powerpoint/2010/main" val="388561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1D0F-F31A-81E6-8A0D-D192D9299CA0}"/>
              </a:ext>
            </a:extLst>
          </p:cNvPr>
          <p:cNvSpPr>
            <a:spLocks noGrp="1"/>
          </p:cNvSpPr>
          <p:nvPr>
            <p:ph type="title"/>
          </p:nvPr>
        </p:nvSpPr>
        <p:spPr>
          <a:xfrm>
            <a:off x="0" y="764399"/>
            <a:ext cx="11155680" cy="1463040"/>
          </a:xfrm>
        </p:spPr>
        <p:txBody>
          <a:bodyPr/>
          <a:lstStyle/>
          <a:p>
            <a:r>
              <a:rPr lang="en-US" dirty="0"/>
              <a:t>Pre-Processing data continued</a:t>
            </a:r>
          </a:p>
        </p:txBody>
      </p:sp>
      <p:sp>
        <p:nvSpPr>
          <p:cNvPr id="3" name="Content Placeholder 2">
            <a:extLst>
              <a:ext uri="{FF2B5EF4-FFF2-40B4-BE49-F238E27FC236}">
                <a16:creationId xmlns:a16="http://schemas.microsoft.com/office/drawing/2014/main" id="{242A0F7E-A227-2305-24B9-77F7D767ECA8}"/>
              </a:ext>
            </a:extLst>
          </p:cNvPr>
          <p:cNvSpPr>
            <a:spLocks noGrp="1"/>
          </p:cNvSpPr>
          <p:nvPr>
            <p:ph idx="1"/>
          </p:nvPr>
        </p:nvSpPr>
        <p:spPr>
          <a:xfrm>
            <a:off x="0" y="2227438"/>
            <a:ext cx="12192000" cy="4630561"/>
          </a:xfrm>
        </p:spPr>
        <p:txBody>
          <a:bodyPr/>
          <a:lstStyle/>
          <a:p>
            <a:r>
              <a:rPr lang="en-US" dirty="0"/>
              <a:t>Let’s break this down. The “</a:t>
            </a:r>
            <a:r>
              <a:rPr lang="en-US" dirty="0" err="1"/>
              <a:t>TotalPrice</a:t>
            </a:r>
            <a:r>
              <a:rPr lang="en-US" dirty="0"/>
              <a:t>” variable is used to see how much money was involved in each transaction</a:t>
            </a:r>
          </a:p>
          <a:p>
            <a:r>
              <a:rPr lang="en-US" dirty="0"/>
              <a:t>We then make a variable named “</a:t>
            </a:r>
            <a:r>
              <a:rPr lang="en-US" dirty="0" err="1"/>
              <a:t>customer_returns</a:t>
            </a:r>
            <a:r>
              <a:rPr lang="en-US" dirty="0"/>
              <a:t>,” which is a variable that holds information on the spending behavior on each customer. For this, we calculate the following:</a:t>
            </a:r>
          </a:p>
          <a:p>
            <a:r>
              <a:rPr lang="en-US" dirty="0" err="1"/>
              <a:t>TotalTransactions</a:t>
            </a:r>
            <a:r>
              <a:rPr lang="en-US" dirty="0"/>
              <a:t>: Number of unique invoices (how many separate purchases they made).</a:t>
            </a:r>
          </a:p>
          <a:p>
            <a:r>
              <a:rPr lang="en-US" dirty="0" err="1"/>
              <a:t>TotalItems</a:t>
            </a:r>
            <a:r>
              <a:rPr lang="en-US" dirty="0"/>
              <a:t>: Total quantity of items bought (net of purchases and returns).</a:t>
            </a:r>
          </a:p>
          <a:p>
            <a:r>
              <a:rPr lang="en-US" dirty="0" err="1"/>
              <a:t>TotalReturns</a:t>
            </a:r>
            <a:r>
              <a:rPr lang="en-US" dirty="0"/>
              <a:t>: How many of those transactions were returns.</a:t>
            </a:r>
          </a:p>
          <a:p>
            <a:r>
              <a:rPr lang="en-US" dirty="0" err="1"/>
              <a:t>TotalQuantityReturned</a:t>
            </a:r>
            <a:r>
              <a:rPr lang="en-US" dirty="0"/>
              <a:t>: Sum of quantities that were returned (only negative quantities).</a:t>
            </a:r>
          </a:p>
          <a:p>
            <a:r>
              <a:rPr lang="en-US" dirty="0" err="1"/>
              <a:t>TotalMoneySpent</a:t>
            </a:r>
            <a:r>
              <a:rPr lang="en-US" dirty="0"/>
              <a:t>: Sum of total prices where the transaction was positive (they actually bought something).</a:t>
            </a:r>
          </a:p>
          <a:p>
            <a:r>
              <a:rPr lang="en-US" dirty="0" err="1"/>
              <a:t>TotalMoneyReturned</a:t>
            </a:r>
            <a:r>
              <a:rPr lang="en-US" dirty="0"/>
              <a:t>: Sum of total prices where the transaction was negative (they returned something).</a:t>
            </a:r>
          </a:p>
          <a:p>
            <a:r>
              <a:rPr lang="en-US" dirty="0"/>
              <a:t>Finally, we calculate </a:t>
            </a:r>
            <a:r>
              <a:rPr lang="en-US" dirty="0" err="1"/>
              <a:t>ReturnRate</a:t>
            </a:r>
            <a:r>
              <a:rPr lang="en-US" dirty="0"/>
              <a:t> and </a:t>
            </a:r>
            <a:r>
              <a:rPr lang="en-US" dirty="0" err="1"/>
              <a:t>NetSpending</a:t>
            </a:r>
            <a:r>
              <a:rPr lang="en-US" dirty="0"/>
              <a:t>. </a:t>
            </a:r>
            <a:r>
              <a:rPr lang="en-US" dirty="0" err="1"/>
              <a:t>ReturnRate</a:t>
            </a:r>
            <a:r>
              <a:rPr lang="en-US" dirty="0"/>
              <a:t> denotes what proportion of a customers purchases involved returns. Meanwhile, </a:t>
            </a:r>
            <a:r>
              <a:rPr lang="en-US" dirty="0" err="1"/>
              <a:t>NetSpending</a:t>
            </a:r>
            <a:r>
              <a:rPr lang="en-US" dirty="0"/>
              <a:t> represents true spending after accounting for refunds.</a:t>
            </a:r>
          </a:p>
          <a:p>
            <a:endParaRPr lang="en-US" dirty="0"/>
          </a:p>
        </p:txBody>
      </p:sp>
    </p:spTree>
    <p:extLst>
      <p:ext uri="{BB962C8B-B14F-4D97-AF65-F5344CB8AC3E}">
        <p14:creationId xmlns:p14="http://schemas.microsoft.com/office/powerpoint/2010/main" val="327830215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662</TotalTime>
  <Words>1649</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Bierstadt</vt:lpstr>
      <vt:lpstr>GestaltVTI</vt:lpstr>
      <vt:lpstr>Project 2: Online Retail</vt:lpstr>
      <vt:lpstr>Background info</vt:lpstr>
      <vt:lpstr>Background info continued</vt:lpstr>
      <vt:lpstr>Importing data</vt:lpstr>
      <vt:lpstr>Importing data continued</vt:lpstr>
      <vt:lpstr>Importing data continued</vt:lpstr>
      <vt:lpstr>Importing Data continued</vt:lpstr>
      <vt:lpstr>Pre processing data</vt:lpstr>
      <vt:lpstr>Pre-Processing data continued</vt:lpstr>
      <vt:lpstr>Pre-Processing data continued</vt:lpstr>
      <vt:lpstr>Data Exploration and visualization</vt:lpstr>
      <vt:lpstr>Data exploration and visualization continued</vt:lpstr>
      <vt:lpstr>Data exploration and visualization continued</vt:lpstr>
      <vt:lpstr>Data exploration and visualization continued</vt:lpstr>
      <vt:lpstr>Scaling and initial model creation</vt:lpstr>
      <vt:lpstr>Initial model creation</vt:lpstr>
      <vt:lpstr>Model creation continued</vt:lpstr>
      <vt:lpstr>Model creation continued</vt:lpstr>
      <vt:lpstr>Model creation continued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Tatum, Elvessa</dc:creator>
  <cp:lastModifiedBy>Tatum, Elvessa</cp:lastModifiedBy>
  <cp:revision>5</cp:revision>
  <dcterms:created xsi:type="dcterms:W3CDTF">2025-04-26T02:24:19Z</dcterms:created>
  <dcterms:modified xsi:type="dcterms:W3CDTF">2025-05-15T19:42:21Z</dcterms:modified>
</cp:coreProperties>
</file>