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74" r:id="rId14"/>
    <p:sldId id="275" r:id="rId15"/>
    <p:sldId id="267" r:id="rId16"/>
    <p:sldId id="269" r:id="rId17"/>
    <p:sldId id="27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50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1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9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8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24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4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76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871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37354F-414C-2DB9-07B4-CDDE4B9DB4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38" r="-1" b="34797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9F0EA5A9-0D12-3644-BBEC-6D9D192EB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7551978" cy="685800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8BE80-8780-DB82-C6D9-BAB283CBF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865" y="1247140"/>
            <a:ext cx="6404554" cy="3450844"/>
          </a:xfrm>
        </p:spPr>
        <p:txBody>
          <a:bodyPr>
            <a:normAutofit/>
          </a:bodyPr>
          <a:lstStyle/>
          <a:p>
            <a:r>
              <a:rPr lang="en-US" dirty="0"/>
              <a:t>Project 4: 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61BAA-D0FE-C620-3721-92FCA3A77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864" y="4818126"/>
            <a:ext cx="6404555" cy="1268984"/>
          </a:xfrm>
        </p:spPr>
        <p:txBody>
          <a:bodyPr>
            <a:normAutofit/>
          </a:bodyPr>
          <a:lstStyle/>
          <a:p>
            <a:r>
              <a:rPr lang="en-US" dirty="0"/>
              <a:t>Elvessa Tatum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80" y="1375495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079" y="0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4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E98D0-60B2-6C5A-B744-0A6C14465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sz="4100" dirty="0"/>
              <a:t>Creating our SARIMA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A2-6217-ABC1-1EC8-907020475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dirty="0"/>
              <a:t>Now that we’ve explored the data, let’s make the SARIMA Model and view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DAFAF-98D8-F52C-308E-02D29E86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19" y="2121080"/>
            <a:ext cx="6207789" cy="400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41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E9673-BBF3-12C5-CEBE-F82C124C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Creating our SARIMA Model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8D16E-0293-EBDB-46B9-1D39521D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7" y="1952306"/>
            <a:ext cx="3958268" cy="5361052"/>
          </a:xfrm>
        </p:spPr>
        <p:txBody>
          <a:bodyPr>
            <a:normAutofit/>
          </a:bodyPr>
          <a:lstStyle/>
          <a:p>
            <a:r>
              <a:rPr lang="en-US" dirty="0"/>
              <a:t>Our Model predicted for sales to be way higher than they ended up being for the test sales. </a:t>
            </a:r>
          </a:p>
          <a:p>
            <a:endParaRPr lang="en-US" dirty="0"/>
          </a:p>
          <a:p>
            <a:r>
              <a:rPr lang="en-US" dirty="0"/>
              <a:t>This isn’t good, as the model should be more accurate to the testing set.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F3FE5B3-42B8-8962-708F-19A48D79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124" y="1812359"/>
            <a:ext cx="7099876" cy="37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38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14295-8A6B-2EBA-5DA4-69990D95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Creating Prophet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C29A5-2494-5173-083B-7587D0224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4202832"/>
            <a:ext cx="5264729" cy="1883335"/>
          </a:xfrm>
        </p:spPr>
        <p:txBody>
          <a:bodyPr>
            <a:normAutofit/>
          </a:bodyPr>
          <a:lstStyle/>
          <a:p>
            <a:r>
              <a:rPr lang="en-US" dirty="0"/>
              <a:t>Next, let’s make the Prophet Model.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7A614-96E6-C9E9-CB6F-DA3E7A063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3" y="565153"/>
            <a:ext cx="7640838" cy="315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969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1B341-EE47-8E74-EEC8-96E5B2743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Creating Prophet Model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85BE-C7CA-BF6C-2B57-3C95B801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1801616"/>
            <a:ext cx="4668835" cy="5260550"/>
          </a:xfrm>
        </p:spPr>
        <p:txBody>
          <a:bodyPr>
            <a:normAutofit/>
          </a:bodyPr>
          <a:lstStyle/>
          <a:p>
            <a:r>
              <a:rPr lang="en-US" dirty="0"/>
              <a:t>Let’s take a look at the Prophet Model.</a:t>
            </a:r>
          </a:p>
          <a:p>
            <a:r>
              <a:rPr lang="en-US" dirty="0"/>
              <a:t>This model did much better, landing fairly close to the training data, and also having forecasts similar to the actual testing data we saw in the previous graph.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2BD00A-6CEA-C33C-F5DD-352493E2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55619" y="2238757"/>
            <a:ext cx="6533333" cy="3511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79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0" name="Rectangle 615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4" name="Rectangle 616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FDCEE2-1303-1C7F-B2A1-5935C86A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5729" y="455362"/>
            <a:ext cx="3378671" cy="1550419"/>
          </a:xfrm>
        </p:spPr>
        <p:txBody>
          <a:bodyPr>
            <a:normAutofit/>
          </a:bodyPr>
          <a:lstStyle/>
          <a:p>
            <a:r>
              <a:rPr lang="en-US" dirty="0"/>
              <a:t>Moving averages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1FDC-914E-2644-97B5-7EF3A455B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5728" y="2160016"/>
            <a:ext cx="3378672" cy="39261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Finally, let’s take a look at the 7 day moving averages.</a:t>
            </a:r>
          </a:p>
          <a:p>
            <a:pPr>
              <a:lnSpc>
                <a:spcPct val="100000"/>
              </a:lnSpc>
            </a:pPr>
            <a:r>
              <a:rPr lang="en-US" sz="1700"/>
              <a:t>From here, we can see a general upward trend, reaching over a million dollars in sales.</a:t>
            </a:r>
          </a:p>
          <a:p>
            <a:pPr>
              <a:lnSpc>
                <a:spcPct val="100000"/>
              </a:lnSpc>
            </a:pPr>
            <a:r>
              <a:rPr lang="en-US" sz="1700"/>
              <a:t>However, there are some dips, particularly in January each year. This could just be seasonal slowdowns that happen each year.</a:t>
            </a:r>
          </a:p>
          <a:p>
            <a:pPr>
              <a:lnSpc>
                <a:spcPct val="100000"/>
              </a:lnSpc>
            </a:pPr>
            <a:endParaRPr lang="en-US" sz="170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0765D884-EC13-F727-B608-002789D8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88981"/>
            <a:ext cx="7266577" cy="3760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07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737B20-CA49-4569-91D8-2811E44BE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2517" y="4915430"/>
            <a:ext cx="1373567" cy="194257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60D1F1-1D6D-4E48-9713-7DA50A15B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2517" y="6291072"/>
            <a:ext cx="2770698" cy="566928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1CA57-CAF7-AE01-EF03-DF6050CBB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244" y="455362"/>
            <a:ext cx="6402596" cy="1550419"/>
          </a:xfrm>
        </p:spPr>
        <p:txBody>
          <a:bodyPr>
            <a:normAutofit/>
          </a:bodyPr>
          <a:lstStyle/>
          <a:p>
            <a:r>
              <a:rPr lang="en-US" dirty="0"/>
              <a:t>Evaluating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805B1-D542-610A-A7FB-D186AB921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4244" y="2160016"/>
            <a:ext cx="6402596" cy="39261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Let’s evaluate the models now, first the SARIMA model then the Prophet model. We’ll do this by calculating RMSE, MAE, and MAPE for each model using the test set.</a:t>
            </a:r>
          </a:p>
          <a:p>
            <a:r>
              <a:rPr lang="en-US" dirty="0"/>
              <a:t>Here, Prophet has MUCH lower RMSE. This means that Prophet predicts closer on average.</a:t>
            </a:r>
          </a:p>
          <a:p>
            <a:r>
              <a:rPr lang="en-US" dirty="0"/>
              <a:t>Again, Prophet has much lower MAE. This means that Prophet has smaller average errors.</a:t>
            </a:r>
          </a:p>
          <a:p>
            <a:r>
              <a:rPr lang="en-US" dirty="0"/>
              <a:t>Finally, SARIMA had a 94% MAPE, while Prophet had s 49% MAPE.</a:t>
            </a:r>
          </a:p>
          <a:p>
            <a:r>
              <a:rPr lang="en-US" dirty="0"/>
              <a:t>Clearly, Prophet was the better model by far.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C2306A-8241-CA4D-F6BD-B07A87D98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257"/>
            <a:ext cx="4844613" cy="1215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A7000D-D81C-D982-7756-E447A4E0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4631"/>
            <a:ext cx="4982038" cy="114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246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A2A80-0665-E0BC-3487-2F08226A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sz="4100"/>
              <a:t>Evaluating Models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50BEE-9CB6-6117-78B4-C7EE98389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r>
              <a:rPr lang="en-US" dirty="0"/>
              <a:t>Now, we’ll take a look at the residuals for the two models</a:t>
            </a:r>
          </a:p>
          <a:p>
            <a:r>
              <a:rPr lang="en-US" dirty="0"/>
              <a:t>Prophet had some spikes, but overall wasn’t too bad. </a:t>
            </a:r>
          </a:p>
          <a:p>
            <a:r>
              <a:rPr lang="en-US" dirty="0"/>
              <a:t>Meanwhile, SARIMA was constantly going down, meaning it consistently overestimated the actual sales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BA8DB6-EE89-0A02-16F0-F7EE9780F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750613"/>
            <a:ext cx="5677028" cy="2966247"/>
          </a:xfrm>
          <a:prstGeom prst="rect">
            <a:avLst/>
          </a:prstGeom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DC28D88E-B916-C897-3249-882B74B47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9026" y="3716200"/>
            <a:ext cx="5673054" cy="300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349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877E90-921A-752C-1ED4-E684F788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sz="4100"/>
              <a:t>Evaluating Models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3CBF-F615-E096-538D-94044ED9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Finally, let’s look at the seasonality for the prophet model. </a:t>
            </a:r>
          </a:p>
          <a:p>
            <a:r>
              <a:rPr lang="en-US" dirty="0"/>
              <a:t>The lowest day of the week seems to be Thursday, while the best day is Sunday.</a:t>
            </a:r>
          </a:p>
          <a:p>
            <a:r>
              <a:rPr lang="en-US" dirty="0"/>
              <a:t>Meanwhile, The worst month seems to be September, which is supported by the total sales by month graph we saw earlier.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B367040-5697-41AA-B79B-DD415962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6054" y="1221860"/>
            <a:ext cx="4245788" cy="425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6807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BD386-3185-2F5C-1D4F-A3A60E53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B366E-49DB-4194-940E-80B3F45D7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10604290" cy="4697984"/>
          </a:xfrm>
        </p:spPr>
        <p:txBody>
          <a:bodyPr>
            <a:normAutofit fontScale="92500"/>
          </a:bodyPr>
          <a:lstStyle/>
          <a:p>
            <a:r>
              <a:rPr lang="en-US" dirty="0"/>
              <a:t>After training and evaluation, the Prophet model significantly outperformed the SARIMA model across all evaluation metrics:</a:t>
            </a:r>
          </a:p>
          <a:p>
            <a:r>
              <a:rPr lang="en-US" dirty="0"/>
              <a:t>Prophet achieved a lower RMSE, MAE, and MAPE compared to SARIMA.</a:t>
            </a:r>
          </a:p>
          <a:p>
            <a:r>
              <a:rPr lang="en-US" dirty="0"/>
              <a:t>The SARIMA model showed high forecasting errors, with a MAPE of approximately 95%, indicating it struggled to capture the underlying patterns in the sales data.</a:t>
            </a:r>
          </a:p>
          <a:p>
            <a:r>
              <a:rPr lang="en-US" dirty="0"/>
              <a:t>In contrast, the Prophet model achieved a MAPE of approximately 49%, suggesting much better predictive performance, although there is still room for improvement.</a:t>
            </a:r>
          </a:p>
          <a:p>
            <a:r>
              <a:rPr lang="en-US" dirty="0"/>
              <a:t>We were also able to see that the best day was on Sunday, while the best month was July. This information can be used to make more sales around </a:t>
            </a:r>
            <a:r>
              <a:rPr lang="en-US"/>
              <a:t>those time periods.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398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C1F45D-0437-29E1-1B25-421861D0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3C200-713C-4FB0-9C8B-7952DACA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2160016"/>
            <a:ext cx="9486690" cy="3926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this project, we aim to forecast future retail sales using historical sales data from product families sold at Favorita stores located in Ecuador.</a:t>
            </a:r>
          </a:p>
          <a:p>
            <a:r>
              <a:rPr lang="en-US" dirty="0"/>
              <a:t>Accurately predicting future sales is critical for effective inventory management, staffing, marketing campaigns, and strategic planning.</a:t>
            </a:r>
          </a:p>
          <a:p>
            <a:r>
              <a:rPr lang="en-US" dirty="0"/>
              <a:t>By applying time series forecasting models such as SARIMA, Prophet, and simple moving averages, we seek to identify patterns, seasonality, and trends that influence sales behavior over time.</a:t>
            </a:r>
          </a:p>
          <a:p>
            <a:r>
              <a:rPr lang="en-US" dirty="0"/>
              <a:t>The goal is to build robust models that minimize forecasting error and provide actionable insights for business decision-making.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C003-A4B2-3FEC-105D-DE058ECE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CB28-0500-58C7-917C-6883967B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04" y="1468876"/>
            <a:ext cx="11170596" cy="53891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dataset for this project comes from the Kaggle "Store Sales" competition. It contains detailed sales information from a major Ecuadorian grocery retailer across multiple stores and product categories.</a:t>
            </a:r>
          </a:p>
          <a:p>
            <a:r>
              <a:rPr lang="en-US" dirty="0"/>
              <a:t>Key features include:</a:t>
            </a:r>
          </a:p>
          <a:p>
            <a:r>
              <a:rPr lang="en-US" dirty="0"/>
              <a:t>date: The date of the sales transaction.</a:t>
            </a:r>
          </a:p>
          <a:p>
            <a:r>
              <a:rPr lang="en-US" dirty="0" err="1"/>
              <a:t>store_nbr</a:t>
            </a:r>
            <a:r>
              <a:rPr lang="en-US" dirty="0"/>
              <a:t>: Unique identifier for each store.</a:t>
            </a:r>
          </a:p>
          <a:p>
            <a:r>
              <a:rPr lang="en-US" dirty="0"/>
              <a:t>family: Product category (e.g., beverages, dairy, produce).</a:t>
            </a:r>
          </a:p>
          <a:p>
            <a:r>
              <a:rPr lang="en-US" dirty="0"/>
              <a:t>sales: Total sales amount for the given date, store, and product family.</a:t>
            </a:r>
          </a:p>
          <a:p>
            <a:r>
              <a:rPr lang="en-US" dirty="0" err="1"/>
              <a:t>onpromotion</a:t>
            </a:r>
            <a:r>
              <a:rPr lang="en-US" dirty="0"/>
              <a:t>: Number of products on promotion on that date.</a:t>
            </a:r>
          </a:p>
          <a:p>
            <a:r>
              <a:rPr lang="en-US" dirty="0"/>
              <a:t>The data spans several years and captures important sales patterns such as:</a:t>
            </a:r>
          </a:p>
          <a:p>
            <a:r>
              <a:rPr lang="en-US" dirty="0"/>
              <a:t>Seasonality (weekly and yearly shopping cycles), Holidays and promotions effects, Store-specific trends</a:t>
            </a:r>
          </a:p>
          <a:p>
            <a:r>
              <a:rPr lang="en-US" dirty="0"/>
              <a:t>For this project, we focus primarily on aggregated daily sales across all stores and product families to model overall retail sales trends and forecast future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2493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6E7EC-88AC-9EBB-5C75-FB5AD5DE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1" y="4309024"/>
            <a:ext cx="9677833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/>
              <a:t>Importing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892E1-985E-0A28-1C55-3FB0B8F22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321" y="5455664"/>
            <a:ext cx="9677834" cy="6781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algn="ctr">
              <a:buNone/>
            </a:pPr>
            <a:r>
              <a:rPr lang="en-US" sz="2400"/>
              <a:t>Let’s start by importing the data and taking a overview at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74680-A7C8-FB4C-AD2F-730408F4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21" y="1068687"/>
            <a:ext cx="4524968" cy="231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43FD6-2984-B9B3-5471-8C3C5D5A4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237" y="29800"/>
            <a:ext cx="4991687" cy="439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92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7910-EFBF-90A9-9EA8-C642B80D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B1CE5-1483-D739-2BBB-94F67E9BF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predict that more people will be buying on the weekends rather than the weekdays.</a:t>
            </a:r>
          </a:p>
          <a:p>
            <a:r>
              <a:rPr lang="en-US" dirty="0"/>
              <a:t>This means more buys on Sunday and Saturday compared to the other 5 days of the week.</a:t>
            </a:r>
          </a:p>
        </p:txBody>
      </p:sp>
    </p:spTree>
    <p:extLst>
      <p:ext uri="{BB962C8B-B14F-4D97-AF65-F5344CB8AC3E}">
        <p14:creationId xmlns:p14="http://schemas.microsoft.com/office/powerpoint/2010/main" val="149289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A97320-228E-48F3-BCFA-423F983C8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6928"/>
            <a:ext cx="1133856" cy="6291072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0975-851A-4FEC-B19A-6EC12C0D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5072" y="1"/>
            <a:ext cx="566928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D6BD6-7646-B80C-856B-EF80DB50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55613"/>
            <a:ext cx="4767031" cy="1549400"/>
          </a:xfrm>
        </p:spPr>
        <p:txBody>
          <a:bodyPr>
            <a:normAutofit/>
          </a:bodyPr>
          <a:lstStyle/>
          <a:p>
            <a:r>
              <a:rPr lang="en-US" dirty="0"/>
              <a:t>Pre-Processing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2ED21-CB9B-8052-8280-2DF19937F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160588"/>
            <a:ext cx="4767031" cy="3925887"/>
          </a:xfrm>
        </p:spPr>
        <p:txBody>
          <a:bodyPr>
            <a:normAutofit/>
          </a:bodyPr>
          <a:lstStyle/>
          <a:p>
            <a:r>
              <a:rPr lang="en-US" dirty="0"/>
              <a:t>After seeing that there are no missing values, I decided to move on and extract time based features.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C54FB-0F5D-44CF-F2F0-D1686013E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054" y="1391111"/>
            <a:ext cx="4245788" cy="391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90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AA853A-25D2-9B0B-5AF7-A05800570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323" y="4243241"/>
            <a:ext cx="3853829" cy="1849586"/>
          </a:xfrm>
        </p:spPr>
        <p:txBody>
          <a:bodyPr>
            <a:normAutofit/>
          </a:bodyPr>
          <a:lstStyle/>
          <a:p>
            <a:r>
              <a:rPr lang="en-US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ED83-57DD-BA79-2782-CEA41DAA2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5705" y="3925176"/>
            <a:ext cx="6142590" cy="2160991"/>
          </a:xfrm>
        </p:spPr>
        <p:txBody>
          <a:bodyPr>
            <a:normAutofit/>
          </a:bodyPr>
          <a:lstStyle/>
          <a:p>
            <a:r>
              <a:rPr lang="en-US" dirty="0"/>
              <a:t>Let’s take a look at the data a bit more. First, let’s take a look at the daily sales over time.</a:t>
            </a:r>
          </a:p>
          <a:p>
            <a:r>
              <a:rPr lang="en-US" dirty="0"/>
              <a:t>Clearly, the sales have gone up over time, reaching a peak in 2017.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6D6FAD-FD51-1BC7-24C1-011A657B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77322" y="39603"/>
            <a:ext cx="7246097" cy="36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71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6" name="Rectangle 2065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 2067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EF875-8B59-1045-99F2-2A354490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Exploration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6324-E8BD-ADE4-F156-4225E32B8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856" y="1878662"/>
            <a:ext cx="3674758" cy="5334434"/>
          </a:xfrm>
        </p:spPr>
        <p:txBody>
          <a:bodyPr>
            <a:normAutofit/>
          </a:bodyPr>
          <a:lstStyle/>
          <a:p>
            <a:r>
              <a:rPr lang="en-US" dirty="0"/>
              <a:t>Next, let’s check the total sales by month</a:t>
            </a:r>
          </a:p>
          <a:p>
            <a:endParaRPr lang="en-US" dirty="0"/>
          </a:p>
          <a:p>
            <a:r>
              <a:rPr lang="en-US" dirty="0"/>
              <a:t>Clearly, July is the highest, followed by December. Overall, the highest time period for sales seems to be in Spring and Summer (March-July)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C5AA81-F211-1E02-E955-9AD69735D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85608" y="1391940"/>
            <a:ext cx="7064625" cy="455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23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C3B5E0-9C91-24F8-1A52-853E38272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Data Exploration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5341-F869-4711-7B02-F6D9E372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dirty="0"/>
              <a:t>Next, let’s see if my hypothesis was correct with the sales by days of the week.</a:t>
            </a:r>
          </a:p>
          <a:p>
            <a:r>
              <a:rPr lang="en-US" dirty="0"/>
              <a:t>Clearly, it was. The sales on Saturday and Sunday outdid the sales throughout the rest of the week.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3697671-F8D9-31C4-A301-4370DCF3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4325" y="1692794"/>
            <a:ext cx="5199575" cy="331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481344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956</Words>
  <Application>Microsoft Office PowerPoint</Application>
  <PresentationFormat>Widescreen</PresentationFormat>
  <Paragraphs>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Avenir Next</vt:lpstr>
      <vt:lpstr>Neue Haas Grotesk Text Pro</vt:lpstr>
      <vt:lpstr>InterweaveVTI</vt:lpstr>
      <vt:lpstr>Project 4: Time Series Forecasting</vt:lpstr>
      <vt:lpstr>Problem Statement</vt:lpstr>
      <vt:lpstr>About the Data</vt:lpstr>
      <vt:lpstr>Importing Data</vt:lpstr>
      <vt:lpstr>Hypothesis</vt:lpstr>
      <vt:lpstr>Pre-Processing Data</vt:lpstr>
      <vt:lpstr>Data Exploration</vt:lpstr>
      <vt:lpstr>Data Exploration continued</vt:lpstr>
      <vt:lpstr>Data Exploration continued</vt:lpstr>
      <vt:lpstr>Creating our SARIMA Model</vt:lpstr>
      <vt:lpstr>Creating our SARIMA Model Continued</vt:lpstr>
      <vt:lpstr>Creating Prophet Model</vt:lpstr>
      <vt:lpstr>Creating Prophet Model Continued</vt:lpstr>
      <vt:lpstr>Moving averages</vt:lpstr>
      <vt:lpstr>Evaluating models</vt:lpstr>
      <vt:lpstr>Evaluating Models Continued</vt:lpstr>
      <vt:lpstr>Evaluating Models Continued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Tatum, Elvessa</dc:creator>
  <cp:lastModifiedBy>Tatum, Elvessa</cp:lastModifiedBy>
  <cp:revision>2</cp:revision>
  <dcterms:created xsi:type="dcterms:W3CDTF">2025-04-29T01:08:04Z</dcterms:created>
  <dcterms:modified xsi:type="dcterms:W3CDTF">2025-05-15T22:01:08Z</dcterms:modified>
</cp:coreProperties>
</file>