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8" r:id="rId6"/>
    <p:sldId id="259" r:id="rId7"/>
    <p:sldId id="260" r:id="rId8"/>
    <p:sldId id="269" r:id="rId9"/>
    <p:sldId id="271" r:id="rId10"/>
    <p:sldId id="262" r:id="rId11"/>
    <p:sldId id="272" r:id="rId12"/>
    <p:sldId id="263" r:id="rId13"/>
    <p:sldId id="273" r:id="rId14"/>
    <p:sldId id="274" r:id="rId15"/>
    <p:sldId id="264" r:id="rId1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74" autoAdjust="0"/>
  </p:normalViewPr>
  <p:slideViewPr>
    <p:cSldViewPr snapToGrid="0" showGuides="1">
      <p:cViewPr>
        <p:scale>
          <a:sx n="100" d="100"/>
          <a:sy n="100" d="100"/>
        </p:scale>
        <p:origin x="-3060" y="348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7" d="100"/>
          <a:sy n="77" d="100"/>
        </p:scale>
        <p:origin x="3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s-ES" sz="1862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noProof="0" dirty="0">
                <a:solidFill>
                  <a:schemeClr val="bg1"/>
                </a:solidFill>
              </a:rPr>
              <a:t>Título del gráfico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SV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ED-1049-82C3-207A44D401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11ED-1049-82C3-207A44D401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11ED-1049-82C3-207A44D40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2DE8700-0BDF-403F-9F9A-5A2655B7F876}" type="datetime1">
              <a:rPr lang="es-ES" smtClean="0"/>
              <a:t>14/08/2020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8F3FE-BFE9-4821-91B4-1E371F0232E3}" type="datetime1">
              <a:rPr lang="es-ES" smtClean="0"/>
              <a:pPr/>
              <a:t>14/08/2020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5458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750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7085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2066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7972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9801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3765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9394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723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3069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8946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4868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SUBTÍTULO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5" name="Marcador de posición de contenid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tex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posición de contenid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 de tex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ogramo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0" name="Paralelogramo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adro de tex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Franja diagonal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1" name="Paralelogramo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3" name="Título 1" title="Título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l tex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Triángulo rectángu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Título 1" title="Títu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ángulo rectángul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17" name="Cuadro de texto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ítulo 1" title="Títu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contenido 3" title="Viñeta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/>
              <a:t>Haga clic para modificar los estilos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9" name="Marcador de posición de tex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contenido 5" title="Viñeta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/>
              <a:t>Haga clic para modificar los estilos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Marcador de texto 4" title="Subtítu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Franja diagonal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elogramo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3" name="Paralelogramo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4" name="Marcador de texto 4" title="Subtítu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dirty="0"/>
              <a:t>Texto aquí</a:t>
            </a:r>
          </a:p>
        </p:txBody>
      </p:sp>
      <p:sp>
        <p:nvSpPr>
          <p:cNvPr id="20" name="Marcador de posición de gráfico 2" title="Grá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es-ES" noProof="0"/>
              <a:t>Haga clic en el icono para agregar un gráfico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tabla 11" title="Tab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en el icono para agregar una tabla</a:t>
            </a:r>
            <a:endParaRPr lang="es-ES" noProof="0" dirty="0"/>
          </a:p>
        </p:txBody>
      </p:sp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elogramo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37" name="Marcador de texto 4" title="Subtítu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posición de imagen 31" title="Imagen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Inserte o arrastre y coloque una imagen aquí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 title="Títu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leyenda aquí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Nombre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Número de teléfono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Correo electrónico </a:t>
            </a:r>
          </a:p>
        </p:txBody>
      </p:sp>
      <p:sp>
        <p:nvSpPr>
          <p:cNvPr id="13" name="Marcador de tex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Sitio web de la empresa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Marcador de títu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posición de imagen 16" title="Imagen de edificio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/>
      </p:pic>
      <p:sp>
        <p:nvSpPr>
          <p:cNvPr id="18" name="Hexágono 17" descr="Hexágono sólido de color oscuro en medio de énfasis de imagen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Predicados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Elvin Saúl Sibrián Vásquez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D0FD44-13DB-4212-99D0-005105881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311" y="2541070"/>
            <a:ext cx="1401780" cy="172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0" dirty="0"/>
              <a:t>Ejercicios</a:t>
            </a:r>
            <a:endParaRPr lang="es-ES" dirty="0"/>
          </a:p>
        </p:txBody>
      </p:sp>
      <p:graphicFrame>
        <p:nvGraphicFramePr>
          <p:cNvPr id="19" name="Marcador de tabla 10">
            <a:extLst>
              <a:ext uri="{FF2B5EF4-FFF2-40B4-BE49-F238E27FC236}">
                <a16:creationId xmlns:a16="http://schemas.microsoft.com/office/drawing/2014/main" id="{FA7555E4-6CFC-1C44-B97A-BFEC35A63419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3621605442"/>
              </p:ext>
            </p:extLst>
          </p:nvPr>
        </p:nvGraphicFramePr>
        <p:xfrm>
          <a:off x="518678" y="1557415"/>
          <a:ext cx="10873572" cy="3961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524">
                  <a:extLst>
                    <a:ext uri="{9D8B030D-6E8A-4147-A177-3AD203B41FA5}">
                      <a16:colId xmlns:a16="http://schemas.microsoft.com/office/drawing/2014/main" val="4235906612"/>
                    </a:ext>
                  </a:extLst>
                </a:gridCol>
                <a:gridCol w="3624524">
                  <a:extLst>
                    <a:ext uri="{9D8B030D-6E8A-4147-A177-3AD203B41FA5}">
                      <a16:colId xmlns:a16="http://schemas.microsoft.com/office/drawing/2014/main" val="284311610"/>
                    </a:ext>
                  </a:extLst>
                </a:gridCol>
                <a:gridCol w="3624524">
                  <a:extLst>
                    <a:ext uri="{9D8B030D-6E8A-4147-A177-3AD203B41FA5}">
                      <a16:colId xmlns:a16="http://schemas.microsoft.com/office/drawing/2014/main" val="1235871454"/>
                    </a:ext>
                  </a:extLst>
                </a:gridCol>
              </a:tblGrid>
              <a:tr h="990488"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1" i="0" u="none" strike="noStrike" kern="1200" noProof="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Cada uno se esfuerza por lo que quiere alcanzar.</a:t>
                      </a:r>
                      <a:endParaRPr lang="es-ES" sz="1600" noProof="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noProof="0" dirty="0">
                          <a:solidFill>
                            <a:srgbClr val="3F3F3F"/>
                          </a:solidFill>
                        </a:rPr>
                        <a:t>Hay excelentes calificaciones en el curso de lógica.</a:t>
                      </a: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79220"/>
                  </a:ext>
                </a:extLst>
              </a:tr>
              <a:tr h="990488">
                <a:tc>
                  <a:txBody>
                    <a:bodyPr/>
                    <a:lstStyle/>
                    <a:p>
                      <a:pPr rtl="0"/>
                      <a:r>
                        <a:rPr lang="es-ES" sz="16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REPRESENTACIÓN SIMBÓLICA</a:t>
                      </a:r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563405"/>
                  </a:ext>
                </a:extLst>
              </a:tr>
              <a:tr h="990488">
                <a:tc>
                  <a:txBody>
                    <a:bodyPr/>
                    <a:lstStyle/>
                    <a:p>
                      <a:pPr rtl="0"/>
                      <a:r>
                        <a:rPr lang="es-ES" sz="1600" b="1" noProof="0" dirty="0">
                          <a:solidFill>
                            <a:schemeClr val="tx1"/>
                          </a:solidFill>
                        </a:rPr>
                        <a:t>NEGACIÓN</a:t>
                      </a: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032543"/>
                  </a:ext>
                </a:extLst>
              </a:tr>
              <a:tr h="990488">
                <a:tc>
                  <a:txBody>
                    <a:bodyPr/>
                    <a:lstStyle/>
                    <a:p>
                      <a:pPr rtl="0"/>
                      <a:r>
                        <a:rPr lang="es-ES" sz="1600" b="1" noProof="0" dirty="0">
                          <a:solidFill>
                            <a:schemeClr val="tx1"/>
                          </a:solidFill>
                        </a:rPr>
                        <a:t>TRADUZCA AL ESPAÑOL</a:t>
                      </a: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881273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6371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0" dirty="0"/>
              <a:t>Ejercicios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Marcador de tabla 10">
                <a:extLst>
                  <a:ext uri="{FF2B5EF4-FFF2-40B4-BE49-F238E27FC236}">
                    <a16:creationId xmlns:a16="http://schemas.microsoft.com/office/drawing/2014/main" id="{FA7555E4-6CFC-1C44-B97A-BFEC35A63419}"/>
                  </a:ext>
                </a:extLst>
              </p:cNvPr>
              <p:cNvGraphicFramePr>
                <a:graphicFrameLocks noGrp="1"/>
              </p:cNvGraphicFramePr>
              <p:nvPr>
                <p:ph type="tbl" sz="quarter" idx="12"/>
                <p:extLst>
                  <p:ext uri="{D42A27DB-BD31-4B8C-83A1-F6EECF244321}">
                    <p14:modId xmlns:p14="http://schemas.microsoft.com/office/powerpoint/2010/main" val="1133463545"/>
                  </p:ext>
                </p:extLst>
              </p:nvPr>
            </p:nvGraphicFramePr>
            <p:xfrm>
              <a:off x="518677" y="1557416"/>
              <a:ext cx="10628294" cy="31193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85862">
                      <a:extLst>
                        <a:ext uri="{9D8B030D-6E8A-4147-A177-3AD203B41FA5}">
                          <a16:colId xmlns:a16="http://schemas.microsoft.com/office/drawing/2014/main" val="4235906612"/>
                        </a:ext>
                      </a:extLst>
                    </a:gridCol>
                    <a:gridCol w="6742432">
                      <a:extLst>
                        <a:ext uri="{9D8B030D-6E8A-4147-A177-3AD203B41FA5}">
                          <a16:colId xmlns:a16="http://schemas.microsoft.com/office/drawing/2014/main" val="1235871454"/>
                        </a:ext>
                      </a:extLst>
                    </a:gridCol>
                  </a:tblGrid>
                  <a:tr h="1039787">
                    <a:tc>
                      <a:txBody>
                        <a:bodyPr/>
                        <a:lstStyle/>
                        <a:p>
                          <a:pPr algn="ctr" rtl="0"/>
                          <a:endParaRPr lang="es-ES" sz="1600" noProof="0" dirty="0">
                            <a:solidFill>
                              <a:srgbClr val="3F3F3F"/>
                            </a:solidFill>
                          </a:endParaRPr>
                        </a:p>
                      </a:txBody>
                      <a:tcPr marL="94257" marR="94257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i="1" noProof="0" smtClean="0">
                                    <a:solidFill>
                                      <a:srgbClr val="3F3F3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600" b="1" i="1" noProof="0" smtClean="0">
                                    <a:solidFill>
                                      <a:srgbClr val="3F3F3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s-ES" sz="1600" b="1" i="1" noProof="0" smtClean="0">
                                    <a:solidFill>
                                      <a:srgbClr val="3F3F3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600" b="1" i="1" noProof="0" smtClean="0">
                                    <a:solidFill>
                                      <a:srgbClr val="3F3F3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s-ES" sz="1600" b="1" i="1" noProof="0" smtClean="0">
                                    <a:solidFill>
                                      <a:srgbClr val="3F3F3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600" b="1" i="1" noProof="0" smtClean="0">
                                    <a:solidFill>
                                      <a:srgbClr val="3F3F3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s-ES" sz="1600" b="1" i="1" noProof="0" smtClean="0">
                                    <a:solidFill>
                                      <a:srgbClr val="3F3F3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s-ES" sz="1600" b="1" i="1" noProof="0" smtClean="0">
                                    <a:solidFill>
                                      <a:srgbClr val="3F3F3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ℕ</m:t>
                                </m:r>
                                <m:r>
                                  <a:rPr lang="es-ES" sz="1600" b="1" i="1" noProof="0" smtClean="0">
                                    <a:solidFill>
                                      <a:srgbClr val="3F3F3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:[</m:t>
                                </m:r>
                                <m:r>
                                  <a:rPr lang="es-ES" sz="1600" b="1" i="1" noProof="0" smtClean="0">
                                    <a:solidFill>
                                      <a:srgbClr val="3F3F3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  <m:d>
                                  <m:dPr>
                                    <m:ctrlPr>
                                      <a:rPr lang="es-ES" sz="1600" b="1" i="1" noProof="0" smtClean="0">
                                        <a:solidFill>
                                          <a:srgbClr val="3F3F3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600" b="1" i="1" noProof="0" smtClean="0">
                                        <a:solidFill>
                                          <a:srgbClr val="3F3F3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s-ES" sz="1600" b="1" i="1" noProof="0" smtClean="0">
                                        <a:solidFill>
                                          <a:srgbClr val="3F3F3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600" b="1" i="1" noProof="0" smtClean="0">
                                        <a:solidFill>
                                          <a:srgbClr val="3F3F3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s-ES" sz="1600" b="1" i="1" noProof="0" smtClean="0">
                                    <a:solidFill>
                                      <a:srgbClr val="3F3F3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s-ES" sz="1600" b="1" i="1" noProof="0" smtClean="0">
                                    <a:solidFill>
                                      <a:srgbClr val="3F3F3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s-ES" sz="1600" b="1" i="1" noProof="0" smtClean="0">
                                    <a:solidFill>
                                      <a:srgbClr val="3F3F3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ES" sz="1600" b="1" i="1" noProof="0" smtClean="0">
                                    <a:solidFill>
                                      <a:srgbClr val="3F3F3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s-ES" sz="1600" b="1" i="1" noProof="0" smtClean="0">
                                    <a:solidFill>
                                      <a:srgbClr val="3F3F3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sz="1600" b="1" i="1" noProof="0" smtClean="0">
                                    <a:solidFill>
                                      <a:srgbClr val="3F3F3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s-ES" sz="1600" b="1" i="1" noProof="0" smtClean="0">
                                    <a:solidFill>
                                      <a:srgbClr val="3F3F3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)→</m:t>
                                </m:r>
                                <m:r>
                                  <a:rPr lang="es-ES" sz="1600" b="1" i="1" noProof="0" smtClean="0">
                                    <a:solidFill>
                                      <a:srgbClr val="3F3F3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s-ES" sz="1600" b="1" i="1" noProof="0" smtClean="0">
                                    <a:solidFill>
                                      <a:srgbClr val="3F3F3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ES" sz="1600" b="1" i="1" noProof="0" smtClean="0">
                                    <a:solidFill>
                                      <a:srgbClr val="3F3F3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s-ES" sz="1600" b="1" i="1" noProof="0" smtClean="0">
                                    <a:solidFill>
                                      <a:srgbClr val="3F3F3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sz="1600" b="1" i="1" noProof="0" smtClean="0">
                                    <a:solidFill>
                                      <a:srgbClr val="3F3F3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s-ES" sz="1600" b="1" i="1" noProof="0" smtClean="0">
                                    <a:solidFill>
                                      <a:srgbClr val="3F3F3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)] </m:t>
                                </m:r>
                              </m:oMath>
                            </m:oMathPara>
                          </a14:m>
                          <a:endParaRPr lang="es-ES" sz="1600" noProof="0" dirty="0">
                            <a:solidFill>
                              <a:srgbClr val="3F3F3F"/>
                            </a:solidFill>
                          </a:endParaRPr>
                        </a:p>
                      </a:txBody>
                      <a:tcPr marL="94257" marR="94257" anchor="ctr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5579220"/>
                      </a:ext>
                    </a:extLst>
                  </a:tr>
                  <a:tr h="1039787"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s-ES" sz="1600" b="1" noProof="0" dirty="0">
                              <a:solidFill>
                                <a:schemeClr val="tx1"/>
                              </a:solidFill>
                            </a:rPr>
                            <a:t>TRADUZCA AL ESPAÑOL</a:t>
                          </a:r>
                        </a:p>
                      </a:txBody>
                      <a:tcPr marL="182880" marR="94257" anchor="ctr">
                        <a:solidFill>
                          <a:schemeClr val="accent3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s-ES" sz="1600" noProof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94257" marR="94257" anchor="ctr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6563405"/>
                      </a:ext>
                    </a:extLst>
                  </a:tr>
                  <a:tr h="1039787"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s-ES" sz="1600" b="1" noProof="0" dirty="0">
                              <a:solidFill>
                                <a:schemeClr val="tx1"/>
                              </a:solidFill>
                            </a:rPr>
                            <a:t>NEGACIÓN</a:t>
                          </a:r>
                        </a:p>
                      </a:txBody>
                      <a:tcPr marL="182880" marR="94257" anchor="ctr">
                        <a:solidFill>
                          <a:schemeClr val="accent3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s-ES" sz="1600" noProof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94257" marR="94257" anchor="ctr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50325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Marcador de tabla 10">
                <a:extLst>
                  <a:ext uri="{FF2B5EF4-FFF2-40B4-BE49-F238E27FC236}">
                    <a16:creationId xmlns:a16="http://schemas.microsoft.com/office/drawing/2014/main" id="{FA7555E4-6CFC-1C44-B97A-BFEC35A63419}"/>
                  </a:ext>
                </a:extLst>
              </p:cNvPr>
              <p:cNvGraphicFramePr>
                <a:graphicFrameLocks noGrp="1"/>
              </p:cNvGraphicFramePr>
              <p:nvPr>
                <p:ph type="tbl" sz="quarter" idx="12"/>
                <p:extLst>
                  <p:ext uri="{D42A27DB-BD31-4B8C-83A1-F6EECF244321}">
                    <p14:modId xmlns:p14="http://schemas.microsoft.com/office/powerpoint/2010/main" val="1133463545"/>
                  </p:ext>
                </p:extLst>
              </p:nvPr>
            </p:nvGraphicFramePr>
            <p:xfrm>
              <a:off x="518677" y="1557416"/>
              <a:ext cx="10628294" cy="31193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85862">
                      <a:extLst>
                        <a:ext uri="{9D8B030D-6E8A-4147-A177-3AD203B41FA5}">
                          <a16:colId xmlns:a16="http://schemas.microsoft.com/office/drawing/2014/main" val="4235906612"/>
                        </a:ext>
                      </a:extLst>
                    </a:gridCol>
                    <a:gridCol w="6742432">
                      <a:extLst>
                        <a:ext uri="{9D8B030D-6E8A-4147-A177-3AD203B41FA5}">
                          <a16:colId xmlns:a16="http://schemas.microsoft.com/office/drawing/2014/main" val="1235871454"/>
                        </a:ext>
                      </a:extLst>
                    </a:gridCol>
                  </a:tblGrid>
                  <a:tr h="1039787">
                    <a:tc>
                      <a:txBody>
                        <a:bodyPr/>
                        <a:lstStyle/>
                        <a:p>
                          <a:pPr algn="ctr" rtl="0"/>
                          <a:endParaRPr lang="es-ES" sz="1600" noProof="0" dirty="0">
                            <a:solidFill>
                              <a:srgbClr val="3F3F3F"/>
                            </a:solidFill>
                          </a:endParaRPr>
                        </a:p>
                      </a:txBody>
                      <a:tcPr marL="94257" marR="94257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SV"/>
                        </a:p>
                      </a:txBody>
                      <a:tcPr marL="94257" marR="94257" anchor="ctr">
                        <a:blipFill>
                          <a:blip r:embed="rId3"/>
                          <a:stretch>
                            <a:fillRect l="-57776" t="-585" r="-362" b="-201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5579220"/>
                      </a:ext>
                    </a:extLst>
                  </a:tr>
                  <a:tr h="1039787"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s-ES" sz="1600" b="1" noProof="0" dirty="0">
                              <a:solidFill>
                                <a:schemeClr val="tx1"/>
                              </a:solidFill>
                            </a:rPr>
                            <a:t>TRADUZCA AL ESPAÑOL</a:t>
                          </a:r>
                        </a:p>
                      </a:txBody>
                      <a:tcPr marL="182880" marR="94257" anchor="ctr">
                        <a:solidFill>
                          <a:schemeClr val="accent3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s-ES" sz="1600" noProof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94257" marR="94257" anchor="ctr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6563405"/>
                      </a:ext>
                    </a:extLst>
                  </a:tr>
                  <a:tr h="1039787"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s-ES" sz="1600" b="1" noProof="0" dirty="0">
                              <a:solidFill>
                                <a:schemeClr val="tx1"/>
                              </a:solidFill>
                            </a:rPr>
                            <a:t>NEGACIÓN</a:t>
                          </a:r>
                        </a:p>
                      </a:txBody>
                      <a:tcPr marL="182880" marR="94257" anchor="ctr">
                        <a:solidFill>
                          <a:schemeClr val="accent3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s-ES" sz="1600" noProof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94257" marR="94257" anchor="ctr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50325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031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arcador de posición de imagen 16" title="Imagen de edificio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19" name="Hexágono 18" descr="Hexágono sólido de color oscuro en medio de énfasis de imagen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Muchas </a:t>
            </a:r>
            <a:r>
              <a:rPr lang="es-ES" b="0" dirty="0"/>
              <a:t>gracias.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Elvin Saúl Sibrián Vásquez 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dirty="0"/>
              <a:t>6001-1632</a:t>
            </a:r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s-ES" dirty="0"/>
              <a:t>sv16030@ues.edu.sv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E62065D0-127B-4884-9760-D1FFEC38A6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s-ES" dirty="0"/>
              <a:t>Microsoft </a:t>
            </a:r>
            <a:r>
              <a:rPr lang="es-ES" dirty="0" err="1"/>
              <a:t>Teams</a:t>
            </a:r>
            <a:endParaRPr lang="es-E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3817017-62AD-4823-8264-7616779EA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121" y="2487954"/>
            <a:ext cx="1401780" cy="172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 title="Imagen de edificio">
            <a:extLst>
              <a:ext uri="{FF2B5EF4-FFF2-40B4-BE49-F238E27FC236}">
                <a16:creationId xmlns:a16="http://schemas.microsoft.com/office/drawing/2014/main" id="{2D599535-C841-457B-BE92-EECA801ED7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784" r="20784"/>
          <a:stretch>
            <a:fillRect/>
          </a:stretch>
        </p:blipFill>
        <p:spPr/>
      </p:pic>
      <p:sp>
        <p:nvSpPr>
          <p:cNvPr id="10" name="Hexágono 9" descr="Hexágono sólido de color oscuro en medio de énfasis de imagen">
            <a:extLst>
              <a:ext uri="{FF2B5EF4-FFF2-40B4-BE49-F238E27FC236}">
                <a16:creationId xmlns:a16="http://schemas.microsoft.com/office/drawing/2014/main" id="{84367257-921F-4C31-9DD7-8B0616248FDF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9" name="Cuadro de texto 8">
            <a:extLst>
              <a:ext uri="{FF2B5EF4-FFF2-40B4-BE49-F238E27FC236}">
                <a16:creationId xmlns:a16="http://schemas.microsoft.com/office/drawing/2014/main" id="{64052DBB-CC72-4F59-92CE-00AB25EFF3F6}"/>
              </a:ext>
            </a:extLst>
          </p:cNvPr>
          <p:cNvSpPr txBox="1"/>
          <p:nvPr/>
        </p:nvSpPr>
        <p:spPr>
          <a:xfrm>
            <a:off x="3038234" y="3059667"/>
            <a:ext cx="17188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1400" dirty="0">
                <a:cs typeface="Calibri Light" panose="020F0302020204030204" pitchFamily="34" charset="0"/>
              </a:rPr>
              <a:t>Curso de Nivelación de Lógica y Teoría de Conjuntos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22" y="1107347"/>
            <a:ext cx="4911633" cy="1218633"/>
          </a:xfrm>
        </p:spPr>
        <p:txBody>
          <a:bodyPr rtlCol="0"/>
          <a:lstStyle/>
          <a:p>
            <a:pPr rtl="0"/>
            <a:r>
              <a:rPr lang="es-ES" b="0" dirty="0">
                <a:latin typeface="Calibri Light" panose="020F0302020204030204" pitchFamily="34" charset="0"/>
              </a:rPr>
              <a:t>Un predicado no es una proposición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4510" y="4994344"/>
            <a:ext cx="4911633" cy="910580"/>
          </a:xfrm>
        </p:spPr>
        <p:txBody>
          <a:bodyPr rtlCol="0">
            <a:normAutofit lnSpcReduction="10000"/>
          </a:bodyPr>
          <a:lstStyle/>
          <a:p>
            <a:pPr algn="ctr" rtl="0"/>
            <a:r>
              <a:rPr lang="es-ES" dirty="0"/>
              <a:t>Un predicado puede convertirse en una proposición especificando el sujeto.</a:t>
            </a:r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4AE503E5-9021-44FF-856E-5FEEDA1F8471}"/>
              </a:ext>
            </a:extLst>
          </p:cNvPr>
          <p:cNvSpPr txBox="1">
            <a:spLocks/>
          </p:cNvSpPr>
          <p:nvPr/>
        </p:nvSpPr>
        <p:spPr>
          <a:xfrm>
            <a:off x="6234906" y="2604377"/>
            <a:ext cx="4911633" cy="348548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>
                <a:solidFill>
                  <a:srgbClr val="FF0000"/>
                </a:solidFill>
              </a:rPr>
              <a:t>Ejemplo:</a:t>
            </a:r>
          </a:p>
        </p:txBody>
      </p:sp>
      <p:sp>
        <p:nvSpPr>
          <p:cNvPr id="12" name="Marcador de texto 4">
            <a:extLst>
              <a:ext uri="{FF2B5EF4-FFF2-40B4-BE49-F238E27FC236}">
                <a16:creationId xmlns:a16="http://schemas.microsoft.com/office/drawing/2014/main" id="{BB8F4349-37CC-4CBE-B502-17D378686431}"/>
              </a:ext>
            </a:extLst>
          </p:cNvPr>
          <p:cNvSpPr txBox="1">
            <a:spLocks/>
          </p:cNvSpPr>
          <p:nvPr/>
        </p:nvSpPr>
        <p:spPr>
          <a:xfrm>
            <a:off x="6304040" y="3186254"/>
            <a:ext cx="4911633" cy="48548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Todos los hombres son doctores</a:t>
            </a:r>
          </a:p>
        </p:txBody>
      </p:sp>
      <p:sp>
        <p:nvSpPr>
          <p:cNvPr id="2" name="Marcador de texto 4">
            <a:extLst>
              <a:ext uri="{FF2B5EF4-FFF2-40B4-BE49-F238E27FC236}">
                <a16:creationId xmlns:a16="http://schemas.microsoft.com/office/drawing/2014/main" id="{7CF69860-8B37-4408-8CD8-9EE05FEC0699}"/>
              </a:ext>
            </a:extLst>
          </p:cNvPr>
          <p:cNvSpPr txBox="1">
            <a:spLocks/>
          </p:cNvSpPr>
          <p:nvPr/>
        </p:nvSpPr>
        <p:spPr>
          <a:xfrm>
            <a:off x="6304039" y="3905072"/>
            <a:ext cx="4911633" cy="48548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David es doctor</a:t>
            </a:r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Predicados </a:t>
            </a:r>
            <a:endParaRPr lang="es-ES" b="0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2563477"/>
            <a:ext cx="7342631" cy="865523"/>
          </a:xfrm>
        </p:spPr>
        <p:txBody>
          <a:bodyPr rtlCol="0"/>
          <a:lstStyle/>
          <a:p>
            <a:pPr rtl="0"/>
            <a:r>
              <a:rPr lang="es-ES" dirty="0"/>
              <a:t>Es una aplicación del conjunto de la constante al conjunto de las proposiciones lógicamente interpretables.</a:t>
            </a:r>
          </a:p>
        </p:txBody>
      </p:sp>
      <p:pic>
        <p:nvPicPr>
          <p:cNvPr id="13" name="Marcador de posición de imagen 12" title="Horizont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/>
      </p:pic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D205587-A823-43CB-BA56-5037D67447B1}"/>
              </a:ext>
            </a:extLst>
          </p:cNvPr>
          <p:cNvSpPr/>
          <p:nvPr/>
        </p:nvSpPr>
        <p:spPr>
          <a:xfrm>
            <a:off x="604007" y="3624044"/>
            <a:ext cx="4337109" cy="2575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5867114-0B00-44DA-8599-16E9910A31EA}"/>
              </a:ext>
            </a:extLst>
          </p:cNvPr>
          <p:cNvSpPr/>
          <p:nvPr/>
        </p:nvSpPr>
        <p:spPr>
          <a:xfrm>
            <a:off x="964734" y="4429387"/>
            <a:ext cx="2340528" cy="14177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FFA0451-0E46-4651-8AF5-B5CBAC1C76B3}"/>
              </a:ext>
            </a:extLst>
          </p:cNvPr>
          <p:cNvSpPr txBox="1"/>
          <p:nvPr/>
        </p:nvSpPr>
        <p:spPr>
          <a:xfrm>
            <a:off x="4453330" y="3691676"/>
            <a:ext cx="37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D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F2EB15E-E854-4CDD-93CF-796C677A6629}"/>
              </a:ext>
            </a:extLst>
          </p:cNvPr>
          <p:cNvSpPr txBox="1"/>
          <p:nvPr/>
        </p:nvSpPr>
        <p:spPr>
          <a:xfrm>
            <a:off x="2927757" y="4429387"/>
            <a:ext cx="37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V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15" name="Marcador de texto 8">
            <a:extLst>
              <a:ext uri="{FF2B5EF4-FFF2-40B4-BE49-F238E27FC236}">
                <a16:creationId xmlns:a16="http://schemas.microsoft.com/office/drawing/2014/main" id="{0C79CA16-CC34-4FF6-8CFD-7357CDF2B16A}"/>
              </a:ext>
            </a:extLst>
          </p:cNvPr>
          <p:cNvSpPr txBox="1">
            <a:spLocks/>
          </p:cNvSpPr>
          <p:nvPr/>
        </p:nvSpPr>
        <p:spPr>
          <a:xfrm>
            <a:off x="4968146" y="4333951"/>
            <a:ext cx="3503561" cy="2164360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Un conjunto Dominio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Variable(s)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Elementos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Aplicación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76" y="1130652"/>
            <a:ext cx="7342622" cy="608895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Notación</a:t>
            </a:r>
            <a:endParaRPr lang="es-ES" b="0" dirty="0"/>
          </a:p>
        </p:txBody>
      </p:sp>
      <p:sp>
        <p:nvSpPr>
          <p:cNvPr id="43" name="Marcador de texto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8" y="1859335"/>
            <a:ext cx="7342621" cy="608895"/>
          </a:xfrm>
        </p:spPr>
        <p:txBody>
          <a:bodyPr rtlCol="0"/>
          <a:lstStyle/>
          <a:p>
            <a:pPr rtl="0"/>
            <a:r>
              <a:rPr lang="es-ES" dirty="0"/>
              <a:t>Tiene relación con las proposiciones.</a:t>
            </a:r>
          </a:p>
        </p:txBody>
      </p:sp>
      <p:sp>
        <p:nvSpPr>
          <p:cNvPr id="42" name="Marcador de contenido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366406"/>
            <a:ext cx="4942829" cy="2364986"/>
          </a:xfrm>
        </p:spPr>
        <p:txBody>
          <a:bodyPr rtlCol="0">
            <a:normAutofit/>
          </a:bodyPr>
          <a:lstStyle/>
          <a:p>
            <a:pPr lvl="0" rtl="0"/>
            <a:r>
              <a:rPr lang="es-ES" dirty="0"/>
              <a:t>p(x): x es primo</a:t>
            </a:r>
          </a:p>
          <a:p>
            <a:pPr lvl="0" rtl="0"/>
            <a:r>
              <a:rPr lang="es-ES" dirty="0"/>
              <a:t>h(x): x es hombre</a:t>
            </a:r>
          </a:p>
          <a:p>
            <a:r>
              <a:rPr lang="es-ES" dirty="0"/>
              <a:t>e(x): x es estudiante</a:t>
            </a:r>
          </a:p>
          <a:p>
            <a:pPr lvl="0" rtl="0"/>
            <a:r>
              <a:rPr lang="es-ES" dirty="0"/>
              <a:t>a(</a:t>
            </a:r>
            <a:r>
              <a:rPr lang="es-ES" dirty="0" err="1"/>
              <a:t>x,y</a:t>
            </a:r>
            <a:r>
              <a:rPr lang="es-ES" dirty="0"/>
              <a:t>): a x le agrada y</a:t>
            </a:r>
          </a:p>
          <a:p>
            <a:pPr lvl="0" rtl="0"/>
            <a:r>
              <a:rPr lang="es-ES" dirty="0"/>
              <a:t>d(</a:t>
            </a:r>
            <a:r>
              <a:rPr lang="es-ES" dirty="0" err="1"/>
              <a:t>x,y</a:t>
            </a:r>
            <a:r>
              <a:rPr lang="es-ES" dirty="0"/>
              <a:t>): x divide a y</a:t>
            </a:r>
          </a:p>
        </p:txBody>
      </p:sp>
      <p:pic>
        <p:nvPicPr>
          <p:cNvPr id="59" name="Marcador de posición de imagen 58" title="Edificio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8" name="Marcador de texto 8">
            <a:extLst>
              <a:ext uri="{FF2B5EF4-FFF2-40B4-BE49-F238E27FC236}">
                <a16:creationId xmlns:a16="http://schemas.microsoft.com/office/drawing/2014/main" id="{30C76F5F-59EE-4D96-83D9-9A6011D8AF28}"/>
              </a:ext>
            </a:extLst>
          </p:cNvPr>
          <p:cNvSpPr txBox="1">
            <a:spLocks/>
          </p:cNvSpPr>
          <p:nvPr/>
        </p:nvSpPr>
        <p:spPr>
          <a:xfrm>
            <a:off x="513376" y="4934015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Necesidad de definir el dominio.</a:t>
            </a:r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Traducción</a:t>
            </a:r>
            <a:endParaRPr lang="es-ES" b="0" dirty="0"/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dirty="0"/>
              <a:t>Utilizando cuantificadores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Cuantificador universal</a:t>
            </a:r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/>
          <a:lstStyle/>
          <a:p>
            <a:pPr rtl="0">
              <a:buClr>
                <a:schemeClr val="accent2"/>
              </a:buClr>
            </a:pPr>
            <a:r>
              <a:rPr lang="es-ES" dirty="0"/>
              <a:t>Todos los estudiantes son dedicados.</a:t>
            </a:r>
          </a:p>
        </p:txBody>
      </p:sp>
      <p:sp>
        <p:nvSpPr>
          <p:cNvPr id="18" name="Marcador de contenido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 rtlCol="0"/>
          <a:lstStyle/>
          <a:p>
            <a:pPr rtl="0">
              <a:buClr>
                <a:schemeClr val="accent2"/>
              </a:buClr>
            </a:pPr>
            <a:r>
              <a:rPr lang="es-ES" dirty="0"/>
              <a:t>A nadie le gustan los mentirosos</a:t>
            </a:r>
          </a:p>
        </p:txBody>
      </p:sp>
      <p:sp>
        <p:nvSpPr>
          <p:cNvPr id="21" name="Marcador de número de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Traducción</a:t>
            </a:r>
            <a:endParaRPr lang="es-ES" b="0" dirty="0"/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dirty="0"/>
              <a:t>Utilizando cuantificadores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Cuantificador Existencial</a:t>
            </a:r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/>
          <a:lstStyle/>
          <a:p>
            <a:pPr rtl="0">
              <a:buClr>
                <a:schemeClr val="accent2"/>
              </a:buClr>
            </a:pPr>
            <a:r>
              <a:rPr lang="es-ES" dirty="0"/>
              <a:t>Hay animales que son mamíferos y acuáticos</a:t>
            </a:r>
          </a:p>
        </p:txBody>
      </p:sp>
      <p:sp>
        <p:nvSpPr>
          <p:cNvPr id="18" name="Marcador de contenido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 rtlCol="0"/>
          <a:lstStyle/>
          <a:p>
            <a:pPr rtl="0">
              <a:buClr>
                <a:schemeClr val="accent2"/>
              </a:buClr>
            </a:pPr>
            <a:r>
              <a:rPr lang="es-ES" dirty="0"/>
              <a:t>Algunos salvadoreños viven fuera del país pero no son indiferentes a lo que pasa en El Salvador.</a:t>
            </a:r>
          </a:p>
        </p:txBody>
      </p:sp>
      <p:sp>
        <p:nvSpPr>
          <p:cNvPr id="21" name="Marcador de número de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es-ES" smtClean="0"/>
              <a:pPr rtl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9144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0" dirty="0"/>
              <a:t>Propiedades </a:t>
            </a:r>
            <a:endParaRPr lang="es-ES" dirty="0"/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8678" y="1680578"/>
            <a:ext cx="7368596" cy="608895"/>
          </a:xfrm>
        </p:spPr>
        <p:txBody>
          <a:bodyPr rtlCol="0"/>
          <a:lstStyle/>
          <a:p>
            <a:pPr rtl="0"/>
            <a:r>
              <a:rPr lang="es-ES" dirty="0">
                <a:solidFill>
                  <a:srgbClr val="FF0000"/>
                </a:solidFill>
              </a:rPr>
              <a:t>Negación</a:t>
            </a:r>
            <a:r>
              <a:rPr lang="es-ES" dirty="0"/>
              <a:t> </a:t>
            </a:r>
          </a:p>
        </p:txBody>
      </p:sp>
      <p:sp>
        <p:nvSpPr>
          <p:cNvPr id="33" name="Marcador de texto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717930"/>
            <a:ext cx="5225764" cy="3111558"/>
          </a:xfrm>
        </p:spPr>
        <p:txBody>
          <a:bodyPr rtlCol="0"/>
          <a:lstStyle/>
          <a:p>
            <a:pPr rtl="0">
              <a:buClr>
                <a:schemeClr val="accent2"/>
              </a:buClr>
            </a:pPr>
            <a:r>
              <a:rPr lang="es-ES" dirty="0"/>
              <a:t>Todos los hombres son mortales.</a:t>
            </a:r>
          </a:p>
          <a:p>
            <a:pPr rtl="0">
              <a:buClr>
                <a:schemeClr val="accent2"/>
              </a:buClr>
            </a:pPr>
            <a:endParaRPr lang="es-ES" dirty="0"/>
          </a:p>
          <a:p>
            <a:pPr rtl="0">
              <a:buClr>
                <a:schemeClr val="accent2"/>
              </a:buClr>
            </a:pPr>
            <a:endParaRPr lang="es-ES" dirty="0"/>
          </a:p>
          <a:p>
            <a:pPr rtl="0">
              <a:buClr>
                <a:schemeClr val="accent2"/>
              </a:buClr>
            </a:pPr>
            <a:endParaRPr lang="es-ES" dirty="0"/>
          </a:p>
          <a:p>
            <a:pPr rtl="0">
              <a:buClr>
                <a:schemeClr val="accent2"/>
              </a:buClr>
            </a:pPr>
            <a:r>
              <a:rPr lang="es-ES" dirty="0"/>
              <a:t>No todos los hombres son mortales.</a:t>
            </a:r>
          </a:p>
        </p:txBody>
      </p:sp>
      <p:graphicFrame>
        <p:nvGraphicFramePr>
          <p:cNvPr id="34" name="Marcador de posición de gráfico 24" descr="Gráfico cilíndrico">
            <a:extLst>
              <a:ext uri="{FF2B5EF4-FFF2-40B4-BE49-F238E27FC236}">
                <a16:creationId xmlns:a16="http://schemas.microsoft.com/office/drawing/2014/main" id="{71FC94C7-3179-A442-AB05-74D7AFF60709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555418352"/>
              </p:ext>
            </p:extLst>
          </p:nvPr>
        </p:nvGraphicFramePr>
        <p:xfrm>
          <a:off x="5443429" y="1600855"/>
          <a:ext cx="7106973" cy="4657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0" dirty="0"/>
              <a:t>Propiedades </a:t>
            </a:r>
            <a:endParaRPr lang="es-ES" dirty="0"/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8678" y="1680578"/>
            <a:ext cx="7368596" cy="608895"/>
          </a:xfrm>
        </p:spPr>
        <p:txBody>
          <a:bodyPr rtlCol="0"/>
          <a:lstStyle/>
          <a:p>
            <a:pPr rtl="0"/>
            <a:r>
              <a:rPr lang="es-ES" dirty="0">
                <a:solidFill>
                  <a:srgbClr val="FF0000"/>
                </a:solidFill>
              </a:rPr>
              <a:t>Distributiva</a:t>
            </a:r>
            <a:endParaRPr lang="es-ES" dirty="0"/>
          </a:p>
        </p:txBody>
      </p:sp>
      <p:sp>
        <p:nvSpPr>
          <p:cNvPr id="33" name="Marcador de texto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717930"/>
            <a:ext cx="5225764" cy="3111558"/>
          </a:xfrm>
        </p:spPr>
        <p:txBody>
          <a:bodyPr rtlCol="0"/>
          <a:lstStyle/>
          <a:p>
            <a:pPr rtl="0">
              <a:buClr>
                <a:schemeClr val="accent2"/>
              </a:buClr>
            </a:pPr>
            <a:r>
              <a:rPr lang="es-ES" dirty="0"/>
              <a:t>Del universal sobre la conjunción.</a:t>
            </a:r>
          </a:p>
          <a:p>
            <a:pPr rtl="0">
              <a:buClr>
                <a:schemeClr val="accent2"/>
              </a:buClr>
            </a:pPr>
            <a:endParaRPr lang="es-ES" dirty="0"/>
          </a:p>
          <a:p>
            <a:pPr rtl="0">
              <a:buClr>
                <a:schemeClr val="accent2"/>
              </a:buClr>
            </a:pPr>
            <a:endParaRPr lang="es-ES" dirty="0"/>
          </a:p>
          <a:p>
            <a:pPr rtl="0">
              <a:buClr>
                <a:schemeClr val="accent2"/>
              </a:buClr>
            </a:pPr>
            <a:endParaRPr lang="es-ES" dirty="0"/>
          </a:p>
          <a:p>
            <a:pPr rtl="0">
              <a:buClr>
                <a:schemeClr val="accent2"/>
              </a:buClr>
            </a:pPr>
            <a:r>
              <a:rPr lang="es-ES" dirty="0"/>
              <a:t>Del existencial sobre la disyunción.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8</a:t>
            </a:fld>
            <a:endParaRPr lang="es-ES" dirty="0"/>
          </a:p>
        </p:txBody>
      </p:sp>
      <p:sp>
        <p:nvSpPr>
          <p:cNvPr id="7" name="Marcador de texto 32">
            <a:extLst>
              <a:ext uri="{FF2B5EF4-FFF2-40B4-BE49-F238E27FC236}">
                <a16:creationId xmlns:a16="http://schemas.microsoft.com/office/drawing/2014/main" id="{92037386-22AC-4E47-A43B-B9E39AAEA522}"/>
              </a:ext>
            </a:extLst>
          </p:cNvPr>
          <p:cNvSpPr txBox="1">
            <a:spLocks/>
          </p:cNvSpPr>
          <p:nvPr/>
        </p:nvSpPr>
        <p:spPr>
          <a:xfrm>
            <a:off x="6096000" y="2717930"/>
            <a:ext cx="5225764" cy="3111558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es-ES" dirty="0"/>
              <a:t>Todos comen y beben.</a:t>
            </a:r>
          </a:p>
          <a:p>
            <a:pPr>
              <a:buClr>
                <a:schemeClr val="accent2"/>
              </a:buClr>
            </a:pPr>
            <a:endParaRPr lang="es-ES" dirty="0"/>
          </a:p>
          <a:p>
            <a:pPr>
              <a:buClr>
                <a:schemeClr val="accent2"/>
              </a:buClr>
            </a:pPr>
            <a:endParaRPr lang="es-ES" dirty="0"/>
          </a:p>
          <a:p>
            <a:pPr>
              <a:buClr>
                <a:schemeClr val="accent2"/>
              </a:buClr>
            </a:pPr>
            <a:endParaRPr lang="es-ES" dirty="0"/>
          </a:p>
          <a:p>
            <a:pPr>
              <a:buClr>
                <a:schemeClr val="accent2"/>
              </a:buClr>
            </a:pPr>
            <a:r>
              <a:rPr lang="es-ES" dirty="0"/>
              <a:t>Hay malas o buenas calificaciones.</a:t>
            </a:r>
          </a:p>
        </p:txBody>
      </p:sp>
      <p:pic>
        <p:nvPicPr>
          <p:cNvPr id="2050" name="Picture 2" descr="Icono Signo de exclamación, interrogación Gratis de 780 Free ...">
            <a:extLst>
              <a:ext uri="{FF2B5EF4-FFF2-40B4-BE49-F238E27FC236}">
                <a16:creationId xmlns:a16="http://schemas.microsoft.com/office/drawing/2014/main" id="{BA8E8BF5-EFC9-4667-B742-7AAE19068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8422" y="5694435"/>
            <a:ext cx="1151185" cy="115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53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0" dirty="0"/>
              <a:t>Ejercicios</a:t>
            </a:r>
            <a:endParaRPr lang="es-ES" dirty="0"/>
          </a:p>
        </p:txBody>
      </p:sp>
      <p:graphicFrame>
        <p:nvGraphicFramePr>
          <p:cNvPr id="19" name="Marcador de tabla 10">
            <a:extLst>
              <a:ext uri="{FF2B5EF4-FFF2-40B4-BE49-F238E27FC236}">
                <a16:creationId xmlns:a16="http://schemas.microsoft.com/office/drawing/2014/main" id="{FA7555E4-6CFC-1C44-B97A-BFEC35A63419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1248117824"/>
              </p:ext>
            </p:extLst>
          </p:nvPr>
        </p:nvGraphicFramePr>
        <p:xfrm>
          <a:off x="518678" y="1557415"/>
          <a:ext cx="10873572" cy="3961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524">
                  <a:extLst>
                    <a:ext uri="{9D8B030D-6E8A-4147-A177-3AD203B41FA5}">
                      <a16:colId xmlns:a16="http://schemas.microsoft.com/office/drawing/2014/main" val="4235906612"/>
                    </a:ext>
                  </a:extLst>
                </a:gridCol>
                <a:gridCol w="3624524">
                  <a:extLst>
                    <a:ext uri="{9D8B030D-6E8A-4147-A177-3AD203B41FA5}">
                      <a16:colId xmlns:a16="http://schemas.microsoft.com/office/drawing/2014/main" val="284311610"/>
                    </a:ext>
                  </a:extLst>
                </a:gridCol>
                <a:gridCol w="3624524">
                  <a:extLst>
                    <a:ext uri="{9D8B030D-6E8A-4147-A177-3AD203B41FA5}">
                      <a16:colId xmlns:a16="http://schemas.microsoft.com/office/drawing/2014/main" val="1235871454"/>
                    </a:ext>
                  </a:extLst>
                </a:gridCol>
              </a:tblGrid>
              <a:tr h="990488"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1" i="0" u="none" strike="noStrike" kern="1200" noProof="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Todos los participantes son estudiantes.</a:t>
                      </a:r>
                      <a:endParaRPr lang="es-ES" sz="1600" noProof="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noProof="0" dirty="0">
                          <a:solidFill>
                            <a:srgbClr val="3F3F3F"/>
                          </a:solidFill>
                        </a:rPr>
                        <a:t>Unos estudiantes no aprobaron el curso.</a:t>
                      </a: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79220"/>
                  </a:ext>
                </a:extLst>
              </a:tr>
              <a:tr h="990488">
                <a:tc>
                  <a:txBody>
                    <a:bodyPr/>
                    <a:lstStyle/>
                    <a:p>
                      <a:pPr rtl="0"/>
                      <a:r>
                        <a:rPr lang="es-ES" sz="16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REPRESENTACIÓN SIMBÓLICA</a:t>
                      </a:r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563405"/>
                  </a:ext>
                </a:extLst>
              </a:tr>
              <a:tr h="990488">
                <a:tc>
                  <a:txBody>
                    <a:bodyPr/>
                    <a:lstStyle/>
                    <a:p>
                      <a:pPr rtl="0"/>
                      <a:r>
                        <a:rPr lang="es-ES" sz="1600" b="1" noProof="0" dirty="0">
                          <a:solidFill>
                            <a:schemeClr val="tx1"/>
                          </a:solidFill>
                        </a:rPr>
                        <a:t>NEGACIÓN</a:t>
                      </a: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032543"/>
                  </a:ext>
                </a:extLst>
              </a:tr>
              <a:tr h="990488">
                <a:tc>
                  <a:txBody>
                    <a:bodyPr/>
                    <a:lstStyle/>
                    <a:p>
                      <a:pPr rtl="0"/>
                      <a:r>
                        <a:rPr lang="es-ES" sz="1600" b="1" noProof="0" dirty="0">
                          <a:solidFill>
                            <a:schemeClr val="tx1"/>
                          </a:solidFill>
                        </a:rPr>
                        <a:t>TRADUZCA AL ESPAÑOL</a:t>
                      </a: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881273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45_TF00951641.potx" id="{5DC35D6A-7AF7-4DE7-8731-812528C97C0C}" vid="{9531A767-EDB9-4E24-A3CF-953A0F5A2E6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4D15D6-87BC-477C-8E91-9F90829C2FC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hexágono clara</Template>
  <TotalTime>232</TotalTime>
  <Words>328</Words>
  <Application>Microsoft Office PowerPoint</Application>
  <PresentationFormat>Panorámica</PresentationFormat>
  <Paragraphs>96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Cambria Math</vt:lpstr>
      <vt:lpstr>Gill Sans SemiBold</vt:lpstr>
      <vt:lpstr>Times New Roman</vt:lpstr>
      <vt:lpstr>Tema de Office</vt:lpstr>
      <vt:lpstr>Predicados</vt:lpstr>
      <vt:lpstr>Un predicado no es una proposición</vt:lpstr>
      <vt:lpstr>Predicados </vt:lpstr>
      <vt:lpstr>Notación</vt:lpstr>
      <vt:lpstr>Traducción</vt:lpstr>
      <vt:lpstr>Traducción</vt:lpstr>
      <vt:lpstr>Propiedades </vt:lpstr>
      <vt:lpstr>Propiedades </vt:lpstr>
      <vt:lpstr>Ejercicios</vt:lpstr>
      <vt:lpstr>Ejercicios</vt:lpstr>
      <vt:lpstr>Ejercicios</vt:lpstr>
      <vt:lpstr>Muchas gracias.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Predicados</dc:title>
  <dc:creator>Ciber X On Line</dc:creator>
  <cp:lastModifiedBy>Ciber X On Line</cp:lastModifiedBy>
  <cp:revision>21</cp:revision>
  <dcterms:created xsi:type="dcterms:W3CDTF">2020-08-14T19:36:44Z</dcterms:created>
  <dcterms:modified xsi:type="dcterms:W3CDTF">2020-08-14T23:28:57Z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