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651" r:id="rId2"/>
    <p:sldId id="673" r:id="rId3"/>
    <p:sldId id="393" r:id="rId4"/>
    <p:sldId id="665" r:id="rId5"/>
    <p:sldId id="663" r:id="rId6"/>
    <p:sldId id="666" r:id="rId7"/>
    <p:sldId id="644" r:id="rId8"/>
    <p:sldId id="645" r:id="rId9"/>
    <p:sldId id="646" r:id="rId10"/>
    <p:sldId id="647" r:id="rId11"/>
    <p:sldId id="664" r:id="rId12"/>
    <p:sldId id="667" r:id="rId13"/>
    <p:sldId id="668" r:id="rId14"/>
    <p:sldId id="674" r:id="rId15"/>
    <p:sldId id="675" r:id="rId16"/>
    <p:sldId id="676" r:id="rId17"/>
    <p:sldId id="652" r:id="rId18"/>
    <p:sldId id="671" r:id="rId19"/>
    <p:sldId id="672" r:id="rId20"/>
    <p:sldId id="670" r:id="rId21"/>
    <p:sldId id="650" r:id="rId22"/>
  </p:sldIdLst>
  <p:sldSz cx="9144000" cy="6858000" type="screen4x3"/>
  <p:notesSz cx="6831013" cy="93964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85" autoAdjust="0"/>
    <p:restoredTop sz="95329" autoAdjust="0"/>
  </p:normalViewPr>
  <p:slideViewPr>
    <p:cSldViewPr>
      <p:cViewPr varScale="1">
        <p:scale>
          <a:sx n="100" d="100"/>
          <a:sy n="100" d="100"/>
        </p:scale>
        <p:origin x="20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75" d="100"/>
          <a:sy n="75" d="100"/>
        </p:scale>
        <p:origin x="-1416" y="-60"/>
      </p:cViewPr>
      <p:guideLst>
        <p:guide orient="horz" pos="2959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C7C9B02-EB19-B540-976F-291D7B7083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altLang="en-US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C0626B3-52D5-CF4A-B2BE-09147F2125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64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8966027F-A2F5-6346-9131-DB52DE3AFE5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8100"/>
            <a:ext cx="29464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 altLang="en-US"/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2FC3326B-403F-2C44-8E76-431073E419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8928100"/>
            <a:ext cx="29464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005C32-D643-2C49-910D-388BFFDC5C0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5E9FAD4-DB80-FB45-B085-7A7E27264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endParaRPr lang="en-GB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6C8D75E-BAC2-2240-BD24-E43F3C65F4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en-GB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112B75A-3B42-E844-822C-37835EE8BD8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8388" y="706438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239A6ACB-3F0B-2E43-827A-4F3C604BBD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7ACD365-4C3D-D044-9A19-90143D4B2E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endParaRPr lang="en-GB" alt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E589FB30-B5BB-F540-A87D-4AF3B3D52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C39D9AB1-8457-3E4B-991F-B6F59C000BE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992FE1-A50F-7D41-9EE3-142CDD5BA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408FE6-C516-2C43-A2EA-941B8BF6781F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1170434" name="Rectangle 2">
            <a:extLst>
              <a:ext uri="{FF2B5EF4-FFF2-40B4-BE49-F238E27FC236}">
                <a16:creationId xmlns:a16="http://schemas.microsoft.com/office/drawing/2014/main" id="{B8C14EC4-0100-A646-BBE6-A3F347D19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0435" name="Rectangle 3">
            <a:extLst>
              <a:ext uri="{FF2B5EF4-FFF2-40B4-BE49-F238E27FC236}">
                <a16:creationId xmlns:a16="http://schemas.microsoft.com/office/drawing/2014/main" id="{FC56F559-9E7B-9245-85CC-371CBD769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PreBranch</a:t>
            </a:r>
            <a:r>
              <a:rPr lang="zh-CN" altLang="en-US">
                <a:ea typeface="宋体" panose="02010600030101010101" pitchFamily="2" charset="-122"/>
              </a:rPr>
              <a:t>产品介绍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A55DF7-10AF-A540-A9D2-38B8C9F7E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2BC7A-3D63-AF4C-9FF2-E13062D4C342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172482" name="Rectangle 2">
            <a:extLst>
              <a:ext uri="{FF2B5EF4-FFF2-40B4-BE49-F238E27FC236}">
                <a16:creationId xmlns:a16="http://schemas.microsoft.com/office/drawing/2014/main" id="{5725DD1C-1033-5B4C-9BAF-A9798E432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2483" name="Rectangle 3">
            <a:extLst>
              <a:ext uri="{FF2B5EF4-FFF2-40B4-BE49-F238E27FC236}">
                <a16:creationId xmlns:a16="http://schemas.microsoft.com/office/drawing/2014/main" id="{C1C5D14C-3808-0749-B7C8-6049330CA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PreBranch</a:t>
            </a:r>
            <a:r>
              <a:rPr lang="zh-CN" altLang="en-US">
                <a:ea typeface="宋体" panose="02010600030101010101" pitchFamily="2" charset="-122"/>
              </a:rPr>
              <a:t>产品介绍</a:t>
            </a:r>
          </a:p>
        </p:txBody>
      </p:sp>
    </p:spTree>
    <p:extLst>
      <p:ext uri="{BB962C8B-B14F-4D97-AF65-F5344CB8AC3E}">
        <p14:creationId xmlns:p14="http://schemas.microsoft.com/office/powerpoint/2010/main" val="38271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A55DF7-10AF-A540-A9D2-38B8C9F7E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2BC7A-3D63-AF4C-9FF2-E13062D4C342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172482" name="Rectangle 2">
            <a:extLst>
              <a:ext uri="{FF2B5EF4-FFF2-40B4-BE49-F238E27FC236}">
                <a16:creationId xmlns:a16="http://schemas.microsoft.com/office/drawing/2014/main" id="{5725DD1C-1033-5B4C-9BAF-A9798E432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2483" name="Rectangle 3">
            <a:extLst>
              <a:ext uri="{FF2B5EF4-FFF2-40B4-BE49-F238E27FC236}">
                <a16:creationId xmlns:a16="http://schemas.microsoft.com/office/drawing/2014/main" id="{C1C5D14C-3808-0749-B7C8-6049330CA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PreBranch</a:t>
            </a:r>
            <a:r>
              <a:rPr lang="zh-CN" altLang="en-US">
                <a:ea typeface="宋体" panose="02010600030101010101" pitchFamily="2" charset="-122"/>
              </a:rPr>
              <a:t>产品介绍</a:t>
            </a:r>
          </a:p>
        </p:txBody>
      </p:sp>
    </p:spTree>
    <p:extLst>
      <p:ext uri="{BB962C8B-B14F-4D97-AF65-F5344CB8AC3E}">
        <p14:creationId xmlns:p14="http://schemas.microsoft.com/office/powerpoint/2010/main" val="376413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A55DF7-10AF-A540-A9D2-38B8C9F7E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2BC7A-3D63-AF4C-9FF2-E13062D4C342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1172482" name="Rectangle 2">
            <a:extLst>
              <a:ext uri="{FF2B5EF4-FFF2-40B4-BE49-F238E27FC236}">
                <a16:creationId xmlns:a16="http://schemas.microsoft.com/office/drawing/2014/main" id="{5725DD1C-1033-5B4C-9BAF-A9798E432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2483" name="Rectangle 3">
            <a:extLst>
              <a:ext uri="{FF2B5EF4-FFF2-40B4-BE49-F238E27FC236}">
                <a16:creationId xmlns:a16="http://schemas.microsoft.com/office/drawing/2014/main" id="{C1C5D14C-3808-0749-B7C8-6049330CA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PreBranch</a:t>
            </a:r>
            <a:r>
              <a:rPr lang="zh-CN" altLang="en-US">
                <a:ea typeface="宋体" panose="02010600030101010101" pitchFamily="2" charset="-122"/>
              </a:rPr>
              <a:t>产品介绍</a:t>
            </a:r>
          </a:p>
        </p:txBody>
      </p:sp>
    </p:spTree>
    <p:extLst>
      <p:ext uri="{BB962C8B-B14F-4D97-AF65-F5344CB8AC3E}">
        <p14:creationId xmlns:p14="http://schemas.microsoft.com/office/powerpoint/2010/main" val="188854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A55DF7-10AF-A540-A9D2-38B8C9F7E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2BC7A-3D63-AF4C-9FF2-E13062D4C342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1172482" name="Rectangle 2">
            <a:extLst>
              <a:ext uri="{FF2B5EF4-FFF2-40B4-BE49-F238E27FC236}">
                <a16:creationId xmlns:a16="http://schemas.microsoft.com/office/drawing/2014/main" id="{5725DD1C-1033-5B4C-9BAF-A9798E432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2483" name="Rectangle 3">
            <a:extLst>
              <a:ext uri="{FF2B5EF4-FFF2-40B4-BE49-F238E27FC236}">
                <a16:creationId xmlns:a16="http://schemas.microsoft.com/office/drawing/2014/main" id="{C1C5D14C-3808-0749-B7C8-6049330CA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PreBranch</a:t>
            </a:r>
            <a:r>
              <a:rPr lang="zh-CN" altLang="en-US">
                <a:ea typeface="宋体" panose="02010600030101010101" pitchFamily="2" charset="-122"/>
              </a:rPr>
              <a:t>产品介绍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>
            <a:extLst>
              <a:ext uri="{FF2B5EF4-FFF2-40B4-BE49-F238E27FC236}">
                <a16:creationId xmlns:a16="http://schemas.microsoft.com/office/drawing/2014/main" id="{A0133317-DC57-324F-B94B-46E96357E000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 bwMode="hidden">
          <a:xfrm>
            <a:off x="598488" y="6148388"/>
            <a:ext cx="809625" cy="77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F106CE22-1A9F-2C45-B5A4-D10A0619590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4978400"/>
            <a:ext cx="9144000" cy="19351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846852" name="Rectangle 4">
            <a:extLst>
              <a:ext uri="{FF2B5EF4-FFF2-40B4-BE49-F238E27FC236}">
                <a16:creationId xmlns:a16="http://schemas.microsoft.com/office/drawing/2014/main" id="{9D52EC4B-D2BF-584C-9157-68B715ED7C0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846853" name="Line 5">
            <a:extLst>
              <a:ext uri="{FF2B5EF4-FFF2-40B4-BE49-F238E27FC236}">
                <a16:creationId xmlns:a16="http://schemas.microsoft.com/office/drawing/2014/main" id="{F3B56E1C-E656-1145-8458-CDDA248B66C7}"/>
              </a:ext>
            </a:extLst>
          </p:cNvPr>
          <p:cNvSpPr>
            <a:spLocks noChangeShapeType="1"/>
          </p:cNvSpPr>
          <p:nvPr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6854" name="Rectangle 6">
            <a:extLst>
              <a:ext uri="{FF2B5EF4-FFF2-40B4-BE49-F238E27FC236}">
                <a16:creationId xmlns:a16="http://schemas.microsoft.com/office/drawing/2014/main" id="{5CFFD032-2645-E04A-BEF5-8762E83028B5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0525" y="2493963"/>
            <a:ext cx="795496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dirty="0"/>
              <a:t>Kubernetes</a:t>
            </a:r>
            <a:r>
              <a:rPr lang="zh-CN" altLang="en-US" noProof="0" dirty="0"/>
              <a:t>安全访问控制培训</a:t>
            </a:r>
            <a:endParaRPr lang="en-US" altLang="zh-CN" noProof="0" dirty="0"/>
          </a:p>
        </p:txBody>
      </p:sp>
      <p:sp>
        <p:nvSpPr>
          <p:cNvPr id="846855" name="Rectangle 7">
            <a:extLst>
              <a:ext uri="{FF2B5EF4-FFF2-40B4-BE49-F238E27FC236}">
                <a16:creationId xmlns:a16="http://schemas.microsoft.com/office/drawing/2014/main" id="{28E6FA78-5AB3-F14F-8515-3CF88559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14375" y="-1855788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46856" name="Picture 8">
            <a:extLst>
              <a:ext uri="{FF2B5EF4-FFF2-40B4-BE49-F238E27FC236}">
                <a16:creationId xmlns:a16="http://schemas.microsoft.com/office/drawing/2014/main" id="{9AE6A5A1-FB23-CF46-A964-3BC16C77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8375"/>
            <a:ext cx="9142413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6860" name="Text Box 12">
            <a:extLst>
              <a:ext uri="{FF2B5EF4-FFF2-40B4-BE49-F238E27FC236}">
                <a16:creationId xmlns:a16="http://schemas.microsoft.com/office/drawing/2014/main" id="{0294C7E0-E0B5-8843-871E-A6A2C89D8E5F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908175" y="1341438"/>
            <a:ext cx="18004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超脑边缘计算平台组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00936-0A52-064C-95C6-0B8C5E23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756CAA-73B1-A54A-87B5-5154DFCA6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1710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30744D-5F01-5C49-A45F-F3F755B7C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38900" y="871538"/>
            <a:ext cx="2093913" cy="55102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ECB3B2-5B12-5B4E-9B72-BBB52C5A8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3988" y="871538"/>
            <a:ext cx="6132512" cy="55102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4879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31944-1E32-DD4C-8F4D-696D9F66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8" y="871538"/>
            <a:ext cx="8378825" cy="498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D79CD-E9C5-254F-9C1D-B10A0CE047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188" y="1412875"/>
            <a:ext cx="3884612" cy="496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C3DE70-248D-7A48-B872-0317CE42A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884613" cy="496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3958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30100-E1AC-904F-8EF2-4D98251F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72F43-28DE-DD49-A3F9-95BE9F744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9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AA6F9-E51B-624B-8E89-18574492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309D7-DCEC-7D4F-9799-0B2A681FE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748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31AA9-1574-0D45-8E90-4ED1F0F5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5A00A-A258-B541-9B4B-C7B386FD8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412875"/>
            <a:ext cx="3884612" cy="496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D18755-6868-204E-80B0-0BE43F577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884613" cy="496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3481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89D32-85F3-2B44-B996-4592072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009EE-A900-8547-BE83-C6513E5B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A1FBE8-EABE-EC49-887A-58581DA2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22025-5DD7-1041-9D19-01A098B36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BC4361-0701-6242-AB09-D5D10C9EC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143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DC58D-378B-B543-9ADD-D2462041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15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84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4767C-B568-924B-9F4E-54B6B75A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B34EA-6473-CB4F-B4CF-11832642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4150B0-5087-D846-B20C-965E77685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015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BDA6-4A7F-C94E-8ACC-A13440DE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C2DB13-3941-1B49-BEB1-AA5A0231F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ABF3D-7C5C-7343-B1E8-8493011E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467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>
            <a:extLst>
              <a:ext uri="{FF2B5EF4-FFF2-40B4-BE49-F238E27FC236}">
                <a16:creationId xmlns:a16="http://schemas.microsoft.com/office/drawing/2014/main" id="{02FB1930-2D13-554A-88AA-F9C6009587B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6502400"/>
            <a:ext cx="9144000" cy="387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7A4860A0-A8AC-9E48-8FC0-AC1AAFE34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871538"/>
            <a:ext cx="83788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45828" name="Rectangle 4">
            <a:extLst>
              <a:ext uri="{FF2B5EF4-FFF2-40B4-BE49-F238E27FC236}">
                <a16:creationId xmlns:a16="http://schemas.microsoft.com/office/drawing/2014/main" id="{3B1CE868-44DF-3C4E-8474-9609D9915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12875"/>
            <a:ext cx="79216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845829" name="Rectangle 5">
            <a:extLst>
              <a:ext uri="{FF2B5EF4-FFF2-40B4-BE49-F238E27FC236}">
                <a16:creationId xmlns:a16="http://schemas.microsoft.com/office/drawing/2014/main" id="{E3AF4BF4-C014-6B48-AC02-227E2DB227C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0" y="-27384"/>
            <a:ext cx="9144000" cy="4381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180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45830" name="Text Box 6">
            <a:extLst>
              <a:ext uri="{FF2B5EF4-FFF2-40B4-BE49-F238E27FC236}">
                <a16:creationId xmlns:a16="http://schemas.microsoft.com/office/drawing/2014/main" id="{A658E1D4-69FE-AD4B-88C6-2C3F866500C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0" y="130373"/>
            <a:ext cx="3634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超脑边缘计算平台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—k8s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安全机制组内培训</a:t>
            </a:r>
          </a:p>
        </p:txBody>
      </p:sp>
      <p:pic>
        <p:nvPicPr>
          <p:cNvPr id="845832" name="Picture 8">
            <a:extLst>
              <a:ext uri="{FF2B5EF4-FFF2-40B4-BE49-F238E27FC236}">
                <a16:creationId xmlns:a16="http://schemas.microsoft.com/office/drawing/2014/main" id="{BEA72B24-E95E-2442-B2F2-178524730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475413"/>
            <a:ext cx="9142412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5833" name="Rectangle 9">
            <a:extLst>
              <a:ext uri="{FF2B5EF4-FFF2-40B4-BE49-F238E27FC236}">
                <a16:creationId xmlns:a16="http://schemas.microsoft.com/office/drawing/2014/main" id="{A36FDA4E-199F-5D4D-B91E-0CF0F0640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813" y="6445250"/>
            <a:ext cx="661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fld id="{52D246B3-61F1-F945-AC62-F860C54FB95E}" type="slidenum">
              <a:rPr lang="zh-CN" altLang="en-US" sz="16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l" eaLnBrk="1" hangingPunct="1"/>
              <a:t>‹#›</a:t>
            </a:fld>
            <a:endParaRPr lang="en-US" altLang="zh-CN" sz="16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45835" name="Picture 11">
            <a:extLst>
              <a:ext uri="{FF2B5EF4-FFF2-40B4-BE49-F238E27FC236}">
                <a16:creationId xmlns:a16="http://schemas.microsoft.com/office/drawing/2014/main" id="{B29E04C1-2679-8C4B-8E50-960C735E70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333500"/>
            <a:ext cx="83153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7">
            <a:extLst>
              <a:ext uri="{FF2B5EF4-FFF2-40B4-BE49-F238E27FC236}">
                <a16:creationId xmlns:a16="http://schemas.microsoft.com/office/drawing/2014/main" id="{58BE5218-9FAD-C347-ADC1-875F1737DAF8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5940152" y="166786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A3A1"/>
        </a:buClr>
        <a:buFont typeface="Wingdings" pitchFamily="2" charset="2"/>
        <a:buChar char="§"/>
        <a:tabLst>
          <a:tab pos="228600" algn="l"/>
          <a:tab pos="742950" algn="l"/>
          <a:tab pos="1143000" algn="l"/>
          <a:tab pos="1600200" algn="l"/>
          <a:tab pos="2057400" algn="l"/>
        </a:tabLst>
        <a:defRPr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ebdings" pitchFamily="2" charset="2"/>
        <a:buChar char="4"/>
        <a:tabLst>
          <a:tab pos="228600" algn="l"/>
          <a:tab pos="742950" algn="l"/>
          <a:tab pos="1143000" algn="l"/>
          <a:tab pos="1600200" algn="l"/>
          <a:tab pos="2057400" algn="l"/>
        </a:tabLst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30000"/>
        <a:buChar char="•"/>
        <a:tabLst>
          <a:tab pos="228600" algn="l"/>
          <a:tab pos="742950" algn="l"/>
          <a:tab pos="1143000" algn="l"/>
          <a:tab pos="1600200" algn="l"/>
          <a:tab pos="2057400" algn="l"/>
        </a:tabLst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−"/>
        <a:tabLst>
          <a:tab pos="228600" algn="l"/>
          <a:tab pos="742950" algn="l"/>
          <a:tab pos="1143000" algn="l"/>
          <a:tab pos="1600200" algn="l"/>
          <a:tab pos="2057400" algn="l"/>
        </a:tabLst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−"/>
        <a:tabLst>
          <a:tab pos="228600" algn="l"/>
          <a:tab pos="742950" algn="l"/>
          <a:tab pos="1143000" algn="l"/>
          <a:tab pos="1600200" algn="l"/>
          <a:tab pos="2057400" algn="l"/>
        </a:tabLst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>
            <a:extLst>
              <a:ext uri="{FF2B5EF4-FFF2-40B4-BE49-F238E27FC236}">
                <a16:creationId xmlns:a16="http://schemas.microsoft.com/office/drawing/2014/main" id="{6F28CEF6-49E4-4F40-B856-F143A6A384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1916113"/>
            <a:ext cx="6192837" cy="1728787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US" altLang="zh-CN" dirty="0"/>
              <a:t>Kubernetes</a:t>
            </a:r>
            <a:r>
              <a:rPr lang="zh-CN" altLang="en-US" dirty="0"/>
              <a:t>集群</a:t>
            </a:r>
            <a:br>
              <a:rPr lang="zh-CN" altLang="en-US" dirty="0"/>
            </a:br>
            <a:r>
              <a:rPr lang="en-US" altLang="zh-CN" dirty="0"/>
              <a:t>——</a:t>
            </a:r>
            <a:r>
              <a:rPr lang="zh-CN" altLang="en-US"/>
              <a:t>安全机制组内培训</a:t>
            </a:r>
            <a:endParaRPr lang="en-US" altLang="zh-CN" dirty="0"/>
          </a:p>
        </p:txBody>
      </p:sp>
      <p:sp>
        <p:nvSpPr>
          <p:cNvPr id="1169411" name="Rectangle 3">
            <a:extLst>
              <a:ext uri="{FF2B5EF4-FFF2-40B4-BE49-F238E27FC236}">
                <a16:creationId xmlns:a16="http://schemas.microsoft.com/office/drawing/2014/main" id="{9A6D7FEB-7F3D-AB45-AA02-FD254AC46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018" y="3861048"/>
            <a:ext cx="26638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2019.12</a:t>
            </a:r>
            <a:r>
              <a:rPr lang="en-US" altLang="zh-CN" sz="20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BAEB22-BB8D-8943-A522-4DE06DC85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>
            <a:extLst>
              <a:ext uri="{FF2B5EF4-FFF2-40B4-BE49-F238E27FC236}">
                <a16:creationId xmlns:a16="http://schemas.microsoft.com/office/drawing/2014/main" id="{70EBBDBD-D97D-454B-BA1F-93A871F54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b="0" dirty="0"/>
              <a:t>Kubernetes</a:t>
            </a:r>
            <a:r>
              <a:rPr lang="zh-CN" altLang="en-US" b="0" dirty="0"/>
              <a:t>认证</a:t>
            </a:r>
            <a:r>
              <a:rPr lang="en-US" altLang="zh-CN" b="0" dirty="0"/>
              <a:t>-</a:t>
            </a:r>
            <a:r>
              <a:rPr lang="zh-CN" altLang="en-US" b="0" dirty="0"/>
              <a:t> </a:t>
            </a:r>
            <a:r>
              <a:rPr lang="en-US" altLang="zh-CN" b="0" dirty="0"/>
              <a:t>-</a:t>
            </a:r>
            <a:r>
              <a:rPr lang="zh-CN" altLang="en-US" b="0" dirty="0"/>
              <a:t>基于</a:t>
            </a:r>
            <a:r>
              <a:rPr lang="en-US" altLang="zh-CN" b="0" dirty="0"/>
              <a:t>Service Account</a:t>
            </a:r>
            <a:r>
              <a:rPr lang="zh-CN" altLang="en-US" b="0" dirty="0"/>
              <a:t>的认证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65315" name="Rectangle 3">
            <a:extLst>
              <a:ext uri="{FF2B5EF4-FFF2-40B4-BE49-F238E27FC236}">
                <a16:creationId xmlns:a16="http://schemas.microsoft.com/office/drawing/2014/main" id="{84C9F68E-B19F-D84A-819A-43344F61AF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629525" cy="4751388"/>
          </a:xfrm>
        </p:spPr>
        <p:txBody>
          <a:bodyPr/>
          <a:lstStyle/>
          <a:p>
            <a:r>
              <a:rPr lang="en-US" altLang="zh-CN" b="0" dirty="0">
                <a:latin typeface="宋体" panose="02010600030101010101" pitchFamily="2" charset="-122"/>
              </a:rPr>
              <a:t>Service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Account</a:t>
            </a:r>
            <a:r>
              <a:rPr lang="zh-CN" altLang="en-US" b="0" dirty="0">
                <a:latin typeface="宋体" panose="02010600030101010101" pitchFamily="2" charset="-122"/>
              </a:rPr>
              <a:t>是</a:t>
            </a:r>
            <a:r>
              <a:rPr lang="en-US" altLang="zh-CN" b="0" dirty="0" err="1">
                <a:latin typeface="宋体" panose="02010600030101010101" pitchFamily="2" charset="-122"/>
              </a:rPr>
              <a:t>kubernetes</a:t>
            </a:r>
            <a:r>
              <a:rPr lang="zh-CN" altLang="en-US" b="0" dirty="0">
                <a:latin typeface="宋体" panose="02010600030101010101" pitchFamily="2" charset="-122"/>
              </a:rPr>
              <a:t>中唯一能够通过</a:t>
            </a:r>
            <a:r>
              <a:rPr lang="en-US" altLang="zh-CN" b="0" dirty="0">
                <a:latin typeface="宋体" panose="02010600030101010101" pitchFamily="2" charset="-122"/>
              </a:rPr>
              <a:t>API</a:t>
            </a:r>
            <a:r>
              <a:rPr lang="zh-CN" altLang="en-US" b="0" dirty="0">
                <a:latin typeface="宋体" panose="02010600030101010101" pitchFamily="2" charset="-122"/>
              </a:rPr>
              <a:t>方式管理的</a:t>
            </a:r>
            <a:r>
              <a:rPr lang="en-US" altLang="zh-CN" b="0" dirty="0" err="1">
                <a:latin typeface="宋体" panose="02010600030101010101" pitchFamily="2" charset="-122"/>
              </a:rPr>
              <a:t>APIServer</a:t>
            </a:r>
            <a:r>
              <a:rPr lang="zh-CN" altLang="en-US" b="0" dirty="0">
                <a:latin typeface="宋体" panose="02010600030101010101" pitchFamily="2" charset="-122"/>
              </a:rPr>
              <a:t>访问凭证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用于</a:t>
            </a:r>
            <a:r>
              <a:rPr lang="en-US" altLang="zh-CN" b="0" dirty="0">
                <a:latin typeface="宋体" panose="02010600030101010101" pitchFamily="2" charset="-122"/>
              </a:rPr>
              <a:t>pod</a:t>
            </a:r>
            <a:r>
              <a:rPr lang="zh-CN" altLang="en-US" b="0" dirty="0">
                <a:latin typeface="宋体" panose="02010600030101010101" pitchFamily="2" charset="-122"/>
              </a:rPr>
              <a:t>中的业务进程于</a:t>
            </a:r>
            <a:r>
              <a:rPr lang="en-US" altLang="zh-CN" b="0" dirty="0" err="1">
                <a:latin typeface="宋体" panose="02010600030101010101" pitchFamily="2" charset="-122"/>
              </a:rPr>
              <a:t>APIServer</a:t>
            </a:r>
            <a:r>
              <a:rPr lang="zh-CN" altLang="en-US" b="0" dirty="0">
                <a:latin typeface="宋体" panose="02010600030101010101" pitchFamily="2" charset="-122"/>
              </a:rPr>
              <a:t>的交互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当一个</a:t>
            </a:r>
            <a:r>
              <a:rPr lang="en-US" altLang="zh-CN" b="0" dirty="0">
                <a:latin typeface="宋体" panose="02010600030101010101" pitchFamily="2" charset="-122"/>
              </a:rPr>
              <a:t>namespace</a:t>
            </a:r>
            <a:r>
              <a:rPr lang="zh-CN" altLang="en-US" b="0" dirty="0">
                <a:latin typeface="宋体" panose="02010600030101010101" pitchFamily="2" charset="-122"/>
              </a:rPr>
              <a:t>创建完成后，会同时在该</a:t>
            </a:r>
            <a:r>
              <a:rPr lang="en-US" altLang="zh-CN" b="0" dirty="0">
                <a:latin typeface="宋体" panose="02010600030101010101" pitchFamily="2" charset="-122"/>
              </a:rPr>
              <a:t>namespace</a:t>
            </a:r>
            <a:r>
              <a:rPr lang="zh-CN" altLang="en-US" b="0" dirty="0">
                <a:latin typeface="宋体" panose="02010600030101010101" pitchFamily="2" charset="-122"/>
              </a:rPr>
              <a:t>下生成名为</a:t>
            </a:r>
            <a:r>
              <a:rPr lang="en-US" altLang="zh-CN" b="0" dirty="0">
                <a:latin typeface="宋体" panose="02010600030101010101" pitchFamily="2" charset="-122"/>
              </a:rPr>
              <a:t>default</a:t>
            </a:r>
            <a:r>
              <a:rPr lang="zh-CN" altLang="en-US" b="0" dirty="0">
                <a:latin typeface="宋体" panose="02010600030101010101" pitchFamily="2" charset="-122"/>
              </a:rPr>
              <a:t>的一个</a:t>
            </a:r>
            <a:r>
              <a:rPr lang="en-US" altLang="zh-CN" b="0" dirty="0">
                <a:latin typeface="宋体" panose="02010600030101010101" pitchFamily="2" charset="-122"/>
              </a:rPr>
              <a:t>Service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Account</a:t>
            </a:r>
            <a:r>
              <a:rPr lang="zh-CN" altLang="en-US" b="0" dirty="0">
                <a:latin typeface="宋体" panose="02010600030101010101" pitchFamily="2" charset="-122"/>
              </a:rPr>
              <a:t>和对应的</a:t>
            </a:r>
            <a:r>
              <a:rPr lang="en-US" altLang="zh-CN" b="0" dirty="0">
                <a:latin typeface="宋体" panose="02010600030101010101" pitchFamily="2" charset="-122"/>
              </a:rPr>
              <a:t>secret</a:t>
            </a:r>
            <a:r>
              <a:rPr lang="zh-CN" altLang="en-US" b="0" dirty="0">
                <a:latin typeface="宋体" panose="02010600030101010101" pitchFamily="2" charset="-122"/>
              </a:rPr>
              <a:t>实例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同样用户也可以通过</a:t>
            </a:r>
            <a:r>
              <a:rPr lang="en-US" altLang="zh-CN" b="0" dirty="0">
                <a:latin typeface="宋体" panose="02010600030101010101" pitchFamily="2" charset="-122"/>
              </a:rPr>
              <a:t>API</a:t>
            </a:r>
            <a:r>
              <a:rPr lang="zh-CN" altLang="en-US" b="0" dirty="0">
                <a:latin typeface="宋体" panose="02010600030101010101" pitchFamily="2" charset="-122"/>
              </a:rPr>
              <a:t>创建其他名称的</a:t>
            </a:r>
            <a:r>
              <a:rPr lang="en-US" altLang="zh-CN" b="0" dirty="0">
                <a:latin typeface="宋体" panose="02010600030101010101" pitchFamily="2" charset="-122"/>
              </a:rPr>
              <a:t>Service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Account</a:t>
            </a:r>
            <a:r>
              <a:rPr lang="zh-CN" altLang="en-US" b="0" dirty="0">
                <a:latin typeface="宋体" panose="02010600030101010101" pitchFamily="2" charset="-122"/>
              </a:rPr>
              <a:t>，并在该</a:t>
            </a:r>
            <a:r>
              <a:rPr lang="en-US" altLang="zh-CN" b="0" dirty="0">
                <a:latin typeface="宋体" panose="02010600030101010101" pitchFamily="2" charset="-122"/>
              </a:rPr>
              <a:t>namespace</a:t>
            </a:r>
            <a:r>
              <a:rPr lang="zh-CN" altLang="en-US" b="0" dirty="0">
                <a:latin typeface="宋体" panose="02010600030101010101" pitchFamily="2" charset="-122"/>
              </a:rPr>
              <a:t>下挂载到运行时刻的</a:t>
            </a:r>
            <a:r>
              <a:rPr lang="en-US" altLang="zh-CN" b="0" dirty="0">
                <a:latin typeface="宋体" panose="02010600030101010101" pitchFamily="2" charset="-122"/>
              </a:rPr>
              <a:t>pod</a:t>
            </a:r>
            <a:r>
              <a:rPr lang="zh-CN" altLang="en-US" b="0" dirty="0">
                <a:latin typeface="宋体" panose="02010600030101010101" pitchFamily="2" charset="-122"/>
              </a:rPr>
              <a:t>中</a:t>
            </a: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b="0" dirty="0"/>
              <a:t>看</a:t>
            </a:r>
            <a:r>
              <a:rPr lang="en-US" altLang="zh-CN" b="0" dirty="0"/>
              <a:t>service account</a:t>
            </a:r>
            <a:r>
              <a:rPr lang="zh-CN" altLang="en-US" b="0" dirty="0"/>
              <a:t>中指定的</a:t>
            </a:r>
            <a:r>
              <a:rPr lang="en-US" altLang="zh-CN" b="0" dirty="0"/>
              <a:t>secret</a:t>
            </a:r>
            <a:r>
              <a:rPr lang="zh-CN" altLang="en-US" b="0" dirty="0"/>
              <a:t>：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sz="1600" b="0" dirty="0" err="1"/>
              <a:t>kubectl</a:t>
            </a:r>
            <a:r>
              <a:rPr lang="en-US" altLang="zh-CN" sz="1600" b="0" dirty="0"/>
              <a:t> get secrets build-robot -o </a:t>
            </a:r>
            <a:r>
              <a:rPr lang="en-US" altLang="zh-CN" sz="1600" b="0" dirty="0" err="1"/>
              <a:t>yaml</a:t>
            </a:r>
            <a:endParaRPr lang="en-US" altLang="zh-CN" sz="1600" b="0" dirty="0"/>
          </a:p>
          <a:p>
            <a:endParaRPr lang="en-US" altLang="zh-CN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BA2BF6-6967-AA48-95B8-AD5F7CFBC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42501"/>
              </p:ext>
            </p:extLst>
          </p:nvPr>
        </p:nvGraphicFramePr>
        <p:xfrm>
          <a:off x="971600" y="4077072"/>
          <a:ext cx="3384376" cy="1099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68876207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kubectl</a:t>
                      </a:r>
                      <a:r>
                        <a:rPr lang="en-US" sz="1200" u="none" strike="noStrike" dirty="0">
                          <a:effectLst/>
                        </a:rPr>
                        <a:t> get </a:t>
                      </a:r>
                      <a:r>
                        <a:rPr lang="en-US" sz="1200" u="none" strike="noStrike" dirty="0" err="1">
                          <a:effectLst/>
                        </a:rPr>
                        <a:t>serviceaccounts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775882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kubectl get serviceaoounts/build-robot -o yaml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309473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kubectl delete serviceaccount/build-robot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97263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kubectl</a:t>
                      </a:r>
                      <a:r>
                        <a:rPr lang="en-US" sz="1200" u="none" strike="noStrike" dirty="0">
                          <a:effectLst/>
                        </a:rPr>
                        <a:t> patch </a:t>
                      </a:r>
                      <a:r>
                        <a:rPr lang="en-US" sz="1200" u="none" strike="noStrike" dirty="0" err="1">
                          <a:effectLst/>
                        </a:rPr>
                        <a:t>serviceaccount</a:t>
                      </a:r>
                      <a:r>
                        <a:rPr lang="en-US" sz="1200" u="none" strike="noStrike" dirty="0">
                          <a:effectLst/>
                        </a:rPr>
                        <a:t> default -p ‘{“</a:t>
                      </a:r>
                      <a:r>
                        <a:rPr lang="en-US" sz="1200" u="none" strike="noStrike" dirty="0" err="1">
                          <a:effectLst/>
                        </a:rPr>
                        <a:t>imagePullSecrets</a:t>
                      </a:r>
                      <a:r>
                        <a:rPr lang="en-US" sz="1200" u="none" strike="noStrike" dirty="0">
                          <a:effectLst/>
                        </a:rPr>
                        <a:t>”:[{“name”:”</a:t>
                      </a:r>
                      <a:r>
                        <a:rPr lang="en-US" sz="1200" u="none" strike="noStrike" dirty="0" err="1">
                          <a:effectLst/>
                        </a:rPr>
                        <a:t>myregistrykey</a:t>
                      </a:r>
                      <a:r>
                        <a:rPr lang="en-US" sz="1200" u="none" strike="noStrike" dirty="0">
                          <a:effectLst/>
                        </a:rPr>
                        <a:t>”}]}’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647605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62ED1F-DAE2-A74A-BADD-B9DCA93EA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82782"/>
              </p:ext>
            </p:extLst>
          </p:nvPr>
        </p:nvGraphicFramePr>
        <p:xfrm>
          <a:off x="4947662" y="4077072"/>
          <a:ext cx="3251200" cy="2305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377663704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kubectl apply -f - &lt;&lt;EOF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0567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apiVersion:v1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488199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kind:Secret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01939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metadata: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108287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 name:build-robot-secret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698695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 annotations: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683829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   kubernetes.io/service-account.name:build-robot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33155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type:kubernetes.io/service-account-token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19804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EOF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024045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A39779D-CA8A-1B4D-B91F-139613CB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>
            <a:extLst>
              <a:ext uri="{FF2B5EF4-FFF2-40B4-BE49-F238E27FC236}">
                <a16:creationId xmlns:a16="http://schemas.microsoft.com/office/drawing/2014/main" id="{EA8D46A8-8414-D74D-956B-0E997322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b="0" dirty="0"/>
              <a:t>Kubernetes</a:t>
            </a:r>
            <a:r>
              <a:rPr lang="zh-CN" altLang="en-US" b="0" dirty="0"/>
              <a:t>认证</a:t>
            </a:r>
            <a:r>
              <a:rPr lang="en-US" altLang="zh-CN" b="0" dirty="0"/>
              <a:t>-</a:t>
            </a:r>
            <a:r>
              <a:rPr lang="zh-CN" altLang="en-US" b="0" dirty="0"/>
              <a:t> </a:t>
            </a:r>
            <a:r>
              <a:rPr lang="en-US" altLang="zh-CN" b="0" dirty="0"/>
              <a:t>- </a:t>
            </a:r>
            <a:r>
              <a:rPr lang="en-US" altLang="zh-CN" b="0" dirty="0" err="1"/>
              <a:t>kubeconfig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64291" name="Rectangle 3">
            <a:extLst>
              <a:ext uri="{FF2B5EF4-FFF2-40B4-BE49-F238E27FC236}">
                <a16:creationId xmlns:a16="http://schemas.microsoft.com/office/drawing/2014/main" id="{6C6E7156-B851-6741-B707-FFFE60BFF0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629525" cy="475138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生成</a:t>
            </a:r>
            <a:r>
              <a:rPr lang="en-US" altLang="zh-CN" dirty="0" err="1">
                <a:latin typeface="宋体" panose="02010600030101010101" pitchFamily="2" charset="-122"/>
              </a:rPr>
              <a:t>kubeconfig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配置一个名为</a:t>
            </a:r>
            <a:r>
              <a:rPr lang="en-US" altLang="zh-CN" dirty="0" err="1">
                <a:latin typeface="宋体" panose="02010600030101010101" pitchFamily="2" charset="-122"/>
              </a:rPr>
              <a:t>kubernetes</a:t>
            </a:r>
            <a:r>
              <a:rPr lang="zh-CN" altLang="en-US" dirty="0">
                <a:latin typeface="宋体" panose="02010600030101010101" pitchFamily="2" charset="-122"/>
              </a:rPr>
              <a:t>的集群，并指定服务地址与根证书；将秘钥信息加入</a:t>
            </a:r>
            <a:r>
              <a:rPr lang="en-US" altLang="zh-CN" dirty="0" err="1">
                <a:latin typeface="宋体" panose="02010600030101010101" pitchFamily="2" charset="-122"/>
              </a:rPr>
              <a:t>kubectl</a:t>
            </a:r>
            <a:r>
              <a:rPr lang="zh-CN" altLang="en-US" dirty="0">
                <a:latin typeface="宋体" panose="02010600030101010101" pitchFamily="2" charset="-122"/>
              </a:rPr>
              <a:t>配置中；添加新的</a:t>
            </a:r>
            <a:r>
              <a:rPr lang="en-US" altLang="zh-CN" dirty="0">
                <a:latin typeface="宋体" panose="02010600030101010101" pitchFamily="2" charset="-122"/>
              </a:rPr>
              <a:t>context</a:t>
            </a:r>
            <a:r>
              <a:rPr lang="zh-CN" altLang="en-US" dirty="0">
                <a:latin typeface="宋体" panose="02010600030101010101" pitchFamily="2" charset="-122"/>
              </a:rPr>
              <a:t>入口到</a:t>
            </a:r>
            <a:r>
              <a:rPr lang="en-US" altLang="zh-CN" dirty="0" err="1">
                <a:latin typeface="宋体" panose="02010600030101010101" pitchFamily="2" charset="-122"/>
              </a:rPr>
              <a:t>kubectl</a:t>
            </a:r>
            <a:r>
              <a:rPr lang="zh-CN" altLang="en-US" dirty="0">
                <a:latin typeface="宋体" panose="02010600030101010101" pitchFamily="2" charset="-122"/>
              </a:rPr>
              <a:t>配置中：</a:t>
            </a:r>
          </a:p>
          <a:p>
            <a:pPr marL="465138" lvl="1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endParaRPr lang="zh-CN" altLang="zh-CN" sz="1400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使用</a:t>
            </a:r>
            <a:r>
              <a:rPr lang="en-US" altLang="zh-CN" dirty="0" err="1">
                <a:latin typeface="宋体" panose="02010600030101010101" pitchFamily="2" charset="-122"/>
              </a:rPr>
              <a:t>kubeconfig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设置</a:t>
            </a:r>
            <a:r>
              <a:rPr lang="en-US" altLang="zh-CN" dirty="0">
                <a:latin typeface="宋体" panose="02010600030101010101" pitchFamily="2" charset="-122"/>
              </a:rPr>
              <a:t>KUBECONFIG</a:t>
            </a:r>
            <a:r>
              <a:rPr lang="zh-CN" altLang="en-US" dirty="0">
                <a:latin typeface="宋体" panose="02010600030101010101" pitchFamily="2" charset="-122"/>
              </a:rPr>
              <a:t>环境变量，指定一个或者多个</a:t>
            </a:r>
            <a:r>
              <a:rPr lang="en-US" altLang="zh-CN" dirty="0">
                <a:latin typeface="宋体" panose="02010600030101010101" pitchFamily="2" charset="-122"/>
              </a:rPr>
              <a:t>config</a:t>
            </a:r>
            <a:r>
              <a:rPr lang="zh-CN" altLang="en-US" dirty="0">
                <a:latin typeface="宋体" panose="02010600030101010101" pitchFamily="2" charset="-122"/>
              </a:rPr>
              <a:t>连接配置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/>
              <a:t>             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65138" lvl="1" indent="0"/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</a:rPr>
              <a:t>$HOME/.</a:t>
            </a:r>
            <a:r>
              <a:rPr lang="en-US" altLang="zh-CN" dirty="0" err="1">
                <a:latin typeface="宋体" panose="02010600030101010101" pitchFamily="2" charset="-122"/>
              </a:rPr>
              <a:t>kube</a:t>
            </a:r>
            <a:r>
              <a:rPr lang="en-US" altLang="zh-CN" dirty="0">
                <a:latin typeface="宋体" panose="02010600030101010101" pitchFamily="2" charset="-122"/>
              </a:rPr>
              <a:t>/config</a:t>
            </a:r>
            <a:r>
              <a:rPr lang="zh-CN" altLang="en-US" dirty="0">
                <a:latin typeface="宋体" panose="02010600030101010101" pitchFamily="2" charset="-122"/>
              </a:rPr>
              <a:t>追加到</a:t>
            </a:r>
            <a:r>
              <a:rPr lang="en-US" altLang="zh-CN" dirty="0" err="1">
                <a:latin typeface="宋体" panose="02010600030101010101" pitchFamily="2" charset="-122"/>
              </a:rPr>
              <a:t>kubeconfig</a:t>
            </a:r>
            <a:r>
              <a:rPr lang="zh-CN" altLang="en-US" dirty="0">
                <a:latin typeface="宋体" panose="02010600030101010101" pitchFamily="2" charset="-122"/>
              </a:rPr>
              <a:t>环境变量设置中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多集群</a:t>
            </a:r>
            <a:r>
              <a:rPr lang="en-US" altLang="zh-CN" dirty="0">
                <a:latin typeface="宋体" panose="02010600030101010101" pitchFamily="2" charset="-122"/>
              </a:rPr>
              <a:t>config</a:t>
            </a:r>
            <a:r>
              <a:rPr lang="zh-CN" altLang="en-US" dirty="0">
                <a:latin typeface="宋体" panose="02010600030101010101" pitchFamily="2" charset="-122"/>
              </a:rPr>
              <a:t>的合并和切换</a:t>
            </a:r>
          </a:p>
          <a:p>
            <a:pPr marL="465138" lvl="1" indent="0"/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/>
            <a:endParaRPr lang="zh-CN" altLang="en-US" sz="1400" dirty="0">
              <a:latin typeface="宋体" panose="02010600030101010101" pitchFamily="2" charset="-122"/>
            </a:endParaRPr>
          </a:p>
          <a:p>
            <a:pPr marL="465138" lvl="1" indent="0"/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/>
            <a:endParaRPr lang="zh-CN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4C652D5-84AB-8742-BC14-1C01F2CBD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54954"/>
              </p:ext>
            </p:extLst>
          </p:nvPr>
        </p:nvGraphicFramePr>
        <p:xfrm>
          <a:off x="1510506" y="2420888"/>
          <a:ext cx="6876256" cy="1095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6256">
                  <a:extLst>
                    <a:ext uri="{9D8B030D-6E8A-4147-A177-3AD203B41FA5}">
                      <a16:colId xmlns:a16="http://schemas.microsoft.com/office/drawing/2014/main" val="59847761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kubectl</a:t>
                      </a:r>
                      <a:r>
                        <a:rPr lang="en-US" sz="1400" u="none" strike="noStrike" dirty="0">
                          <a:effectLst/>
                        </a:rPr>
                        <a:t> config set-cluster </a:t>
                      </a:r>
                      <a:r>
                        <a:rPr lang="en-US" sz="1400" u="none" strike="noStrike" dirty="0" err="1">
                          <a:effectLst/>
                        </a:rPr>
                        <a:t>kubernetes</a:t>
                      </a:r>
                      <a:r>
                        <a:rPr lang="en-US" sz="1400" u="none" strike="noStrike" dirty="0">
                          <a:effectLst/>
                        </a:rPr>
                        <a:t> --certificate-authority=/k8s/</a:t>
                      </a:r>
                      <a:r>
                        <a:rPr lang="en-US" sz="1400" u="none" strike="noStrike" dirty="0" err="1">
                          <a:effectLst/>
                        </a:rPr>
                        <a:t>kubernetes</a:t>
                      </a:r>
                      <a:r>
                        <a:rPr lang="en-US" sz="1400" u="none" strike="noStrike" dirty="0">
                          <a:effectLst/>
                        </a:rPr>
                        <a:t>/</a:t>
                      </a:r>
                      <a:r>
                        <a:rPr lang="en-US" sz="1400" u="none" strike="noStrike" dirty="0" err="1">
                          <a:effectLst/>
                        </a:rPr>
                        <a:t>ssl</a:t>
                      </a:r>
                      <a:r>
                        <a:rPr lang="en-US" sz="1400" u="none" strike="noStrike" dirty="0">
                          <a:effectLst/>
                        </a:rPr>
                        <a:t>/</a:t>
                      </a:r>
                      <a:r>
                        <a:rPr lang="en-US" sz="1400" u="none" strike="noStrike" dirty="0" err="1">
                          <a:effectLst/>
                        </a:rPr>
                        <a:t>ca.pem</a:t>
                      </a:r>
                      <a:r>
                        <a:rPr lang="en-US" sz="1400" u="none" strike="noStrike" dirty="0">
                          <a:effectLst/>
                        </a:rPr>
                        <a:t> --server= https://192.168.254.2:6443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14354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kubectl config set-credentials admin --client-certificate=/k8s/kubernetes/ssl/admin.pem --client-key=/k8s/kubernetes/ssl/admin-key.pem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5406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kubectl</a:t>
                      </a:r>
                      <a:r>
                        <a:rPr lang="en-US" sz="1400" u="none" strike="noStrike" dirty="0">
                          <a:effectLst/>
                        </a:rPr>
                        <a:t> config set-context </a:t>
                      </a:r>
                      <a:r>
                        <a:rPr lang="en-US" sz="1400" u="none" strike="noStrike" dirty="0" err="1">
                          <a:effectLst/>
                        </a:rPr>
                        <a:t>kubernetes</a:t>
                      </a:r>
                      <a:r>
                        <a:rPr lang="en-US" sz="1400" u="none" strike="noStrike" dirty="0">
                          <a:effectLst/>
                        </a:rPr>
                        <a:t> --cluster=</a:t>
                      </a:r>
                      <a:r>
                        <a:rPr lang="en-US" sz="1400" u="none" strike="noStrike" dirty="0" err="1">
                          <a:effectLst/>
                        </a:rPr>
                        <a:t>kubernetes</a:t>
                      </a:r>
                      <a:r>
                        <a:rPr lang="en-US" sz="1400" u="none" strike="noStrike" dirty="0">
                          <a:effectLst/>
                        </a:rPr>
                        <a:t> --user=admin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984514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2CDDBA9-37AA-AF44-9691-EE4B191AE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14140"/>
              </p:ext>
            </p:extLst>
          </p:nvPr>
        </p:nvGraphicFramePr>
        <p:xfrm>
          <a:off x="1547664" y="4149080"/>
          <a:ext cx="6623720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3720">
                  <a:extLst>
                    <a:ext uri="{9D8B030D-6E8A-4147-A177-3AD203B41FA5}">
                      <a16:colId xmlns:a16="http://schemas.microsoft.com/office/drawing/2014/main" val="270641107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export KUBECONFIG_SAVED=$KUBECONFIG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06756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export KUBECONFIG=$KUBECONFIG:config-demo:config-demo-2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970292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1903176-CE52-644D-97DB-F4DF1828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81973"/>
              </p:ext>
            </p:extLst>
          </p:nvPr>
        </p:nvGraphicFramePr>
        <p:xfrm>
          <a:off x="1584176" y="5013176"/>
          <a:ext cx="6587208" cy="24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7208">
                  <a:extLst>
                    <a:ext uri="{9D8B030D-6E8A-4147-A177-3AD203B41FA5}">
                      <a16:colId xmlns:a16="http://schemas.microsoft.com/office/drawing/2014/main" val="163326044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export KUBECONFIG=$KUBECONFIG:$HOME/.</a:t>
                      </a:r>
                      <a:r>
                        <a:rPr lang="en-US" sz="1200" u="none" strike="noStrike" dirty="0" err="1">
                          <a:effectLst/>
                        </a:rPr>
                        <a:t>kube</a:t>
                      </a:r>
                      <a:r>
                        <a:rPr lang="en-US" sz="1200" u="none" strike="noStrike" dirty="0">
                          <a:effectLst/>
                        </a:rPr>
                        <a:t>/config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32435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CF2EE6-B372-0A43-B94E-82DDDA8D3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01597"/>
              </p:ext>
            </p:extLst>
          </p:nvPr>
        </p:nvGraphicFramePr>
        <p:xfrm>
          <a:off x="1573948" y="5589240"/>
          <a:ext cx="6623720" cy="1099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3720">
                  <a:extLst>
                    <a:ext uri="{9D8B030D-6E8A-4147-A177-3AD203B41FA5}">
                      <a16:colId xmlns:a16="http://schemas.microsoft.com/office/drawing/2014/main" val="179650698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KUBECONFIG=file1:file2:file3 </a:t>
                      </a:r>
                      <a:r>
                        <a:rPr lang="en-US" sz="1200" u="none" strike="noStrike" dirty="0" err="1">
                          <a:effectLst/>
                        </a:rPr>
                        <a:t>kubectl</a:t>
                      </a:r>
                      <a:r>
                        <a:rPr lang="en-US" sz="1200" u="none" strike="noStrike" dirty="0">
                          <a:effectLst/>
                        </a:rPr>
                        <a:t> config view -merge —flatten &gt; ~/.</a:t>
                      </a:r>
                      <a:r>
                        <a:rPr lang="en-US" sz="1200" u="none" strike="noStrike" dirty="0" err="1">
                          <a:effectLst/>
                        </a:rPr>
                        <a:t>kube</a:t>
                      </a:r>
                      <a:r>
                        <a:rPr lang="en-US" sz="1200" u="none" strike="noStrike" dirty="0">
                          <a:effectLst/>
                        </a:rPr>
                        <a:t>/all-config export(</a:t>
                      </a:r>
                      <a:r>
                        <a:rPr lang="zh-CN" altLang="en-US" sz="1200" u="none" strike="noStrike" dirty="0">
                          <a:effectLst/>
                        </a:rPr>
                        <a:t>不同</a:t>
                      </a:r>
                      <a:r>
                        <a:rPr lang="en-US" sz="1200" u="none" strike="noStrike" dirty="0">
                          <a:effectLst/>
                        </a:rPr>
                        <a:t>config</a:t>
                      </a:r>
                      <a:r>
                        <a:rPr lang="zh-CN" altLang="en-US" sz="1200" u="none" strike="noStrike" dirty="0">
                          <a:effectLst/>
                        </a:rPr>
                        <a:t>的</a:t>
                      </a:r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r>
                        <a:rPr lang="zh-CN" altLang="en-US" sz="1200" u="none" strike="noStrike" dirty="0">
                          <a:effectLst/>
                        </a:rPr>
                        <a:t>需要唯一</a:t>
                      </a:r>
                      <a:r>
                        <a:rPr lang="en-US" altLang="zh-CN" sz="1200" u="none" strike="noStrike" dirty="0">
                          <a:effectLst/>
                        </a:rPr>
                        <a:t>)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94506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KUBECONFIG=~/.kube/all-config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08688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kubectl</a:t>
                      </a:r>
                      <a:r>
                        <a:rPr lang="en-US" sz="1200" u="none" strike="noStrike" dirty="0">
                          <a:effectLst/>
                        </a:rPr>
                        <a:t> config get-contexts（</a:t>
                      </a:r>
                      <a:r>
                        <a:rPr lang="zh-CN" altLang="en-US" sz="1200" u="none" strike="noStrike" dirty="0">
                          <a:effectLst/>
                        </a:rPr>
                        <a:t>查看当前所有可用的</a:t>
                      </a:r>
                      <a:r>
                        <a:rPr lang="en-US" sz="1200" u="none" strike="noStrike" dirty="0">
                          <a:effectLst/>
                        </a:rPr>
                        <a:t>context</a:t>
                      </a:r>
                      <a:r>
                        <a:rPr lang="zh-CN" altLang="en-US" sz="1200" u="none" strike="noStrike" dirty="0">
                          <a:effectLst/>
                        </a:rPr>
                        <a:t>连接配置）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850331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kubectl</a:t>
                      </a:r>
                      <a:r>
                        <a:rPr lang="en-US" sz="1200" u="none" strike="noStrike" dirty="0">
                          <a:effectLst/>
                        </a:rPr>
                        <a:t> config use-context(your-contexts) （</a:t>
                      </a:r>
                      <a:r>
                        <a:rPr lang="zh-CN" altLang="en-US" sz="1200" u="none" strike="noStrike" dirty="0">
                          <a:effectLst/>
                        </a:rPr>
                        <a:t>指定具体使用哪作为当前</a:t>
                      </a:r>
                      <a:r>
                        <a:rPr lang="en-US" sz="1200" u="none" strike="noStrike" dirty="0" err="1">
                          <a:effectLst/>
                        </a:rPr>
                        <a:t>kubectl</a:t>
                      </a:r>
                      <a:r>
                        <a:rPr lang="zh-CN" altLang="en-US" sz="1200" u="none" strike="noStrike" dirty="0">
                          <a:effectLst/>
                        </a:rPr>
                        <a:t>客户端连接配置）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1085109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CCF53C0-EFD2-6A4C-8C95-FD178F1F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>
            <a:extLst>
              <a:ext uri="{FF2B5EF4-FFF2-40B4-BE49-F238E27FC236}">
                <a16:creationId xmlns:a16="http://schemas.microsoft.com/office/drawing/2014/main" id="{90635300-9677-0644-B54A-183EA0B5F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420938"/>
            <a:ext cx="475262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lnSpc>
                <a:spcPct val="120000"/>
              </a:lnSpc>
              <a:buClr>
                <a:srgbClr val="00A3A1"/>
              </a:buClr>
              <a:buFont typeface="Wingdings" pitchFamily="2" charset="2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indent="7938">
              <a:lnSpc>
                <a:spcPct val="120000"/>
              </a:lnSpc>
              <a:buClr>
                <a:schemeClr val="accent2"/>
              </a:buClr>
              <a:buFont typeface="Webdings" pitchFamily="2" charset="2"/>
              <a:buChar char="4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buClr>
                <a:schemeClr val="accent2"/>
              </a:buClr>
              <a:buSzPct val="130000"/>
              <a:buChar char="•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</a:rPr>
              <a:t>Kubernetes</a:t>
            </a:r>
            <a:r>
              <a:rPr lang="zh-CN" altLang="en-US" sz="2800" dirty="0">
                <a:solidFill>
                  <a:schemeClr val="bg1"/>
                </a:solidFill>
              </a:rPr>
              <a:t>集群安全机制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</a:rPr>
              <a:t>——RBAC</a:t>
            </a:r>
            <a:r>
              <a:rPr lang="zh-CN" altLang="en-US" sz="2800" dirty="0">
                <a:solidFill>
                  <a:schemeClr val="bg1"/>
                </a:solidFill>
              </a:rPr>
              <a:t>鉴权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 eaLnBrk="1" hangingPunct="1"/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A3F203-FFD1-9D4B-B570-03087DD64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354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>
            <a:extLst>
              <a:ext uri="{FF2B5EF4-FFF2-40B4-BE49-F238E27FC236}">
                <a16:creationId xmlns:a16="http://schemas.microsoft.com/office/drawing/2014/main" id="{EA8D46A8-8414-D74D-956B-0E997322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b="0" dirty="0"/>
              <a:t>Kubernetes</a:t>
            </a:r>
            <a:r>
              <a:rPr lang="zh-CN" altLang="en-US" b="0" dirty="0"/>
              <a:t> </a:t>
            </a:r>
            <a:r>
              <a:rPr lang="en-US" altLang="zh-CN" b="0" dirty="0"/>
              <a:t>RBAC</a:t>
            </a:r>
            <a:r>
              <a:rPr lang="zh-CN" altLang="en-US" b="0" dirty="0"/>
              <a:t>鉴权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64291" name="Rectangle 3">
            <a:extLst>
              <a:ext uri="{FF2B5EF4-FFF2-40B4-BE49-F238E27FC236}">
                <a16:creationId xmlns:a16="http://schemas.microsoft.com/office/drawing/2014/main" id="{6C6E7156-B851-6741-B707-FFFE60BFF0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629525" cy="4751388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</a:rPr>
              <a:t>RBAC</a:t>
            </a:r>
            <a:r>
              <a:rPr lang="zh-CN" altLang="en-US" dirty="0">
                <a:latin typeface="宋体" panose="02010600030101010101" pitchFamily="2" charset="-122"/>
              </a:rPr>
              <a:t>权限策略三要素：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谁（</a:t>
            </a:r>
            <a:r>
              <a:rPr lang="en-US" altLang="zh-CN" dirty="0">
                <a:latin typeface="宋体" panose="02010600030101010101" pitchFamily="2" charset="-122"/>
              </a:rPr>
              <a:t>subjects</a:t>
            </a:r>
            <a:r>
              <a:rPr lang="zh-CN" altLang="en-US" dirty="0">
                <a:latin typeface="宋体" panose="02010600030101010101" pitchFamily="2" charset="-122"/>
              </a:rPr>
              <a:t>）：可以是开发人员、集群管理员、也可以是系统组件进程、</a:t>
            </a:r>
            <a:r>
              <a:rPr lang="en-US" altLang="zh-CN" dirty="0">
                <a:latin typeface="宋体" panose="02010600030101010101" pitchFamily="2" charset="-122"/>
              </a:rPr>
              <a:t>pod</a:t>
            </a:r>
            <a:r>
              <a:rPr lang="zh-CN" altLang="en-US" dirty="0">
                <a:latin typeface="宋体" panose="02010600030101010101" pitchFamily="2" charset="-122"/>
              </a:rPr>
              <a:t>中的业务逻辑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对象资源</a:t>
            </a:r>
            <a:r>
              <a:rPr lang="en-US" altLang="zh-CN" dirty="0">
                <a:latin typeface="宋体" panose="02010600030101010101" pitchFamily="2" charset="-122"/>
              </a:rPr>
              <a:t>(API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Resource)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</a:rPr>
              <a:t>Pod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Service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Nodes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Namespace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Secrets…</a:t>
            </a: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操作</a:t>
            </a:r>
            <a:r>
              <a:rPr lang="en-US" altLang="zh-CN" dirty="0">
                <a:latin typeface="宋体" panose="02010600030101010101" pitchFamily="2" charset="-122"/>
              </a:rPr>
              <a:t>(Verbs):create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get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delete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list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patch…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endParaRPr lang="zh-CN" altLang="zh-CN" sz="1400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RBAC</a:t>
            </a:r>
            <a:r>
              <a:rPr lang="zh-CN" altLang="en-US" dirty="0">
                <a:latin typeface="宋体" panose="02010600030101010101" pitchFamily="2" charset="-122"/>
              </a:rPr>
              <a:t>策略包含主体</a:t>
            </a:r>
            <a:r>
              <a:rPr lang="en-US" altLang="zh-CN" dirty="0">
                <a:latin typeface="宋体" panose="02010600030101010101" pitchFamily="2" charset="-122"/>
              </a:rPr>
              <a:t>(subject)</a:t>
            </a:r>
            <a:r>
              <a:rPr lang="zh-CN" altLang="en-US" dirty="0">
                <a:latin typeface="宋体" panose="02010600030101010101" pitchFamily="2" charset="-122"/>
              </a:rPr>
              <a:t>、动作</a:t>
            </a:r>
            <a:r>
              <a:rPr lang="en-US" altLang="zh-CN" dirty="0">
                <a:latin typeface="宋体" panose="02010600030101010101" pitchFamily="2" charset="-122"/>
              </a:rPr>
              <a:t>(verb)</a:t>
            </a:r>
            <a:r>
              <a:rPr lang="zh-CN" altLang="en-US" dirty="0">
                <a:latin typeface="宋体" panose="02010600030101010101" pitchFamily="2" charset="-122"/>
              </a:rPr>
              <a:t>、资源</a:t>
            </a:r>
            <a:r>
              <a:rPr lang="en-US" altLang="zh-CN" dirty="0">
                <a:latin typeface="宋体" panose="02010600030101010101" pitchFamily="2" charset="-122"/>
              </a:rPr>
              <a:t>(resource)</a:t>
            </a:r>
            <a:r>
              <a:rPr lang="zh-CN" altLang="en-US" dirty="0">
                <a:latin typeface="宋体" panose="02010600030101010101" pitchFamily="2" charset="-122"/>
              </a:rPr>
              <a:t>和命名空间</a:t>
            </a:r>
            <a:r>
              <a:rPr lang="en-US" altLang="zh-CN" dirty="0">
                <a:latin typeface="宋体" panose="02010600030101010101" pitchFamily="2" charset="-122"/>
              </a:rPr>
              <a:t>(namespace)</a:t>
            </a:r>
          </a:p>
          <a:p>
            <a:pPr marL="465138" lvl="1" indent="0"/>
            <a:r>
              <a:rPr lang="en-US" altLang="zh-CN" dirty="0">
                <a:latin typeface="宋体" panose="02010600030101010101" pitchFamily="2" charset="-122"/>
              </a:rPr>
              <a:t>User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can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宋体" panose="02010600030101010101" pitchFamily="2" charset="-122"/>
              </a:rPr>
              <a:t>create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宋体" panose="02010600030101010101" pitchFamily="2" charset="-122"/>
              </a:rPr>
              <a:t>pods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in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namespace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宋体" panose="02010600030101010101" pitchFamily="2" charset="-122"/>
              </a:rPr>
              <a:t>B</a:t>
            </a:r>
          </a:p>
          <a:p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注意：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默认拒绝所有访问</a:t>
            </a:r>
            <a:r>
              <a:rPr lang="en-US" altLang="zh-CN" dirty="0">
                <a:latin typeface="宋体" panose="02010600030101010101" pitchFamily="2" charset="-122"/>
              </a:rPr>
              <a:t>deny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all</a:t>
            </a: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不能绑定到</a:t>
            </a:r>
            <a:r>
              <a:rPr lang="en-US" altLang="zh-CN" dirty="0">
                <a:latin typeface="宋体" panose="02010600030101010101" pitchFamily="2" charset="-122"/>
              </a:rPr>
              <a:t>namespace</a:t>
            </a:r>
            <a:r>
              <a:rPr lang="zh-CN" altLang="en-US" dirty="0">
                <a:latin typeface="宋体" panose="02010600030101010101" pitchFamily="2" charset="-122"/>
              </a:rPr>
              <a:t>的一个具体的</a:t>
            </a:r>
            <a:r>
              <a:rPr lang="en-US" altLang="zh-CN" dirty="0">
                <a:latin typeface="宋体" panose="02010600030101010101" pitchFamily="2" charset="-122"/>
              </a:rPr>
              <a:t>object</a:t>
            </a:r>
            <a:r>
              <a:rPr lang="zh-CN" altLang="en-US" dirty="0">
                <a:latin typeface="宋体" panose="02010600030101010101" pitchFamily="2" charset="-122"/>
              </a:rPr>
              <a:t>实例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不能控制实例中任意一个字段的访问控制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可以控制其在指定</a:t>
            </a:r>
            <a:r>
              <a:rPr lang="en-US" altLang="zh-CN" dirty="0">
                <a:latin typeface="宋体" panose="02010600030101010101" pitchFamily="2" charset="-122"/>
              </a:rPr>
              <a:t>namespace</a:t>
            </a:r>
            <a:r>
              <a:rPr lang="zh-CN" altLang="en-US" dirty="0">
                <a:latin typeface="宋体" panose="02010600030101010101" pitchFamily="2" charset="-122"/>
              </a:rPr>
              <a:t>下对</a:t>
            </a:r>
            <a:r>
              <a:rPr lang="en-US" altLang="zh-CN" dirty="0">
                <a:latin typeface="宋体" panose="02010600030101010101" pitchFamily="2" charset="-122"/>
              </a:rPr>
              <a:t>node/status</a:t>
            </a:r>
            <a:r>
              <a:rPr lang="zh-CN" altLang="en-US" dirty="0">
                <a:latin typeface="宋体" panose="02010600030101010101" pitchFamily="2" charset="-122"/>
              </a:rPr>
              <a:t>模型的访问</a:t>
            </a:r>
          </a:p>
          <a:p>
            <a:pPr marL="465138" lvl="1" indent="0"/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/>
            <a:endParaRPr lang="zh-CN" altLang="en-US" sz="1400" dirty="0">
              <a:latin typeface="宋体" panose="02010600030101010101" pitchFamily="2" charset="-122"/>
            </a:endParaRPr>
          </a:p>
          <a:p>
            <a:pPr marL="465138" lvl="1" indent="0"/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/>
            <a:endParaRPr lang="zh-CN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F2F7B-4169-7344-B455-31D124D7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130550"/>
            <a:ext cx="3168352" cy="5318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7925A9-9FBF-754A-B417-0D7A3026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6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>
            <a:extLst>
              <a:ext uri="{FF2B5EF4-FFF2-40B4-BE49-F238E27FC236}">
                <a16:creationId xmlns:a16="http://schemas.microsoft.com/office/drawing/2014/main" id="{EA8D46A8-8414-D74D-956B-0E997322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b="0" dirty="0"/>
              <a:t>RBAC</a:t>
            </a:r>
            <a:r>
              <a:rPr lang="zh-CN" altLang="en-US" b="0" dirty="0"/>
              <a:t>的</a:t>
            </a:r>
            <a:r>
              <a:rPr lang="en-US" altLang="zh-CN" b="0" dirty="0"/>
              <a:t>API</a:t>
            </a:r>
            <a:r>
              <a:rPr lang="zh-CN" altLang="en-US" b="0" dirty="0"/>
              <a:t>资源对象</a:t>
            </a:r>
            <a:r>
              <a:rPr lang="en-US" altLang="zh-CN" b="0" dirty="0"/>
              <a:t>-</a:t>
            </a:r>
            <a:r>
              <a:rPr lang="zh-CN" altLang="en-US" b="0" dirty="0"/>
              <a:t> </a:t>
            </a:r>
            <a:r>
              <a:rPr lang="en-US" altLang="zh-CN" b="0" dirty="0"/>
              <a:t>-</a:t>
            </a:r>
            <a:r>
              <a:rPr lang="zh-CN" altLang="en-US" b="0" dirty="0"/>
              <a:t>角色及绑定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64291" name="Rectangle 3">
            <a:extLst>
              <a:ext uri="{FF2B5EF4-FFF2-40B4-BE49-F238E27FC236}">
                <a16:creationId xmlns:a16="http://schemas.microsoft.com/office/drawing/2014/main" id="{6C6E7156-B851-6741-B707-FFFE60BFF0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629525" cy="47513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在指定命名空间上配置角色权限，定义在指定</a:t>
            </a:r>
            <a:r>
              <a:rPr lang="en-US" altLang="zh-CN" dirty="0">
                <a:latin typeface="宋体" panose="02010600030101010101" pitchFamily="2" charset="-122"/>
              </a:rPr>
              <a:t>k8s</a:t>
            </a:r>
            <a:r>
              <a:rPr lang="zh-CN" altLang="en-US" dirty="0">
                <a:latin typeface="宋体" panose="02010600030101010101" pitchFamily="2" charset="-122"/>
              </a:rPr>
              <a:t>命名空间资源上用户可以进行哪些操作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角色（</a:t>
            </a:r>
            <a:r>
              <a:rPr lang="en-US" altLang="zh-CN" dirty="0">
                <a:latin typeface="宋体" panose="02010600030101010101" pitchFamily="2" charset="-122"/>
              </a:rPr>
              <a:t>Role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角色绑定（</a:t>
            </a:r>
            <a:r>
              <a:rPr lang="en-US" altLang="zh-CN" dirty="0" err="1">
                <a:latin typeface="宋体" panose="02010600030101010101" pitchFamily="2" charset="-122"/>
              </a:rPr>
              <a:t>RoleBinding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701D3D-CCF5-8648-A454-DED4E747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80" y="2897336"/>
            <a:ext cx="3556000" cy="355600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EC3A0F56-BFD5-B44E-86E6-D768E973B0C8}"/>
              </a:ext>
            </a:extLst>
          </p:cNvPr>
          <p:cNvGrpSpPr/>
          <p:nvPr/>
        </p:nvGrpSpPr>
        <p:grpSpPr>
          <a:xfrm>
            <a:off x="1023544" y="2872951"/>
            <a:ext cx="3551769" cy="1463590"/>
            <a:chOff x="1023544" y="2872951"/>
            <a:chExt cx="3551769" cy="146359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40969BB-1AB4-F841-8975-6A372E409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3544" y="2872951"/>
              <a:ext cx="3551769" cy="1463590"/>
            </a:xfrm>
            <a:prstGeom prst="rect">
              <a:avLst/>
            </a:prstGeom>
          </p:spPr>
        </p:pic>
        <p:sp>
          <p:nvSpPr>
            <p:cNvPr id="9" name="矩形标注 8">
              <a:extLst>
                <a:ext uri="{FF2B5EF4-FFF2-40B4-BE49-F238E27FC236}">
                  <a16:creationId xmlns:a16="http://schemas.microsoft.com/office/drawing/2014/main" id="{BAD3ECCA-B478-954B-87EF-387BE20C8442}"/>
                </a:ext>
              </a:extLst>
            </p:cNvPr>
            <p:cNvSpPr/>
            <p:nvPr/>
          </p:nvSpPr>
          <p:spPr bwMode="auto">
            <a:xfrm>
              <a:off x="2796114" y="3520850"/>
              <a:ext cx="864096" cy="288032"/>
            </a:xfrm>
            <a:prstGeom prst="wedgeRectCallout">
              <a:avLst>
                <a:gd name="adj1" fmla="val -62899"/>
                <a:gd name="adj2" fmla="val 106669"/>
              </a:avLst>
            </a:pr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100" dirty="0"/>
                <a:t>访问哪些资源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</a:endParaRPr>
            </a:p>
          </p:txBody>
        </p:sp>
        <p:sp>
          <p:nvSpPr>
            <p:cNvPr id="12" name="矩形标注 11">
              <a:extLst>
                <a:ext uri="{FF2B5EF4-FFF2-40B4-BE49-F238E27FC236}">
                  <a16:creationId xmlns:a16="http://schemas.microsoft.com/office/drawing/2014/main" id="{2FD5F41C-E960-244A-9E24-51478D67AC48}"/>
                </a:ext>
              </a:extLst>
            </p:cNvPr>
            <p:cNvSpPr/>
            <p:nvPr/>
          </p:nvSpPr>
          <p:spPr bwMode="auto">
            <a:xfrm>
              <a:off x="3696653" y="3717032"/>
              <a:ext cx="864096" cy="288032"/>
            </a:xfrm>
            <a:prstGeom prst="wedgeRectCallout">
              <a:avLst>
                <a:gd name="adj1" fmla="val -62899"/>
                <a:gd name="adj2" fmla="val 106669"/>
              </a:avLst>
            </a:pr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</a:rPr>
                <a:t>有哪些操作权限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A10944-CB33-8542-832F-F1B4B92F9301}"/>
              </a:ext>
            </a:extLst>
          </p:cNvPr>
          <p:cNvGrpSpPr/>
          <p:nvPr/>
        </p:nvGrpSpPr>
        <p:grpSpPr>
          <a:xfrm>
            <a:off x="1020230" y="4393124"/>
            <a:ext cx="3551769" cy="2060212"/>
            <a:chOff x="1020230" y="4016338"/>
            <a:chExt cx="3551769" cy="206021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203705F-6202-E34A-A36A-3A1CC6C1E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230" y="4016338"/>
              <a:ext cx="3551769" cy="2060212"/>
            </a:xfrm>
            <a:prstGeom prst="rect">
              <a:avLst/>
            </a:prstGeom>
          </p:spPr>
        </p:pic>
        <p:sp>
          <p:nvSpPr>
            <p:cNvPr id="13" name="矩形标注 12">
              <a:extLst>
                <a:ext uri="{FF2B5EF4-FFF2-40B4-BE49-F238E27FC236}">
                  <a16:creationId xmlns:a16="http://schemas.microsoft.com/office/drawing/2014/main" id="{50CD89B1-352A-FF4F-90D0-035730E3CF0E}"/>
                </a:ext>
              </a:extLst>
            </p:cNvPr>
            <p:cNvSpPr/>
            <p:nvPr/>
          </p:nvSpPr>
          <p:spPr bwMode="auto">
            <a:xfrm>
              <a:off x="2051720" y="4869160"/>
              <a:ext cx="720080" cy="216024"/>
            </a:xfrm>
            <a:prstGeom prst="wedgeRectCallout">
              <a:avLst>
                <a:gd name="adj1" fmla="val -62899"/>
                <a:gd name="adj2" fmla="val 106669"/>
              </a:avLst>
            </a:pr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100" dirty="0"/>
                <a:t>绑定谁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</a:endParaRPr>
            </a:p>
          </p:txBody>
        </p:sp>
        <p:sp>
          <p:nvSpPr>
            <p:cNvPr id="14" name="矩形标注 13">
              <a:extLst>
                <a:ext uri="{FF2B5EF4-FFF2-40B4-BE49-F238E27FC236}">
                  <a16:creationId xmlns:a16="http://schemas.microsoft.com/office/drawing/2014/main" id="{82483B51-509F-8D4C-AF04-A5E6CED44163}"/>
                </a:ext>
              </a:extLst>
            </p:cNvPr>
            <p:cNvSpPr/>
            <p:nvPr/>
          </p:nvSpPr>
          <p:spPr bwMode="auto">
            <a:xfrm>
              <a:off x="2411760" y="5472854"/>
              <a:ext cx="2016224" cy="332409"/>
            </a:xfrm>
            <a:prstGeom prst="wedgeRectCallout">
              <a:avLst>
                <a:gd name="adj1" fmla="val -69077"/>
                <a:gd name="adj2" fmla="val -6503"/>
              </a:avLst>
            </a:pr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100" dirty="0"/>
                <a:t>绑定的角色，一个绑定只能指定唯一的</a:t>
              </a:r>
              <a:r>
                <a:rPr lang="en-US" altLang="zh-CN" sz="1100" dirty="0"/>
                <a:t>Role</a:t>
              </a: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7EF5DCA-AB5A-7144-A361-F2474F00C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>
            <a:extLst>
              <a:ext uri="{FF2B5EF4-FFF2-40B4-BE49-F238E27FC236}">
                <a16:creationId xmlns:a16="http://schemas.microsoft.com/office/drawing/2014/main" id="{EA8D46A8-8414-D74D-956B-0E997322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b="0" dirty="0"/>
              <a:t>RBAC</a:t>
            </a:r>
            <a:r>
              <a:rPr lang="zh-CN" altLang="en-US" b="0" dirty="0"/>
              <a:t>的</a:t>
            </a:r>
            <a:r>
              <a:rPr lang="en-US" altLang="zh-CN" b="0" dirty="0"/>
              <a:t>API</a:t>
            </a:r>
            <a:r>
              <a:rPr lang="zh-CN" altLang="en-US" b="0" dirty="0"/>
              <a:t>资源对象</a:t>
            </a:r>
            <a:r>
              <a:rPr lang="en-US" altLang="zh-CN" b="0" dirty="0"/>
              <a:t>-</a:t>
            </a:r>
            <a:r>
              <a:rPr lang="zh-CN" altLang="en-US" b="0" dirty="0"/>
              <a:t> </a:t>
            </a:r>
            <a:r>
              <a:rPr lang="en-US" altLang="zh-CN" b="0" dirty="0"/>
              <a:t>-</a:t>
            </a:r>
            <a:r>
              <a:rPr lang="zh-CN" altLang="en-US" b="0" dirty="0"/>
              <a:t>集群角色及绑定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64291" name="Rectangle 3">
            <a:extLst>
              <a:ext uri="{FF2B5EF4-FFF2-40B4-BE49-F238E27FC236}">
                <a16:creationId xmlns:a16="http://schemas.microsoft.com/office/drawing/2014/main" id="{6C6E7156-B851-6741-B707-FFFE60BFF0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629525" cy="47513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在集群所有</a:t>
            </a:r>
            <a:r>
              <a:rPr lang="en-US" altLang="zh-CN" dirty="0">
                <a:latin typeface="宋体" panose="02010600030101010101" pitchFamily="2" charset="-122"/>
              </a:rPr>
              <a:t>ns</a:t>
            </a:r>
            <a:r>
              <a:rPr lang="zh-CN" altLang="en-US" dirty="0">
                <a:latin typeface="宋体" panose="02010600030101010101" pitchFamily="2" charset="-122"/>
              </a:rPr>
              <a:t>维度下配置角色权限，定义针对所有命名空间范围内的资源用户可以进行哪些操作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集群角色（</a:t>
            </a:r>
            <a:r>
              <a:rPr lang="en-US" altLang="zh-CN" dirty="0" err="1">
                <a:latin typeface="宋体" panose="02010600030101010101" pitchFamily="2" charset="-122"/>
              </a:rPr>
              <a:t>ClusterRole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</a:rPr>
              <a:t>--</a:t>
            </a:r>
            <a:r>
              <a:rPr lang="zh-CN" altLang="en-US" b="0" i="1" dirty="0">
                <a:latin typeface="宋体" panose="02010600030101010101" pitchFamily="2" charset="-122"/>
              </a:rPr>
              <a:t>不受限于命名空间</a:t>
            </a:r>
            <a:endParaRPr lang="en-US" altLang="zh-CN" b="0" i="1" dirty="0">
              <a:latin typeface="宋体" panose="02010600030101010101" pitchFamily="2" charset="-122"/>
            </a:endParaRPr>
          </a:p>
          <a:p>
            <a:endParaRPr lang="en-US" altLang="zh-CN" b="0" i="1" dirty="0">
              <a:latin typeface="宋体" panose="02010600030101010101" pitchFamily="2" charset="-122"/>
            </a:endParaRPr>
          </a:p>
          <a:p>
            <a:endParaRPr lang="en-US" altLang="zh-CN" b="0" i="1" dirty="0">
              <a:latin typeface="宋体" panose="02010600030101010101" pitchFamily="2" charset="-122"/>
            </a:endParaRPr>
          </a:p>
          <a:p>
            <a:endParaRPr lang="en-US" altLang="zh-CN" b="0" i="1" dirty="0">
              <a:latin typeface="宋体" panose="02010600030101010101" pitchFamily="2" charset="-122"/>
            </a:endParaRPr>
          </a:p>
          <a:p>
            <a:endParaRPr lang="en-US" altLang="zh-CN" b="0" i="1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b="0" i="1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角色绑定（</a:t>
            </a:r>
            <a:r>
              <a:rPr lang="en-US" altLang="zh-CN" dirty="0" err="1">
                <a:latin typeface="宋体" panose="02010600030101010101" pitchFamily="2" charset="-122"/>
              </a:rPr>
              <a:t>RoleBinding</a:t>
            </a:r>
            <a:r>
              <a:rPr lang="zh-CN" altLang="en-US" dirty="0">
                <a:latin typeface="宋体" panose="02010600030101010101" pitchFamily="2" charset="-122"/>
              </a:rPr>
              <a:t>）和集群角色绑定（</a:t>
            </a:r>
            <a:r>
              <a:rPr lang="en-US" altLang="zh-CN" dirty="0" err="1">
                <a:latin typeface="宋体" panose="02010600030101010101" pitchFamily="2" charset="-122"/>
              </a:rPr>
              <a:t>ClusterRoleBinding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F4E7A1-145E-A847-8DDA-D3DC59EADF68}"/>
              </a:ext>
            </a:extLst>
          </p:cNvPr>
          <p:cNvGrpSpPr/>
          <p:nvPr/>
        </p:nvGrpSpPr>
        <p:grpSpPr>
          <a:xfrm>
            <a:off x="1052132" y="2550817"/>
            <a:ext cx="3375852" cy="1382239"/>
            <a:chOff x="1052132" y="2550817"/>
            <a:chExt cx="3375852" cy="138223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939091A-41FF-254E-A479-F95B43A6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132" y="2550817"/>
              <a:ext cx="3375852" cy="1382239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7B8D045-55DD-6E40-8383-99A05CAF0BB5}"/>
                </a:ext>
              </a:extLst>
            </p:cNvPr>
            <p:cNvSpPr/>
            <p:nvPr/>
          </p:nvSpPr>
          <p:spPr bwMode="auto">
            <a:xfrm>
              <a:off x="1187624" y="2996952"/>
              <a:ext cx="1368152" cy="343382"/>
            </a:xfrm>
            <a:prstGeom prst="ellipse">
              <a:avLst/>
            </a:prstGeom>
            <a:noFill/>
            <a:ln w="952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898200A-2E1F-7D4D-8992-482EBE79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79" y="2541944"/>
            <a:ext cx="3474592" cy="1276753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78AC15BA-C727-4845-8B40-8ED419AB98AC}"/>
              </a:ext>
            </a:extLst>
          </p:cNvPr>
          <p:cNvSpPr/>
          <p:nvPr/>
        </p:nvSpPr>
        <p:spPr bwMode="auto">
          <a:xfrm>
            <a:off x="4547118" y="2958260"/>
            <a:ext cx="1368152" cy="254716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EC6F7A5-5B08-2A4B-9DE8-6CEC7BAF0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32" y="4553987"/>
            <a:ext cx="3287057" cy="19066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BC1819B-8514-4847-BCDC-548A56491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272" y="4553987"/>
            <a:ext cx="3479096" cy="1899349"/>
          </a:xfrm>
          <a:prstGeom prst="rect">
            <a:avLst/>
          </a:prstGeom>
        </p:spPr>
      </p:pic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7465452B-B427-D245-9862-3D450AF66309}"/>
              </a:ext>
            </a:extLst>
          </p:cNvPr>
          <p:cNvCxnSpPr/>
          <p:nvPr/>
        </p:nvCxnSpPr>
        <p:spPr bwMode="auto">
          <a:xfrm>
            <a:off x="2699792" y="5157192"/>
            <a:ext cx="1847326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5C7D0A7-01D7-AC45-BE6F-1869276DB855}"/>
              </a:ext>
            </a:extLst>
          </p:cNvPr>
          <p:cNvCxnSpPr/>
          <p:nvPr/>
        </p:nvCxnSpPr>
        <p:spPr bwMode="auto">
          <a:xfrm flipV="1">
            <a:off x="2051720" y="5589240"/>
            <a:ext cx="2520280" cy="72008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1B6AE247-8209-B140-B4BE-5BBFAE2D4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6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>
            <a:extLst>
              <a:ext uri="{FF2B5EF4-FFF2-40B4-BE49-F238E27FC236}">
                <a16:creationId xmlns:a16="http://schemas.microsoft.com/office/drawing/2014/main" id="{EA8D46A8-8414-D74D-956B-0E997322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b="0" dirty="0"/>
              <a:t>RBAC - - Default </a:t>
            </a:r>
            <a:r>
              <a:rPr lang="en-US" altLang="zh-CN" b="0" dirty="0" err="1"/>
              <a:t>ClusterRolebinding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64291" name="Rectangle 3">
            <a:extLst>
              <a:ext uri="{FF2B5EF4-FFF2-40B4-BE49-F238E27FC236}">
                <a16:creationId xmlns:a16="http://schemas.microsoft.com/office/drawing/2014/main" id="{6C6E7156-B851-6741-B707-FFFE60BFF0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629525" cy="4751388"/>
          </a:xfrm>
        </p:spPr>
        <p:txBody>
          <a:bodyPr/>
          <a:lstStyle/>
          <a:p>
            <a:r>
              <a:rPr lang="en-US" altLang="zh-CN" b="0" dirty="0" err="1"/>
              <a:t>system:basic-user</a:t>
            </a:r>
            <a:r>
              <a:rPr lang="zh-CN" altLang="en-US" b="0" dirty="0"/>
              <a:t>：未认证用户组（</a:t>
            </a:r>
            <a:r>
              <a:rPr lang="en-US" altLang="zh-CN" b="0" dirty="0"/>
              <a:t>group system</a:t>
            </a:r>
            <a:r>
              <a:rPr lang="zh-CN" altLang="en-US" b="0" dirty="0"/>
              <a:t>：</a:t>
            </a:r>
            <a:r>
              <a:rPr lang="en-US" altLang="zh-CN" b="0" dirty="0"/>
              <a:t>unauthenticated</a:t>
            </a:r>
            <a:r>
              <a:rPr lang="zh-CN" altLang="en-US" b="0" dirty="0"/>
              <a:t>）的默认角色，不具备任何的操作权限</a:t>
            </a:r>
          </a:p>
          <a:p>
            <a:r>
              <a:rPr lang="en-US" altLang="zh-CN" b="0" dirty="0"/>
              <a:t>cluster-admin</a:t>
            </a:r>
            <a:r>
              <a:rPr lang="zh-CN" altLang="en-US" b="0" dirty="0"/>
              <a:t>： </a:t>
            </a:r>
            <a:r>
              <a:rPr lang="en-US" altLang="zh-CN" b="0" dirty="0" err="1"/>
              <a:t>system:masters</a:t>
            </a:r>
            <a:r>
              <a:rPr lang="zh-CN" altLang="en-US" b="0" dirty="0"/>
              <a:t>组默认的集群绑定角色，通过绑定</a:t>
            </a:r>
            <a:r>
              <a:rPr lang="en-US" altLang="zh-CN" b="0" dirty="0"/>
              <a:t>cluster-admin </a:t>
            </a:r>
            <a:r>
              <a:rPr lang="en-US" altLang="zh-CN" b="0" dirty="0" err="1"/>
              <a:t>cluterrole</a:t>
            </a:r>
            <a:r>
              <a:rPr lang="zh-CN" altLang="en-US" b="0" dirty="0"/>
              <a:t>，具备集群所有资源的所有操作权限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zh-CN" altLang="en-US" b="0" dirty="0"/>
          </a:p>
          <a:p>
            <a:r>
              <a:rPr lang="zh-CN" altLang="en-US" b="0" dirty="0"/>
              <a:t>集群系统组件都有默认的</a:t>
            </a:r>
            <a:r>
              <a:rPr lang="en-US" altLang="zh-CN" b="0" dirty="0" err="1"/>
              <a:t>clusterrolebinding</a:t>
            </a:r>
            <a:r>
              <a:rPr lang="zh-CN" altLang="en-US" b="0" dirty="0"/>
              <a:t>，包括</a:t>
            </a:r>
            <a:r>
              <a:rPr lang="en-US" altLang="zh-CN" b="0" dirty="0" err="1"/>
              <a:t>kube</a:t>
            </a:r>
            <a:r>
              <a:rPr lang="en-US" altLang="zh-CN" b="0" dirty="0"/>
              <a:t>-controller-manager</a:t>
            </a:r>
            <a:r>
              <a:rPr lang="zh-CN" altLang="en-US" b="0" dirty="0"/>
              <a:t>、</a:t>
            </a:r>
            <a:r>
              <a:rPr lang="en-US" altLang="zh-CN" b="0" dirty="0" err="1"/>
              <a:t>kube</a:t>
            </a:r>
            <a:r>
              <a:rPr lang="en-US" altLang="zh-CN" b="0" dirty="0"/>
              <a:t>-scheduler</a:t>
            </a:r>
            <a:r>
              <a:rPr lang="zh-CN" altLang="en-US" b="0" dirty="0"/>
              <a:t>、</a:t>
            </a:r>
            <a:r>
              <a:rPr lang="en-US" altLang="zh-CN" b="0" dirty="0" err="1"/>
              <a:t>kube</a:t>
            </a:r>
            <a:r>
              <a:rPr lang="en-US" altLang="zh-CN" b="0" dirty="0"/>
              <a:t>-proxy… …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/>
            <a:endParaRPr lang="zh-CN" altLang="en-US" sz="1400" dirty="0">
              <a:latin typeface="宋体" panose="02010600030101010101" pitchFamily="2" charset="-122"/>
            </a:endParaRPr>
          </a:p>
          <a:p>
            <a:pPr marL="465138" lvl="1" indent="0"/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/>
            <a:endParaRPr lang="zh-CN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E74B3B-DD4C-2E45-96A0-28D3AB85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0" y="2924944"/>
            <a:ext cx="6372820" cy="26534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399E23-E586-B14C-BB02-7486FB12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2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>
            <a:extLst>
              <a:ext uri="{FF2B5EF4-FFF2-40B4-BE49-F238E27FC236}">
                <a16:creationId xmlns:a16="http://schemas.microsoft.com/office/drawing/2014/main" id="{90635300-9677-0644-B54A-183EA0B5F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420938"/>
            <a:ext cx="648072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lnSpc>
                <a:spcPct val="120000"/>
              </a:lnSpc>
              <a:buClr>
                <a:srgbClr val="00A3A1"/>
              </a:buClr>
              <a:buFont typeface="Wingdings" pitchFamily="2" charset="2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indent="7938">
              <a:lnSpc>
                <a:spcPct val="120000"/>
              </a:lnSpc>
              <a:buClr>
                <a:schemeClr val="accent2"/>
              </a:buClr>
              <a:buFont typeface="Webdings" pitchFamily="2" charset="2"/>
              <a:buChar char="4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buClr>
                <a:schemeClr val="accent2"/>
              </a:buClr>
              <a:buSzPct val="130000"/>
              <a:buChar char="•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</a:rPr>
              <a:t>Kubernetes</a:t>
            </a:r>
            <a:r>
              <a:rPr lang="zh-CN" altLang="en-US" sz="2800" dirty="0">
                <a:solidFill>
                  <a:schemeClr val="bg1"/>
                </a:solidFill>
              </a:rPr>
              <a:t>集群安全机制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 eaLnBrk="1" hangingPunct="1"/>
            <a:r>
              <a:rPr lang="zh-CN" altLang="en-US" sz="2800" dirty="0">
                <a:solidFill>
                  <a:schemeClr val="bg1"/>
                </a:solidFill>
              </a:rPr>
              <a:t>                </a:t>
            </a:r>
            <a:r>
              <a:rPr lang="en-US" altLang="zh-CN" sz="2800" dirty="0">
                <a:solidFill>
                  <a:schemeClr val="bg1"/>
                </a:solidFill>
              </a:rPr>
              <a:t>——Security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Context</a:t>
            </a:r>
            <a:r>
              <a:rPr lang="zh-CN" altLang="en-US" sz="2800" dirty="0">
                <a:solidFill>
                  <a:schemeClr val="bg1"/>
                </a:solidFill>
              </a:rPr>
              <a:t>的使用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99F32F-F708-1B47-AAE8-50D53DB7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>
            <a:extLst>
              <a:ext uri="{FF2B5EF4-FFF2-40B4-BE49-F238E27FC236}">
                <a16:creationId xmlns:a16="http://schemas.microsoft.com/office/drawing/2014/main" id="{EA8D46A8-8414-D74D-956B-0E997322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b="0" dirty="0"/>
              <a:t>Security</a:t>
            </a:r>
            <a:r>
              <a:rPr lang="zh-CN" altLang="en-US" b="0" dirty="0"/>
              <a:t> </a:t>
            </a:r>
            <a:r>
              <a:rPr lang="en-US" altLang="zh-CN" b="0" dirty="0"/>
              <a:t>Context-</a:t>
            </a:r>
            <a:r>
              <a:rPr lang="zh-CN" altLang="en-US" b="0" dirty="0"/>
              <a:t> </a:t>
            </a:r>
            <a:r>
              <a:rPr lang="en-US" altLang="zh-CN" b="0" dirty="0"/>
              <a:t>-Kubernetes</a:t>
            </a:r>
            <a:r>
              <a:rPr lang="zh-CN" altLang="en-US" b="0" dirty="0"/>
              <a:t> </a:t>
            </a:r>
            <a:r>
              <a:rPr lang="en-US" altLang="zh-CN" b="0" dirty="0"/>
              <a:t>Runtime</a:t>
            </a:r>
            <a:r>
              <a:rPr lang="zh-CN" altLang="en-US" b="0" dirty="0"/>
              <a:t>安全策略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64291" name="Rectangle 3">
            <a:extLst>
              <a:ext uri="{FF2B5EF4-FFF2-40B4-BE49-F238E27FC236}">
                <a16:creationId xmlns:a16="http://schemas.microsoft.com/office/drawing/2014/main" id="{6C6E7156-B851-6741-B707-FFFE60BFF0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629525" cy="47513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宋体" panose="02010600030101010101" pitchFamily="2" charset="-122"/>
              </a:rPr>
              <a:t>攻击者可以通过特定的容器镜像或者</a:t>
            </a:r>
            <a:r>
              <a:rPr lang="en-US" altLang="zh-CN" b="0" dirty="0">
                <a:latin typeface="宋体" panose="02010600030101010101" pitchFamily="2" charset="-122"/>
              </a:rPr>
              <a:t>exec</a:t>
            </a:r>
            <a:r>
              <a:rPr lang="zh-CN" altLang="en-US" b="0" dirty="0">
                <a:latin typeface="宋体" panose="02010600030101010101" pitchFamily="2" charset="-122"/>
              </a:rPr>
              <a:t>操作获取到宿主机</a:t>
            </a:r>
            <a:r>
              <a:rPr lang="en-US" altLang="zh-CN" b="0" dirty="0" err="1">
                <a:latin typeface="宋体" panose="02010600030101010101" pitchFamily="2" charset="-122"/>
              </a:rPr>
              <a:t>runc</a:t>
            </a:r>
            <a:r>
              <a:rPr lang="zh-CN" altLang="en-US" b="0" dirty="0">
                <a:latin typeface="宋体" panose="02010600030101010101" pitchFamily="2" charset="-122"/>
              </a:rPr>
              <a:t>执行时的文件句柄并修改掉</a:t>
            </a:r>
            <a:r>
              <a:rPr lang="en-US" altLang="zh-CN" b="0" dirty="0" err="1">
                <a:latin typeface="宋体" panose="02010600030101010101" pitchFamily="2" charset="-122"/>
              </a:rPr>
              <a:t>runc</a:t>
            </a:r>
            <a:r>
              <a:rPr lang="zh-CN" altLang="en-US" b="0" dirty="0">
                <a:latin typeface="宋体" panose="02010600030101010101" pitchFamily="2" charset="-122"/>
              </a:rPr>
              <a:t>的二进制文件，从而获取到宿主机的</a:t>
            </a:r>
            <a:r>
              <a:rPr lang="en-US" altLang="zh-CN" b="0" dirty="0">
                <a:latin typeface="宋体" panose="02010600030101010101" pitchFamily="2" charset="-122"/>
              </a:rPr>
              <a:t>root</a:t>
            </a:r>
            <a:r>
              <a:rPr lang="zh-CN" altLang="en-US" b="0" dirty="0">
                <a:latin typeface="宋体" panose="02010600030101010101" pitchFamily="2" charset="-122"/>
              </a:rPr>
              <a:t>执行权限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通过将容器设置为非</a:t>
            </a:r>
            <a:r>
              <a:rPr lang="en-US" altLang="zh-CN" dirty="0">
                <a:latin typeface="宋体" panose="02010600030101010101" pitchFamily="2" charset="-122"/>
              </a:rPr>
              <a:t>root</a:t>
            </a:r>
            <a:r>
              <a:rPr lang="zh-CN" altLang="en-US" dirty="0">
                <a:latin typeface="宋体" panose="02010600030101010101" pitchFamily="2" charset="-122"/>
              </a:rPr>
              <a:t>运行模式可以有效的阻止该攻击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Security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Context</a:t>
            </a:r>
            <a:r>
              <a:rPr lang="zh-CN" altLang="en-US" dirty="0">
                <a:latin typeface="宋体" panose="02010600030101010101" pitchFamily="2" charset="-122"/>
              </a:rPr>
              <a:t>的目的是限制不可信容器的行为，保护系统和其他容器不受影响。</a:t>
            </a:r>
            <a:r>
              <a:rPr lang="en-US" altLang="zh-CN" dirty="0">
                <a:latin typeface="宋体" panose="02010600030101010101" pitchFamily="2" charset="-122"/>
              </a:rPr>
              <a:t>Kubernetes</a:t>
            </a:r>
            <a:r>
              <a:rPr lang="zh-CN" altLang="en-US" dirty="0">
                <a:latin typeface="宋体" panose="02010600030101010101" pitchFamily="2" charset="-122"/>
              </a:rPr>
              <a:t>提供了三种配置</a:t>
            </a:r>
            <a:r>
              <a:rPr lang="en-US" altLang="zh-CN" dirty="0">
                <a:latin typeface="宋体" panose="02010600030101010101" pitchFamily="2" charset="-122"/>
              </a:rPr>
              <a:t>Security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Context</a:t>
            </a:r>
            <a:r>
              <a:rPr lang="zh-CN" altLang="en-US" dirty="0">
                <a:latin typeface="宋体" panose="02010600030101010101" pitchFamily="2" charset="-122"/>
              </a:rPr>
              <a:t>的方法：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en-US" altLang="zh-CN" dirty="0">
                <a:latin typeface="宋体" panose="02010600030101010101" pitchFamily="2" charset="-122"/>
              </a:rPr>
              <a:t>Container-lever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Security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Context</a:t>
            </a:r>
            <a:r>
              <a:rPr lang="zh-CN" altLang="en-US" dirty="0">
                <a:latin typeface="宋体" panose="02010600030101010101" pitchFamily="2" charset="-122"/>
              </a:rPr>
              <a:t>：仅应用到指定的容器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en-US" altLang="zh-CN" dirty="0">
                <a:latin typeface="宋体" panose="02010600030101010101" pitchFamily="2" charset="-122"/>
              </a:rPr>
              <a:t>Pod-level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Security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Context</a:t>
            </a:r>
            <a:r>
              <a:rPr lang="zh-CN" altLang="en-US" dirty="0">
                <a:latin typeface="宋体" panose="02010600030101010101" pitchFamily="2" charset="-122"/>
              </a:rPr>
              <a:t>：应用到</a:t>
            </a:r>
            <a:r>
              <a:rPr lang="en-US" altLang="zh-CN" dirty="0">
                <a:latin typeface="宋体" panose="02010600030101010101" pitchFamily="2" charset="-122"/>
              </a:rPr>
              <a:t>Pod</a:t>
            </a:r>
            <a:r>
              <a:rPr lang="zh-CN" altLang="en-US" dirty="0">
                <a:latin typeface="宋体" panose="02010600030101010101" pitchFamily="2" charset="-122"/>
              </a:rPr>
              <a:t>内所有容器以及</a:t>
            </a:r>
            <a:r>
              <a:rPr lang="en-US" altLang="zh-CN" dirty="0">
                <a:latin typeface="宋体" panose="02010600030101010101" pitchFamily="2" charset="-122"/>
              </a:rPr>
              <a:t>Volume</a:t>
            </a:r>
          </a:p>
          <a:p>
            <a:pPr marL="465138" lvl="1" indent="0"/>
            <a:r>
              <a:rPr lang="en-US" altLang="zh-CN" dirty="0">
                <a:latin typeface="宋体" panose="02010600030101010101" pitchFamily="2" charset="-122"/>
              </a:rPr>
              <a:t>Pod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Security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Policies(PSP)</a:t>
            </a:r>
            <a:r>
              <a:rPr lang="zh-CN" altLang="en-US" dirty="0">
                <a:latin typeface="宋体" panose="02010600030101010101" pitchFamily="2" charset="-122"/>
              </a:rPr>
              <a:t>：应用到集群内部所有</a:t>
            </a:r>
            <a:r>
              <a:rPr lang="en-US" altLang="zh-CN" dirty="0">
                <a:latin typeface="宋体" panose="02010600030101010101" pitchFamily="2" charset="-122"/>
              </a:rPr>
              <a:t>Pod</a:t>
            </a:r>
            <a:r>
              <a:rPr lang="zh-CN" altLang="en-US" dirty="0">
                <a:latin typeface="宋体" panose="02010600030101010101" pitchFamily="2" charset="-122"/>
              </a:rPr>
              <a:t>以及</a:t>
            </a:r>
            <a:r>
              <a:rPr lang="en-US" altLang="zh-CN" dirty="0">
                <a:latin typeface="宋体" panose="02010600030101010101" pitchFamily="2" charset="-122"/>
              </a:rPr>
              <a:t>Volume</a:t>
            </a:r>
            <a:endParaRPr lang="zh-CN" altLang="en-US" sz="1400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Security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Context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Setting</a:t>
            </a:r>
            <a:r>
              <a:rPr lang="zh-CN" altLang="en-US" dirty="0">
                <a:latin typeface="宋体" panose="02010600030101010101" pitchFamily="2" charset="-122"/>
              </a:rPr>
              <a:t>及开启</a:t>
            </a:r>
            <a:r>
              <a:rPr lang="en-US" altLang="zh-CN" dirty="0">
                <a:latin typeface="宋体" panose="02010600030101010101" pitchFamily="2" charset="-122"/>
              </a:rPr>
              <a:t>admission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controllers</a:t>
            </a:r>
          </a:p>
          <a:p>
            <a:pPr marL="465138" lvl="1" indent="0"/>
            <a:endParaRPr lang="zh-CN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8707FF8-EE42-6547-8AE2-BD173CA64B0C}"/>
              </a:ext>
            </a:extLst>
          </p:cNvPr>
          <p:cNvGraphicFramePr>
            <a:graphicFrameLocks noGrp="1"/>
          </p:cNvGraphicFramePr>
          <p:nvPr/>
        </p:nvGraphicFramePr>
        <p:xfrm>
          <a:off x="1009650" y="4437112"/>
          <a:ext cx="7124700" cy="1436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6589">
                  <a:extLst>
                    <a:ext uri="{9D8B030D-6E8A-4147-A177-3AD203B41FA5}">
                      <a16:colId xmlns:a16="http://schemas.microsoft.com/office/drawing/2014/main" val="3873754431"/>
                    </a:ext>
                  </a:extLst>
                </a:gridCol>
                <a:gridCol w="4408111">
                  <a:extLst>
                    <a:ext uri="{9D8B030D-6E8A-4147-A177-3AD203B41FA5}">
                      <a16:colId xmlns:a16="http://schemas.microsoft.com/office/drawing/2014/main" val="280397928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Security Context Setting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描述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100019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SecurityContext-&gt;runAsNonRoot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声明容器以非</a:t>
                      </a:r>
                      <a:r>
                        <a:rPr lang="en-US" sz="1200" u="none" strike="noStrike">
                          <a:effectLst/>
                        </a:rPr>
                        <a:t>root</a:t>
                      </a:r>
                      <a:r>
                        <a:rPr lang="zh-CN" altLang="en-US" sz="1200" u="none" strike="noStrike">
                          <a:effectLst/>
                        </a:rPr>
                        <a:t>用户运行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539984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SecurityContext-&gt;Capabilities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控制容器运行时刻的拥有的系统</a:t>
                      </a:r>
                      <a:r>
                        <a:rPr lang="en-US" sz="1200" u="none" strike="noStrike">
                          <a:effectLst/>
                        </a:rPr>
                        <a:t>capabilities，</a:t>
                      </a:r>
                      <a:r>
                        <a:rPr lang="zh-CN" altLang="en-US" sz="1200" u="none" strike="noStrike">
                          <a:effectLst/>
                        </a:rPr>
                        <a:t>可以显示添加或删除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92136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SecurityContext-&gt;readOnlyRootFilesystem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控制容器运行时刻是否有文件系统的写权限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33503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SecurityContext-&gt;MustRunAsNonRoot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阻止所有以</a:t>
                      </a:r>
                      <a:r>
                        <a:rPr lang="en-US" sz="1200" u="none" strike="noStrike" dirty="0">
                          <a:effectLst/>
                        </a:rPr>
                        <a:t>root</a:t>
                      </a:r>
                      <a:r>
                        <a:rPr lang="zh-CN" altLang="en-US" sz="1200" u="none" strike="noStrike" dirty="0">
                          <a:effectLst/>
                        </a:rPr>
                        <a:t>用户启动的容器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89218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69C2B52-4116-0544-B40E-7F67F7506D5F}"/>
              </a:ext>
            </a:extLst>
          </p:cNvPr>
          <p:cNvGraphicFramePr>
            <a:graphicFrameLocks noGrp="1"/>
          </p:cNvGraphicFramePr>
          <p:nvPr/>
        </p:nvGraphicFramePr>
        <p:xfrm>
          <a:off x="1009650" y="5936591"/>
          <a:ext cx="7124700" cy="48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6589">
                  <a:extLst>
                    <a:ext uri="{9D8B030D-6E8A-4147-A177-3AD203B41FA5}">
                      <a16:colId xmlns:a16="http://schemas.microsoft.com/office/drawing/2014/main" val="1227037689"/>
                    </a:ext>
                  </a:extLst>
                </a:gridCol>
                <a:gridCol w="4408111">
                  <a:extLst>
                    <a:ext uri="{9D8B030D-6E8A-4147-A177-3AD203B41FA5}">
                      <a16:colId xmlns:a16="http://schemas.microsoft.com/office/drawing/2014/main" val="3358973773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ImagePolicyWebhook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支持对接外部的</a:t>
                      </a:r>
                      <a:r>
                        <a:rPr lang="en-US" sz="1200" u="none" strike="noStrike">
                          <a:effectLst/>
                        </a:rPr>
                        <a:t>webhook</a:t>
                      </a:r>
                      <a:r>
                        <a:rPr lang="zh-CN" altLang="en-US" sz="1200" u="none" strike="noStrike">
                          <a:effectLst/>
                        </a:rPr>
                        <a:t>对部署镜像进行校验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23854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AlwaysPullImages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在多租户环境下防止部署镜像被恶意篡改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24852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087D237-ED49-2A43-805D-24F5CDBE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9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>
            <a:extLst>
              <a:ext uri="{FF2B5EF4-FFF2-40B4-BE49-F238E27FC236}">
                <a16:creationId xmlns:a16="http://schemas.microsoft.com/office/drawing/2014/main" id="{EA8D46A8-8414-D74D-956B-0E997322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b="0" dirty="0"/>
              <a:t>Security</a:t>
            </a:r>
            <a:r>
              <a:rPr lang="zh-CN" altLang="en-US" b="0" dirty="0"/>
              <a:t> </a:t>
            </a:r>
            <a:r>
              <a:rPr lang="en-US" altLang="zh-CN" b="0" dirty="0"/>
              <a:t>Context-</a:t>
            </a:r>
            <a:r>
              <a:rPr lang="zh-CN" altLang="en-US" b="0" dirty="0"/>
              <a:t> </a:t>
            </a:r>
            <a:r>
              <a:rPr lang="en-US" altLang="zh-CN" b="0" dirty="0"/>
              <a:t>-Pod</a:t>
            </a:r>
            <a:r>
              <a:rPr lang="zh-CN" altLang="en-US" b="0" dirty="0"/>
              <a:t> </a:t>
            </a:r>
            <a:r>
              <a:rPr lang="en-US" altLang="zh-CN" b="0" dirty="0"/>
              <a:t>Security</a:t>
            </a:r>
            <a:r>
              <a:rPr lang="zh-CN" altLang="en-US" b="0" dirty="0"/>
              <a:t> </a:t>
            </a:r>
            <a:r>
              <a:rPr lang="en-US" altLang="zh-CN" b="0" dirty="0"/>
              <a:t>Policy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64291" name="Rectangle 3">
            <a:extLst>
              <a:ext uri="{FF2B5EF4-FFF2-40B4-BE49-F238E27FC236}">
                <a16:creationId xmlns:a16="http://schemas.microsoft.com/office/drawing/2014/main" id="{6C6E7156-B851-6741-B707-FFFE60BFF0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629525" cy="475138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通过在</a:t>
            </a:r>
            <a:r>
              <a:rPr lang="en-US" altLang="zh-CN" b="0" dirty="0" err="1">
                <a:latin typeface="宋体" panose="02010600030101010101" pitchFamily="2" charset="-122"/>
              </a:rPr>
              <a:t>apiserver</a:t>
            </a:r>
            <a:r>
              <a:rPr lang="zh-CN" altLang="en-US" b="0" dirty="0">
                <a:latin typeface="宋体" panose="02010600030101010101" pitchFamily="2" charset="-122"/>
              </a:rPr>
              <a:t>的</a:t>
            </a:r>
            <a:r>
              <a:rPr lang="en-US" altLang="zh-CN" b="0" dirty="0">
                <a:latin typeface="宋体" panose="02010600030101010101" pitchFamily="2" charset="-122"/>
              </a:rPr>
              <a:t>admission-plugin</a:t>
            </a:r>
            <a:r>
              <a:rPr lang="zh-CN" altLang="en-US" b="0" dirty="0">
                <a:latin typeface="宋体" panose="02010600030101010101" pitchFamily="2" charset="-122"/>
              </a:rPr>
              <a:t>参数重添加</a:t>
            </a:r>
            <a:r>
              <a:rPr lang="en-US" altLang="zh-CN" b="0" dirty="0" err="1">
                <a:latin typeface="宋体" panose="02010600030101010101" pitchFamily="2" charset="-122"/>
              </a:rPr>
              <a:t>PodSecurityPolicy</a:t>
            </a:r>
            <a:r>
              <a:rPr lang="zh-CN" altLang="en-US" b="0" dirty="0">
                <a:latin typeface="宋体" panose="02010600030101010101" pitchFamily="2" charset="-122"/>
              </a:rPr>
              <a:t>开启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在集群中创建指定的</a:t>
            </a:r>
            <a:r>
              <a:rPr lang="en-US" altLang="zh-CN" b="0" dirty="0">
                <a:latin typeface="宋体" panose="02010600030101010101" pitchFamily="2" charset="-122"/>
              </a:rPr>
              <a:t>PSP</a:t>
            </a:r>
            <a:r>
              <a:rPr lang="zh-CN" altLang="en-US" b="0" dirty="0">
                <a:latin typeface="宋体" panose="02010600030101010101" pitchFamily="2" charset="-122"/>
              </a:rPr>
              <a:t>策略实例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配置策略与身份</a:t>
            </a:r>
            <a:r>
              <a:rPr lang="en-US" altLang="zh-CN" b="0" dirty="0">
                <a:latin typeface="宋体" panose="02010600030101010101" pitchFamily="2" charset="-122"/>
              </a:rPr>
              <a:t>(user/</a:t>
            </a:r>
            <a:r>
              <a:rPr lang="en-US" altLang="zh-CN" b="0" dirty="0" err="1">
                <a:latin typeface="宋体" panose="02010600030101010101" pitchFamily="2" charset="-122"/>
              </a:rPr>
              <a:t>serviceaccount</a:t>
            </a:r>
            <a:r>
              <a:rPr lang="en-US" altLang="zh-CN" b="0" dirty="0">
                <a:latin typeface="宋体" panose="02010600030101010101" pitchFamily="2" charset="-122"/>
              </a:rPr>
              <a:t>)</a:t>
            </a:r>
            <a:r>
              <a:rPr lang="zh-CN" altLang="en-US" b="0" dirty="0">
                <a:latin typeface="宋体" panose="02010600030101010101" pitchFamily="2" charset="-122"/>
              </a:rPr>
              <a:t>的</a:t>
            </a:r>
            <a:r>
              <a:rPr lang="en-US" altLang="zh-CN" b="0" dirty="0">
                <a:latin typeface="宋体" panose="02010600030101010101" pitchFamily="2" charset="-122"/>
              </a:rPr>
              <a:t>RBAC</a:t>
            </a:r>
            <a:r>
              <a:rPr lang="zh-CN" altLang="en-US" b="0" dirty="0">
                <a:latin typeface="宋体" panose="02010600030101010101" pitchFamily="2" charset="-122"/>
              </a:rPr>
              <a:t>集群策略绑定，注意大多数</a:t>
            </a:r>
            <a:r>
              <a:rPr lang="en-US" altLang="zh-CN" b="0" dirty="0">
                <a:latin typeface="宋体" panose="02010600030101010101" pitchFamily="2" charset="-122"/>
              </a:rPr>
              <a:t>pod</a:t>
            </a:r>
            <a:r>
              <a:rPr lang="zh-CN" altLang="en-US" b="0" dirty="0">
                <a:latin typeface="宋体" panose="02010600030101010101" pitchFamily="2" charset="-122"/>
              </a:rPr>
              <a:t>中使用的身份都是</a:t>
            </a:r>
            <a:r>
              <a:rPr lang="en-US" altLang="zh-CN" b="0" dirty="0" err="1">
                <a:latin typeface="宋体" panose="02010600030101010101" pitchFamily="2" charset="-122"/>
              </a:rPr>
              <a:t>serviceaccount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启用</a:t>
            </a:r>
            <a:r>
              <a:rPr lang="en-US" altLang="zh-CN" b="0" dirty="0">
                <a:latin typeface="宋体" panose="02010600030101010101" pitchFamily="2" charset="-122"/>
              </a:rPr>
              <a:t>PSP</a:t>
            </a:r>
            <a:r>
              <a:rPr lang="zh-CN" altLang="en-US" b="0" dirty="0">
                <a:latin typeface="宋体" panose="02010600030101010101" pitchFamily="2" charset="-122"/>
              </a:rPr>
              <a:t>后</a:t>
            </a:r>
            <a:r>
              <a:rPr lang="en-US" altLang="zh-CN" b="0" dirty="0">
                <a:latin typeface="宋体" panose="02010600030101010101" pitchFamily="2" charset="-122"/>
              </a:rPr>
              <a:t>admission</a:t>
            </a:r>
            <a:r>
              <a:rPr lang="zh-CN" altLang="en-US" b="0" dirty="0">
                <a:latin typeface="宋体" panose="02010600030101010101" pitchFamily="2" charset="-122"/>
              </a:rPr>
              <a:t>会强制要求</a:t>
            </a:r>
            <a:r>
              <a:rPr lang="en-US" altLang="zh-CN" b="0" dirty="0">
                <a:latin typeface="宋体" panose="02010600030101010101" pitchFamily="2" charset="-122"/>
              </a:rPr>
              <a:t>pod</a:t>
            </a:r>
            <a:r>
              <a:rPr lang="zh-CN" altLang="en-US" b="0" dirty="0">
                <a:latin typeface="宋体" panose="02010600030101010101" pitchFamily="2" charset="-122"/>
              </a:rPr>
              <a:t>在鉴权后找到至少一个对应的策略实例，因此最好设置一个集群维度的全局策略，同时针对指定</a:t>
            </a:r>
            <a:r>
              <a:rPr lang="en-US" altLang="zh-CN" b="0" dirty="0">
                <a:latin typeface="宋体" panose="02010600030101010101" pitchFamily="2" charset="-122"/>
              </a:rPr>
              <a:t>namespace</a:t>
            </a:r>
            <a:r>
              <a:rPr lang="zh-CN" altLang="en-US" b="0" dirty="0">
                <a:latin typeface="宋体" panose="02010600030101010101" pitchFamily="2" charset="-122"/>
              </a:rPr>
              <a:t>配置细化策略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注意</a:t>
            </a:r>
            <a:r>
              <a:rPr lang="en-US" altLang="zh-CN" b="0" dirty="0">
                <a:latin typeface="宋体" panose="02010600030101010101" pitchFamily="2" charset="-122"/>
              </a:rPr>
              <a:t>PSP</a:t>
            </a:r>
            <a:r>
              <a:rPr lang="zh-CN" altLang="en-US" b="0" dirty="0">
                <a:latin typeface="宋体" panose="02010600030101010101" pitchFamily="2" charset="-122"/>
              </a:rPr>
              <a:t>策略的使用顺序，当同时有多个策略满足权限绑定关系时：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优先使用非</a:t>
            </a:r>
            <a:r>
              <a:rPr lang="en-US" altLang="zh-CN" dirty="0">
                <a:latin typeface="宋体" panose="02010600030101010101" pitchFamily="2" charset="-122"/>
              </a:rPr>
              <a:t>mutating</a:t>
            </a:r>
            <a:r>
              <a:rPr lang="zh-CN" altLang="en-US" dirty="0">
                <a:latin typeface="宋体" panose="02010600030101010101" pitchFamily="2" charset="-122"/>
              </a:rPr>
              <a:t>，也就是不改变</a:t>
            </a:r>
            <a:r>
              <a:rPr lang="en-US" altLang="zh-CN" dirty="0">
                <a:latin typeface="宋体" panose="02010600030101010101" pitchFamily="2" charset="-122"/>
              </a:rPr>
              <a:t>pod</a:t>
            </a:r>
            <a:r>
              <a:rPr lang="zh-CN" altLang="en-US" dirty="0">
                <a:latin typeface="宋体" panose="02010600030101010101" pitchFamily="2" charset="-122"/>
              </a:rPr>
              <a:t>模型的策略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如果上述条件过滤后仍有多个满足策略，通过策略实例</a:t>
            </a:r>
            <a:r>
              <a:rPr lang="en-US" altLang="zh-CN" dirty="0">
                <a:latin typeface="宋体" panose="02010600030101010101" pitchFamily="2" charset="-122"/>
              </a:rPr>
              <a:t>name</a:t>
            </a:r>
            <a:r>
              <a:rPr lang="zh-CN" altLang="en-US" dirty="0">
                <a:latin typeface="宋体" panose="02010600030101010101" pitchFamily="2" charset="-122"/>
              </a:rPr>
              <a:t>进行字母排序选取第一个策略进行校验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9E35BA-A46E-1E40-973A-496AE3B3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2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>
            <a:extLst>
              <a:ext uri="{FF2B5EF4-FFF2-40B4-BE49-F238E27FC236}">
                <a16:creationId xmlns:a16="http://schemas.microsoft.com/office/drawing/2014/main" id="{20838A51-54A9-A64C-B6C1-224EBA38F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集群安全性目标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49419E38-02F8-9D4C-8A81-8E60E502E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485900"/>
            <a:ext cx="7778750" cy="4824413"/>
          </a:xfrm>
        </p:spPr>
        <p:txBody>
          <a:bodyPr/>
          <a:lstStyle/>
          <a:p>
            <a:r>
              <a:rPr lang="zh-CN" altLang="en-US" sz="2000" b="0" dirty="0"/>
              <a:t>保证容器与其所在宿主机的隔离</a:t>
            </a:r>
            <a:endParaRPr lang="en-US" altLang="zh-CN" sz="2000" b="0" dirty="0"/>
          </a:p>
          <a:p>
            <a:r>
              <a:rPr lang="zh-CN" altLang="en-US" sz="2000" b="0" dirty="0"/>
              <a:t>限制容器给基础设施及其他容器带来的消极影响的能力</a:t>
            </a:r>
            <a:endParaRPr lang="en-US" altLang="zh-CN" sz="2000" b="0" dirty="0"/>
          </a:p>
          <a:p>
            <a:r>
              <a:rPr lang="zh-CN" altLang="en-US" sz="2000" b="0" dirty="0"/>
              <a:t>最小权限原则</a:t>
            </a:r>
            <a:r>
              <a:rPr lang="en-US" altLang="zh-CN" sz="2000" b="0" dirty="0"/>
              <a:t>——</a:t>
            </a:r>
            <a:r>
              <a:rPr lang="zh-CN" altLang="en-US" sz="2000" b="0" dirty="0"/>
              <a:t>合理限制所有组件的权限，确保组件只执行它被授权的行为</a:t>
            </a:r>
            <a:endParaRPr lang="en-US" altLang="zh-CN" sz="2000" b="0" dirty="0"/>
          </a:p>
          <a:p>
            <a:r>
              <a:rPr lang="zh-CN" altLang="en-US" sz="2000" b="0" dirty="0"/>
              <a:t>明确组件间边界的划分</a:t>
            </a:r>
            <a:endParaRPr lang="en-US" altLang="zh-CN" sz="2000" b="0" dirty="0"/>
          </a:p>
          <a:p>
            <a:r>
              <a:rPr lang="zh-CN" altLang="en-US" sz="2000" b="0" dirty="0"/>
              <a:t>划分普通用户和管理员用户</a:t>
            </a:r>
            <a:endParaRPr lang="en-US" altLang="zh-CN" sz="2000" b="0" dirty="0"/>
          </a:p>
          <a:p>
            <a:r>
              <a:rPr lang="zh-CN" altLang="en-US" sz="2000" b="0" dirty="0"/>
              <a:t>在必要的时候允许将管理员权限赋给普通用户</a:t>
            </a:r>
            <a:endParaRPr lang="en-US" altLang="zh-CN" sz="2000" b="0" dirty="0"/>
          </a:p>
          <a:p>
            <a:r>
              <a:rPr lang="zh-CN" altLang="en-US" sz="2000" b="0" dirty="0"/>
              <a:t>允许拥有</a:t>
            </a:r>
            <a:r>
              <a:rPr lang="en-US" altLang="zh-CN" sz="2000" b="0" dirty="0"/>
              <a:t>Secret</a:t>
            </a:r>
            <a:r>
              <a:rPr lang="zh-CN" altLang="en-US" sz="2000" b="0" dirty="0"/>
              <a:t>数据的应用在集群中运行</a:t>
            </a:r>
            <a:endParaRPr lang="en-US" altLang="zh-CN" sz="2000" b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74D7F3-63F2-C54D-9A02-2D7E04B9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7135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>
            <a:extLst>
              <a:ext uri="{FF2B5EF4-FFF2-40B4-BE49-F238E27FC236}">
                <a16:creationId xmlns:a16="http://schemas.microsoft.com/office/drawing/2014/main" id="{EA8D46A8-8414-D74D-956B-0E997322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zh-CN" altLang="en-US" b="0" dirty="0"/>
              <a:t>总结 </a:t>
            </a:r>
            <a:r>
              <a:rPr lang="en-US" altLang="zh-CN" b="0" dirty="0"/>
              <a:t>–</a:t>
            </a:r>
            <a:r>
              <a:rPr lang="zh-CN" altLang="en-US" b="0" dirty="0"/>
              <a:t> 多租安全加固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64291" name="Rectangle 3">
            <a:extLst>
              <a:ext uri="{FF2B5EF4-FFF2-40B4-BE49-F238E27FC236}">
                <a16:creationId xmlns:a16="http://schemas.microsoft.com/office/drawing/2014/main" id="{6C6E7156-B851-6741-B707-FFFE60BFF0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629525" cy="4751388"/>
          </a:xfrm>
        </p:spPr>
        <p:txBody>
          <a:bodyPr/>
          <a:lstStyle/>
          <a:p>
            <a:r>
              <a:rPr lang="en-US" altLang="zh-CN" b="0" dirty="0">
                <a:latin typeface="宋体" panose="02010600030101010101" pitchFamily="2" charset="-122"/>
              </a:rPr>
              <a:t>RBAC</a:t>
            </a:r>
            <a:r>
              <a:rPr lang="zh-CN" altLang="en-US" b="0" dirty="0">
                <a:latin typeface="宋体" panose="02010600030101010101" pitchFamily="2" charset="-122"/>
              </a:rPr>
              <a:t>和基于</a:t>
            </a:r>
            <a:r>
              <a:rPr lang="en-US" altLang="zh-CN" b="0" dirty="0">
                <a:latin typeface="宋体" panose="02010600030101010101" pitchFamily="2" charset="-122"/>
              </a:rPr>
              <a:t>namespace</a:t>
            </a:r>
            <a:r>
              <a:rPr lang="zh-CN" altLang="en-US" b="0" dirty="0">
                <a:latin typeface="宋体" panose="02010600030101010101" pitchFamily="2" charset="-122"/>
              </a:rPr>
              <a:t>的软隔离是基本且必要的安全措施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使用</a:t>
            </a:r>
            <a:r>
              <a:rPr lang="en-US" altLang="zh-CN" b="0" dirty="0">
                <a:latin typeface="宋体" panose="02010600030101010101" pitchFamily="2" charset="-122"/>
              </a:rPr>
              <a:t>PSP(Pod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Security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Policies)</a:t>
            </a:r>
            <a:r>
              <a:rPr lang="zh-CN" altLang="en-US" b="0" dirty="0">
                <a:latin typeface="宋体" panose="02010600030101010101" pitchFamily="2" charset="-122"/>
              </a:rPr>
              <a:t>对</a:t>
            </a:r>
            <a:r>
              <a:rPr lang="en-US" altLang="zh-CN" b="0" dirty="0">
                <a:latin typeface="宋体" panose="02010600030101010101" pitchFamily="2" charset="-122"/>
              </a:rPr>
              <a:t>Pod</a:t>
            </a:r>
            <a:r>
              <a:rPr lang="zh-CN" altLang="en-US" b="0" dirty="0">
                <a:latin typeface="宋体" panose="02010600030101010101" pitchFamily="2" charset="-122"/>
              </a:rPr>
              <a:t>的安全参数进行校验，同时加</a:t>
            </a:r>
            <a:r>
              <a:rPr lang="en-US" altLang="zh-CN" b="0" dirty="0">
                <a:latin typeface="宋体" panose="02010600030101010101" pitchFamily="2" charset="-122"/>
              </a:rPr>
              <a:t>Pod</a:t>
            </a:r>
            <a:r>
              <a:rPr lang="zh-CN" altLang="en-US" b="0" dirty="0">
                <a:latin typeface="宋体" panose="02010600030101010101" pitchFamily="2" charset="-122"/>
              </a:rPr>
              <a:t>运行时刻安全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使用</a:t>
            </a:r>
            <a:r>
              <a:rPr lang="en-US" altLang="zh-CN" b="0" dirty="0">
                <a:latin typeface="宋体" panose="02010600030101010101" pitchFamily="2" charset="-122"/>
              </a:rPr>
              <a:t>Resource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Quota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&amp;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Limit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Range</a:t>
            </a:r>
            <a:r>
              <a:rPr lang="zh-CN" altLang="en-US" b="0" dirty="0">
                <a:latin typeface="宋体" panose="02010600030101010101" pitchFamily="2" charset="-122"/>
              </a:rPr>
              <a:t>限制租户的资源使用配额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敏感信息保护（</a:t>
            </a:r>
            <a:r>
              <a:rPr lang="en-US" altLang="zh-CN" b="0" dirty="0">
                <a:latin typeface="宋体" panose="02010600030101010101" pitchFamily="2" charset="-122"/>
              </a:rPr>
              <a:t>secret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encryption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at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REST</a:t>
            </a:r>
            <a:r>
              <a:rPr lang="zh-CN" altLang="en-US" b="0" dirty="0">
                <a:latin typeface="宋体" panose="02010600030101010101" pitchFamily="2" charset="-122"/>
              </a:rPr>
              <a:t>）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在应用运行时刻</a:t>
            </a:r>
            <a:r>
              <a:rPr lang="zh-CN" altLang="en-US" b="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</a:rPr>
              <a:t>遵循权限的最小化原则</a:t>
            </a:r>
            <a:r>
              <a:rPr lang="zh-CN" altLang="en-US" b="0" dirty="0">
                <a:latin typeface="宋体" panose="02010600030101010101" pitchFamily="2" charset="-122"/>
              </a:rPr>
              <a:t>，尽可能缩小</a:t>
            </a:r>
            <a:r>
              <a:rPr lang="en-US" altLang="zh-CN" b="0" dirty="0">
                <a:latin typeface="宋体" panose="02010600030101010101" pitchFamily="2" charset="-122"/>
              </a:rPr>
              <a:t>pod</a:t>
            </a:r>
            <a:r>
              <a:rPr lang="zh-CN" altLang="en-US" b="0" dirty="0">
                <a:latin typeface="宋体" panose="02010600030101010101" pitchFamily="2" charset="-122"/>
              </a:rPr>
              <a:t>内容器的系统权限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使用</a:t>
            </a:r>
            <a:r>
              <a:rPr lang="en-US" altLang="zh-CN" b="0" dirty="0" err="1">
                <a:latin typeface="宋体" panose="02010600030101010101" pitchFamily="2" charset="-122"/>
              </a:rPr>
              <a:t>NetworkPolicy</a:t>
            </a:r>
            <a:r>
              <a:rPr lang="zh-CN" altLang="en-US" b="0" dirty="0">
                <a:latin typeface="宋体" panose="02010600030101010101" pitchFamily="2" charset="-122"/>
              </a:rPr>
              <a:t>进行业务应用间东西网络流量的访问控制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en-US" altLang="zh-CN" b="0" dirty="0">
                <a:latin typeface="宋体" panose="02010600030101010101" pitchFamily="2" charset="-122"/>
              </a:rPr>
              <a:t>Log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en-US" altLang="zh-CN" b="0" dirty="0">
                <a:latin typeface="宋体" panose="02010600030101010101" pitchFamily="2" charset="-122"/>
              </a:rPr>
              <a:t>everything</a:t>
            </a:r>
          </a:p>
          <a:p>
            <a:r>
              <a:rPr lang="zh-CN" altLang="en-US" b="0" dirty="0">
                <a:latin typeface="宋体" panose="02010600030101010101" pitchFamily="2" charset="-122"/>
              </a:rPr>
              <a:t>对接监控系统，实现容器应用维度的监控</a:t>
            </a:r>
          </a:p>
          <a:p>
            <a:pPr marL="465138" lvl="1" indent="0">
              <a:buNone/>
            </a:pPr>
            <a:endParaRPr lang="zh-CN" altLang="zh-CN" sz="1400" dirty="0">
              <a:latin typeface="宋体" panose="02010600030101010101" pitchFamily="2" charset="-122"/>
            </a:endParaRPr>
          </a:p>
          <a:p>
            <a:pPr marL="465138" lvl="1" indent="0"/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/>
            <a:endParaRPr lang="zh-CN" altLang="en-US" sz="1400" dirty="0">
              <a:latin typeface="宋体" panose="02010600030101010101" pitchFamily="2" charset="-122"/>
            </a:endParaRPr>
          </a:p>
          <a:p>
            <a:pPr marL="465138" lvl="1" indent="0"/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/>
            <a:endParaRPr lang="zh-CN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6A90D8-6545-8B41-9458-EDC1A11A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57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>
            <a:extLst>
              <a:ext uri="{FF2B5EF4-FFF2-40B4-BE49-F238E27FC236}">
                <a16:creationId xmlns:a16="http://schemas.microsoft.com/office/drawing/2014/main" id="{4380C08F-3F1D-FD44-9916-53B931EBA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问题与解答</a:t>
            </a:r>
            <a:endParaRPr lang="en-US" altLang="zh-CN"/>
          </a:p>
        </p:txBody>
      </p:sp>
      <p:sp>
        <p:nvSpPr>
          <p:cNvPr id="1168387" name="Rectangle 3">
            <a:extLst>
              <a:ext uri="{FF2B5EF4-FFF2-40B4-BE49-F238E27FC236}">
                <a16:creationId xmlns:a16="http://schemas.microsoft.com/office/drawing/2014/main" id="{BF3E7CEB-AD70-1B46-BF80-3A6CEE197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68388" name="Text Box 4">
            <a:extLst>
              <a:ext uri="{FF2B5EF4-FFF2-40B4-BE49-F238E27FC236}">
                <a16:creationId xmlns:a16="http://schemas.microsoft.com/office/drawing/2014/main" id="{4F08756C-700D-AC47-9C61-537CD6B78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708275"/>
            <a:ext cx="51847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Q&amp;A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F4000-B204-DE45-9BD2-ACC36CBF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B185CD-E74F-7E46-931B-0C672FA6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3" y="5662612"/>
            <a:ext cx="8636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>
            <a:extLst>
              <a:ext uri="{FF2B5EF4-FFF2-40B4-BE49-F238E27FC236}">
                <a16:creationId xmlns:a16="http://schemas.microsoft.com/office/drawing/2014/main" id="{20838A51-54A9-A64C-B6C1-224EBA38F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49419E38-02F8-9D4C-8A81-8E60E502E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485900"/>
            <a:ext cx="7778750" cy="4824413"/>
          </a:xfrm>
        </p:spPr>
        <p:txBody>
          <a:bodyPr/>
          <a:lstStyle/>
          <a:p>
            <a:r>
              <a:rPr lang="en-US" altLang="zh-CN" sz="2000" b="0" dirty="0"/>
              <a:t>Kubernetes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API</a:t>
            </a:r>
            <a:r>
              <a:rPr lang="zh-CN" altLang="en-US" sz="2000" b="0" dirty="0"/>
              <a:t> 请求访问控制</a:t>
            </a:r>
            <a:endParaRPr lang="en-US" altLang="zh-CN" sz="2000" b="0" dirty="0"/>
          </a:p>
          <a:p>
            <a:pPr marL="0" indent="0">
              <a:buNone/>
            </a:pPr>
            <a:endParaRPr lang="en-US" altLang="zh-CN" sz="2000" b="0" dirty="0"/>
          </a:p>
          <a:p>
            <a:r>
              <a:rPr lang="en-US" altLang="zh-CN" sz="2000" b="0" dirty="0"/>
              <a:t>Kubernetes</a:t>
            </a:r>
            <a:r>
              <a:rPr lang="zh-CN" altLang="en-US" sz="2000" b="0" dirty="0"/>
              <a:t>认证</a:t>
            </a:r>
            <a:endParaRPr lang="en-US" altLang="zh-CN" sz="2000" b="0" dirty="0"/>
          </a:p>
          <a:p>
            <a:pPr marL="0" indent="0">
              <a:buNone/>
            </a:pPr>
            <a:endParaRPr lang="en-US" altLang="zh-CN" sz="2000" b="0" dirty="0"/>
          </a:p>
          <a:p>
            <a:r>
              <a:rPr lang="en-US" altLang="zh-CN" sz="2000" b="0" dirty="0"/>
              <a:t>Kubernetes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RBAC</a:t>
            </a:r>
            <a:r>
              <a:rPr lang="zh-CN" altLang="en-US" sz="2000" b="0" dirty="0"/>
              <a:t>鉴权</a:t>
            </a:r>
            <a:endParaRPr lang="en-US" altLang="zh-CN" sz="2000" b="0" dirty="0"/>
          </a:p>
          <a:p>
            <a:pPr marL="0" indent="0">
              <a:buNone/>
            </a:pPr>
            <a:endParaRPr lang="en-US" altLang="zh-CN" sz="2000" b="0" dirty="0"/>
          </a:p>
          <a:p>
            <a:r>
              <a:rPr lang="en-US" altLang="zh-CN" sz="2000" b="0" dirty="0"/>
              <a:t>Security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Context</a:t>
            </a:r>
            <a:r>
              <a:rPr lang="zh-CN" altLang="en-US" sz="2000" b="0" dirty="0"/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768BC9-A0CE-3745-AFD6-A6667143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>
            <a:extLst>
              <a:ext uri="{FF2B5EF4-FFF2-40B4-BE49-F238E27FC236}">
                <a16:creationId xmlns:a16="http://schemas.microsoft.com/office/drawing/2014/main" id="{90635300-9677-0644-B54A-183EA0B5F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420938"/>
            <a:ext cx="475262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lnSpc>
                <a:spcPct val="120000"/>
              </a:lnSpc>
              <a:buClr>
                <a:srgbClr val="00A3A1"/>
              </a:buClr>
              <a:buFont typeface="Wingdings" pitchFamily="2" charset="2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indent="7938">
              <a:lnSpc>
                <a:spcPct val="120000"/>
              </a:lnSpc>
              <a:buClr>
                <a:schemeClr val="accent2"/>
              </a:buClr>
              <a:buFont typeface="Webdings" pitchFamily="2" charset="2"/>
              <a:buChar char="4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buClr>
                <a:schemeClr val="accent2"/>
              </a:buClr>
              <a:buSzPct val="130000"/>
              <a:buChar char="•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</a:rPr>
              <a:t>Kubernetes</a:t>
            </a:r>
            <a:r>
              <a:rPr lang="zh-CN" altLang="en-US" sz="2800" dirty="0">
                <a:solidFill>
                  <a:schemeClr val="bg1"/>
                </a:solidFill>
              </a:rPr>
              <a:t>集群安全机制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</a:rPr>
              <a:t>——API</a:t>
            </a:r>
            <a:r>
              <a:rPr lang="zh-CN" altLang="en-US" sz="2800" dirty="0">
                <a:solidFill>
                  <a:schemeClr val="bg1"/>
                </a:solidFill>
              </a:rPr>
              <a:t>请求访问控制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 eaLnBrk="1" hangingPunct="1"/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FA83C2-38CC-9A42-94E7-0B9F0C67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84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83F53-A916-BC45-8F2B-1E952BB9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03" y="1556792"/>
            <a:ext cx="7921625" cy="496887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在概念上可以抽象为：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zh-CN" altLang="en-US" sz="1600" b="0" dirty="0">
                <a:latin typeface="宋体" panose="02010600030101010101" pitchFamily="2" charset="-122"/>
              </a:rPr>
              <a:t>谁 在什么条件下 可以对什么资源 做什么操作</a:t>
            </a:r>
            <a:endParaRPr lang="en-US" altLang="zh-CN" sz="1600" b="0" dirty="0">
              <a:latin typeface="宋体" panose="02010600030101010101" pitchFamily="2" charset="-122"/>
            </a:endParaRPr>
          </a:p>
          <a:p>
            <a:r>
              <a:rPr lang="en-US" altLang="zh-CN" dirty="0" err="1"/>
              <a:t>kubernetes</a:t>
            </a:r>
            <a:r>
              <a:rPr lang="en-US" altLang="zh-CN" dirty="0"/>
              <a:t> API</a:t>
            </a:r>
            <a:r>
              <a:rPr lang="zh-CN" altLang="en-US" dirty="0"/>
              <a:t>请求发起到持久化入库流程：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请求的发起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分为两部分：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zh-CN" altLang="en-US" sz="1400" dirty="0"/>
              <a:t>人机交互用</a:t>
            </a:r>
            <a:r>
              <a:rPr lang="en-US" altLang="zh-CN" sz="1400" dirty="0" err="1"/>
              <a:t>kubctl</a:t>
            </a:r>
            <a:r>
              <a:rPr lang="zh-CN" altLang="en-US" sz="1400" dirty="0"/>
              <a:t>对</a:t>
            </a:r>
            <a:r>
              <a:rPr lang="en-US" altLang="zh-CN" sz="1400" dirty="0" err="1"/>
              <a:t>apiservier</a:t>
            </a:r>
            <a:r>
              <a:rPr lang="zh-CN" altLang="en-US" sz="1400" dirty="0"/>
              <a:t>的请求的过程</a:t>
            </a:r>
            <a:endParaRPr lang="en-US" altLang="zh-CN" sz="1400" dirty="0"/>
          </a:p>
          <a:p>
            <a:pPr marL="465138" lvl="1" indent="0">
              <a:buNone/>
            </a:pPr>
            <a:r>
              <a:rPr lang="zh-CN" altLang="en-US" sz="1400" dirty="0"/>
              <a:t>          </a:t>
            </a:r>
            <a:r>
              <a:rPr lang="en-US" altLang="zh-CN" sz="1400" dirty="0"/>
              <a:t>2.</a:t>
            </a:r>
            <a:r>
              <a:rPr lang="zh-CN" altLang="en-US" sz="1400" dirty="0"/>
              <a:t> </a:t>
            </a:r>
            <a:r>
              <a:rPr lang="en-US" altLang="zh-CN" sz="1400" dirty="0"/>
              <a:t>pod</a:t>
            </a:r>
            <a:r>
              <a:rPr lang="zh-CN" altLang="en-US" sz="1400" dirty="0"/>
              <a:t>中业务逻辑与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交互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65138" lvl="1" indent="0"/>
            <a:r>
              <a:rPr lang="en-US" altLang="zh-CN" dirty="0">
                <a:latin typeface="宋体" panose="02010600030101010101" pitchFamily="2" charset="-122"/>
              </a:rPr>
              <a:t>API</a:t>
            </a:r>
            <a:r>
              <a:rPr lang="zh-CN" altLang="en-US" dirty="0">
                <a:latin typeface="宋体" panose="02010600030101010101" pitchFamily="2" charset="-122"/>
              </a:rPr>
              <a:t>收到</a:t>
            </a:r>
            <a:r>
              <a:rPr lang="zh-CN" altLang="en-US" dirty="0"/>
              <a:t>请求后开启访问控制流程，主要分为三个步骤：</a:t>
            </a:r>
            <a:endParaRPr lang="en-US" altLang="zh-CN" dirty="0"/>
          </a:p>
          <a:p>
            <a:pPr marL="465138" lvl="1" indent="0">
              <a:buNone/>
            </a:pPr>
            <a:r>
              <a:rPr lang="zh-CN" altLang="en-US" dirty="0"/>
              <a:t>         </a:t>
            </a:r>
            <a:r>
              <a:rPr lang="en-US" altLang="zh-CN" sz="1400" dirty="0"/>
              <a:t>1.</a:t>
            </a:r>
            <a:r>
              <a:rPr lang="zh-CN" altLang="en-US" sz="1400" dirty="0"/>
              <a:t>第一阶段</a:t>
            </a:r>
            <a:r>
              <a:rPr lang="en-US" altLang="zh-CN" sz="1400" dirty="0"/>
              <a:t>Authentication</a:t>
            </a:r>
            <a:r>
              <a:rPr lang="zh-CN" altLang="en-US" sz="1400" dirty="0"/>
              <a:t>认证阶段，解决用户是谁，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判断请求用户是否是能够访问</a:t>
            </a:r>
            <a:endParaRPr lang="en-US" altLang="zh-CN" sz="1400" dirty="0"/>
          </a:p>
          <a:p>
            <a:pPr marL="465138" lvl="1" indent="0">
              <a:buNone/>
            </a:pPr>
            <a:r>
              <a:rPr lang="zh-CN" altLang="en-US" sz="1400" dirty="0"/>
              <a:t>                集群的合法用户</a:t>
            </a:r>
          </a:p>
          <a:p>
            <a:pPr marL="465138" lvl="1" indent="0">
              <a:buNone/>
            </a:pPr>
            <a:r>
              <a:rPr lang="zh-CN" altLang="en-US" sz="1400" dirty="0"/>
              <a:t>           </a:t>
            </a:r>
            <a:r>
              <a:rPr lang="en-US" altLang="zh-CN" sz="1400" dirty="0"/>
              <a:t>2.</a:t>
            </a:r>
            <a:r>
              <a:rPr lang="zh-CN" altLang="en-US" sz="1400" dirty="0"/>
              <a:t>第二阶段</a:t>
            </a:r>
            <a:r>
              <a:rPr lang="en-US" altLang="zh-CN" sz="1400" dirty="0"/>
              <a:t>Authorization</a:t>
            </a:r>
            <a:r>
              <a:rPr lang="zh-CN" altLang="en-US" sz="1400" dirty="0"/>
              <a:t>鉴权阶段，解决用户能做什么，用户是否有权进行请求中的</a:t>
            </a:r>
            <a:endParaRPr lang="en-US" altLang="zh-CN" sz="1400" dirty="0"/>
          </a:p>
          <a:p>
            <a:pPr marL="465138" lvl="1" indent="0">
              <a:buNone/>
            </a:pPr>
            <a:r>
              <a:rPr lang="zh-CN" altLang="en-US" sz="1400" dirty="0"/>
              <a:t>                 操作</a:t>
            </a:r>
            <a:endParaRPr lang="en-US" altLang="zh-CN" sz="1400" dirty="0"/>
          </a:p>
          <a:p>
            <a:pPr marL="465138" lvl="1" indent="0">
              <a:buNone/>
            </a:pPr>
            <a:r>
              <a:rPr lang="zh-CN" altLang="en-US" sz="1400" dirty="0"/>
              <a:t>           </a:t>
            </a:r>
            <a:r>
              <a:rPr lang="en-US" altLang="zh-CN" sz="1400" dirty="0"/>
              <a:t>3.</a:t>
            </a:r>
            <a:r>
              <a:rPr lang="zh-CN" altLang="en-US" sz="1400" dirty="0"/>
              <a:t>第三阶段</a:t>
            </a:r>
            <a:r>
              <a:rPr lang="en-US" altLang="zh-CN" sz="1400" dirty="0"/>
              <a:t>Admission Control</a:t>
            </a:r>
            <a:r>
              <a:rPr lang="zh-CN" altLang="en-US" sz="1400" dirty="0"/>
              <a:t>阶段，请求是否安全合规</a:t>
            </a: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持久化到</a:t>
            </a:r>
            <a:r>
              <a:rPr lang="en-US" altLang="zh-CN" dirty="0" err="1">
                <a:latin typeface="宋体" panose="02010600030101010101" pitchFamily="2" charset="-122"/>
              </a:rPr>
              <a:t>etcd</a:t>
            </a:r>
            <a:r>
              <a:rPr lang="zh-CN" altLang="en-US" dirty="0">
                <a:latin typeface="宋体" panose="02010600030101010101" pitchFamily="2" charset="-122"/>
              </a:rPr>
              <a:t>中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3EADA4-BDF3-5243-AFD0-F95A30EA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Kubernetes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API</a:t>
            </a:r>
            <a:r>
              <a:rPr kumimoji="1" lang="zh-CN" altLang="en-US" b="0" dirty="0"/>
              <a:t>请求</a:t>
            </a:r>
            <a:r>
              <a:rPr kumimoji="1" lang="zh-CN" altLang="en-US" dirty="0"/>
              <a:t>访问控制</a:t>
            </a:r>
          </a:p>
        </p:txBody>
      </p:sp>
      <p:sp>
        <p:nvSpPr>
          <p:cNvPr id="23" name="直接访问存储器 22">
            <a:extLst>
              <a:ext uri="{FF2B5EF4-FFF2-40B4-BE49-F238E27FC236}">
                <a16:creationId xmlns:a16="http://schemas.microsoft.com/office/drawing/2014/main" id="{D7C8E1D3-F21F-6148-B7DD-95E1F7B0B6FE}"/>
              </a:ext>
            </a:extLst>
          </p:cNvPr>
          <p:cNvSpPr/>
          <p:nvPr/>
        </p:nvSpPr>
        <p:spPr bwMode="auto">
          <a:xfrm>
            <a:off x="6876256" y="2636912"/>
            <a:ext cx="593333" cy="413949"/>
          </a:xfrm>
          <a:prstGeom prst="flowChartMagneticDrum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FF00D4F-A813-A242-B785-1DD32CD7B87E}"/>
              </a:ext>
            </a:extLst>
          </p:cNvPr>
          <p:cNvGrpSpPr/>
          <p:nvPr/>
        </p:nvGrpSpPr>
        <p:grpSpPr>
          <a:xfrm>
            <a:off x="901697" y="5147152"/>
            <a:ext cx="7096239" cy="1234176"/>
            <a:chOff x="901697" y="5147152"/>
            <a:chExt cx="7096239" cy="123417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7274C53-E981-774D-8D2F-FDC51E04A8A7}"/>
                </a:ext>
              </a:extLst>
            </p:cNvPr>
            <p:cNvSpPr/>
            <p:nvPr/>
          </p:nvSpPr>
          <p:spPr bwMode="auto">
            <a:xfrm>
              <a:off x="6773800" y="5147152"/>
              <a:ext cx="1224136" cy="12341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altLang="zh-CN" dirty="0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80D4023-7B17-5445-A03B-8AF471C12EA8}"/>
                </a:ext>
              </a:extLst>
            </p:cNvPr>
            <p:cNvGrpSpPr/>
            <p:nvPr/>
          </p:nvGrpSpPr>
          <p:grpSpPr>
            <a:xfrm>
              <a:off x="901697" y="5379451"/>
              <a:ext cx="7053575" cy="1001877"/>
              <a:chOff x="695593" y="2813024"/>
              <a:chExt cx="7053575" cy="100187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1FBE16D-F8DE-564A-A972-1E2E38CFCAFE}"/>
                  </a:ext>
                </a:extLst>
              </p:cNvPr>
              <p:cNvSpPr/>
              <p:nvPr/>
            </p:nvSpPr>
            <p:spPr bwMode="auto">
              <a:xfrm>
                <a:off x="695594" y="2813024"/>
                <a:ext cx="1140101" cy="303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User(</a:t>
                </a:r>
                <a:r>
                  <a:rPr lang="en-US" altLang="zh-CN" dirty="0" err="1">
                    <a:solidFill>
                      <a:schemeClr val="bg1"/>
                    </a:solidFill>
                  </a:rPr>
                  <a:t>kubectl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)</a:t>
                </a:r>
                <a:endParaRPr lang="en-US" altLang="zh-CN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6F3A82B-7F98-704A-8B94-FD365B309C38}"/>
                  </a:ext>
                </a:extLst>
              </p:cNvPr>
              <p:cNvSpPr/>
              <p:nvPr/>
            </p:nvSpPr>
            <p:spPr bwMode="auto">
              <a:xfrm>
                <a:off x="2016609" y="2871019"/>
                <a:ext cx="1140101" cy="576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Authentication</a:t>
                </a: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认证</a:t>
                </a:r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3E25B48-DEA0-D24B-BAA4-388058D2C423}"/>
                  </a:ext>
                </a:extLst>
              </p:cNvPr>
              <p:cNvSpPr/>
              <p:nvPr/>
            </p:nvSpPr>
            <p:spPr bwMode="auto">
              <a:xfrm>
                <a:off x="3466799" y="2871019"/>
                <a:ext cx="1224136" cy="576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Authorization</a:t>
                </a: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鉴权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584B17-A6D0-F046-8CA8-BCF07BE5E963}"/>
                  </a:ext>
                </a:extLst>
              </p:cNvPr>
              <p:cNvSpPr/>
              <p:nvPr/>
            </p:nvSpPr>
            <p:spPr bwMode="auto">
              <a:xfrm>
                <a:off x="5007095" y="2871019"/>
                <a:ext cx="1224136" cy="576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Admission Control </a:t>
                </a:r>
              </a:p>
              <a:p>
                <a:endParaRPr lang="en-US" altLang="zh-CN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54A7979-BBC8-DA4E-90F3-C81A8D70D92F}"/>
                  </a:ext>
                </a:extLst>
              </p:cNvPr>
              <p:cNvSpPr/>
              <p:nvPr/>
            </p:nvSpPr>
            <p:spPr bwMode="auto">
              <a:xfrm>
                <a:off x="695593" y="3212976"/>
                <a:ext cx="1140101" cy="2700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pod</a:t>
                </a:r>
                <a:endParaRPr lang="en-US" altLang="zh-CN" dirty="0"/>
              </a:p>
            </p:txBody>
          </p: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072C4C75-2396-7549-A806-63F796E0C3B6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 bwMode="auto">
              <a:xfrm>
                <a:off x="1835695" y="2964607"/>
                <a:ext cx="180914" cy="194444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5A1D1156-3AA5-FE4C-99B3-99EF98A2CC48}"/>
                  </a:ext>
                </a:extLst>
              </p:cNvPr>
              <p:cNvCxnSpPr>
                <a:stCxn id="14" idx="3"/>
                <a:endCxn id="11" idx="1"/>
              </p:cNvCxnSpPr>
              <p:nvPr/>
            </p:nvCxnSpPr>
            <p:spPr bwMode="auto">
              <a:xfrm flipV="1">
                <a:off x="1835694" y="3159051"/>
                <a:ext cx="180915" cy="18893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右箭头 18">
                <a:extLst>
                  <a:ext uri="{FF2B5EF4-FFF2-40B4-BE49-F238E27FC236}">
                    <a16:creationId xmlns:a16="http://schemas.microsoft.com/office/drawing/2014/main" id="{CE15E918-3556-9D4A-9E48-B51F3466A5D7}"/>
                  </a:ext>
                </a:extLst>
              </p:cNvPr>
              <p:cNvSpPr/>
              <p:nvPr/>
            </p:nvSpPr>
            <p:spPr bwMode="auto">
              <a:xfrm>
                <a:off x="3150639" y="3082993"/>
                <a:ext cx="305469" cy="169592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</a:endParaRPr>
              </a:p>
            </p:txBody>
          </p:sp>
          <p:sp>
            <p:nvSpPr>
              <p:cNvPr id="22" name="右箭头 21">
                <a:extLst>
                  <a:ext uri="{FF2B5EF4-FFF2-40B4-BE49-F238E27FC236}">
                    <a16:creationId xmlns:a16="http://schemas.microsoft.com/office/drawing/2014/main" id="{3D5BBAF8-2B55-E941-AB85-650B9C267F7D}"/>
                  </a:ext>
                </a:extLst>
              </p:cNvPr>
              <p:cNvSpPr/>
              <p:nvPr/>
            </p:nvSpPr>
            <p:spPr bwMode="auto">
              <a:xfrm>
                <a:off x="4690934" y="3074255"/>
                <a:ext cx="305469" cy="169592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14317799-A4AC-184E-AE1C-646E0461EF99}"/>
                  </a:ext>
                </a:extLst>
              </p:cNvPr>
              <p:cNvSpPr/>
              <p:nvPr/>
            </p:nvSpPr>
            <p:spPr bwMode="auto">
              <a:xfrm>
                <a:off x="6226143" y="3074255"/>
                <a:ext cx="305469" cy="169592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7447610D-FEDD-C148-90D3-F81C1457655F}"/>
                  </a:ext>
                </a:extLst>
              </p:cNvPr>
              <p:cNvGrpSpPr/>
              <p:nvPr/>
            </p:nvGrpSpPr>
            <p:grpSpPr>
              <a:xfrm>
                <a:off x="6759934" y="2908993"/>
                <a:ext cx="808857" cy="607966"/>
                <a:chOff x="6804248" y="2661440"/>
                <a:chExt cx="808857" cy="607966"/>
              </a:xfrm>
            </p:grpSpPr>
            <p:sp>
              <p:nvSpPr>
                <p:cNvPr id="41" name="磁盘 40">
                  <a:extLst>
                    <a:ext uri="{FF2B5EF4-FFF2-40B4-BE49-F238E27FC236}">
                      <a16:creationId xmlns:a16="http://schemas.microsoft.com/office/drawing/2014/main" id="{48F4C1CB-69DC-A343-AC68-9314D6246A71}"/>
                    </a:ext>
                  </a:extLst>
                </p:cNvPr>
                <p:cNvSpPr/>
                <p:nvPr/>
              </p:nvSpPr>
              <p:spPr bwMode="auto">
                <a:xfrm>
                  <a:off x="6804248" y="2661440"/>
                  <a:ext cx="504057" cy="303166"/>
                </a:xfrm>
                <a:prstGeom prst="flowChartMagneticDisk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42" name="磁盘 41">
                  <a:extLst>
                    <a:ext uri="{FF2B5EF4-FFF2-40B4-BE49-F238E27FC236}">
                      <a16:creationId xmlns:a16="http://schemas.microsoft.com/office/drawing/2014/main" id="{65CF2F58-3ED2-4B4D-AB62-E3E8FD029CE0}"/>
                    </a:ext>
                  </a:extLst>
                </p:cNvPr>
                <p:cNvSpPr/>
                <p:nvPr/>
              </p:nvSpPr>
              <p:spPr bwMode="auto">
                <a:xfrm>
                  <a:off x="6956648" y="2813840"/>
                  <a:ext cx="504057" cy="303166"/>
                </a:xfrm>
                <a:prstGeom prst="flowChartMagneticDisk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51428F43-B0C8-5C4E-B3CA-CB66C7DE1621}"/>
                    </a:ext>
                  </a:extLst>
                </p:cNvPr>
                <p:cNvSpPr/>
                <p:nvPr/>
              </p:nvSpPr>
              <p:spPr bwMode="auto">
                <a:xfrm>
                  <a:off x="7109048" y="2966240"/>
                  <a:ext cx="504057" cy="303166"/>
                </a:xfrm>
                <a:prstGeom prst="flowChartMagneticDisk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</a:endParaRPr>
                </a:p>
              </p:txBody>
            </p:sp>
          </p:grp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7F133EC-F877-F744-B2FF-D3582B783DF0}"/>
                  </a:ext>
                </a:extLst>
              </p:cNvPr>
              <p:cNvSpPr/>
              <p:nvPr/>
            </p:nvSpPr>
            <p:spPr bwMode="auto">
              <a:xfrm>
                <a:off x="6609067" y="3544880"/>
                <a:ext cx="1140101" cy="2700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dirty="0" err="1">
                    <a:solidFill>
                      <a:schemeClr val="bg1"/>
                    </a:solidFill>
                  </a:rPr>
                  <a:t>etcd</a:t>
                </a:r>
                <a:endParaRPr lang="en-US" altLang="zh-CN" dirty="0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E49E2EE-D109-7B46-8FB1-35BB9247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1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>
            <a:extLst>
              <a:ext uri="{FF2B5EF4-FFF2-40B4-BE49-F238E27FC236}">
                <a16:creationId xmlns:a16="http://schemas.microsoft.com/office/drawing/2014/main" id="{90635300-9677-0644-B54A-183EA0B5F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420938"/>
            <a:ext cx="475262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lnSpc>
                <a:spcPct val="120000"/>
              </a:lnSpc>
              <a:buClr>
                <a:srgbClr val="00A3A1"/>
              </a:buClr>
              <a:buFont typeface="Wingdings" pitchFamily="2" charset="2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indent="7938">
              <a:lnSpc>
                <a:spcPct val="120000"/>
              </a:lnSpc>
              <a:buClr>
                <a:schemeClr val="accent2"/>
              </a:buClr>
              <a:buFont typeface="Webdings" pitchFamily="2" charset="2"/>
              <a:buChar char="4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buClr>
                <a:schemeClr val="accent2"/>
              </a:buClr>
              <a:buSzPct val="130000"/>
              <a:buChar char="•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  <a:tabLst>
                <a:tab pos="228600" algn="l"/>
                <a:tab pos="742950" algn="l"/>
                <a:tab pos="1143000" algn="l"/>
                <a:tab pos="1600200" algn="l"/>
                <a:tab pos="2057400" algn="l"/>
              </a:tabLst>
              <a:defRPr sz="16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</a:rPr>
              <a:t>Kubernetes</a:t>
            </a:r>
            <a:r>
              <a:rPr lang="zh-CN" altLang="en-US" sz="2800" dirty="0">
                <a:solidFill>
                  <a:schemeClr val="bg1"/>
                </a:solidFill>
              </a:rPr>
              <a:t>集群安全机制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</a:rPr>
              <a:t>认证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 eaLnBrk="1" hangingPunct="1"/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90AB27-BDC4-7942-AB61-EAA538910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782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>
            <a:extLst>
              <a:ext uri="{FF2B5EF4-FFF2-40B4-BE49-F238E27FC236}">
                <a16:creationId xmlns:a16="http://schemas.microsoft.com/office/drawing/2014/main" id="{A8192111-C70D-AD42-9A97-F5020FE1F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b="0" dirty="0"/>
              <a:t>Kubernetes</a:t>
            </a:r>
            <a:r>
              <a:rPr lang="zh-CN" altLang="en-US" b="0" dirty="0"/>
              <a:t>认证</a:t>
            </a:r>
            <a:r>
              <a:rPr lang="en-US" altLang="zh-CN" b="0" dirty="0"/>
              <a:t>-</a:t>
            </a:r>
            <a:r>
              <a:rPr lang="zh-CN" altLang="en-US" b="0" dirty="0"/>
              <a:t> </a:t>
            </a:r>
            <a:r>
              <a:rPr lang="en-US" altLang="zh-CN" b="0" dirty="0"/>
              <a:t>-</a:t>
            </a:r>
            <a:r>
              <a:rPr lang="zh-CN" altLang="en-US" b="0" dirty="0"/>
              <a:t>用户模型</a:t>
            </a:r>
          </a:p>
        </p:txBody>
      </p:sp>
      <p:sp>
        <p:nvSpPr>
          <p:cNvPr id="1162243" name="Rectangle 3">
            <a:extLst>
              <a:ext uri="{FF2B5EF4-FFF2-40B4-BE49-F238E27FC236}">
                <a16:creationId xmlns:a16="http://schemas.microsoft.com/office/drawing/2014/main" id="{BF2243F2-3393-B845-A248-32AD6E3A96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704137" cy="4751388"/>
          </a:xfrm>
        </p:spPr>
        <p:txBody>
          <a:bodyPr/>
          <a:lstStyle/>
          <a:p>
            <a:r>
              <a:rPr lang="en-US" altLang="zh-CN" dirty="0" err="1"/>
              <a:t>kubernetes</a:t>
            </a:r>
            <a:r>
              <a:rPr lang="zh-CN" altLang="en-US" dirty="0"/>
              <a:t>中没有自身的用户管理能力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中的用户通常是通过请求凭证设置</a:t>
            </a:r>
            <a:endParaRPr lang="en-US" altLang="zh-CN" dirty="0"/>
          </a:p>
          <a:p>
            <a:pPr marL="465138" lvl="1" indent="0"/>
            <a:r>
              <a:rPr lang="zh-CN" altLang="en-US" dirty="0"/>
              <a:t>请求访问控制凭证，经过</a:t>
            </a:r>
            <a:r>
              <a:rPr lang="en-US" altLang="zh-CN" dirty="0"/>
              <a:t>k8s</a:t>
            </a:r>
            <a:r>
              <a:rPr lang="zh-CN" altLang="en-US" dirty="0"/>
              <a:t>的认证流程后</a:t>
            </a:r>
            <a:r>
              <a:rPr lang="en-US" altLang="zh-CN" dirty="0" err="1"/>
              <a:t>apiserver</a:t>
            </a:r>
            <a:r>
              <a:rPr lang="zh-CN" altLang="en-US" dirty="0"/>
              <a:t>会将里面的用户身份转化成对应的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groups</a:t>
            </a:r>
            <a:r>
              <a:rPr lang="zh-CN" altLang="en-US" dirty="0"/>
              <a:t>这样的用户模型</a:t>
            </a:r>
            <a:endParaRPr lang="en-US" altLang="zh-CN" dirty="0"/>
          </a:p>
          <a:p>
            <a:pPr marL="465138" lvl="1" indent="0">
              <a:buNone/>
            </a:pPr>
            <a:endParaRPr lang="en-US" altLang="zh-CN" dirty="0"/>
          </a:p>
          <a:p>
            <a:r>
              <a:rPr lang="en-US" altLang="zh-CN" dirty="0"/>
              <a:t>Kubernetes</a:t>
            </a:r>
            <a:r>
              <a:rPr lang="zh-CN" altLang="en-US" dirty="0"/>
              <a:t>支持的认证方式：</a:t>
            </a:r>
          </a:p>
          <a:p>
            <a:pPr marL="465138" lvl="1" indent="0"/>
            <a:r>
              <a:rPr lang="en-US" altLang="zh-CN" dirty="0"/>
              <a:t>Basic</a:t>
            </a:r>
            <a:r>
              <a:rPr lang="zh-CN" altLang="en-US" dirty="0"/>
              <a:t>的认证 （</a:t>
            </a:r>
            <a:r>
              <a:rPr lang="en-US" altLang="zh-CN" dirty="0"/>
              <a:t>username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password</a:t>
            </a:r>
            <a:r>
              <a:rPr lang="zh-CN" altLang="en-US" dirty="0"/>
              <a:t>）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r>
              <a:rPr lang="zh-CN" altLang="en-US" dirty="0"/>
              <a:t>       </a:t>
            </a:r>
            <a:r>
              <a:rPr lang="zh-CN" altLang="en-US" sz="1400" dirty="0"/>
              <a:t> 更多应用于测试场景，在安全上是不推荐且不可扩展的方式</a:t>
            </a:r>
            <a:endParaRPr lang="en-US" altLang="zh-CN" sz="1400" dirty="0"/>
          </a:p>
          <a:p>
            <a:pPr marL="465138" lvl="1" indent="0"/>
            <a:r>
              <a:rPr lang="en-US" altLang="zh-CN" dirty="0">
                <a:latin typeface="宋体" panose="02010600030101010101" pitchFamily="2" charset="-122"/>
              </a:rPr>
              <a:t>X509</a:t>
            </a:r>
            <a:r>
              <a:rPr lang="zh-CN" altLang="en-US" dirty="0">
                <a:latin typeface="宋体" panose="02010600030101010101" pitchFamily="2" charset="-122"/>
              </a:rPr>
              <a:t>证书认证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</a:t>
            </a:r>
            <a:r>
              <a:rPr lang="zh-CN" altLang="en-US" sz="1400" dirty="0"/>
              <a:t>比较安全，</a:t>
            </a:r>
            <a:r>
              <a:rPr lang="en-US" altLang="zh-CN" sz="1400" dirty="0" err="1"/>
              <a:t>apiserver</a:t>
            </a:r>
            <a:r>
              <a:rPr lang="zh-CN" altLang="en-US" sz="1400" dirty="0"/>
              <a:t>认证中相对应用较多的使用方式，也是</a:t>
            </a:r>
            <a:r>
              <a:rPr lang="en-US" altLang="zh-CN" sz="1400" dirty="0"/>
              <a:t>k8s</a:t>
            </a:r>
            <a:r>
              <a:rPr lang="zh-CN" altLang="en-US" sz="1400" dirty="0"/>
              <a:t>系统组件间默认使用的认证方式，同时也是</a:t>
            </a:r>
            <a:r>
              <a:rPr lang="en-US" altLang="zh-CN" sz="1400" dirty="0" err="1"/>
              <a:t>kubectl</a:t>
            </a:r>
            <a:r>
              <a:rPr lang="zh-CN" altLang="en-US" sz="1400" dirty="0"/>
              <a:t>客户端对应的</a:t>
            </a:r>
            <a:r>
              <a:rPr lang="en-US" altLang="zh-CN" sz="1400" dirty="0" err="1"/>
              <a:t>kubeconfig</a:t>
            </a:r>
            <a:r>
              <a:rPr lang="zh-CN" altLang="en-US" sz="1400" dirty="0"/>
              <a:t>中经常使用到的访问凭证</a:t>
            </a:r>
          </a:p>
          <a:p>
            <a:pPr marL="465138" lvl="1" indent="0"/>
            <a:r>
              <a:rPr lang="en-US" altLang="zh-CN" dirty="0">
                <a:latin typeface="宋体" panose="02010600030101010101" pitchFamily="2" charset="-122"/>
              </a:rPr>
              <a:t>Bearer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Token</a:t>
            </a:r>
            <a:r>
              <a:rPr lang="zh-CN" altLang="en-US" dirty="0">
                <a:latin typeface="宋体" panose="02010600030101010101" pitchFamily="2" charset="-122"/>
              </a:rPr>
              <a:t>认证（</a:t>
            </a:r>
            <a:r>
              <a:rPr lang="en-US" altLang="zh-CN" dirty="0">
                <a:latin typeface="宋体" panose="02010600030101010101" pitchFamily="2" charset="-122"/>
              </a:rPr>
              <a:t>Json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Web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Tokens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</a:t>
            </a:r>
            <a:r>
              <a:rPr lang="en-US" altLang="zh-CN" sz="1400" dirty="0"/>
              <a:t>Token</a:t>
            </a:r>
            <a:r>
              <a:rPr lang="zh-CN" altLang="en-US" sz="1400" dirty="0"/>
              <a:t>的格式是</a:t>
            </a:r>
            <a:r>
              <a:rPr lang="en-US" altLang="zh-CN" sz="1400" dirty="0"/>
              <a:t>JWT</a:t>
            </a:r>
            <a:r>
              <a:rPr lang="zh-CN" altLang="en-US" sz="1400" dirty="0"/>
              <a:t>（</a:t>
            </a:r>
            <a:r>
              <a:rPr lang="en-US" altLang="zh-CN" sz="1400" dirty="0"/>
              <a:t>JOSN Web Token</a:t>
            </a:r>
            <a:r>
              <a:rPr lang="zh-CN" altLang="en-US" sz="1400" dirty="0"/>
              <a:t>）的形式，认证过程也是常见的私钥加签公钥验签的一个基本流程，使用场景也很广泛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2E1C0C-B4BB-F741-8E6C-E4CA2E32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>
            <a:extLst>
              <a:ext uri="{FF2B5EF4-FFF2-40B4-BE49-F238E27FC236}">
                <a16:creationId xmlns:a16="http://schemas.microsoft.com/office/drawing/2014/main" id="{D538753F-B1F0-BA40-8FF3-0E86196E9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b="0" dirty="0"/>
              <a:t>Kubernetes</a:t>
            </a:r>
            <a:r>
              <a:rPr lang="zh-CN" altLang="en-US" b="0" dirty="0"/>
              <a:t>认证</a:t>
            </a:r>
            <a:r>
              <a:rPr lang="en-US" altLang="zh-CN" b="0" dirty="0"/>
              <a:t>-</a:t>
            </a:r>
            <a:r>
              <a:rPr lang="zh-CN" altLang="en-US" b="0" dirty="0"/>
              <a:t> </a:t>
            </a:r>
            <a:r>
              <a:rPr lang="en-US" altLang="zh-CN" b="0" dirty="0"/>
              <a:t>-X509</a:t>
            </a:r>
            <a:r>
              <a:rPr lang="zh-CN" altLang="en-US" b="0" dirty="0"/>
              <a:t>证书认证</a:t>
            </a:r>
          </a:p>
        </p:txBody>
      </p:sp>
      <p:sp>
        <p:nvSpPr>
          <p:cNvPr id="1163267" name="Rectangle 3">
            <a:extLst>
              <a:ext uri="{FF2B5EF4-FFF2-40B4-BE49-F238E27FC236}">
                <a16:creationId xmlns:a16="http://schemas.microsoft.com/office/drawing/2014/main" id="{5E880FDD-656C-BB4B-B689-3F574CB052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629525" cy="4751388"/>
          </a:xfrm>
        </p:spPr>
        <p:txBody>
          <a:bodyPr/>
          <a:lstStyle/>
          <a:p>
            <a:r>
              <a:rPr lang="zh-CN" altLang="en-US" dirty="0"/>
              <a:t>集群组件间通讯用证书都是由集群根</a:t>
            </a:r>
            <a:r>
              <a:rPr lang="en-US" altLang="zh-CN" dirty="0"/>
              <a:t>CA</a:t>
            </a:r>
            <a:r>
              <a:rPr lang="zh-CN" altLang="en-US" dirty="0"/>
              <a:t>签发，下图是</a:t>
            </a:r>
            <a:r>
              <a:rPr lang="en-US" altLang="zh-CN" dirty="0"/>
              <a:t>CA</a:t>
            </a:r>
            <a:r>
              <a:rPr lang="zh-CN" altLang="en-US" dirty="0"/>
              <a:t>认证流程图：</a:t>
            </a:r>
            <a:endParaRPr lang="en-US" altLang="zh-CN" dirty="0"/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/>
              <a:t>在证书中有两个身份凭证相关的重要字段：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en-US" altLang="zh-CN" dirty="0" err="1">
                <a:latin typeface="宋体" panose="02010600030101010101" pitchFamily="2" charset="-122"/>
              </a:rPr>
              <a:t>Comman</a:t>
            </a:r>
            <a:r>
              <a:rPr lang="en-US" altLang="zh-CN" dirty="0">
                <a:latin typeface="宋体" panose="02010600030101010101" pitchFamily="2" charset="-122"/>
              </a:rPr>
              <a:t> Name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CN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dirty="0" err="1">
                <a:latin typeface="宋体" panose="02010600030101010101" pitchFamily="2" charset="-122"/>
              </a:rPr>
              <a:t>apiserver</a:t>
            </a:r>
            <a:r>
              <a:rPr lang="zh-CN" altLang="en-US" dirty="0">
                <a:latin typeface="宋体" panose="02010600030101010101" pitchFamily="2" charset="-122"/>
              </a:rPr>
              <a:t>在认证过程中将其作为用户（</a:t>
            </a:r>
            <a:r>
              <a:rPr lang="en-US" altLang="zh-CN" dirty="0">
                <a:latin typeface="宋体" panose="02010600030101010101" pitchFamily="2" charset="-122"/>
              </a:rPr>
              <a:t>user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en-US" altLang="zh-CN" dirty="0">
                <a:latin typeface="宋体" panose="02010600030101010101" pitchFamily="2" charset="-122"/>
              </a:rPr>
              <a:t>Organization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</a:rPr>
              <a:t>O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dirty="0" err="1">
                <a:latin typeface="宋体" panose="02010600030101010101" pitchFamily="2" charset="-122"/>
              </a:rPr>
              <a:t>apiserver</a:t>
            </a:r>
            <a:r>
              <a:rPr lang="zh-CN" altLang="en-US" dirty="0">
                <a:latin typeface="宋体" panose="02010600030101010101" pitchFamily="2" charset="-122"/>
              </a:rPr>
              <a:t>在认证过程中将其作为组（</a:t>
            </a:r>
            <a:r>
              <a:rPr lang="en-US" altLang="zh-CN" dirty="0">
                <a:latin typeface="宋体" panose="02010600030101010101" pitchFamily="2" charset="-122"/>
              </a:rPr>
              <a:t>group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k8s</a:t>
            </a:r>
            <a:r>
              <a:rPr lang="zh-CN" altLang="en-US" dirty="0"/>
              <a:t>系统组件都在集群创建时签发了自身对应的客户端证书</a:t>
            </a:r>
          </a:p>
          <a:p>
            <a:endParaRPr lang="en-US" altLang="zh-CN" dirty="0"/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312240-7DB7-CD4B-83E0-6AE6828A2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51344"/>
              </p:ext>
            </p:extLst>
          </p:nvPr>
        </p:nvGraphicFramePr>
        <p:xfrm>
          <a:off x="1403648" y="5229200"/>
          <a:ext cx="4800599" cy="116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8875">
                  <a:extLst>
                    <a:ext uri="{9D8B030D-6E8A-4147-A177-3AD203B41FA5}">
                      <a16:colId xmlns:a16="http://schemas.microsoft.com/office/drawing/2014/main" val="2640219142"/>
                    </a:ext>
                  </a:extLst>
                </a:gridCol>
                <a:gridCol w="2411405">
                  <a:extLst>
                    <a:ext uri="{9D8B030D-6E8A-4147-A177-3AD203B41FA5}">
                      <a16:colId xmlns:a16="http://schemas.microsoft.com/office/drawing/2014/main" val="629340824"/>
                    </a:ext>
                  </a:extLst>
                </a:gridCol>
                <a:gridCol w="1180319">
                  <a:extLst>
                    <a:ext uri="{9D8B030D-6E8A-4147-A177-3AD203B41FA5}">
                      <a16:colId xmlns:a16="http://schemas.microsoft.com/office/drawing/2014/main" val="321144411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组件</a:t>
                      </a:r>
                      <a:endParaRPr lang="zh-CN" altLang="en-US" sz="12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Common Name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Organizations</a:t>
                      </a:r>
                      <a:endParaRPr lang="en-US" sz="12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324873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controller-manger</a:t>
                      </a:r>
                      <a:endParaRPr lang="en-US" sz="12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system：kube-controller-manager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069393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scheduler </a:t>
                      </a:r>
                      <a:endParaRPr lang="en-US" sz="12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system：kube-scheduler</a:t>
                      </a:r>
                      <a:endParaRPr lang="en-US" sz="12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144719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kuber-proxy </a:t>
                      </a:r>
                      <a:endParaRPr lang="en-US" sz="12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system：kube-proxy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66955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kubelete</a:t>
                      </a:r>
                      <a:endParaRPr lang="en-US" sz="12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system：node: $(node-hostname)</a:t>
                      </a:r>
                      <a:endParaRPr lang="en-US" sz="1200" b="0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system：nodes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638227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FEC471C-1C38-4E42-8BC2-53464F5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85184"/>
            <a:ext cx="3074144" cy="2020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BA8448-8510-434F-A384-96FB8210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1" name="Rectangle 3">
            <a:extLst>
              <a:ext uri="{FF2B5EF4-FFF2-40B4-BE49-F238E27FC236}">
                <a16:creationId xmlns:a16="http://schemas.microsoft.com/office/drawing/2014/main" id="{6C6E7156-B851-6741-B707-FFFE60BFF0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485900"/>
            <a:ext cx="7629525" cy="475138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系统组件证书的签发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en-US" altLang="zh-CN" dirty="0">
                <a:latin typeface="宋体" panose="02010600030101010101" pitchFamily="2" charset="-122"/>
              </a:rPr>
              <a:t>k8s</a:t>
            </a:r>
            <a:r>
              <a:rPr lang="zh-CN" altLang="en-US" dirty="0">
                <a:latin typeface="宋体" panose="02010600030101010101" pitchFamily="2" charset="-122"/>
              </a:rPr>
              <a:t>集群本身提供了基于</a:t>
            </a:r>
            <a:r>
              <a:rPr lang="en-US" altLang="zh-CN" dirty="0">
                <a:latin typeface="宋体" panose="02010600030101010101" pitchFamily="2" charset="-122"/>
              </a:rPr>
              <a:t>CA</a:t>
            </a:r>
            <a:r>
              <a:rPr lang="zh-CN" altLang="en-US" dirty="0">
                <a:latin typeface="宋体" panose="02010600030101010101" pitchFamily="2" charset="-122"/>
              </a:rPr>
              <a:t>签发的</a:t>
            </a:r>
            <a:r>
              <a:rPr lang="en-US" altLang="zh-CN" dirty="0">
                <a:latin typeface="宋体" panose="02010600030101010101" pitchFamily="2" charset="-122"/>
              </a:rPr>
              <a:t>API  certificates.k8s.io/v1beta1</a:t>
            </a: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客户端将证书的签发请求发送到</a:t>
            </a:r>
            <a:r>
              <a:rPr lang="en-US" altLang="zh-CN" dirty="0">
                <a:latin typeface="宋体" panose="02010600030101010101" pitchFamily="2" charset="-122"/>
              </a:rPr>
              <a:t>API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server</a:t>
            </a: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签发请求会以</a:t>
            </a:r>
            <a:r>
              <a:rPr lang="en-US" altLang="zh-CN" dirty="0" err="1">
                <a:latin typeface="宋体" panose="02010600030101010101" pitchFamily="2" charset="-122"/>
              </a:rPr>
              <a:t>csr</a:t>
            </a:r>
            <a:r>
              <a:rPr lang="zh-CN" altLang="en-US" dirty="0">
                <a:latin typeface="宋体" panose="02010600030101010101" pitchFamily="2" charset="-122"/>
              </a:rPr>
              <a:t>资源模型的形式持久化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新创建好的</a:t>
            </a:r>
            <a:r>
              <a:rPr lang="en-US" altLang="zh-CN" dirty="0" err="1">
                <a:latin typeface="宋体" panose="02010600030101010101" pitchFamily="2" charset="-122"/>
              </a:rPr>
              <a:t>csr</a:t>
            </a:r>
            <a:r>
              <a:rPr lang="zh-CN" altLang="en-US" dirty="0">
                <a:latin typeface="宋体" panose="02010600030101010101" pitchFamily="2" charset="-122"/>
              </a:rPr>
              <a:t>模型会保持在</a:t>
            </a:r>
            <a:r>
              <a:rPr lang="en-US" altLang="zh-CN" dirty="0">
                <a:latin typeface="宋体" panose="02010600030101010101" pitchFamily="2" charset="-122"/>
              </a:rPr>
              <a:t>pending</a:t>
            </a:r>
            <a:r>
              <a:rPr lang="zh-CN" altLang="en-US" dirty="0">
                <a:latin typeface="宋体" panose="02010600030101010101" pitchFamily="2" charset="-122"/>
              </a:rPr>
              <a:t>的状态，直到有权限的管理员对其</a:t>
            </a:r>
            <a:r>
              <a:rPr lang="en-US" altLang="zh-CN" dirty="0">
                <a:latin typeface="宋体" panose="02010600030101010101" pitchFamily="2" charset="-122"/>
              </a:rPr>
              <a:t>approve</a:t>
            </a: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一旦</a:t>
            </a:r>
            <a:r>
              <a:rPr lang="en-US" altLang="zh-CN" dirty="0" err="1">
                <a:latin typeface="宋体" panose="02010600030101010101" pitchFamily="2" charset="-122"/>
              </a:rPr>
              <a:t>csr</a:t>
            </a:r>
            <a:r>
              <a:rPr lang="zh-CN" altLang="en-US" dirty="0">
                <a:latin typeface="宋体" panose="02010600030101010101" pitchFamily="2" charset="-122"/>
              </a:rPr>
              <a:t>完成</a:t>
            </a:r>
            <a:r>
              <a:rPr lang="en-US" altLang="zh-CN" dirty="0">
                <a:latin typeface="宋体" panose="02010600030101010101" pitchFamily="2" charset="-122"/>
              </a:rPr>
              <a:t>approved</a:t>
            </a:r>
            <a:r>
              <a:rPr lang="zh-CN" altLang="en-US" dirty="0">
                <a:latin typeface="宋体" panose="02010600030101010101" pitchFamily="2" charset="-122"/>
              </a:rPr>
              <a:t>，请求对应的证书即被签发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endParaRPr lang="zh-CN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用户使用的客户端证书的签发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开发人员：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en-US" altLang="zh-CN" dirty="0">
                <a:latin typeface="宋体" panose="02010600030101010101" pitchFamily="2" charset="-122"/>
              </a:rPr>
              <a:t>1.</a:t>
            </a:r>
            <a:r>
              <a:rPr lang="zh-CN" altLang="en-US" sz="1400" dirty="0">
                <a:latin typeface="宋体" panose="02010600030101010101" pitchFamily="2" charset="-122"/>
              </a:rPr>
              <a:t>生成私钥（可借助</a:t>
            </a:r>
            <a:r>
              <a:rPr lang="en-US" altLang="zh-CN" sz="1400" dirty="0" err="1">
                <a:latin typeface="宋体" panose="02010600030101010101" pitchFamily="2" charset="-122"/>
              </a:rPr>
              <a:t>openssl</a:t>
            </a:r>
            <a:r>
              <a:rPr lang="zh-CN" altLang="en-US" sz="1400" dirty="0">
                <a:latin typeface="宋体" panose="02010600030101010101" pitchFamily="2" charset="-122"/>
              </a:rPr>
              <a:t>等证书工具）： </a:t>
            </a:r>
            <a:r>
              <a:rPr lang="en-US" altLang="zh-CN" sz="1400" dirty="0" err="1">
                <a:latin typeface="宋体" panose="02010600030101010101" pitchFamily="2" charset="-122"/>
              </a:rPr>
              <a:t>openssl</a:t>
            </a:r>
            <a:r>
              <a:rPr lang="en-US" altLang="zh-CN" sz="1400" dirty="0">
                <a:latin typeface="宋体" panose="02010600030101010101" pitchFamily="2" charset="-122"/>
              </a:rPr>
              <a:t> </a:t>
            </a:r>
            <a:r>
              <a:rPr lang="en-US" altLang="zh-CN" sz="1400" dirty="0" err="1">
                <a:latin typeface="宋体" panose="02010600030101010101" pitchFamily="2" charset="-122"/>
              </a:rPr>
              <a:t>genrsa</a:t>
            </a:r>
            <a:r>
              <a:rPr lang="en-US" altLang="zh-CN" sz="1400" dirty="0">
                <a:latin typeface="宋体" panose="02010600030101010101" pitchFamily="2" charset="-122"/>
              </a:rPr>
              <a:t> -out </a:t>
            </a:r>
            <a:r>
              <a:rPr lang="en-US" altLang="zh-CN" sz="1400" dirty="0" err="1">
                <a:latin typeface="宋体" panose="02010600030101010101" pitchFamily="2" charset="-122"/>
              </a:rPr>
              <a:t>test.key</a:t>
            </a:r>
            <a:r>
              <a:rPr lang="en-US" altLang="zh-CN" sz="1400" dirty="0">
                <a:latin typeface="宋体" panose="02010600030101010101" pitchFamily="2" charset="-122"/>
              </a:rPr>
              <a:t> 2048</a:t>
            </a:r>
          </a:p>
          <a:p>
            <a:pPr marL="465138" lvl="1" indent="0">
              <a:buNone/>
            </a:pPr>
            <a:r>
              <a:rPr lang="zh-CN" altLang="en-US" sz="1400" dirty="0">
                <a:latin typeface="宋体" panose="02010600030101010101" pitchFamily="2" charset="-122"/>
              </a:rPr>
              <a:t>    </a:t>
            </a:r>
            <a:r>
              <a:rPr lang="en-US" altLang="zh-CN" sz="1400" dirty="0">
                <a:latin typeface="宋体" panose="02010600030101010101" pitchFamily="2" charset="-122"/>
              </a:rPr>
              <a:t>2.</a:t>
            </a:r>
            <a:r>
              <a:rPr lang="zh-CN" altLang="en-US" sz="1400" dirty="0">
                <a:latin typeface="宋体" panose="02010600030101010101" pitchFamily="2" charset="-122"/>
              </a:rPr>
              <a:t>创建对应的</a:t>
            </a:r>
            <a:r>
              <a:rPr lang="en-US" altLang="zh-CN" sz="1400" dirty="0">
                <a:latin typeface="宋体" panose="02010600030101010101" pitchFamily="2" charset="-122"/>
              </a:rPr>
              <a:t>x509 CSR</a:t>
            </a:r>
            <a:r>
              <a:rPr lang="zh-CN" altLang="en-US" sz="1400" dirty="0">
                <a:latin typeface="宋体" panose="02010600030101010101" pitchFamily="2" charset="-122"/>
              </a:rPr>
              <a:t>请求文件：</a:t>
            </a:r>
            <a:r>
              <a:rPr lang="en-US" altLang="zh-CN" sz="1400" dirty="0" err="1">
                <a:latin typeface="宋体" panose="02010600030101010101" pitchFamily="2" charset="-122"/>
              </a:rPr>
              <a:t>openssl</a:t>
            </a:r>
            <a:r>
              <a:rPr lang="en-US" altLang="zh-CN" sz="1400" dirty="0">
                <a:latin typeface="宋体" panose="02010600030101010101" pitchFamily="2" charset="-122"/>
              </a:rPr>
              <a:t> req -new -key </a:t>
            </a:r>
            <a:r>
              <a:rPr lang="en-US" altLang="zh-CN" sz="1400" dirty="0" err="1">
                <a:latin typeface="宋体" panose="02010600030101010101" pitchFamily="2" charset="-122"/>
              </a:rPr>
              <a:t>test.key</a:t>
            </a:r>
            <a:r>
              <a:rPr lang="en-US" altLang="zh-CN" sz="1400" dirty="0">
                <a:latin typeface="宋体" panose="02010600030101010101" pitchFamily="2" charset="-122"/>
              </a:rPr>
              <a:t> -out </a:t>
            </a:r>
            <a:r>
              <a:rPr lang="en-US" altLang="zh-CN" sz="1400" dirty="0" err="1">
                <a:latin typeface="宋体" panose="02010600030101010101" pitchFamily="2" charset="-122"/>
              </a:rPr>
              <a:t>test.csr</a:t>
            </a:r>
            <a:r>
              <a:rPr lang="en-US" altLang="zh-CN" sz="1400" dirty="0">
                <a:latin typeface="宋体" panose="02010600030101010101" pitchFamily="2" charset="-122"/>
              </a:rPr>
              <a:t> -subj “/CN=</a:t>
            </a:r>
            <a:r>
              <a:rPr lang="en-US" altLang="zh-CN" sz="1400" dirty="0" err="1">
                <a:latin typeface="宋体" panose="02010600030101010101" pitchFamily="2" charset="-122"/>
              </a:rPr>
              <a:t>xyl</a:t>
            </a:r>
            <a:r>
              <a:rPr lang="en-US" altLang="zh-CN" sz="1400" dirty="0">
                <a:latin typeface="宋体" panose="02010600030101010101" pitchFamily="2" charset="-122"/>
              </a:rPr>
              <a:t>/O=</a:t>
            </a:r>
            <a:r>
              <a:rPr lang="en-US" altLang="zh-CN" sz="1400" dirty="0" err="1">
                <a:latin typeface="宋体" panose="02010600030101010101" pitchFamily="2" charset="-122"/>
              </a:rPr>
              <a:t>devs</a:t>
            </a:r>
            <a:r>
              <a:rPr lang="en-US" altLang="zh-CN" sz="1400" dirty="0">
                <a:latin typeface="宋体" panose="02010600030101010101" pitchFamily="2" charset="-122"/>
              </a:rPr>
              <a:t>”,</a:t>
            </a:r>
            <a:r>
              <a:rPr lang="zh-CN" altLang="en-US" sz="1400" dirty="0">
                <a:latin typeface="宋体" panose="02010600030101010101" pitchFamily="2" charset="-122"/>
              </a:rPr>
              <a:t>这里需要在</a:t>
            </a:r>
            <a:r>
              <a:rPr lang="en-US" altLang="zh-CN" sz="1400" dirty="0">
                <a:latin typeface="宋体" panose="02010600030101010101" pitchFamily="2" charset="-122"/>
              </a:rPr>
              <a:t>subj </a:t>
            </a:r>
            <a:r>
              <a:rPr lang="zh-CN" altLang="en-US" sz="1400" dirty="0">
                <a:latin typeface="宋体" panose="02010600030101010101" pitchFamily="2" charset="-122"/>
              </a:rPr>
              <a:t>字段指定用户模型中的</a:t>
            </a:r>
            <a:r>
              <a:rPr lang="en-US" altLang="zh-CN" sz="1400" dirty="0">
                <a:latin typeface="宋体" panose="02010600030101010101" pitchFamily="2" charset="-122"/>
              </a:rPr>
              <a:t>user</a:t>
            </a:r>
            <a:r>
              <a:rPr lang="zh-CN" altLang="en-US" sz="1400" dirty="0">
                <a:latin typeface="宋体" panose="02010600030101010101" pitchFamily="2" charset="-122"/>
              </a:rPr>
              <a:t>和</a:t>
            </a:r>
            <a:r>
              <a:rPr lang="en-US" altLang="zh-CN" sz="1400" dirty="0">
                <a:latin typeface="宋体" panose="02010600030101010101" pitchFamily="2" charset="-122"/>
              </a:rPr>
              <a:t>group</a:t>
            </a:r>
          </a:p>
          <a:p>
            <a:pPr marL="465138" lvl="1" indent="0">
              <a:buNone/>
            </a:pPr>
            <a:r>
              <a:rPr lang="zh-CN" altLang="en-US" sz="1400" dirty="0">
                <a:latin typeface="宋体" panose="02010600030101010101" pitchFamily="2" charset="-122"/>
              </a:rPr>
              <a:t>    </a:t>
            </a:r>
            <a:r>
              <a:rPr lang="en-US" altLang="zh-CN" sz="1400" dirty="0">
                <a:latin typeface="宋体" panose="02010600030101010101" pitchFamily="2" charset="-122"/>
              </a:rPr>
              <a:t>3.</a:t>
            </a:r>
            <a:r>
              <a:rPr lang="zh-CN" altLang="en-US" sz="1400" dirty="0">
                <a:latin typeface="宋体" panose="02010600030101010101" pitchFamily="2" charset="-122"/>
              </a:rPr>
              <a:t>最后通过</a:t>
            </a:r>
            <a:r>
              <a:rPr lang="en-US" altLang="zh-CN" sz="1400" dirty="0">
                <a:latin typeface="宋体" panose="02010600030101010101" pitchFamily="2" charset="-122"/>
              </a:rPr>
              <a:t>API</a:t>
            </a:r>
            <a:r>
              <a:rPr lang="zh-CN" altLang="en-US" sz="1400" dirty="0">
                <a:latin typeface="宋体" panose="02010600030101010101" pitchFamily="2" charset="-122"/>
              </a:rPr>
              <a:t>创建</a:t>
            </a:r>
            <a:r>
              <a:rPr lang="en-US" altLang="zh-CN" sz="1400" dirty="0">
                <a:latin typeface="宋体" panose="02010600030101010101" pitchFamily="2" charset="-122"/>
              </a:rPr>
              <a:t>k8s </a:t>
            </a:r>
            <a:r>
              <a:rPr lang="en-US" altLang="zh-CN" sz="1400" dirty="0" err="1">
                <a:latin typeface="宋体" panose="02010600030101010101" pitchFamily="2" charset="-122"/>
              </a:rPr>
              <a:t>csr</a:t>
            </a:r>
            <a:r>
              <a:rPr lang="zh-CN" altLang="en-US" sz="1400" dirty="0">
                <a:latin typeface="宋体" panose="02010600030101010101" pitchFamily="2" charset="-122"/>
              </a:rPr>
              <a:t>实例并等待管理员审批</a:t>
            </a:r>
          </a:p>
          <a:p>
            <a:pPr marL="465138" lvl="1" indent="0"/>
            <a:r>
              <a:rPr lang="zh-CN" altLang="en-US" dirty="0">
                <a:latin typeface="宋体" panose="02010600030101010101" pitchFamily="2" charset="-122"/>
              </a:rPr>
              <a:t>集群管理员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r>
              <a:rPr lang="zh-CN" altLang="en-US" dirty="0">
                <a:latin typeface="宋体" panose="02010600030101010101" pitchFamily="2" charset="-122"/>
              </a:rPr>
              <a:t>   </a:t>
            </a:r>
            <a:r>
              <a:rPr lang="zh-CN" altLang="en-US" sz="1400" dirty="0">
                <a:latin typeface="宋体" panose="02010600030101010101" pitchFamily="2" charset="-122"/>
              </a:rPr>
              <a:t>由于他可以直接读取集群根</a:t>
            </a:r>
            <a:r>
              <a:rPr lang="en-US" altLang="zh-CN" sz="1400" dirty="0">
                <a:latin typeface="宋体" panose="02010600030101010101" pitchFamily="2" charset="-122"/>
              </a:rPr>
              <a:t>CA</a:t>
            </a:r>
            <a:r>
              <a:rPr lang="zh-CN" altLang="en-US" sz="1400" dirty="0">
                <a:latin typeface="宋体" panose="02010600030101010101" pitchFamily="2" charset="-122"/>
              </a:rPr>
              <a:t>，并基于</a:t>
            </a:r>
            <a:r>
              <a:rPr lang="en-US" altLang="zh-CN" sz="1400" dirty="0">
                <a:latin typeface="宋体" panose="02010600030101010101" pitchFamily="2" charset="-122"/>
              </a:rPr>
              <a:t>x509</a:t>
            </a:r>
            <a:r>
              <a:rPr lang="zh-CN" altLang="en-US" sz="1400" dirty="0">
                <a:latin typeface="宋体" panose="02010600030101010101" pitchFamily="2" charset="-122"/>
              </a:rPr>
              <a:t>的 </a:t>
            </a:r>
            <a:r>
              <a:rPr lang="en-US" altLang="zh-CN" sz="1400" dirty="0" err="1">
                <a:latin typeface="宋体" panose="02010600030101010101" pitchFamily="2" charset="-122"/>
              </a:rPr>
              <a:t>csr</a:t>
            </a:r>
            <a:r>
              <a:rPr lang="zh-CN" altLang="en-US" sz="1400" dirty="0">
                <a:latin typeface="宋体" panose="02010600030101010101" pitchFamily="2" charset="-122"/>
              </a:rPr>
              <a:t>请求文件签发证书，所以他无需定义或审批</a:t>
            </a:r>
            <a:r>
              <a:rPr lang="en-US" altLang="zh-CN" sz="1400" dirty="0">
                <a:latin typeface="宋体" panose="02010600030101010101" pitchFamily="2" charset="-122"/>
              </a:rPr>
              <a:t>k8s</a:t>
            </a:r>
            <a:r>
              <a:rPr lang="zh-CN" altLang="en-US" sz="1400" dirty="0">
                <a:latin typeface="宋体" panose="02010600030101010101" pitchFamily="2" charset="-122"/>
              </a:rPr>
              <a:t>的 </a:t>
            </a:r>
            <a:r>
              <a:rPr lang="en-US" altLang="zh-CN" sz="1400" dirty="0" err="1">
                <a:latin typeface="宋体" panose="02010600030101010101" pitchFamily="2" charset="-122"/>
              </a:rPr>
              <a:t>csr</a:t>
            </a:r>
            <a:r>
              <a:rPr lang="zh-CN" altLang="en-US" sz="1400" dirty="0">
                <a:latin typeface="宋体" panose="02010600030101010101" pitchFamily="2" charset="-122"/>
              </a:rPr>
              <a:t>实例</a:t>
            </a:r>
          </a:p>
          <a:p>
            <a:pPr marL="465138" lvl="1" indent="0"/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/>
            <a:endParaRPr lang="zh-CN" altLang="en-US" sz="1400" dirty="0">
              <a:latin typeface="宋体" panose="02010600030101010101" pitchFamily="2" charset="-122"/>
            </a:endParaRPr>
          </a:p>
          <a:p>
            <a:pPr marL="465138" lvl="1" indent="0"/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>
              <a:buNone/>
            </a:pPr>
            <a:endParaRPr lang="en-US" altLang="zh-CN" sz="1400" dirty="0">
              <a:latin typeface="宋体" panose="02010600030101010101" pitchFamily="2" charset="-122"/>
            </a:endParaRPr>
          </a:p>
          <a:p>
            <a:pPr marL="465138" lvl="1" indent="0"/>
            <a:endParaRPr lang="zh-CN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9BD1E8-F815-D24C-B250-D7BDF6B2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122"/>
            <a:ext cx="9144000" cy="749300"/>
          </a:xfrm>
          <a:prstGeom prst="rect">
            <a:avLst/>
          </a:prstGeom>
        </p:spPr>
      </p:pic>
      <p:sp>
        <p:nvSpPr>
          <p:cNvPr id="1164290" name="Rectangle 2">
            <a:extLst>
              <a:ext uri="{FF2B5EF4-FFF2-40B4-BE49-F238E27FC236}">
                <a16:creationId xmlns:a16="http://schemas.microsoft.com/office/drawing/2014/main" id="{EA8D46A8-8414-D74D-956B-0E9973228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8" y="810533"/>
            <a:ext cx="8378825" cy="498475"/>
          </a:xfrm>
        </p:spPr>
        <p:txBody>
          <a:bodyPr/>
          <a:lstStyle/>
          <a:p>
            <a:pPr marL="533400" indent="-533400"/>
            <a:r>
              <a:rPr lang="en-US" altLang="zh-CN" b="0" dirty="0"/>
              <a:t>Kubernetes</a:t>
            </a:r>
            <a:r>
              <a:rPr lang="zh-CN" altLang="en-US" b="0" dirty="0"/>
              <a:t>认证</a:t>
            </a:r>
            <a:r>
              <a:rPr lang="en-US" altLang="zh-CN" b="0" dirty="0"/>
              <a:t>-</a:t>
            </a:r>
            <a:r>
              <a:rPr lang="zh-CN" altLang="en-US" b="0" dirty="0"/>
              <a:t> </a:t>
            </a:r>
            <a:r>
              <a:rPr lang="en-US" altLang="zh-CN" b="0" dirty="0"/>
              <a:t>-X509</a:t>
            </a:r>
            <a:r>
              <a:rPr lang="zh-CN" altLang="en-US" b="0" dirty="0"/>
              <a:t>证书认证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G_bluepearl">
  <a:themeElements>
    <a:clrScheme name="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A3A1"/>
      </a:accent2>
      <a:accent3>
        <a:srgbClr val="AAAAAA"/>
      </a:accent3>
      <a:accent4>
        <a:srgbClr val="DADADA"/>
      </a:accent4>
      <a:accent5>
        <a:srgbClr val="BEC4FD"/>
      </a:accent5>
      <a:accent6>
        <a:srgbClr val="009391"/>
      </a:accent6>
      <a:hlink>
        <a:srgbClr val="C0C0C0"/>
      </a:hlink>
      <a:folHlink>
        <a:srgbClr val="D18213"/>
      </a:folHlink>
    </a:clrScheme>
    <a:fontScheme name="SWG_bluepearl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lnDef>
  </a:objectDefaults>
  <a:extraClrSchemeLst>
    <a:extraClrScheme>
      <a:clrScheme name="SWG_bluepearl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ubernetes安全访问控制介绍" id="{044B2F9D-A25B-D242-B78B-C6228B49AE51}" vid="{6DE78483-C3D6-D441-849D-73D8B1B737F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SWG_bluepearl</Template>
  <TotalTime>528</TotalTime>
  <Words>1837</Words>
  <Application>Microsoft Macintosh PowerPoint</Application>
  <PresentationFormat>全屏显示(4:3)</PresentationFormat>
  <Paragraphs>269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华文宋体</vt:lpstr>
      <vt:lpstr>宋体</vt:lpstr>
      <vt:lpstr>Songti SC</vt:lpstr>
      <vt:lpstr>Arial</vt:lpstr>
      <vt:lpstr>Arial Narrow</vt:lpstr>
      <vt:lpstr>Webdings</vt:lpstr>
      <vt:lpstr>Wingdings</vt:lpstr>
      <vt:lpstr>SWG_bluepearl</vt:lpstr>
      <vt:lpstr>Kubernetes集群 ——安全机制组内培训</vt:lpstr>
      <vt:lpstr>集群安全性目标</vt:lpstr>
      <vt:lpstr>主要内容</vt:lpstr>
      <vt:lpstr>PowerPoint 演示文稿</vt:lpstr>
      <vt:lpstr>Kubernetes API请求访问控制</vt:lpstr>
      <vt:lpstr>PowerPoint 演示文稿</vt:lpstr>
      <vt:lpstr>Kubernetes认证- -用户模型</vt:lpstr>
      <vt:lpstr>Kubernetes认证- -X509证书认证</vt:lpstr>
      <vt:lpstr>Kubernetes认证- -X509证书认证</vt:lpstr>
      <vt:lpstr>Kubernetes认证- -基于Service Account的认证 </vt:lpstr>
      <vt:lpstr>Kubernetes认证- - kubeconfig </vt:lpstr>
      <vt:lpstr>PowerPoint 演示文稿</vt:lpstr>
      <vt:lpstr>Kubernetes RBAC鉴权 </vt:lpstr>
      <vt:lpstr>RBAC的API资源对象- -角色及绑定 </vt:lpstr>
      <vt:lpstr>RBAC的API资源对象- -集群角色及绑定 </vt:lpstr>
      <vt:lpstr>RBAC - - Default ClusterRolebinding </vt:lpstr>
      <vt:lpstr>PowerPoint 演示文稿</vt:lpstr>
      <vt:lpstr>Security Context- -Kubernetes Runtime安全策略 </vt:lpstr>
      <vt:lpstr>Security Context- -Pod Security Policy </vt:lpstr>
      <vt:lpstr>总结 – 多租安全加固 </vt:lpstr>
      <vt:lpstr>问题与解答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Kubernetes集群 ——安全机制培训</dc:title>
  <dc:creator>Microsoft Office User</dc:creator>
  <cp:lastModifiedBy>Microsoft Office User</cp:lastModifiedBy>
  <cp:revision>36</cp:revision>
  <cp:lastPrinted>2000-02-14T19:36:06Z</cp:lastPrinted>
  <dcterms:created xsi:type="dcterms:W3CDTF">2019-12-23T00:52:09Z</dcterms:created>
  <dcterms:modified xsi:type="dcterms:W3CDTF">2019-12-23T12:45:26Z</dcterms:modified>
</cp:coreProperties>
</file>