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9" r:id="rId3"/>
    <p:sldId id="297" r:id="rId4"/>
    <p:sldId id="260" r:id="rId5"/>
    <p:sldId id="267" r:id="rId6"/>
    <p:sldId id="298" r:id="rId7"/>
    <p:sldId id="295" r:id="rId8"/>
    <p:sldId id="264" r:id="rId9"/>
    <p:sldId id="268" r:id="rId10"/>
    <p:sldId id="269" r:id="rId11"/>
    <p:sldId id="270" r:id="rId12"/>
    <p:sldId id="271" r:id="rId13"/>
    <p:sldId id="265" r:id="rId14"/>
    <p:sldId id="272" r:id="rId15"/>
    <p:sldId id="273" r:id="rId16"/>
    <p:sldId id="274" r:id="rId17"/>
    <p:sldId id="281" r:id="rId18"/>
    <p:sldId id="275" r:id="rId19"/>
    <p:sldId id="276" r:id="rId20"/>
    <p:sldId id="285" r:id="rId21"/>
    <p:sldId id="286" r:id="rId22"/>
    <p:sldId id="284" r:id="rId23"/>
    <p:sldId id="290" r:id="rId24"/>
    <p:sldId id="291" r:id="rId25"/>
    <p:sldId id="293" r:id="rId26"/>
    <p:sldId id="289" r:id="rId27"/>
    <p:sldId id="294" r:id="rId28"/>
    <p:sldId id="300" r:id="rId29"/>
    <p:sldId id="283" r:id="rId30"/>
    <p:sldId id="282" r:id="rId31"/>
    <p:sldId id="287" r:id="rId32"/>
    <p:sldId id="299" r:id="rId33"/>
    <p:sldId id="296" r:id="rId34"/>
    <p:sldId id="262" r:id="rId35"/>
    <p:sldId id="280" r:id="rId36"/>
    <p:sldId id="277" r:id="rId37"/>
    <p:sldId id="278" r:id="rId38"/>
    <p:sldId id="279" r:id="rId39"/>
    <p:sldId id="263" r:id="rId40"/>
    <p:sldId id="266" r:id="rId41"/>
    <p:sldId id="29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FDB"/>
    <a:srgbClr val="008AD7"/>
    <a:srgbClr val="1C9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D5F6A36-F8E3-48DE-8461-D208BACB33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中移</a:t>
            </a:r>
            <a:r>
              <a:rPr lang="en-US" altLang="zh-CN"/>
              <a:t>(</a:t>
            </a:r>
            <a:r>
              <a:rPr lang="zh-CN" altLang="en-US"/>
              <a:t>雄安</a:t>
            </a:r>
            <a:r>
              <a:rPr lang="en-US" altLang="zh-CN"/>
              <a:t>)</a:t>
            </a:r>
            <a:r>
              <a:rPr lang="zh-CN" altLang="en-US"/>
              <a:t>产业研究院</a:t>
            </a:r>
          </a:p>
        </p:txBody>
      </p:sp>
      <p:sp>
        <p:nvSpPr>
          <p:cNvPr id="3" name="日期占位符 2">
            <a:extLst>
              <a:ext uri="{FF2B5EF4-FFF2-40B4-BE49-F238E27FC236}">
                <a16:creationId xmlns:a16="http://schemas.microsoft.com/office/drawing/2014/main" id="{83390B33-B345-4D73-A528-918E38095E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ABF38B-D6CE-4840-AB44-99D8F30BF027}" type="datetimeFigureOut">
              <a:rPr lang="zh-CN" altLang="en-US" smtClean="0"/>
              <a:t>2020/1/2</a:t>
            </a:fld>
            <a:endParaRPr lang="zh-CN" altLang="en-US"/>
          </a:p>
        </p:txBody>
      </p:sp>
      <p:sp>
        <p:nvSpPr>
          <p:cNvPr id="4" name="页脚占位符 3">
            <a:extLst>
              <a:ext uri="{FF2B5EF4-FFF2-40B4-BE49-F238E27FC236}">
                <a16:creationId xmlns:a16="http://schemas.microsoft.com/office/drawing/2014/main" id="{26BCFE2D-DFD0-45D7-AEBB-0E61930607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EB30DD5-8D21-4E56-B083-E2CC20D18A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DB0D1D-0E0C-426E-9611-B56E0A14A7E8}" type="slidenum">
              <a:rPr lang="zh-CN" altLang="en-US" smtClean="0"/>
              <a:t>‹#›</a:t>
            </a:fld>
            <a:endParaRPr lang="zh-CN" altLang="en-US"/>
          </a:p>
        </p:txBody>
      </p:sp>
    </p:spTree>
    <p:extLst>
      <p:ext uri="{BB962C8B-B14F-4D97-AF65-F5344CB8AC3E}">
        <p14:creationId xmlns:p14="http://schemas.microsoft.com/office/powerpoint/2010/main" val="284150888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中移</a:t>
            </a:r>
            <a:r>
              <a:rPr lang="en-US" altLang="zh-CN"/>
              <a:t>(</a:t>
            </a:r>
            <a:r>
              <a:rPr lang="zh-CN" altLang="en-US"/>
              <a:t>雄安</a:t>
            </a:r>
            <a:r>
              <a:rPr lang="en-US" altLang="zh-CN"/>
              <a:t>)</a:t>
            </a:r>
            <a:r>
              <a:rPr lang="zh-CN" altLang="en-US"/>
              <a:t>产业研究院</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4BC1D-EE86-48D6-A688-4B7B3C494B99}" type="datetimeFigureOut">
              <a:rPr lang="zh-CN" altLang="en-US" smtClean="0"/>
              <a:t>2020/1/2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8C34F-CB39-4FA3-B3CD-0F89FA6368FD}" type="slidenum">
              <a:rPr lang="zh-CN" altLang="en-US" smtClean="0"/>
              <a:t>‹#›</a:t>
            </a:fld>
            <a:endParaRPr lang="zh-CN" altLang="en-US"/>
          </a:p>
        </p:txBody>
      </p:sp>
    </p:spTree>
    <p:extLst>
      <p:ext uri="{BB962C8B-B14F-4D97-AF65-F5344CB8AC3E}">
        <p14:creationId xmlns:p14="http://schemas.microsoft.com/office/powerpoint/2010/main" val="168687729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5" name="灯片编号占位符 4"/>
          <p:cNvSpPr>
            <a:spLocks noGrp="1"/>
          </p:cNvSpPr>
          <p:nvPr>
            <p:ph type="sldNum" sz="quarter" idx="5"/>
          </p:nvPr>
        </p:nvSpPr>
        <p:spPr/>
        <p:txBody>
          <a:bodyPr/>
          <a:lstStyle/>
          <a:p>
            <a:fld id="{14E8C34F-CB39-4FA3-B3CD-0F89FA6368FD}" type="slidenum">
              <a:rPr lang="zh-CN" altLang="en-US" smtClean="0"/>
              <a:t>33</a:t>
            </a:fld>
            <a:endParaRPr lang="zh-CN" altLang="en-US"/>
          </a:p>
        </p:txBody>
      </p:sp>
    </p:spTree>
    <p:extLst>
      <p:ext uri="{BB962C8B-B14F-4D97-AF65-F5344CB8AC3E}">
        <p14:creationId xmlns:p14="http://schemas.microsoft.com/office/powerpoint/2010/main" val="394596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5" name="灯片编号占位符 4"/>
          <p:cNvSpPr>
            <a:spLocks noGrp="1"/>
          </p:cNvSpPr>
          <p:nvPr>
            <p:ph type="sldNum" sz="quarter" idx="5"/>
          </p:nvPr>
        </p:nvSpPr>
        <p:spPr/>
        <p:txBody>
          <a:bodyPr/>
          <a:lstStyle/>
          <a:p>
            <a:fld id="{14E8C34F-CB39-4FA3-B3CD-0F89FA6368FD}" type="slidenum">
              <a:rPr lang="zh-CN" altLang="en-US" smtClean="0"/>
              <a:t>34</a:t>
            </a:fld>
            <a:endParaRPr lang="zh-CN" altLang="en-US"/>
          </a:p>
        </p:txBody>
      </p:sp>
    </p:spTree>
    <p:extLst>
      <p:ext uri="{BB962C8B-B14F-4D97-AF65-F5344CB8AC3E}">
        <p14:creationId xmlns:p14="http://schemas.microsoft.com/office/powerpoint/2010/main" val="411101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5" name="灯片编号占位符 4"/>
          <p:cNvSpPr>
            <a:spLocks noGrp="1"/>
          </p:cNvSpPr>
          <p:nvPr>
            <p:ph type="sldNum" sz="quarter" idx="5"/>
          </p:nvPr>
        </p:nvSpPr>
        <p:spPr/>
        <p:txBody>
          <a:bodyPr/>
          <a:lstStyle/>
          <a:p>
            <a:fld id="{14E8C34F-CB39-4FA3-B3CD-0F89FA6368FD}" type="slidenum">
              <a:rPr lang="zh-CN" altLang="en-US" smtClean="0"/>
              <a:t>35</a:t>
            </a:fld>
            <a:endParaRPr lang="zh-CN" altLang="en-US"/>
          </a:p>
        </p:txBody>
      </p:sp>
    </p:spTree>
    <p:extLst>
      <p:ext uri="{BB962C8B-B14F-4D97-AF65-F5344CB8AC3E}">
        <p14:creationId xmlns:p14="http://schemas.microsoft.com/office/powerpoint/2010/main" val="851737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5" name="灯片编号占位符 4"/>
          <p:cNvSpPr>
            <a:spLocks noGrp="1"/>
          </p:cNvSpPr>
          <p:nvPr>
            <p:ph type="sldNum" sz="quarter" idx="5"/>
          </p:nvPr>
        </p:nvSpPr>
        <p:spPr/>
        <p:txBody>
          <a:bodyPr/>
          <a:lstStyle/>
          <a:p>
            <a:fld id="{14E8C34F-CB39-4FA3-B3CD-0F89FA6368FD}" type="slidenum">
              <a:rPr lang="zh-CN" altLang="en-US" smtClean="0"/>
              <a:t>36</a:t>
            </a:fld>
            <a:endParaRPr lang="zh-CN" altLang="en-US"/>
          </a:p>
        </p:txBody>
      </p:sp>
    </p:spTree>
    <p:extLst>
      <p:ext uri="{BB962C8B-B14F-4D97-AF65-F5344CB8AC3E}">
        <p14:creationId xmlns:p14="http://schemas.microsoft.com/office/powerpoint/2010/main" val="154914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5" name="灯片编号占位符 4"/>
          <p:cNvSpPr>
            <a:spLocks noGrp="1"/>
          </p:cNvSpPr>
          <p:nvPr>
            <p:ph type="sldNum" sz="quarter" idx="5"/>
          </p:nvPr>
        </p:nvSpPr>
        <p:spPr/>
        <p:txBody>
          <a:bodyPr/>
          <a:lstStyle/>
          <a:p>
            <a:fld id="{14E8C34F-CB39-4FA3-B3CD-0F89FA6368FD}" type="slidenum">
              <a:rPr lang="zh-CN" altLang="en-US" smtClean="0"/>
              <a:t>37</a:t>
            </a:fld>
            <a:endParaRPr lang="zh-CN" altLang="en-US"/>
          </a:p>
        </p:txBody>
      </p:sp>
    </p:spTree>
    <p:extLst>
      <p:ext uri="{BB962C8B-B14F-4D97-AF65-F5344CB8AC3E}">
        <p14:creationId xmlns:p14="http://schemas.microsoft.com/office/powerpoint/2010/main" val="34024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5" name="灯片编号占位符 4"/>
          <p:cNvSpPr>
            <a:spLocks noGrp="1"/>
          </p:cNvSpPr>
          <p:nvPr>
            <p:ph type="sldNum" sz="quarter" idx="5"/>
          </p:nvPr>
        </p:nvSpPr>
        <p:spPr/>
        <p:txBody>
          <a:bodyPr/>
          <a:lstStyle/>
          <a:p>
            <a:fld id="{14E8C34F-CB39-4FA3-B3CD-0F89FA6368FD}" type="slidenum">
              <a:rPr lang="zh-CN" altLang="en-US" smtClean="0"/>
              <a:t>38</a:t>
            </a:fld>
            <a:endParaRPr lang="zh-CN" altLang="en-US"/>
          </a:p>
        </p:txBody>
      </p:sp>
    </p:spTree>
    <p:extLst>
      <p:ext uri="{BB962C8B-B14F-4D97-AF65-F5344CB8AC3E}">
        <p14:creationId xmlns:p14="http://schemas.microsoft.com/office/powerpoint/2010/main" val="1881127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EBA50-D627-440F-8322-08A146C48A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F55ACD-D229-4340-850B-EC06171F85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FD9CC9-0246-42E7-AB3C-3A54038E8B2E}"/>
              </a:ext>
            </a:extLst>
          </p:cNvPr>
          <p:cNvSpPr>
            <a:spLocks noGrp="1"/>
          </p:cNvSpPr>
          <p:nvPr>
            <p:ph type="dt" sz="half" idx="10"/>
          </p:nvPr>
        </p:nvSpPr>
        <p:spPr/>
        <p:txBody>
          <a:bodyPr/>
          <a:lstStyle/>
          <a:p>
            <a:fld id="{22C3FECA-C463-4D84-92B0-930C35F3B897}" type="datetime1">
              <a:rPr lang="zh-CN" altLang="en-US" smtClean="0"/>
              <a:t>2020/1/2</a:t>
            </a:fld>
            <a:endParaRPr lang="zh-CN" altLang="en-US"/>
          </a:p>
        </p:txBody>
      </p:sp>
      <p:sp>
        <p:nvSpPr>
          <p:cNvPr id="5" name="页脚占位符 4">
            <a:extLst>
              <a:ext uri="{FF2B5EF4-FFF2-40B4-BE49-F238E27FC236}">
                <a16:creationId xmlns:a16="http://schemas.microsoft.com/office/drawing/2014/main" id="{CB68A24A-79E4-4D86-9E08-B08C66E3901C}"/>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6" name="灯片编号占位符 5">
            <a:extLst>
              <a:ext uri="{FF2B5EF4-FFF2-40B4-BE49-F238E27FC236}">
                <a16:creationId xmlns:a16="http://schemas.microsoft.com/office/drawing/2014/main" id="{A8D44BC4-305A-4D92-9035-9A8F67B678A3}"/>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88841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384E6-ED44-4D9A-8F90-5F07FAB60F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B976E44-6D98-4CFE-86C3-56C70EAA6E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5DB3C1-CEAE-49C0-8387-7C046553FCB8}"/>
              </a:ext>
            </a:extLst>
          </p:cNvPr>
          <p:cNvSpPr>
            <a:spLocks noGrp="1"/>
          </p:cNvSpPr>
          <p:nvPr>
            <p:ph type="dt" sz="half" idx="10"/>
          </p:nvPr>
        </p:nvSpPr>
        <p:spPr/>
        <p:txBody>
          <a:bodyPr/>
          <a:lstStyle/>
          <a:p>
            <a:fld id="{3495430E-AF75-4D59-BA16-0E134914EC89}" type="datetime1">
              <a:rPr lang="zh-CN" altLang="en-US" smtClean="0"/>
              <a:t>2020/1/2</a:t>
            </a:fld>
            <a:endParaRPr lang="zh-CN" altLang="en-US"/>
          </a:p>
        </p:txBody>
      </p:sp>
      <p:sp>
        <p:nvSpPr>
          <p:cNvPr id="5" name="页脚占位符 4">
            <a:extLst>
              <a:ext uri="{FF2B5EF4-FFF2-40B4-BE49-F238E27FC236}">
                <a16:creationId xmlns:a16="http://schemas.microsoft.com/office/drawing/2014/main" id="{8D6C1C46-D27D-4BBD-A775-170020E8D415}"/>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6" name="灯片编号占位符 5">
            <a:extLst>
              <a:ext uri="{FF2B5EF4-FFF2-40B4-BE49-F238E27FC236}">
                <a16:creationId xmlns:a16="http://schemas.microsoft.com/office/drawing/2014/main" id="{70474658-B8B0-4CFB-8FDA-91329E7E2ABE}"/>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273150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C0549E-F075-41FF-8F9C-47EEBE0B65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28048F-B0BD-4B02-B510-8E392F5C65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5594EE-0F71-4DFF-B804-7822AF58A563}"/>
              </a:ext>
            </a:extLst>
          </p:cNvPr>
          <p:cNvSpPr>
            <a:spLocks noGrp="1"/>
          </p:cNvSpPr>
          <p:nvPr>
            <p:ph type="dt" sz="half" idx="10"/>
          </p:nvPr>
        </p:nvSpPr>
        <p:spPr/>
        <p:txBody>
          <a:bodyPr/>
          <a:lstStyle/>
          <a:p>
            <a:fld id="{19F4FAD8-AD3A-4AFA-80F9-473600E7EE09}" type="datetime1">
              <a:rPr lang="zh-CN" altLang="en-US" smtClean="0"/>
              <a:t>2020/1/2</a:t>
            </a:fld>
            <a:endParaRPr lang="zh-CN" altLang="en-US"/>
          </a:p>
        </p:txBody>
      </p:sp>
      <p:sp>
        <p:nvSpPr>
          <p:cNvPr id="5" name="页脚占位符 4">
            <a:extLst>
              <a:ext uri="{FF2B5EF4-FFF2-40B4-BE49-F238E27FC236}">
                <a16:creationId xmlns:a16="http://schemas.microsoft.com/office/drawing/2014/main" id="{9CA1FD95-B426-4E4D-BC0F-3C8371419F5D}"/>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6" name="灯片编号占位符 5">
            <a:extLst>
              <a:ext uri="{FF2B5EF4-FFF2-40B4-BE49-F238E27FC236}">
                <a16:creationId xmlns:a16="http://schemas.microsoft.com/office/drawing/2014/main" id="{79C0BC79-9476-479B-A49F-AC3EDE64302A}"/>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294160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B562B-7781-42DC-8617-47029131F9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61D89A-0910-49AD-B241-33E2D641D2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EEF3CE-6353-451C-9124-B52035209B76}"/>
              </a:ext>
            </a:extLst>
          </p:cNvPr>
          <p:cNvSpPr>
            <a:spLocks noGrp="1"/>
          </p:cNvSpPr>
          <p:nvPr>
            <p:ph type="dt" sz="half" idx="10"/>
          </p:nvPr>
        </p:nvSpPr>
        <p:spPr/>
        <p:txBody>
          <a:bodyPr/>
          <a:lstStyle/>
          <a:p>
            <a:fld id="{E44A9676-BD5A-463A-A313-F1A672457060}" type="datetime1">
              <a:rPr lang="zh-CN" altLang="en-US" smtClean="0"/>
              <a:t>2020/1/2</a:t>
            </a:fld>
            <a:endParaRPr lang="zh-CN" altLang="en-US"/>
          </a:p>
        </p:txBody>
      </p:sp>
      <p:sp>
        <p:nvSpPr>
          <p:cNvPr id="5" name="页脚占位符 4">
            <a:extLst>
              <a:ext uri="{FF2B5EF4-FFF2-40B4-BE49-F238E27FC236}">
                <a16:creationId xmlns:a16="http://schemas.microsoft.com/office/drawing/2014/main" id="{45CDB68B-4744-499B-B8D4-1EE70A21E649}"/>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6" name="灯片编号占位符 5">
            <a:extLst>
              <a:ext uri="{FF2B5EF4-FFF2-40B4-BE49-F238E27FC236}">
                <a16:creationId xmlns:a16="http://schemas.microsoft.com/office/drawing/2014/main" id="{0CFBE03F-832A-4B42-A93F-0EAAB135D01C}"/>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53959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F0AAD-F148-441F-9B88-F366B80107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2D5D63-56D4-4F38-9B71-3D5DC2432D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106EB07-B44C-49DF-88D5-1B28AEFD8604}"/>
              </a:ext>
            </a:extLst>
          </p:cNvPr>
          <p:cNvSpPr>
            <a:spLocks noGrp="1"/>
          </p:cNvSpPr>
          <p:nvPr>
            <p:ph type="dt" sz="half" idx="10"/>
          </p:nvPr>
        </p:nvSpPr>
        <p:spPr/>
        <p:txBody>
          <a:bodyPr/>
          <a:lstStyle/>
          <a:p>
            <a:fld id="{6C7A2208-3EDF-4945-AE05-24C78B95CDB0}" type="datetime1">
              <a:rPr lang="zh-CN" altLang="en-US" smtClean="0"/>
              <a:t>2020/1/2</a:t>
            </a:fld>
            <a:endParaRPr lang="zh-CN" altLang="en-US"/>
          </a:p>
        </p:txBody>
      </p:sp>
      <p:sp>
        <p:nvSpPr>
          <p:cNvPr id="5" name="页脚占位符 4">
            <a:extLst>
              <a:ext uri="{FF2B5EF4-FFF2-40B4-BE49-F238E27FC236}">
                <a16:creationId xmlns:a16="http://schemas.microsoft.com/office/drawing/2014/main" id="{FF164091-39AD-4276-8A8B-BE4B7693A2E7}"/>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6" name="灯片编号占位符 5">
            <a:extLst>
              <a:ext uri="{FF2B5EF4-FFF2-40B4-BE49-F238E27FC236}">
                <a16:creationId xmlns:a16="http://schemas.microsoft.com/office/drawing/2014/main" id="{5D2C802D-C202-4735-87A1-4E93B55FF82E}"/>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138221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4B70-5CAD-4E7F-A59D-A0D6C0A356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51FBC7-6CD0-420C-8DC2-D7DC45B5EE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F11EEB-E083-4764-A3DC-BAC2EC1612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8743DEE-566B-4CCC-89E1-AF1AB656A42A}"/>
              </a:ext>
            </a:extLst>
          </p:cNvPr>
          <p:cNvSpPr>
            <a:spLocks noGrp="1"/>
          </p:cNvSpPr>
          <p:nvPr>
            <p:ph type="dt" sz="half" idx="10"/>
          </p:nvPr>
        </p:nvSpPr>
        <p:spPr/>
        <p:txBody>
          <a:bodyPr/>
          <a:lstStyle/>
          <a:p>
            <a:fld id="{FE013F5C-820B-468C-AF8A-92E699128401}" type="datetime1">
              <a:rPr lang="zh-CN" altLang="en-US" smtClean="0"/>
              <a:t>2020/1/2</a:t>
            </a:fld>
            <a:endParaRPr lang="zh-CN" altLang="en-US"/>
          </a:p>
        </p:txBody>
      </p:sp>
      <p:sp>
        <p:nvSpPr>
          <p:cNvPr id="6" name="页脚占位符 5">
            <a:extLst>
              <a:ext uri="{FF2B5EF4-FFF2-40B4-BE49-F238E27FC236}">
                <a16:creationId xmlns:a16="http://schemas.microsoft.com/office/drawing/2014/main" id="{2D5F345E-CE8F-40F7-B995-64174BE56989}"/>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7" name="灯片编号占位符 6">
            <a:extLst>
              <a:ext uri="{FF2B5EF4-FFF2-40B4-BE49-F238E27FC236}">
                <a16:creationId xmlns:a16="http://schemas.microsoft.com/office/drawing/2014/main" id="{CEE731C5-66E5-48DA-AA52-C1B77378E687}"/>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4239086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17FBB-0A5B-4ACE-9EB6-031E6A0A05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AC0B5A-FEEE-4873-A9E7-D660DAB2D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FB7D8A4-C58E-4532-8B95-5A64DA7E060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6EAC2E7-A221-4742-9C65-95E91EA45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B5607B-85E5-4331-A4B2-FCBBECCD4F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54858C-229C-442A-B947-8D1D8E935C5D}"/>
              </a:ext>
            </a:extLst>
          </p:cNvPr>
          <p:cNvSpPr>
            <a:spLocks noGrp="1"/>
          </p:cNvSpPr>
          <p:nvPr>
            <p:ph type="dt" sz="half" idx="10"/>
          </p:nvPr>
        </p:nvSpPr>
        <p:spPr/>
        <p:txBody>
          <a:bodyPr/>
          <a:lstStyle/>
          <a:p>
            <a:fld id="{5A7F181B-6A9D-491F-A3D1-BF1036A766E0}" type="datetime1">
              <a:rPr lang="zh-CN" altLang="en-US" smtClean="0"/>
              <a:t>2020/1/2</a:t>
            </a:fld>
            <a:endParaRPr lang="zh-CN" altLang="en-US"/>
          </a:p>
        </p:txBody>
      </p:sp>
      <p:sp>
        <p:nvSpPr>
          <p:cNvPr id="8" name="页脚占位符 7">
            <a:extLst>
              <a:ext uri="{FF2B5EF4-FFF2-40B4-BE49-F238E27FC236}">
                <a16:creationId xmlns:a16="http://schemas.microsoft.com/office/drawing/2014/main" id="{4279FB60-29C4-4CE8-B76D-C874AD5D161C}"/>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9" name="灯片编号占位符 8">
            <a:extLst>
              <a:ext uri="{FF2B5EF4-FFF2-40B4-BE49-F238E27FC236}">
                <a16:creationId xmlns:a16="http://schemas.microsoft.com/office/drawing/2014/main" id="{A64526EF-FF0A-467F-82FB-35431B05C5D2}"/>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284746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009BB-124F-4DE2-87A6-53F270CA55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660B9B5-8991-441F-8EAF-3DA3C90B4F96}"/>
              </a:ext>
            </a:extLst>
          </p:cNvPr>
          <p:cNvSpPr>
            <a:spLocks noGrp="1"/>
          </p:cNvSpPr>
          <p:nvPr>
            <p:ph type="dt" sz="half" idx="10"/>
          </p:nvPr>
        </p:nvSpPr>
        <p:spPr/>
        <p:txBody>
          <a:bodyPr/>
          <a:lstStyle/>
          <a:p>
            <a:fld id="{5A6DE5B7-C330-41AF-B8DF-E92147D83703}" type="datetime1">
              <a:rPr lang="zh-CN" altLang="en-US" smtClean="0"/>
              <a:t>2020/1/2</a:t>
            </a:fld>
            <a:endParaRPr lang="zh-CN" altLang="en-US"/>
          </a:p>
        </p:txBody>
      </p:sp>
      <p:sp>
        <p:nvSpPr>
          <p:cNvPr id="4" name="页脚占位符 3">
            <a:extLst>
              <a:ext uri="{FF2B5EF4-FFF2-40B4-BE49-F238E27FC236}">
                <a16:creationId xmlns:a16="http://schemas.microsoft.com/office/drawing/2014/main" id="{CF4C7054-5FC1-464D-964F-C5A9D8E88B14}"/>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5" name="灯片编号占位符 4">
            <a:extLst>
              <a:ext uri="{FF2B5EF4-FFF2-40B4-BE49-F238E27FC236}">
                <a16:creationId xmlns:a16="http://schemas.microsoft.com/office/drawing/2014/main" id="{BA8DBC28-3CDC-4F8D-A255-8868BECED7F9}"/>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403788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97E657-66F4-4E1B-983C-046F0181DC31}"/>
              </a:ext>
            </a:extLst>
          </p:cNvPr>
          <p:cNvSpPr>
            <a:spLocks noGrp="1"/>
          </p:cNvSpPr>
          <p:nvPr>
            <p:ph type="dt" sz="half" idx="10"/>
          </p:nvPr>
        </p:nvSpPr>
        <p:spPr/>
        <p:txBody>
          <a:bodyPr/>
          <a:lstStyle/>
          <a:p>
            <a:fld id="{69E10B8E-3F1C-455D-8B63-9F259A6147C2}" type="datetime1">
              <a:rPr lang="zh-CN" altLang="en-US" smtClean="0"/>
              <a:t>2020/1/2</a:t>
            </a:fld>
            <a:endParaRPr lang="zh-CN" altLang="en-US"/>
          </a:p>
        </p:txBody>
      </p:sp>
      <p:sp>
        <p:nvSpPr>
          <p:cNvPr id="3" name="页脚占位符 2">
            <a:extLst>
              <a:ext uri="{FF2B5EF4-FFF2-40B4-BE49-F238E27FC236}">
                <a16:creationId xmlns:a16="http://schemas.microsoft.com/office/drawing/2014/main" id="{451D9E2E-76DB-4B82-9C9E-9CE96EBC2CD6}"/>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4" name="灯片编号占位符 3">
            <a:extLst>
              <a:ext uri="{FF2B5EF4-FFF2-40B4-BE49-F238E27FC236}">
                <a16:creationId xmlns:a16="http://schemas.microsoft.com/office/drawing/2014/main" id="{7D25D5C2-BF13-4EDB-87C1-22C8CE91FB47}"/>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1057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C6A77-36F8-4BC6-9926-0E764BF602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4ADACC3-43F4-4705-862C-5EC092248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EF2124A-D576-482C-8A14-EEDADDCFE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00A107-BA5B-48BC-8ECC-F8198160DA43}"/>
              </a:ext>
            </a:extLst>
          </p:cNvPr>
          <p:cNvSpPr>
            <a:spLocks noGrp="1"/>
          </p:cNvSpPr>
          <p:nvPr>
            <p:ph type="dt" sz="half" idx="10"/>
          </p:nvPr>
        </p:nvSpPr>
        <p:spPr/>
        <p:txBody>
          <a:bodyPr/>
          <a:lstStyle/>
          <a:p>
            <a:fld id="{6C39CCB4-9431-45F2-898B-F065CDFE00D3}" type="datetime1">
              <a:rPr lang="zh-CN" altLang="en-US" smtClean="0"/>
              <a:t>2020/1/2</a:t>
            </a:fld>
            <a:endParaRPr lang="zh-CN" altLang="en-US"/>
          </a:p>
        </p:txBody>
      </p:sp>
      <p:sp>
        <p:nvSpPr>
          <p:cNvPr id="6" name="页脚占位符 5">
            <a:extLst>
              <a:ext uri="{FF2B5EF4-FFF2-40B4-BE49-F238E27FC236}">
                <a16:creationId xmlns:a16="http://schemas.microsoft.com/office/drawing/2014/main" id="{B3764607-7989-4480-8EF8-54EE93A43D70}"/>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7" name="灯片编号占位符 6">
            <a:extLst>
              <a:ext uri="{FF2B5EF4-FFF2-40B4-BE49-F238E27FC236}">
                <a16:creationId xmlns:a16="http://schemas.microsoft.com/office/drawing/2014/main" id="{69072208-7FE0-40DF-8F20-E5369FA39C64}"/>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161019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EB380-D99D-4F2E-A1B8-4A6418D663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568444D-999A-4F24-90F9-3BE6F8A25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89BDE9-3B92-4469-92BF-0ECA0F896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626F30-B769-480C-A23C-5F15EF55E994}"/>
              </a:ext>
            </a:extLst>
          </p:cNvPr>
          <p:cNvSpPr>
            <a:spLocks noGrp="1"/>
          </p:cNvSpPr>
          <p:nvPr>
            <p:ph type="dt" sz="half" idx="10"/>
          </p:nvPr>
        </p:nvSpPr>
        <p:spPr/>
        <p:txBody>
          <a:bodyPr/>
          <a:lstStyle/>
          <a:p>
            <a:fld id="{A614325F-7247-4772-AE21-4D3F382AE3FD}" type="datetime1">
              <a:rPr lang="zh-CN" altLang="en-US" smtClean="0"/>
              <a:t>2020/1/2</a:t>
            </a:fld>
            <a:endParaRPr lang="zh-CN" altLang="en-US"/>
          </a:p>
        </p:txBody>
      </p:sp>
      <p:sp>
        <p:nvSpPr>
          <p:cNvPr id="6" name="页脚占位符 5">
            <a:extLst>
              <a:ext uri="{FF2B5EF4-FFF2-40B4-BE49-F238E27FC236}">
                <a16:creationId xmlns:a16="http://schemas.microsoft.com/office/drawing/2014/main" id="{CF2BBAE7-05F5-452A-8C32-FE6227C822BE}"/>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7" name="灯片编号占位符 6">
            <a:extLst>
              <a:ext uri="{FF2B5EF4-FFF2-40B4-BE49-F238E27FC236}">
                <a16:creationId xmlns:a16="http://schemas.microsoft.com/office/drawing/2014/main" id="{48B24941-90DE-4A80-ACB2-3AEE241ABA69}"/>
              </a:ext>
            </a:extLst>
          </p:cNvPr>
          <p:cNvSpPr>
            <a:spLocks noGrp="1"/>
          </p:cNvSpPr>
          <p:nvPr>
            <p:ph type="sldNum" sz="quarter" idx="12"/>
          </p:nvPr>
        </p:nvSpPr>
        <p:spPr/>
        <p:txBody>
          <a:body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34815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185E386-E466-4DEE-BFA6-97944E939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C9AF91-9AE8-45EB-B835-0A6E79382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07B63B-DDC8-4385-8264-5E7C56F34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5DA61-BCE5-4197-B110-FDA6F8FC407E}" type="datetime1">
              <a:rPr lang="zh-CN" altLang="en-US" smtClean="0"/>
              <a:t>2020/1/2</a:t>
            </a:fld>
            <a:endParaRPr lang="zh-CN" altLang="en-US"/>
          </a:p>
        </p:txBody>
      </p:sp>
      <p:sp>
        <p:nvSpPr>
          <p:cNvPr id="5" name="页脚占位符 4">
            <a:extLst>
              <a:ext uri="{FF2B5EF4-FFF2-40B4-BE49-F238E27FC236}">
                <a16:creationId xmlns:a16="http://schemas.microsoft.com/office/drawing/2014/main" id="{BE560C6F-06CC-42E5-A55B-8AF8D69A0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中移</a:t>
            </a:r>
            <a:r>
              <a:rPr lang="en-US" altLang="zh-CN"/>
              <a:t>(</a:t>
            </a:r>
            <a:r>
              <a:rPr lang="zh-CN" altLang="en-US"/>
              <a:t>雄安</a:t>
            </a:r>
            <a:r>
              <a:rPr lang="en-US" altLang="zh-CN"/>
              <a:t>)</a:t>
            </a:r>
            <a:r>
              <a:rPr lang="zh-CN" altLang="en-US"/>
              <a:t>产业研究院</a:t>
            </a:r>
          </a:p>
        </p:txBody>
      </p:sp>
      <p:sp>
        <p:nvSpPr>
          <p:cNvPr id="6" name="灯片编号占位符 5">
            <a:extLst>
              <a:ext uri="{FF2B5EF4-FFF2-40B4-BE49-F238E27FC236}">
                <a16:creationId xmlns:a16="http://schemas.microsoft.com/office/drawing/2014/main" id="{0A316D9E-DF85-44C1-9308-C6D5776FD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EFDFB-B961-4B7D-BC6C-98625E76EBC3}" type="slidenum">
              <a:rPr lang="zh-CN" altLang="en-US" smtClean="0"/>
              <a:t>‹#›</a:t>
            </a:fld>
            <a:endParaRPr lang="zh-CN" altLang="en-US"/>
          </a:p>
        </p:txBody>
      </p:sp>
    </p:spTree>
    <p:extLst>
      <p:ext uri="{BB962C8B-B14F-4D97-AF65-F5344CB8AC3E}">
        <p14:creationId xmlns:p14="http://schemas.microsoft.com/office/powerpoint/2010/main" val="2955958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192.168.254.27:909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github.com/rememberber/MooTool" TargetMode="External"/><Relationship Id="rId4" Type="http://schemas.openxmlformats.org/officeDocument/2006/relationships/hyperlink" Target="https://github.com/Elvin-zl?tab=repositorie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www.cnblogs.com/itanony/p/11976340.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jianshu.com/p/1ef7c32bbba9" TargetMode="External"/><Relationship Id="rId5" Type="http://schemas.openxmlformats.org/officeDocument/2006/relationships/hyperlink" Target="https://www.jianshu.com/c/8b22542f28a9" TargetMode="External"/><Relationship Id="rId4" Type="http://schemas.openxmlformats.org/officeDocument/2006/relationships/hyperlink" Target="https://www.cnblogs.com/ericnie/p/7919017.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9743D-DEE9-45B2-8EA6-D41EB5F5863A}"/>
              </a:ext>
            </a:extLst>
          </p:cNvPr>
          <p:cNvSpPr>
            <a:spLocks noGrp="1"/>
          </p:cNvSpPr>
          <p:nvPr>
            <p:ph type="ctrTitle"/>
          </p:nvPr>
        </p:nvSpPr>
        <p:spPr>
          <a:xfrm>
            <a:off x="1524000" y="2984038"/>
            <a:ext cx="9144000" cy="891050"/>
          </a:xfrm>
        </p:spPr>
        <p:txBody>
          <a:bodyPr>
            <a:normAutofit fontScale="90000"/>
          </a:bodyPr>
          <a:lstStyle/>
          <a:p>
            <a:r>
              <a:rPr lang="zh-CN" altLang="en-US" b="1" dirty="0"/>
              <a:t>微服务架构介绍</a:t>
            </a:r>
            <a:endParaRPr lang="en-US" altLang="zh-CN" b="1" dirty="0"/>
          </a:p>
        </p:txBody>
      </p:sp>
      <p:sp>
        <p:nvSpPr>
          <p:cNvPr id="3" name="副标题 2">
            <a:extLst>
              <a:ext uri="{FF2B5EF4-FFF2-40B4-BE49-F238E27FC236}">
                <a16:creationId xmlns:a16="http://schemas.microsoft.com/office/drawing/2014/main" id="{41BE98A8-A623-4E10-992E-C4E90EF5B322}"/>
              </a:ext>
            </a:extLst>
          </p:cNvPr>
          <p:cNvSpPr>
            <a:spLocks noGrp="1"/>
          </p:cNvSpPr>
          <p:nvPr>
            <p:ph type="subTitle" idx="1"/>
          </p:nvPr>
        </p:nvSpPr>
        <p:spPr>
          <a:xfrm>
            <a:off x="1524000" y="4933156"/>
            <a:ext cx="9144000" cy="365125"/>
          </a:xfrm>
        </p:spPr>
        <p:txBody>
          <a:bodyPr>
            <a:noAutofit/>
          </a:bodyPr>
          <a:lstStyle/>
          <a:p>
            <a:r>
              <a:rPr lang="zh-CN" altLang="en-US" sz="2000" dirty="0"/>
              <a:t>边缘计算组</a:t>
            </a:r>
            <a:r>
              <a:rPr lang="en-US" altLang="zh-CN" sz="2000" dirty="0"/>
              <a:t>-</a:t>
            </a:r>
            <a:r>
              <a:rPr lang="zh-CN" altLang="en-US" sz="2000" dirty="0"/>
              <a:t>张磊</a:t>
            </a:r>
          </a:p>
        </p:txBody>
      </p:sp>
      <p:pic>
        <p:nvPicPr>
          <p:cNvPr id="8" name="图片 7">
            <a:extLst>
              <a:ext uri="{FF2B5EF4-FFF2-40B4-BE49-F238E27FC236}">
                <a16:creationId xmlns:a16="http://schemas.microsoft.com/office/drawing/2014/main" id="{5EC4CB03-25E9-4005-AF1F-15B2E88D5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9" name="日期占位符 8">
            <a:extLst>
              <a:ext uri="{FF2B5EF4-FFF2-40B4-BE49-F238E27FC236}">
                <a16:creationId xmlns:a16="http://schemas.microsoft.com/office/drawing/2014/main" id="{9F1BF0BB-2207-4820-98BA-AD6BA47D27BA}"/>
              </a:ext>
            </a:extLst>
          </p:cNvPr>
          <p:cNvSpPr>
            <a:spLocks noGrp="1"/>
          </p:cNvSpPr>
          <p:nvPr>
            <p:ph type="dt" sz="half" idx="10"/>
          </p:nvPr>
        </p:nvSpPr>
        <p:spPr/>
        <p:txBody>
          <a:bodyPr/>
          <a:lstStyle/>
          <a:p>
            <a:fld id="{8996932E-5BA0-447A-831F-AD234E4A82DB}" type="datetime1">
              <a:rPr lang="zh-CN" altLang="en-US" smtClean="0"/>
              <a:t>2020/1/2</a:t>
            </a:fld>
            <a:endParaRPr lang="zh-CN" altLang="en-US"/>
          </a:p>
        </p:txBody>
      </p:sp>
      <p:sp>
        <p:nvSpPr>
          <p:cNvPr id="10" name="灯片编号占位符 9">
            <a:extLst>
              <a:ext uri="{FF2B5EF4-FFF2-40B4-BE49-F238E27FC236}">
                <a16:creationId xmlns:a16="http://schemas.microsoft.com/office/drawing/2014/main" id="{7CD1F3F7-A606-4BE9-83A8-22CD418B58D3}"/>
              </a:ext>
            </a:extLst>
          </p:cNvPr>
          <p:cNvSpPr>
            <a:spLocks noGrp="1"/>
          </p:cNvSpPr>
          <p:nvPr>
            <p:ph type="sldNum" sz="quarter" idx="12"/>
          </p:nvPr>
        </p:nvSpPr>
        <p:spPr/>
        <p:txBody>
          <a:bodyPr/>
          <a:lstStyle/>
          <a:p>
            <a:fld id="{E33EFDFB-B961-4B7D-BC6C-98625E76EBC3}" type="slidenum">
              <a:rPr lang="zh-CN" altLang="en-US" smtClean="0"/>
              <a:t>1</a:t>
            </a:fld>
            <a:endParaRPr lang="zh-CN" altLang="en-US"/>
          </a:p>
        </p:txBody>
      </p:sp>
      <p:sp>
        <p:nvSpPr>
          <p:cNvPr id="11" name="页脚占位符 10">
            <a:extLst>
              <a:ext uri="{FF2B5EF4-FFF2-40B4-BE49-F238E27FC236}">
                <a16:creationId xmlns:a16="http://schemas.microsoft.com/office/drawing/2014/main" id="{37906838-CF69-4F11-BFCB-8E094944BB0A}"/>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4" name="文本框 3">
            <a:extLst>
              <a:ext uri="{FF2B5EF4-FFF2-40B4-BE49-F238E27FC236}">
                <a16:creationId xmlns:a16="http://schemas.microsoft.com/office/drawing/2014/main" id="{31E475AA-E023-44FE-AA9C-CE03E775611F}"/>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2" name="文本框 11">
            <a:extLst>
              <a:ext uri="{FF2B5EF4-FFF2-40B4-BE49-F238E27FC236}">
                <a16:creationId xmlns:a16="http://schemas.microsoft.com/office/drawing/2014/main" id="{1B00E154-8E4B-4AB9-8735-E25A5D73CC3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Tree>
    <p:extLst>
      <p:ext uri="{BB962C8B-B14F-4D97-AF65-F5344CB8AC3E}">
        <p14:creationId xmlns:p14="http://schemas.microsoft.com/office/powerpoint/2010/main" val="373360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10</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1A63AB-7123-42B6-A4E3-5486EDBD69EA}"/>
              </a:ext>
            </a:extLst>
          </p:cNvPr>
          <p:cNvSpPr txBox="1"/>
          <p:nvPr/>
        </p:nvSpPr>
        <p:spPr>
          <a:xfrm>
            <a:off x="435440" y="703096"/>
            <a:ext cx="8037556" cy="369332"/>
          </a:xfrm>
          <a:prstGeom prst="rect">
            <a:avLst/>
          </a:prstGeom>
          <a:noFill/>
        </p:spPr>
        <p:txBody>
          <a:bodyPr wrap="square" rtlCol="0">
            <a:spAutoFit/>
          </a:bodyPr>
          <a:lstStyle/>
          <a:p>
            <a:r>
              <a:rPr lang="en-US" altLang="zh-CN" dirty="0" err="1"/>
              <a:t>dubbo</a:t>
            </a:r>
            <a:r>
              <a:rPr lang="en-US" altLang="zh-CN" dirty="0"/>
              <a:t> </a:t>
            </a:r>
            <a:r>
              <a:rPr lang="zh-CN" altLang="en-US" dirty="0"/>
              <a:t>客户端配置</a:t>
            </a:r>
            <a:r>
              <a:rPr lang="en-US" altLang="zh-CN" dirty="0"/>
              <a:t>demo</a:t>
            </a:r>
          </a:p>
        </p:txBody>
      </p:sp>
      <p:sp>
        <p:nvSpPr>
          <p:cNvPr id="11" name="矩形 10">
            <a:extLst>
              <a:ext uri="{FF2B5EF4-FFF2-40B4-BE49-F238E27FC236}">
                <a16:creationId xmlns:a16="http://schemas.microsoft.com/office/drawing/2014/main" id="{86FE5B95-677D-4B25-A9FD-4B50540BDED9}"/>
              </a:ext>
            </a:extLst>
          </p:cNvPr>
          <p:cNvSpPr/>
          <p:nvPr/>
        </p:nvSpPr>
        <p:spPr>
          <a:xfrm>
            <a:off x="7750205" y="5933587"/>
            <a:ext cx="3764133" cy="582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304038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dubbo</a:t>
            </a:r>
            <a:r>
              <a:rPr lang="en-US" altLang="zh-CN" dirty="0"/>
              <a:t> -</a:t>
            </a:r>
            <a:r>
              <a:rPr lang="zh-CN" altLang="en-US" dirty="0"/>
              <a:t>配置</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6" name="图片 5">
            <a:extLst>
              <a:ext uri="{FF2B5EF4-FFF2-40B4-BE49-F238E27FC236}">
                <a16:creationId xmlns:a16="http://schemas.microsoft.com/office/drawing/2014/main" id="{C22AB49D-E4E9-441E-8CBC-E5DF8C705CFB}"/>
              </a:ext>
            </a:extLst>
          </p:cNvPr>
          <p:cNvPicPr>
            <a:picLocks noChangeAspect="1"/>
          </p:cNvPicPr>
          <p:nvPr/>
        </p:nvPicPr>
        <p:blipFill>
          <a:blip r:embed="rId3"/>
          <a:stretch>
            <a:fillRect/>
          </a:stretch>
        </p:blipFill>
        <p:spPr>
          <a:xfrm>
            <a:off x="2033587" y="1456342"/>
            <a:ext cx="8124825" cy="3067050"/>
          </a:xfrm>
          <a:prstGeom prst="rect">
            <a:avLst/>
          </a:prstGeom>
        </p:spPr>
      </p:pic>
    </p:spTree>
    <p:extLst>
      <p:ext uri="{BB962C8B-B14F-4D97-AF65-F5344CB8AC3E}">
        <p14:creationId xmlns:p14="http://schemas.microsoft.com/office/powerpoint/2010/main" val="363299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11</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1A63AB-7123-42B6-A4E3-5486EDBD69EA}"/>
              </a:ext>
            </a:extLst>
          </p:cNvPr>
          <p:cNvSpPr txBox="1"/>
          <p:nvPr/>
        </p:nvSpPr>
        <p:spPr>
          <a:xfrm>
            <a:off x="435440" y="703096"/>
            <a:ext cx="8037556" cy="369332"/>
          </a:xfrm>
          <a:prstGeom prst="rect">
            <a:avLst/>
          </a:prstGeom>
          <a:noFill/>
        </p:spPr>
        <p:txBody>
          <a:bodyPr wrap="square" rtlCol="0">
            <a:spAutoFit/>
          </a:bodyPr>
          <a:lstStyle/>
          <a:p>
            <a:r>
              <a:rPr lang="en-US" altLang="zh-CN" dirty="0" err="1"/>
              <a:t>dubbo</a:t>
            </a:r>
            <a:r>
              <a:rPr lang="en-US" altLang="zh-CN" dirty="0"/>
              <a:t> </a:t>
            </a:r>
            <a:r>
              <a:rPr lang="zh-CN" altLang="en-US" dirty="0"/>
              <a:t>监控中心示意图</a:t>
            </a:r>
            <a:endParaRPr lang="en-US" altLang="zh-CN" dirty="0"/>
          </a:p>
        </p:txBody>
      </p:sp>
      <p:sp>
        <p:nvSpPr>
          <p:cNvPr id="11" name="矩形 10">
            <a:extLst>
              <a:ext uri="{FF2B5EF4-FFF2-40B4-BE49-F238E27FC236}">
                <a16:creationId xmlns:a16="http://schemas.microsoft.com/office/drawing/2014/main" id="{86FE5B95-677D-4B25-A9FD-4B50540BDED9}"/>
              </a:ext>
            </a:extLst>
          </p:cNvPr>
          <p:cNvSpPr/>
          <p:nvPr/>
        </p:nvSpPr>
        <p:spPr>
          <a:xfrm>
            <a:off x="7750205" y="5933587"/>
            <a:ext cx="3764133" cy="582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3067017" cy="369332"/>
          </a:xfrm>
          <a:prstGeom prst="rect">
            <a:avLst/>
          </a:prstGeom>
          <a:noFill/>
        </p:spPr>
        <p:txBody>
          <a:bodyPr wrap="square" rtlCol="0">
            <a:spAutoFit/>
          </a:bodyPr>
          <a:lstStyle/>
          <a:p>
            <a:r>
              <a:rPr lang="zh-CN" altLang="en-US" dirty="0"/>
              <a:t>二 、中间件 </a:t>
            </a:r>
            <a:r>
              <a:rPr lang="en-US" altLang="zh-CN" dirty="0"/>
              <a:t>– </a:t>
            </a:r>
            <a:r>
              <a:rPr lang="en-US" altLang="zh-CN" dirty="0" err="1"/>
              <a:t>dubbo</a:t>
            </a:r>
            <a:r>
              <a:rPr lang="en-US" altLang="zh-CN" dirty="0"/>
              <a:t> – </a:t>
            </a:r>
            <a:r>
              <a:rPr lang="zh-CN" altLang="en-US" dirty="0"/>
              <a:t>监控</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10" name="图片 9">
            <a:extLst>
              <a:ext uri="{FF2B5EF4-FFF2-40B4-BE49-F238E27FC236}">
                <a16:creationId xmlns:a16="http://schemas.microsoft.com/office/drawing/2014/main" id="{62C35A4A-514B-4671-8C8D-87684D4E497A}"/>
              </a:ext>
            </a:extLst>
          </p:cNvPr>
          <p:cNvPicPr>
            <a:picLocks noChangeAspect="1"/>
          </p:cNvPicPr>
          <p:nvPr/>
        </p:nvPicPr>
        <p:blipFill>
          <a:blip r:embed="rId3"/>
          <a:stretch>
            <a:fillRect/>
          </a:stretch>
        </p:blipFill>
        <p:spPr>
          <a:xfrm>
            <a:off x="404071" y="1281272"/>
            <a:ext cx="11383858" cy="4665310"/>
          </a:xfrm>
          <a:prstGeom prst="rect">
            <a:avLst/>
          </a:prstGeom>
        </p:spPr>
      </p:pic>
    </p:spTree>
    <p:extLst>
      <p:ext uri="{BB962C8B-B14F-4D97-AF65-F5344CB8AC3E}">
        <p14:creationId xmlns:p14="http://schemas.microsoft.com/office/powerpoint/2010/main" val="22258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12</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1A63AB-7123-42B6-A4E3-5486EDBD69EA}"/>
              </a:ext>
            </a:extLst>
          </p:cNvPr>
          <p:cNvSpPr txBox="1"/>
          <p:nvPr/>
        </p:nvSpPr>
        <p:spPr>
          <a:xfrm>
            <a:off x="472213" y="724283"/>
            <a:ext cx="11247574" cy="5278368"/>
          </a:xfrm>
          <a:prstGeom prst="rect">
            <a:avLst/>
          </a:prstGeom>
          <a:noFill/>
        </p:spPr>
        <p:txBody>
          <a:bodyPr wrap="square" rtlCol="0">
            <a:spAutoFit/>
          </a:bodyPr>
          <a:lstStyle/>
          <a:p>
            <a:r>
              <a:rPr lang="en-US" altLang="zh-CN" dirty="0"/>
              <a:t>(1) </a:t>
            </a:r>
            <a:r>
              <a:rPr lang="zh-CN" altLang="en-US" dirty="0"/>
              <a:t>限流</a:t>
            </a:r>
            <a:endParaRPr lang="en-US" altLang="zh-CN" dirty="0"/>
          </a:p>
          <a:p>
            <a:endParaRPr lang="en-US" altLang="zh-CN" dirty="0"/>
          </a:p>
          <a:p>
            <a:r>
              <a:rPr lang="en-US" altLang="zh-CN" sz="1400" dirty="0"/>
              <a:t>      </a:t>
            </a:r>
            <a:r>
              <a:rPr lang="en-US" altLang="zh-CN" sz="1400" dirty="0" err="1"/>
              <a:t>dubbo</a:t>
            </a:r>
            <a:r>
              <a:rPr lang="zh-CN" altLang="en-US" sz="1400" dirty="0"/>
              <a:t>中能够实现服务限流的方式较多</a:t>
            </a:r>
            <a:r>
              <a:rPr lang="en-US" altLang="zh-CN" sz="1400" dirty="0"/>
              <a:t>: </a:t>
            </a:r>
          </a:p>
          <a:p>
            <a:endParaRPr lang="en-US" altLang="zh-CN" sz="1400" dirty="0"/>
          </a:p>
          <a:p>
            <a:r>
              <a:rPr lang="en-US" altLang="zh-CN" sz="1400" dirty="0"/>
              <a:t>	</a:t>
            </a:r>
            <a:r>
              <a:rPr lang="zh-CN" altLang="en-US" sz="1400" dirty="0"/>
              <a:t>① </a:t>
            </a:r>
            <a:r>
              <a:rPr lang="en-US" altLang="zh-CN" sz="1400" dirty="0"/>
              <a:t>executes </a:t>
            </a:r>
            <a:r>
              <a:rPr lang="zh-CN" altLang="en-US" sz="1400" dirty="0"/>
              <a:t>限流</a:t>
            </a:r>
            <a:endParaRPr lang="en-US" altLang="zh-CN" dirty="0"/>
          </a:p>
          <a:p>
            <a:r>
              <a:rPr lang="en-US" altLang="zh-CN" sz="1400" dirty="0"/>
              <a:t>      		&lt;</a:t>
            </a:r>
            <a:r>
              <a:rPr lang="en-US" altLang="zh-CN" sz="1400" dirty="0" err="1"/>
              <a:t>dubbo:service</a:t>
            </a:r>
            <a:r>
              <a:rPr lang="en-US" altLang="zh-CN" sz="1400" dirty="0"/>
              <a:t> interface="</a:t>
            </a:r>
            <a:r>
              <a:rPr lang="en-US" altLang="zh-CN" sz="1400" dirty="0" err="1"/>
              <a:t>com.foo.BarService</a:t>
            </a:r>
            <a:r>
              <a:rPr lang="en-US" altLang="zh-CN" sz="1400" dirty="0"/>
              <a:t>" executes="10" /&gt;</a:t>
            </a:r>
          </a:p>
          <a:p>
            <a:endParaRPr lang="en-US" altLang="zh-CN" sz="1400" dirty="0"/>
          </a:p>
          <a:p>
            <a:r>
              <a:rPr lang="en-US" altLang="zh-CN" sz="1400" dirty="0"/>
              <a:t>	</a:t>
            </a:r>
            <a:r>
              <a:rPr lang="zh-CN" altLang="en-US" sz="1400" dirty="0"/>
              <a:t>② </a:t>
            </a:r>
            <a:r>
              <a:rPr lang="en-US" altLang="zh-CN" sz="1400" dirty="0"/>
              <a:t>accepts   </a:t>
            </a:r>
            <a:r>
              <a:rPr lang="zh-CN" altLang="en-US" sz="1400" dirty="0"/>
              <a:t>限流</a:t>
            </a:r>
            <a:endParaRPr lang="en-US" altLang="zh-CN" sz="1400" dirty="0"/>
          </a:p>
          <a:p>
            <a:r>
              <a:rPr lang="en-US" altLang="zh-CN" sz="1400" dirty="0"/>
              <a:t>      		&lt;</a:t>
            </a:r>
            <a:r>
              <a:rPr lang="en-US" altLang="zh-CN" sz="1400" dirty="0" err="1"/>
              <a:t>dubbo:protocol</a:t>
            </a:r>
            <a:r>
              <a:rPr lang="en-US" altLang="zh-CN" sz="1400" dirty="0"/>
              <a:t> name=“</a:t>
            </a:r>
            <a:r>
              <a:rPr lang="en-US" altLang="zh-CN" sz="1400" dirty="0" err="1"/>
              <a:t>dubbo</a:t>
            </a:r>
            <a:r>
              <a:rPr lang="en-US" altLang="zh-CN" sz="1400" dirty="0"/>
              <a:t>" port=“20880“ accept="10" &gt;&lt;/</a:t>
            </a:r>
            <a:r>
              <a:rPr lang="en-US" altLang="zh-CN" sz="1400" dirty="0" err="1"/>
              <a:t>dubbo:protocol</a:t>
            </a:r>
            <a:r>
              <a:rPr lang="en-US" altLang="zh-CN" sz="1400" dirty="0"/>
              <a:t>&gt;</a:t>
            </a:r>
          </a:p>
          <a:p>
            <a:endParaRPr lang="en-US" altLang="zh-CN" sz="1400" dirty="0"/>
          </a:p>
          <a:p>
            <a:r>
              <a:rPr lang="zh-CN" altLang="en-US" sz="1400" dirty="0"/>
              <a:t>      此外</a:t>
            </a:r>
            <a:r>
              <a:rPr lang="en-US" altLang="zh-CN" sz="1400" dirty="0"/>
              <a:t>,</a:t>
            </a:r>
            <a:r>
              <a:rPr lang="en-US" altLang="zh-CN" sz="1400" dirty="0" err="1"/>
              <a:t>dubbo</a:t>
            </a:r>
            <a:r>
              <a:rPr lang="zh-CN" altLang="en-US" sz="1400" dirty="0"/>
              <a:t>还支持方法级别限流等配置</a:t>
            </a:r>
            <a:r>
              <a:rPr lang="en-US" altLang="zh-CN" sz="1400" dirty="0"/>
              <a:t>.</a:t>
            </a:r>
          </a:p>
          <a:p>
            <a:endParaRPr lang="en-US" altLang="zh-CN" sz="1400" dirty="0"/>
          </a:p>
          <a:p>
            <a:pPr lvl="0"/>
            <a:r>
              <a:rPr lang="en-US" altLang="zh-CN" dirty="0">
                <a:solidFill>
                  <a:prstClr val="black"/>
                </a:solidFill>
              </a:rPr>
              <a:t>(2) </a:t>
            </a:r>
            <a:r>
              <a:rPr lang="zh-CN" altLang="en-US" dirty="0">
                <a:solidFill>
                  <a:prstClr val="black"/>
                </a:solidFill>
              </a:rPr>
              <a:t>降级</a:t>
            </a:r>
            <a:endParaRPr lang="en-US" altLang="zh-CN" dirty="0">
              <a:solidFill>
                <a:prstClr val="black"/>
              </a:solidFill>
            </a:endParaRPr>
          </a:p>
          <a:p>
            <a:pPr lvl="0"/>
            <a:r>
              <a:rPr lang="en-US" altLang="zh-CN" dirty="0">
                <a:solidFill>
                  <a:prstClr val="black"/>
                </a:solidFill>
              </a:rPr>
              <a:t>  </a:t>
            </a:r>
            <a:r>
              <a:rPr lang="zh-CN" altLang="en-US" dirty="0">
                <a:solidFill>
                  <a:prstClr val="black"/>
                </a:solidFill>
              </a:rPr>
              <a:t> </a:t>
            </a:r>
            <a:endParaRPr lang="en-US" altLang="zh-CN" dirty="0">
              <a:solidFill>
                <a:prstClr val="black"/>
              </a:solidFill>
            </a:endParaRPr>
          </a:p>
          <a:p>
            <a:pPr lvl="0"/>
            <a:r>
              <a:rPr lang="en-US" altLang="zh-CN" sz="1400" dirty="0"/>
              <a:t>	</a:t>
            </a:r>
            <a:r>
              <a:rPr lang="zh-CN" altLang="en-US" sz="1400" dirty="0"/>
              <a:t>① 在服务调用方配置</a:t>
            </a:r>
            <a:r>
              <a:rPr lang="en-US" altLang="zh-CN" sz="1400" dirty="0"/>
              <a:t>mock</a:t>
            </a:r>
            <a:r>
              <a:rPr lang="zh-CN" altLang="en-US" sz="1400" dirty="0"/>
              <a:t>参数</a:t>
            </a:r>
            <a:r>
              <a:rPr lang="en-US" altLang="zh-CN" sz="1400" dirty="0"/>
              <a:t>,</a:t>
            </a:r>
            <a:r>
              <a:rPr lang="zh-CN" altLang="en-US" sz="1400" dirty="0"/>
              <a:t>当下游</a:t>
            </a:r>
            <a:r>
              <a:rPr lang="en-US" altLang="zh-CN" sz="1400" dirty="0" err="1"/>
              <a:t>rpc</a:t>
            </a:r>
            <a:r>
              <a:rPr lang="zh-CN" altLang="en-US" sz="1400" dirty="0"/>
              <a:t>调用异常时</a:t>
            </a:r>
            <a:r>
              <a:rPr lang="en-US" altLang="zh-CN" sz="1400" dirty="0"/>
              <a:t>,</a:t>
            </a:r>
            <a:r>
              <a:rPr lang="zh-CN" altLang="en-US" sz="1400" dirty="0"/>
              <a:t>自动走默认的</a:t>
            </a:r>
            <a:r>
              <a:rPr lang="en-US" altLang="zh-CN" sz="1400" dirty="0"/>
              <a:t>mock</a:t>
            </a:r>
            <a:r>
              <a:rPr lang="zh-CN" altLang="en-US" sz="1400" dirty="0"/>
              <a:t>类逻辑</a:t>
            </a:r>
            <a:r>
              <a:rPr lang="en-US" altLang="zh-CN" sz="1400" dirty="0"/>
              <a:t>.</a:t>
            </a:r>
            <a:br>
              <a:rPr lang="zh-CN" altLang="en-US" sz="1400" dirty="0"/>
            </a:br>
            <a:r>
              <a:rPr lang="en-US" altLang="zh-CN" sz="1400" dirty="0"/>
              <a:t>	&lt;</a:t>
            </a:r>
            <a:r>
              <a:rPr lang="en-US" altLang="zh-CN" sz="1400" dirty="0" err="1"/>
              <a:t>dubbo:reference</a:t>
            </a:r>
            <a:r>
              <a:rPr lang="en-US" altLang="zh-CN" sz="1400" dirty="0"/>
              <a:t> id="</a:t>
            </a:r>
            <a:r>
              <a:rPr lang="en-US" altLang="zh-CN" sz="1400" dirty="0" err="1"/>
              <a:t>xxxService</a:t>
            </a:r>
            <a:r>
              <a:rPr lang="en-US" altLang="zh-CN" sz="1400" dirty="0"/>
              <a:t>" interface="com.x..</a:t>
            </a:r>
            <a:r>
              <a:rPr lang="en-US" altLang="zh-CN" sz="1400" dirty="0" err="1"/>
              <a:t>service.xxxxService</a:t>
            </a:r>
            <a:r>
              <a:rPr lang="en-US" altLang="zh-CN" sz="1400" dirty="0"/>
              <a:t>" check="false" mock="true" /&gt;</a:t>
            </a:r>
          </a:p>
          <a:p>
            <a:pPr lvl="0"/>
            <a:endParaRPr lang="en-US" altLang="zh-CN" sz="1400" dirty="0"/>
          </a:p>
          <a:p>
            <a:pPr lvl="0"/>
            <a:r>
              <a:rPr lang="en-US" altLang="zh-CN" dirty="0">
                <a:solidFill>
                  <a:prstClr val="black"/>
                </a:solidFill>
              </a:rPr>
              <a:t>(3) </a:t>
            </a:r>
            <a:r>
              <a:rPr lang="zh-CN" altLang="en-US" dirty="0">
                <a:solidFill>
                  <a:prstClr val="black"/>
                </a:solidFill>
              </a:rPr>
              <a:t>熔断</a:t>
            </a:r>
            <a:endParaRPr lang="en-US" altLang="zh-CN" dirty="0">
              <a:solidFill>
                <a:prstClr val="black"/>
              </a:solidFill>
            </a:endParaRPr>
          </a:p>
          <a:p>
            <a:pPr lvl="0"/>
            <a:endParaRPr lang="en-US" altLang="zh-CN" dirty="0">
              <a:solidFill>
                <a:prstClr val="black"/>
              </a:solidFill>
            </a:endParaRPr>
          </a:p>
          <a:p>
            <a:pPr lvl="0"/>
            <a:r>
              <a:rPr lang="en-US" altLang="zh-CN" dirty="0">
                <a:solidFill>
                  <a:prstClr val="black"/>
                </a:solidFill>
              </a:rPr>
              <a:t>	</a:t>
            </a:r>
            <a:r>
              <a:rPr lang="zh-CN" altLang="en-US" sz="1400" dirty="0">
                <a:solidFill>
                  <a:prstClr val="black"/>
                </a:solidFill>
              </a:rPr>
              <a:t>无自带熔断机制</a:t>
            </a:r>
            <a:r>
              <a:rPr lang="en-US" altLang="zh-CN" sz="1400" dirty="0">
                <a:solidFill>
                  <a:prstClr val="black"/>
                </a:solidFill>
              </a:rPr>
              <a:t>,</a:t>
            </a:r>
            <a:r>
              <a:rPr lang="zh-CN" altLang="en-US" sz="1400" dirty="0">
                <a:solidFill>
                  <a:prstClr val="black"/>
                </a:solidFill>
              </a:rPr>
              <a:t>需整合第三方工具</a:t>
            </a:r>
            <a:r>
              <a:rPr lang="en-US" altLang="zh-CN" sz="1400" dirty="0">
                <a:solidFill>
                  <a:prstClr val="black"/>
                </a:solidFill>
              </a:rPr>
              <a:t>.</a:t>
            </a:r>
          </a:p>
          <a:p>
            <a:pPr lvl="0"/>
            <a:r>
              <a:rPr lang="en-US" altLang="zh-CN" dirty="0">
                <a:solidFill>
                  <a:prstClr val="black"/>
                </a:solidFill>
              </a:rPr>
              <a:t>		</a:t>
            </a:r>
          </a:p>
          <a:p>
            <a:pPr lvl="0"/>
            <a:r>
              <a:rPr lang="zh-CN" altLang="en-US" sz="1100" b="1" dirty="0">
                <a:solidFill>
                  <a:prstClr val="black"/>
                </a:solidFill>
              </a:rPr>
              <a:t>注 </a:t>
            </a:r>
            <a:r>
              <a:rPr lang="en-US" altLang="zh-CN" sz="1100" b="1" dirty="0">
                <a:solidFill>
                  <a:prstClr val="black"/>
                </a:solidFill>
              </a:rPr>
              <a:t>: </a:t>
            </a:r>
            <a:r>
              <a:rPr lang="zh-CN" altLang="en-US" sz="1100" b="1" dirty="0">
                <a:solidFill>
                  <a:prstClr val="black"/>
                </a:solidFill>
              </a:rPr>
              <a:t>降级 </a:t>
            </a:r>
            <a:r>
              <a:rPr lang="en-US" altLang="zh-CN" sz="1100" b="1" dirty="0">
                <a:solidFill>
                  <a:prstClr val="black"/>
                </a:solidFill>
              </a:rPr>
              <a:t>: </a:t>
            </a:r>
            <a:r>
              <a:rPr lang="zh-CN" altLang="en-US" sz="1100" b="1" dirty="0">
                <a:solidFill>
                  <a:prstClr val="black"/>
                </a:solidFill>
              </a:rPr>
              <a:t>每次都调用</a:t>
            </a:r>
            <a:r>
              <a:rPr lang="en-US" altLang="zh-CN" sz="1100" b="1" dirty="0" err="1">
                <a:solidFill>
                  <a:prstClr val="black"/>
                </a:solidFill>
              </a:rPr>
              <a:t>rpc</a:t>
            </a:r>
            <a:r>
              <a:rPr lang="zh-CN" altLang="en-US" sz="1100" b="1" dirty="0">
                <a:solidFill>
                  <a:prstClr val="black"/>
                </a:solidFill>
              </a:rPr>
              <a:t>下游</a:t>
            </a:r>
            <a:r>
              <a:rPr lang="en-US" altLang="zh-CN" sz="1100" b="1" dirty="0">
                <a:solidFill>
                  <a:prstClr val="black"/>
                </a:solidFill>
              </a:rPr>
              <a:t>,</a:t>
            </a:r>
            <a:r>
              <a:rPr lang="zh-CN" altLang="en-US" sz="1100" b="1" dirty="0">
                <a:solidFill>
                  <a:prstClr val="black"/>
                </a:solidFill>
              </a:rPr>
              <a:t>异常后走本地</a:t>
            </a:r>
            <a:r>
              <a:rPr lang="en-US" altLang="zh-CN" sz="1100" b="1" dirty="0">
                <a:solidFill>
                  <a:prstClr val="black"/>
                </a:solidFill>
              </a:rPr>
              <a:t>mock</a:t>
            </a:r>
            <a:r>
              <a:rPr lang="zh-CN" altLang="en-US" sz="1100" b="1" dirty="0">
                <a:solidFill>
                  <a:prstClr val="black"/>
                </a:solidFill>
              </a:rPr>
              <a:t>逻辑</a:t>
            </a:r>
            <a:r>
              <a:rPr lang="en-US" altLang="zh-CN" sz="1100" b="1" dirty="0">
                <a:solidFill>
                  <a:prstClr val="black"/>
                </a:solidFill>
              </a:rPr>
              <a:t> </a:t>
            </a:r>
            <a:r>
              <a:rPr lang="zh-CN" altLang="en-US" sz="1100" b="1" dirty="0">
                <a:solidFill>
                  <a:prstClr val="black"/>
                </a:solidFill>
              </a:rPr>
              <a:t>熔断 </a:t>
            </a:r>
            <a:r>
              <a:rPr lang="en-US" altLang="zh-CN" sz="1100" b="1" dirty="0">
                <a:solidFill>
                  <a:prstClr val="black"/>
                </a:solidFill>
              </a:rPr>
              <a:t>: </a:t>
            </a:r>
            <a:r>
              <a:rPr lang="zh-CN" altLang="en-US" sz="1100" b="1" dirty="0">
                <a:solidFill>
                  <a:prstClr val="black"/>
                </a:solidFill>
              </a:rPr>
              <a:t>调用</a:t>
            </a:r>
            <a:r>
              <a:rPr lang="en-US" altLang="zh-CN" sz="1100" b="1" dirty="0" err="1">
                <a:solidFill>
                  <a:prstClr val="black"/>
                </a:solidFill>
              </a:rPr>
              <a:t>rpc</a:t>
            </a:r>
            <a:r>
              <a:rPr lang="zh-CN" altLang="en-US" sz="1100" b="1" dirty="0">
                <a:solidFill>
                  <a:prstClr val="black"/>
                </a:solidFill>
              </a:rPr>
              <a:t>下游失败一定限度后</a:t>
            </a:r>
            <a:r>
              <a:rPr lang="en-US" altLang="zh-CN" sz="1100" b="1" dirty="0">
                <a:solidFill>
                  <a:prstClr val="black"/>
                </a:solidFill>
              </a:rPr>
              <a:t>,</a:t>
            </a:r>
            <a:r>
              <a:rPr lang="zh-CN" altLang="en-US" sz="1100" b="1" dirty="0">
                <a:solidFill>
                  <a:prstClr val="black"/>
                </a:solidFill>
              </a:rPr>
              <a:t>后续请求在一段时间内不在请求下游</a:t>
            </a:r>
            <a:r>
              <a:rPr lang="en-US" altLang="zh-CN" sz="1100" b="1" dirty="0">
                <a:solidFill>
                  <a:prstClr val="black"/>
                </a:solidFill>
              </a:rPr>
              <a:t>,</a:t>
            </a:r>
            <a:r>
              <a:rPr lang="zh-CN" altLang="en-US" sz="1100" b="1" dirty="0">
                <a:solidFill>
                  <a:prstClr val="black"/>
                </a:solidFill>
              </a:rPr>
              <a:t>直接返回预先设定值</a:t>
            </a:r>
            <a:r>
              <a:rPr lang="en-US" altLang="zh-CN" sz="1100" b="1" dirty="0">
                <a:solidFill>
                  <a:prstClr val="black"/>
                </a:solidFill>
              </a:rPr>
              <a:t>)</a:t>
            </a:r>
            <a:r>
              <a:rPr lang="zh-CN" altLang="en-US" sz="1100" b="1" dirty="0">
                <a:solidFill>
                  <a:prstClr val="black"/>
                </a:solidFill>
              </a:rPr>
              <a:t>降级类似</a:t>
            </a:r>
            <a:r>
              <a:rPr lang="en-US" altLang="zh-CN" sz="1100" b="1" dirty="0" err="1">
                <a:solidFill>
                  <a:prstClr val="black"/>
                </a:solidFill>
              </a:rPr>
              <a:t>planB</a:t>
            </a:r>
            <a:r>
              <a:rPr lang="en-US" altLang="zh-CN" sz="1100" b="1" dirty="0">
                <a:solidFill>
                  <a:prstClr val="black"/>
                </a:solidFill>
              </a:rPr>
              <a:t>,</a:t>
            </a:r>
            <a:r>
              <a:rPr lang="zh-CN" altLang="en-US" sz="1100" b="1" dirty="0">
                <a:solidFill>
                  <a:prstClr val="black"/>
                </a:solidFill>
              </a:rPr>
              <a:t>熔断类似保险丝</a:t>
            </a:r>
            <a:r>
              <a:rPr lang="en-US" altLang="zh-CN" sz="1100" b="1" dirty="0">
                <a:solidFill>
                  <a:prstClr val="black"/>
                </a:solidFill>
              </a:rPr>
              <a:t>.</a:t>
            </a:r>
          </a:p>
        </p:txBody>
      </p: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5543887" cy="369332"/>
          </a:xfrm>
          <a:prstGeom prst="rect">
            <a:avLst/>
          </a:prstGeom>
          <a:noFill/>
        </p:spPr>
        <p:txBody>
          <a:bodyPr wrap="square" rtlCol="0">
            <a:spAutoFit/>
          </a:bodyPr>
          <a:lstStyle/>
          <a:p>
            <a:r>
              <a:rPr lang="zh-CN" altLang="en-US" dirty="0"/>
              <a:t>二 、中间件 </a:t>
            </a:r>
            <a:r>
              <a:rPr lang="en-US" altLang="zh-CN" dirty="0"/>
              <a:t>– </a:t>
            </a:r>
            <a:r>
              <a:rPr lang="en-US" altLang="zh-CN" dirty="0" err="1"/>
              <a:t>dubbo</a:t>
            </a:r>
            <a:r>
              <a:rPr lang="en-US" altLang="zh-CN" dirty="0"/>
              <a:t>  -</a:t>
            </a:r>
            <a:r>
              <a:rPr lang="zh-CN" altLang="en-US" dirty="0"/>
              <a:t>弹性流量 </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309422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13</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组成</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pic>
        <p:nvPicPr>
          <p:cNvPr id="24" name="图片 23">
            <a:extLst>
              <a:ext uri="{FF2B5EF4-FFF2-40B4-BE49-F238E27FC236}">
                <a16:creationId xmlns:a16="http://schemas.microsoft.com/office/drawing/2014/main" id="{10986330-2FFC-4BAC-AE62-5B783B5241D4}"/>
              </a:ext>
            </a:extLst>
          </p:cNvPr>
          <p:cNvPicPr>
            <a:picLocks noChangeAspect="1"/>
          </p:cNvPicPr>
          <p:nvPr/>
        </p:nvPicPr>
        <p:blipFill>
          <a:blip r:embed="rId3"/>
          <a:stretch>
            <a:fillRect/>
          </a:stretch>
        </p:blipFill>
        <p:spPr>
          <a:xfrm>
            <a:off x="1657350" y="1140135"/>
            <a:ext cx="6953250" cy="4676775"/>
          </a:xfrm>
          <a:prstGeom prst="rect">
            <a:avLst/>
          </a:prstGeom>
        </p:spPr>
      </p:pic>
      <p:sp>
        <p:nvSpPr>
          <p:cNvPr id="25" name="文本框 24">
            <a:extLst>
              <a:ext uri="{FF2B5EF4-FFF2-40B4-BE49-F238E27FC236}">
                <a16:creationId xmlns:a16="http://schemas.microsoft.com/office/drawing/2014/main" id="{18468849-D61B-4302-8894-694E521B3201}"/>
              </a:ext>
            </a:extLst>
          </p:cNvPr>
          <p:cNvSpPr txBox="1"/>
          <p:nvPr/>
        </p:nvSpPr>
        <p:spPr>
          <a:xfrm>
            <a:off x="2929109" y="5933587"/>
            <a:ext cx="5543887"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381200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14</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配置</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2" name="文本框 11">
            <a:extLst>
              <a:ext uri="{FF2B5EF4-FFF2-40B4-BE49-F238E27FC236}">
                <a16:creationId xmlns:a16="http://schemas.microsoft.com/office/drawing/2014/main" id="{9E053516-DE2D-416C-8974-7F623715681C}"/>
              </a:ext>
            </a:extLst>
          </p:cNvPr>
          <p:cNvSpPr txBox="1"/>
          <p:nvPr/>
        </p:nvSpPr>
        <p:spPr>
          <a:xfrm>
            <a:off x="435440" y="703096"/>
            <a:ext cx="8037556" cy="369332"/>
          </a:xfrm>
          <a:prstGeom prst="rect">
            <a:avLst/>
          </a:prstGeom>
          <a:noFill/>
        </p:spPr>
        <p:txBody>
          <a:bodyPr wrap="square" rtlCol="0">
            <a:spAutoFit/>
          </a:bodyPr>
          <a:lstStyle/>
          <a:p>
            <a:r>
              <a:rPr lang="en-US" altLang="zh-CN" dirty="0"/>
              <a:t>eureka </a:t>
            </a:r>
            <a:r>
              <a:rPr lang="zh-CN" altLang="en-US" dirty="0"/>
              <a:t>服务端配置</a:t>
            </a:r>
            <a:endParaRPr lang="en-US" altLang="zh-CN" dirty="0"/>
          </a:p>
        </p:txBody>
      </p:sp>
      <p:pic>
        <p:nvPicPr>
          <p:cNvPr id="4" name="图片 3">
            <a:extLst>
              <a:ext uri="{FF2B5EF4-FFF2-40B4-BE49-F238E27FC236}">
                <a16:creationId xmlns:a16="http://schemas.microsoft.com/office/drawing/2014/main" id="{26558D53-F89D-44A8-ABAA-2209561EAB1E}"/>
              </a:ext>
            </a:extLst>
          </p:cNvPr>
          <p:cNvPicPr>
            <a:picLocks noChangeAspect="1"/>
          </p:cNvPicPr>
          <p:nvPr/>
        </p:nvPicPr>
        <p:blipFill>
          <a:blip r:embed="rId3"/>
          <a:stretch>
            <a:fillRect/>
          </a:stretch>
        </p:blipFill>
        <p:spPr>
          <a:xfrm>
            <a:off x="2932543" y="1708222"/>
            <a:ext cx="6315075" cy="3143250"/>
          </a:xfrm>
          <a:prstGeom prst="rect">
            <a:avLst/>
          </a:prstGeom>
        </p:spPr>
      </p:pic>
    </p:spTree>
    <p:extLst>
      <p:ext uri="{BB962C8B-B14F-4D97-AF65-F5344CB8AC3E}">
        <p14:creationId xmlns:p14="http://schemas.microsoft.com/office/powerpoint/2010/main" val="184798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15</a:t>
            </a:fld>
            <a:endParaRPr lang="zh-CN" altLang="en-US" dirty="0"/>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配置</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2" name="文本框 11">
            <a:extLst>
              <a:ext uri="{FF2B5EF4-FFF2-40B4-BE49-F238E27FC236}">
                <a16:creationId xmlns:a16="http://schemas.microsoft.com/office/drawing/2014/main" id="{3B479D34-868A-4025-B9E7-0805E46A3DBB}"/>
              </a:ext>
            </a:extLst>
          </p:cNvPr>
          <p:cNvSpPr txBox="1"/>
          <p:nvPr/>
        </p:nvSpPr>
        <p:spPr>
          <a:xfrm>
            <a:off x="435440" y="703096"/>
            <a:ext cx="8037556" cy="369332"/>
          </a:xfrm>
          <a:prstGeom prst="rect">
            <a:avLst/>
          </a:prstGeom>
          <a:noFill/>
        </p:spPr>
        <p:txBody>
          <a:bodyPr wrap="square" rtlCol="0">
            <a:spAutoFit/>
          </a:bodyPr>
          <a:lstStyle/>
          <a:p>
            <a:r>
              <a:rPr lang="en-US" altLang="zh-CN" dirty="0"/>
              <a:t>eureka </a:t>
            </a:r>
            <a:r>
              <a:rPr lang="zh-CN" altLang="en-US" dirty="0"/>
              <a:t>客户端配置</a:t>
            </a:r>
            <a:endParaRPr lang="en-US" altLang="zh-CN" dirty="0"/>
          </a:p>
        </p:txBody>
      </p:sp>
      <p:cxnSp>
        <p:nvCxnSpPr>
          <p:cNvPr id="13" name="直接连接符 12">
            <a:extLst>
              <a:ext uri="{FF2B5EF4-FFF2-40B4-BE49-F238E27FC236}">
                <a16:creationId xmlns:a16="http://schemas.microsoft.com/office/drawing/2014/main" id="{41CBB56F-0BA0-43CB-9E1E-3AB5F4EC638B}"/>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7A752A1D-2F57-404C-8847-065B7D735E5E}"/>
              </a:ext>
            </a:extLst>
          </p:cNvPr>
          <p:cNvPicPr>
            <a:picLocks noChangeAspect="1"/>
          </p:cNvPicPr>
          <p:nvPr/>
        </p:nvPicPr>
        <p:blipFill>
          <a:blip r:embed="rId3"/>
          <a:stretch>
            <a:fillRect/>
          </a:stretch>
        </p:blipFill>
        <p:spPr>
          <a:xfrm>
            <a:off x="1989568" y="2031970"/>
            <a:ext cx="8201025" cy="1924050"/>
          </a:xfrm>
          <a:prstGeom prst="rect">
            <a:avLst/>
          </a:prstGeom>
        </p:spPr>
      </p:pic>
    </p:spTree>
    <p:extLst>
      <p:ext uri="{BB962C8B-B14F-4D97-AF65-F5344CB8AC3E}">
        <p14:creationId xmlns:p14="http://schemas.microsoft.com/office/powerpoint/2010/main" val="232399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16</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配置</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2" name="文本框 11">
            <a:extLst>
              <a:ext uri="{FF2B5EF4-FFF2-40B4-BE49-F238E27FC236}">
                <a16:creationId xmlns:a16="http://schemas.microsoft.com/office/drawing/2014/main" id="{FEAD97D7-7CE5-456D-AC60-7A8E589F06EB}"/>
              </a:ext>
            </a:extLst>
          </p:cNvPr>
          <p:cNvSpPr txBox="1"/>
          <p:nvPr/>
        </p:nvSpPr>
        <p:spPr>
          <a:xfrm>
            <a:off x="435440" y="703096"/>
            <a:ext cx="8037556" cy="369332"/>
          </a:xfrm>
          <a:prstGeom prst="rect">
            <a:avLst/>
          </a:prstGeom>
          <a:noFill/>
        </p:spPr>
        <p:txBody>
          <a:bodyPr wrap="square" rtlCol="0">
            <a:spAutoFit/>
          </a:bodyPr>
          <a:lstStyle/>
          <a:p>
            <a:r>
              <a:rPr lang="en-US" altLang="zh-CN" dirty="0"/>
              <a:t>RPC </a:t>
            </a:r>
            <a:r>
              <a:rPr lang="zh-CN" altLang="en-US" dirty="0"/>
              <a:t>配置 </a:t>
            </a:r>
            <a:r>
              <a:rPr lang="en-US" altLang="zh-CN" dirty="0"/>
              <a:t>– </a:t>
            </a:r>
            <a:r>
              <a:rPr lang="zh-CN" altLang="en-US" dirty="0"/>
              <a:t>声明</a:t>
            </a:r>
            <a:r>
              <a:rPr lang="en-US" altLang="zh-CN" dirty="0" err="1"/>
              <a:t>rpc</a:t>
            </a:r>
            <a:r>
              <a:rPr lang="zh-CN" altLang="en-US" dirty="0"/>
              <a:t>类型</a:t>
            </a:r>
            <a:endParaRPr lang="en-US" altLang="zh-CN" dirty="0"/>
          </a:p>
        </p:txBody>
      </p:sp>
      <p:cxnSp>
        <p:nvCxnSpPr>
          <p:cNvPr id="13" name="直接连接符 12">
            <a:extLst>
              <a:ext uri="{FF2B5EF4-FFF2-40B4-BE49-F238E27FC236}">
                <a16:creationId xmlns:a16="http://schemas.microsoft.com/office/drawing/2014/main" id="{F4D37CFA-2BEA-45D8-9816-46C9F64EE696}"/>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4CA4AAD7-830F-4932-9705-3E5D586F09F3}"/>
              </a:ext>
            </a:extLst>
          </p:cNvPr>
          <p:cNvPicPr>
            <a:picLocks noChangeAspect="1"/>
          </p:cNvPicPr>
          <p:nvPr/>
        </p:nvPicPr>
        <p:blipFill>
          <a:blip r:embed="rId3"/>
          <a:stretch>
            <a:fillRect/>
          </a:stretch>
        </p:blipFill>
        <p:spPr>
          <a:xfrm>
            <a:off x="1137081" y="1217380"/>
            <a:ext cx="9906000" cy="4848225"/>
          </a:xfrm>
          <a:prstGeom prst="rect">
            <a:avLst/>
          </a:prstGeom>
        </p:spPr>
      </p:pic>
    </p:spTree>
    <p:extLst>
      <p:ext uri="{BB962C8B-B14F-4D97-AF65-F5344CB8AC3E}">
        <p14:creationId xmlns:p14="http://schemas.microsoft.com/office/powerpoint/2010/main" val="69500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17</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配置</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2" name="文本框 11">
            <a:extLst>
              <a:ext uri="{FF2B5EF4-FFF2-40B4-BE49-F238E27FC236}">
                <a16:creationId xmlns:a16="http://schemas.microsoft.com/office/drawing/2014/main" id="{FEAD97D7-7CE5-456D-AC60-7A8E589F06EB}"/>
              </a:ext>
            </a:extLst>
          </p:cNvPr>
          <p:cNvSpPr txBox="1"/>
          <p:nvPr/>
        </p:nvSpPr>
        <p:spPr>
          <a:xfrm>
            <a:off x="435440" y="703096"/>
            <a:ext cx="8037556" cy="369332"/>
          </a:xfrm>
          <a:prstGeom prst="rect">
            <a:avLst/>
          </a:prstGeom>
          <a:noFill/>
        </p:spPr>
        <p:txBody>
          <a:bodyPr wrap="square" rtlCol="0">
            <a:spAutoFit/>
          </a:bodyPr>
          <a:lstStyle/>
          <a:p>
            <a:r>
              <a:rPr lang="en-US" altLang="zh-CN" dirty="0"/>
              <a:t>RPC </a:t>
            </a:r>
            <a:r>
              <a:rPr lang="zh-CN" altLang="en-US" dirty="0"/>
              <a:t>配置 </a:t>
            </a:r>
            <a:r>
              <a:rPr lang="en-US" altLang="zh-CN" dirty="0"/>
              <a:t>– </a:t>
            </a:r>
            <a:r>
              <a:rPr lang="zh-CN" altLang="en-US" dirty="0"/>
              <a:t>声明</a:t>
            </a:r>
            <a:r>
              <a:rPr lang="en-US" altLang="zh-CN" dirty="0" err="1"/>
              <a:t>rpc</a:t>
            </a:r>
            <a:r>
              <a:rPr lang="zh-CN" altLang="en-US" dirty="0"/>
              <a:t>调用接口</a:t>
            </a:r>
            <a:endParaRPr lang="en-US" altLang="zh-CN" dirty="0"/>
          </a:p>
        </p:txBody>
      </p:sp>
      <p:cxnSp>
        <p:nvCxnSpPr>
          <p:cNvPr id="13" name="直接连接符 12">
            <a:extLst>
              <a:ext uri="{FF2B5EF4-FFF2-40B4-BE49-F238E27FC236}">
                <a16:creationId xmlns:a16="http://schemas.microsoft.com/office/drawing/2014/main" id="{F4D37CFA-2BEA-45D8-9816-46C9F64EE696}"/>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5E62F845-B6A6-4B2A-BDE1-FAB32A911DDE}"/>
              </a:ext>
            </a:extLst>
          </p:cNvPr>
          <p:cNvPicPr>
            <a:picLocks noChangeAspect="1"/>
          </p:cNvPicPr>
          <p:nvPr/>
        </p:nvPicPr>
        <p:blipFill>
          <a:blip r:embed="rId3"/>
          <a:stretch>
            <a:fillRect/>
          </a:stretch>
        </p:blipFill>
        <p:spPr>
          <a:xfrm>
            <a:off x="2237218" y="1630360"/>
            <a:ext cx="7705725" cy="3571875"/>
          </a:xfrm>
          <a:prstGeom prst="rect">
            <a:avLst/>
          </a:prstGeom>
        </p:spPr>
      </p:pic>
    </p:spTree>
    <p:extLst>
      <p:ext uri="{BB962C8B-B14F-4D97-AF65-F5344CB8AC3E}">
        <p14:creationId xmlns:p14="http://schemas.microsoft.com/office/powerpoint/2010/main" val="151162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18</a:t>
            </a:fld>
            <a:endParaRPr lang="zh-CN" altLang="en-US" dirty="0"/>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监控</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15" name="直接连接符 14">
            <a:extLst>
              <a:ext uri="{FF2B5EF4-FFF2-40B4-BE49-F238E27FC236}">
                <a16:creationId xmlns:a16="http://schemas.microsoft.com/office/drawing/2014/main" id="{55BB8209-5522-40C0-9EB5-C57CC5D327A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8FC5DBE6-CFA6-41B9-8C85-8A205BA59865}"/>
              </a:ext>
            </a:extLst>
          </p:cNvPr>
          <p:cNvPicPr>
            <a:picLocks noChangeAspect="1"/>
          </p:cNvPicPr>
          <p:nvPr/>
        </p:nvPicPr>
        <p:blipFill>
          <a:blip r:embed="rId3"/>
          <a:stretch>
            <a:fillRect/>
          </a:stretch>
        </p:blipFill>
        <p:spPr>
          <a:xfrm>
            <a:off x="266700" y="863306"/>
            <a:ext cx="11658600" cy="5095875"/>
          </a:xfrm>
          <a:prstGeom prst="rect">
            <a:avLst/>
          </a:prstGeom>
        </p:spPr>
      </p:pic>
      <p:sp>
        <p:nvSpPr>
          <p:cNvPr id="21" name="文本框 20">
            <a:extLst>
              <a:ext uri="{FF2B5EF4-FFF2-40B4-BE49-F238E27FC236}">
                <a16:creationId xmlns:a16="http://schemas.microsoft.com/office/drawing/2014/main" id="{C1E4C397-41DE-4397-9E46-8942A3B5D114}"/>
              </a:ext>
            </a:extLst>
          </p:cNvPr>
          <p:cNvSpPr txBox="1"/>
          <p:nvPr/>
        </p:nvSpPr>
        <p:spPr>
          <a:xfrm>
            <a:off x="4211082" y="6109310"/>
            <a:ext cx="3757998" cy="307777"/>
          </a:xfrm>
          <a:prstGeom prst="rect">
            <a:avLst/>
          </a:prstGeom>
          <a:noFill/>
        </p:spPr>
        <p:txBody>
          <a:bodyPr wrap="square" rtlCol="0">
            <a:spAutoFit/>
          </a:bodyPr>
          <a:lstStyle/>
          <a:p>
            <a:r>
              <a:rPr lang="zh-CN" altLang="en-US" sz="1400" dirty="0"/>
              <a:t>测试环境地址</a:t>
            </a:r>
            <a:r>
              <a:rPr lang="en-US" altLang="zh-CN" sz="1400" dirty="0"/>
              <a:t>: </a:t>
            </a:r>
            <a:r>
              <a:rPr lang="en-US" altLang="zh-CN" sz="1400" dirty="0">
                <a:hlinkClick r:id="rId4"/>
              </a:rPr>
              <a:t>http://192.168.254.27:9090/</a:t>
            </a:r>
            <a:endParaRPr lang="zh-CN" altLang="en-US" sz="1400" dirty="0"/>
          </a:p>
        </p:txBody>
      </p:sp>
    </p:spTree>
    <p:extLst>
      <p:ext uri="{BB962C8B-B14F-4D97-AF65-F5344CB8AC3E}">
        <p14:creationId xmlns:p14="http://schemas.microsoft.com/office/powerpoint/2010/main" val="130018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19</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5543887" cy="646331"/>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弹性流量  </a:t>
            </a:r>
            <a:r>
              <a:rPr lang="en-US" altLang="zh-CN" dirty="0"/>
              <a:t> </a:t>
            </a:r>
            <a:endParaRPr lang="zh-CN" altLang="en-US" dirty="0"/>
          </a:p>
          <a:p>
            <a:endParaRPr lang="zh-CN" altLang="en-US" dirty="0"/>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11" name="直接连接符 10">
            <a:extLst>
              <a:ext uri="{FF2B5EF4-FFF2-40B4-BE49-F238E27FC236}">
                <a16:creationId xmlns:a16="http://schemas.microsoft.com/office/drawing/2014/main" id="{8EEE4CA0-5764-4A05-9E8C-0722CC78FD7D}"/>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C0F62C8-2919-4F96-9C6B-6ACA295285A7}"/>
              </a:ext>
            </a:extLst>
          </p:cNvPr>
          <p:cNvSpPr txBox="1"/>
          <p:nvPr/>
        </p:nvSpPr>
        <p:spPr>
          <a:xfrm>
            <a:off x="448540" y="1136210"/>
            <a:ext cx="11190085" cy="307777"/>
          </a:xfrm>
          <a:prstGeom prst="rect">
            <a:avLst/>
          </a:prstGeom>
          <a:noFill/>
        </p:spPr>
        <p:txBody>
          <a:bodyPr wrap="square" rtlCol="0">
            <a:spAutoFit/>
          </a:bodyPr>
          <a:lstStyle/>
          <a:p>
            <a:r>
              <a:rPr lang="en-US" altLang="zh-CN" sz="1400" b="1" dirty="0" err="1"/>
              <a:t>Springcloud</a:t>
            </a:r>
            <a:r>
              <a:rPr lang="en-US" altLang="zh-CN" sz="1400" b="1" dirty="0"/>
              <a:t> </a:t>
            </a:r>
            <a:r>
              <a:rPr lang="zh-CN" altLang="en-US" sz="1400" b="1" dirty="0"/>
              <a:t>通过集成</a:t>
            </a:r>
            <a:r>
              <a:rPr lang="en-US" altLang="zh-CN" sz="1400" b="1" dirty="0" err="1"/>
              <a:t>hystrix</a:t>
            </a:r>
            <a:r>
              <a:rPr lang="zh-CN" altLang="en-US" sz="1400" b="1" dirty="0"/>
              <a:t>来实现不同</a:t>
            </a:r>
            <a:r>
              <a:rPr lang="en-US" altLang="zh-CN" sz="1400" b="1" dirty="0"/>
              <a:t>RPC</a:t>
            </a:r>
            <a:r>
              <a:rPr lang="zh-CN" altLang="en-US" sz="1400" b="1" dirty="0"/>
              <a:t>以及注册中心下的流量控制功能</a:t>
            </a:r>
            <a:r>
              <a:rPr lang="en-US" altLang="zh-CN" sz="1400" b="1" dirty="0"/>
              <a:t>,</a:t>
            </a:r>
            <a:r>
              <a:rPr lang="zh-CN" altLang="en-US" sz="1400" b="1" dirty="0"/>
              <a:t>此处以  </a:t>
            </a:r>
            <a:r>
              <a:rPr lang="en-US" altLang="zh-CN" sz="1400" b="1" dirty="0"/>
              <a:t>feign </a:t>
            </a:r>
            <a:r>
              <a:rPr lang="zh-CN" altLang="en-US" sz="1400" b="1" dirty="0"/>
              <a:t>作为</a:t>
            </a:r>
            <a:r>
              <a:rPr lang="en-US" altLang="zh-CN" sz="1400" b="1" dirty="0" err="1"/>
              <a:t>rpc</a:t>
            </a:r>
            <a:r>
              <a:rPr lang="zh-CN" altLang="en-US" sz="1400" b="1" dirty="0"/>
              <a:t>组件时</a:t>
            </a:r>
            <a:r>
              <a:rPr lang="en-US" altLang="zh-CN" sz="1400" b="1" dirty="0"/>
              <a:t>,</a:t>
            </a:r>
            <a:r>
              <a:rPr lang="en-US" altLang="zh-CN" sz="1400" b="1" dirty="0" err="1"/>
              <a:t>UserService</a:t>
            </a:r>
            <a:r>
              <a:rPr lang="zh-CN" altLang="en-US" sz="1400" b="1" dirty="0"/>
              <a:t>接口熔断为例</a:t>
            </a:r>
            <a:endParaRPr lang="en-US" altLang="zh-CN" sz="1400" b="1" dirty="0"/>
          </a:p>
        </p:txBody>
      </p:sp>
      <p:pic>
        <p:nvPicPr>
          <p:cNvPr id="6" name="图片 5">
            <a:extLst>
              <a:ext uri="{FF2B5EF4-FFF2-40B4-BE49-F238E27FC236}">
                <a16:creationId xmlns:a16="http://schemas.microsoft.com/office/drawing/2014/main" id="{6FB56913-9BEC-4211-A49D-8AD5F6F02CAF}"/>
              </a:ext>
            </a:extLst>
          </p:cNvPr>
          <p:cNvPicPr>
            <a:picLocks noChangeAspect="1"/>
          </p:cNvPicPr>
          <p:nvPr/>
        </p:nvPicPr>
        <p:blipFill>
          <a:blip r:embed="rId3"/>
          <a:stretch>
            <a:fillRect/>
          </a:stretch>
        </p:blipFill>
        <p:spPr>
          <a:xfrm>
            <a:off x="1789542" y="2288752"/>
            <a:ext cx="8601075" cy="2238375"/>
          </a:xfrm>
          <a:prstGeom prst="rect">
            <a:avLst/>
          </a:prstGeom>
        </p:spPr>
      </p:pic>
      <p:sp>
        <p:nvSpPr>
          <p:cNvPr id="16" name="文本框 15">
            <a:extLst>
              <a:ext uri="{FF2B5EF4-FFF2-40B4-BE49-F238E27FC236}">
                <a16:creationId xmlns:a16="http://schemas.microsoft.com/office/drawing/2014/main" id="{4E6FAACE-6A22-47AE-988D-EA469C48342E}"/>
              </a:ext>
            </a:extLst>
          </p:cNvPr>
          <p:cNvSpPr txBox="1"/>
          <p:nvPr/>
        </p:nvSpPr>
        <p:spPr>
          <a:xfrm>
            <a:off x="448540" y="1750761"/>
            <a:ext cx="11190085" cy="307777"/>
          </a:xfrm>
          <a:prstGeom prst="rect">
            <a:avLst/>
          </a:prstGeom>
          <a:noFill/>
        </p:spPr>
        <p:txBody>
          <a:bodyPr wrap="square" rtlCol="0">
            <a:spAutoFit/>
          </a:bodyPr>
          <a:lstStyle/>
          <a:p>
            <a:r>
              <a:rPr lang="en-US" altLang="zh-CN" sz="1400" dirty="0"/>
              <a:t>(1) </a:t>
            </a:r>
            <a:r>
              <a:rPr lang="zh-CN" altLang="en-US" sz="1400" dirty="0"/>
              <a:t>配置</a:t>
            </a:r>
            <a:r>
              <a:rPr lang="en-US" altLang="zh-CN" sz="1400" dirty="0"/>
              <a:t>feign </a:t>
            </a:r>
            <a:r>
              <a:rPr lang="en-US" altLang="zh-CN" sz="1400" dirty="0" err="1"/>
              <a:t>rpc</a:t>
            </a:r>
            <a:r>
              <a:rPr lang="zh-CN" altLang="en-US" sz="1400" dirty="0"/>
              <a:t>接口扫描代理</a:t>
            </a:r>
            <a:r>
              <a:rPr lang="en-US" altLang="zh-CN" sz="1400" dirty="0"/>
              <a:t>,</a:t>
            </a:r>
            <a:r>
              <a:rPr lang="zh-CN" altLang="en-US" sz="1400" dirty="0"/>
              <a:t>并打开熔断开关</a:t>
            </a:r>
            <a:r>
              <a:rPr lang="en-US" altLang="zh-CN" sz="1400" dirty="0"/>
              <a:t>(@</a:t>
            </a:r>
            <a:r>
              <a:rPr lang="en-US" altLang="zh-CN" sz="1400" dirty="0" err="1"/>
              <a:t>EnableCircuitBreaker</a:t>
            </a:r>
            <a:r>
              <a:rPr lang="en-US" altLang="zh-CN" sz="1400" dirty="0"/>
              <a:t>)</a:t>
            </a:r>
          </a:p>
        </p:txBody>
      </p:sp>
      <p:pic>
        <p:nvPicPr>
          <p:cNvPr id="8" name="图片 7">
            <a:extLst>
              <a:ext uri="{FF2B5EF4-FFF2-40B4-BE49-F238E27FC236}">
                <a16:creationId xmlns:a16="http://schemas.microsoft.com/office/drawing/2014/main" id="{7184071C-0349-45AB-A888-10D332C72BCE}"/>
              </a:ext>
            </a:extLst>
          </p:cNvPr>
          <p:cNvPicPr>
            <a:picLocks noChangeAspect="1"/>
          </p:cNvPicPr>
          <p:nvPr/>
        </p:nvPicPr>
        <p:blipFill>
          <a:blip r:embed="rId4"/>
          <a:stretch>
            <a:fillRect/>
          </a:stretch>
        </p:blipFill>
        <p:spPr>
          <a:xfrm>
            <a:off x="1743044" y="5218763"/>
            <a:ext cx="8601075" cy="828675"/>
          </a:xfrm>
          <a:prstGeom prst="rect">
            <a:avLst/>
          </a:prstGeom>
        </p:spPr>
      </p:pic>
      <p:sp>
        <p:nvSpPr>
          <p:cNvPr id="17" name="文本框 16">
            <a:extLst>
              <a:ext uri="{FF2B5EF4-FFF2-40B4-BE49-F238E27FC236}">
                <a16:creationId xmlns:a16="http://schemas.microsoft.com/office/drawing/2014/main" id="{D7604BCF-436E-4190-A3AF-19514A5EDED9}"/>
              </a:ext>
            </a:extLst>
          </p:cNvPr>
          <p:cNvSpPr txBox="1"/>
          <p:nvPr/>
        </p:nvSpPr>
        <p:spPr>
          <a:xfrm>
            <a:off x="495036" y="4727856"/>
            <a:ext cx="11190085" cy="307777"/>
          </a:xfrm>
          <a:prstGeom prst="rect">
            <a:avLst/>
          </a:prstGeom>
          <a:noFill/>
        </p:spPr>
        <p:txBody>
          <a:bodyPr wrap="square" rtlCol="0">
            <a:spAutoFit/>
          </a:bodyPr>
          <a:lstStyle/>
          <a:p>
            <a:r>
              <a:rPr lang="en-US" altLang="zh-CN" sz="1400" dirty="0"/>
              <a:t>(2) </a:t>
            </a:r>
            <a:r>
              <a:rPr lang="zh-CN" altLang="en-US" sz="1400" dirty="0"/>
              <a:t>在</a:t>
            </a:r>
            <a:r>
              <a:rPr lang="en-US" altLang="zh-CN" sz="1400" dirty="0" err="1"/>
              <a:t>yml</a:t>
            </a:r>
            <a:r>
              <a:rPr lang="zh-CN" altLang="en-US" sz="1400" dirty="0"/>
              <a:t>中开启熔断</a:t>
            </a:r>
            <a:endParaRPr lang="en-US" altLang="zh-CN" sz="1400" dirty="0"/>
          </a:p>
        </p:txBody>
      </p:sp>
    </p:spTree>
    <p:extLst>
      <p:ext uri="{BB962C8B-B14F-4D97-AF65-F5344CB8AC3E}">
        <p14:creationId xmlns:p14="http://schemas.microsoft.com/office/powerpoint/2010/main" val="127124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62DF03-A72B-43F1-89D8-77A278BA0299}"/>
              </a:ext>
            </a:extLst>
          </p:cNvPr>
          <p:cNvSpPr txBox="1"/>
          <p:nvPr/>
        </p:nvSpPr>
        <p:spPr>
          <a:xfrm>
            <a:off x="3805443" y="1672002"/>
            <a:ext cx="4569275" cy="3816429"/>
          </a:xfrm>
          <a:prstGeom prst="rect">
            <a:avLst/>
          </a:prstGeom>
          <a:noFill/>
        </p:spPr>
        <p:txBody>
          <a:bodyPr wrap="square" rtlCol="0">
            <a:spAutoFit/>
          </a:bodyPr>
          <a:lstStyle/>
          <a:p>
            <a:endParaRPr lang="en-US" altLang="zh-CN" dirty="0"/>
          </a:p>
          <a:p>
            <a:r>
              <a:rPr lang="zh-CN" altLang="en-US" sz="2800" dirty="0"/>
              <a:t>一</a:t>
            </a:r>
            <a:r>
              <a:rPr lang="zh-CN" altLang="en-US" dirty="0"/>
              <a:t>、</a:t>
            </a:r>
            <a:r>
              <a:rPr lang="en-US" altLang="zh-CN" sz="2800" dirty="0"/>
              <a:t> </a:t>
            </a:r>
            <a:r>
              <a:rPr lang="zh-CN" altLang="en-US" sz="2800" dirty="0"/>
              <a:t>微服务简介</a:t>
            </a:r>
            <a:endParaRPr lang="en-US" altLang="zh-CN" sz="2800" dirty="0"/>
          </a:p>
          <a:p>
            <a:endParaRPr lang="en-US" altLang="zh-CN" sz="2800" dirty="0"/>
          </a:p>
          <a:p>
            <a:r>
              <a:rPr lang="zh-CN" altLang="en-US" sz="2800" dirty="0"/>
              <a:t>二</a:t>
            </a:r>
            <a:r>
              <a:rPr lang="zh-CN" altLang="en-US" dirty="0"/>
              <a:t>、</a:t>
            </a:r>
            <a:r>
              <a:rPr lang="en-US" altLang="zh-CN" sz="2800" dirty="0"/>
              <a:t> </a:t>
            </a:r>
            <a:r>
              <a:rPr lang="zh-CN" altLang="en-US" sz="2800" dirty="0"/>
              <a:t>相关中间件介绍和对比 </a:t>
            </a:r>
            <a:endParaRPr lang="en-US" altLang="zh-CN" sz="2800" dirty="0"/>
          </a:p>
          <a:p>
            <a:r>
              <a:rPr lang="en-US" altLang="zh-CN" sz="2800" dirty="0"/>
              <a:t>	</a:t>
            </a:r>
          </a:p>
          <a:p>
            <a:r>
              <a:rPr lang="zh-CN" altLang="en-US" sz="2800" dirty="0"/>
              <a:t>三</a:t>
            </a:r>
            <a:r>
              <a:rPr lang="zh-CN" altLang="en-US" dirty="0"/>
              <a:t>、</a:t>
            </a:r>
            <a:r>
              <a:rPr lang="en-US" altLang="zh-CN" sz="2800" dirty="0"/>
              <a:t> </a:t>
            </a:r>
            <a:r>
              <a:rPr lang="zh-CN" altLang="en-US" sz="2800" dirty="0"/>
              <a:t>常见微服务举例</a:t>
            </a:r>
            <a:endParaRPr lang="en-US" altLang="zh-CN" sz="2800" dirty="0"/>
          </a:p>
          <a:p>
            <a:endParaRPr lang="en-US" altLang="zh-CN" sz="2800" dirty="0"/>
          </a:p>
          <a:p>
            <a:r>
              <a:rPr lang="zh-CN" altLang="en-US" sz="2800" dirty="0"/>
              <a:t>四、</a:t>
            </a:r>
            <a:r>
              <a:rPr lang="en-US" altLang="zh-CN" sz="2800" dirty="0"/>
              <a:t>Q&amp;A</a:t>
            </a:r>
          </a:p>
          <a:p>
            <a:endParaRPr lang="en-US" altLang="zh-CN" sz="2800" dirty="0"/>
          </a:p>
        </p:txBody>
      </p:sp>
      <p:sp>
        <p:nvSpPr>
          <p:cNvPr id="8" name="日期占位符 7">
            <a:extLst>
              <a:ext uri="{FF2B5EF4-FFF2-40B4-BE49-F238E27FC236}">
                <a16:creationId xmlns:a16="http://schemas.microsoft.com/office/drawing/2014/main" id="{3D0CC2B9-C73A-4172-A708-E667106D6D10}"/>
              </a:ext>
            </a:extLst>
          </p:cNvPr>
          <p:cNvSpPr>
            <a:spLocks noGrp="1"/>
          </p:cNvSpPr>
          <p:nvPr>
            <p:ph type="dt" sz="half" idx="10"/>
          </p:nvPr>
        </p:nvSpPr>
        <p:spPr/>
        <p:txBody>
          <a:bodyPr/>
          <a:lstStyle/>
          <a:p>
            <a:fld id="{4626F4F0-F629-480C-9D87-30463EB49692}" type="datetime1">
              <a:rPr lang="zh-CN" altLang="en-US" smtClean="0"/>
              <a:t>2020/1/2</a:t>
            </a:fld>
            <a:endParaRPr lang="zh-CN" altLang="en-US"/>
          </a:p>
        </p:txBody>
      </p:sp>
      <p:sp>
        <p:nvSpPr>
          <p:cNvPr id="9" name="灯片编号占位符 8">
            <a:extLst>
              <a:ext uri="{FF2B5EF4-FFF2-40B4-BE49-F238E27FC236}">
                <a16:creationId xmlns:a16="http://schemas.microsoft.com/office/drawing/2014/main" id="{2986F5A0-A899-47F8-B6BD-03F35B827047}"/>
              </a:ext>
            </a:extLst>
          </p:cNvPr>
          <p:cNvSpPr>
            <a:spLocks noGrp="1"/>
          </p:cNvSpPr>
          <p:nvPr>
            <p:ph type="sldNum" sz="quarter" idx="12"/>
          </p:nvPr>
        </p:nvSpPr>
        <p:spPr/>
        <p:txBody>
          <a:bodyPr/>
          <a:lstStyle/>
          <a:p>
            <a:fld id="{E33EFDFB-B961-4B7D-BC6C-98625E76EBC3}" type="slidenum">
              <a:rPr lang="zh-CN" altLang="en-US" smtClean="0"/>
              <a:t>2</a:t>
            </a:fld>
            <a:endParaRPr lang="zh-CN" altLang="en-US"/>
          </a:p>
        </p:txBody>
      </p:sp>
      <p:sp>
        <p:nvSpPr>
          <p:cNvPr id="10" name="页脚占位符 9">
            <a:extLst>
              <a:ext uri="{FF2B5EF4-FFF2-40B4-BE49-F238E27FC236}">
                <a16:creationId xmlns:a16="http://schemas.microsoft.com/office/drawing/2014/main" id="{770B745F-3738-46BA-A687-7FB7BC7DC7C7}"/>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3" name="文本框 12">
            <a:extLst>
              <a:ext uri="{FF2B5EF4-FFF2-40B4-BE49-F238E27FC236}">
                <a16:creationId xmlns:a16="http://schemas.microsoft.com/office/drawing/2014/main" id="{9F346EE5-6AFE-47A1-BAA1-9FD47E19655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4" name="直接连接符 13">
            <a:extLst>
              <a:ext uri="{FF2B5EF4-FFF2-40B4-BE49-F238E27FC236}">
                <a16:creationId xmlns:a16="http://schemas.microsoft.com/office/drawing/2014/main" id="{E6063787-8FF7-491F-80FD-EEAE36B0FB70}"/>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B021F1-9239-4E52-9C86-D14605CD52A9}"/>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5FE35057-446A-4019-B508-7993A8B6D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8" name="文本框 17">
            <a:extLst>
              <a:ext uri="{FF2B5EF4-FFF2-40B4-BE49-F238E27FC236}">
                <a16:creationId xmlns:a16="http://schemas.microsoft.com/office/drawing/2014/main" id="{AD0C3001-97EE-48B9-A7EE-D4C0E174EB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426528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20</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74321"/>
            <a:ext cx="5543887"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弹性流量 </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11" name="直接连接符 10">
            <a:extLst>
              <a:ext uri="{FF2B5EF4-FFF2-40B4-BE49-F238E27FC236}">
                <a16:creationId xmlns:a16="http://schemas.microsoft.com/office/drawing/2014/main" id="{8EEE4CA0-5764-4A05-9E8C-0722CC78FD7D}"/>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E6FAACE-6A22-47AE-988D-EA469C48342E}"/>
              </a:ext>
            </a:extLst>
          </p:cNvPr>
          <p:cNvSpPr txBox="1"/>
          <p:nvPr/>
        </p:nvSpPr>
        <p:spPr>
          <a:xfrm>
            <a:off x="448540" y="737537"/>
            <a:ext cx="11190085" cy="307777"/>
          </a:xfrm>
          <a:prstGeom prst="rect">
            <a:avLst/>
          </a:prstGeom>
          <a:noFill/>
        </p:spPr>
        <p:txBody>
          <a:bodyPr wrap="square" rtlCol="0">
            <a:spAutoFit/>
          </a:bodyPr>
          <a:lstStyle/>
          <a:p>
            <a:r>
              <a:rPr lang="en-US" altLang="zh-CN" sz="1400" dirty="0"/>
              <a:t>(3) </a:t>
            </a:r>
            <a:r>
              <a:rPr lang="zh-CN" altLang="en-US" sz="1400" dirty="0"/>
              <a:t>在</a:t>
            </a:r>
            <a:r>
              <a:rPr lang="en-US" altLang="zh-CN" sz="1400" dirty="0" err="1"/>
              <a:t>yml</a:t>
            </a:r>
            <a:r>
              <a:rPr lang="zh-CN" altLang="en-US" sz="1400" dirty="0"/>
              <a:t>中继续配置降级规则</a:t>
            </a:r>
            <a:endParaRPr lang="en-US" altLang="zh-CN" sz="1400" dirty="0"/>
          </a:p>
        </p:txBody>
      </p:sp>
      <p:pic>
        <p:nvPicPr>
          <p:cNvPr id="9" name="图片 8">
            <a:extLst>
              <a:ext uri="{FF2B5EF4-FFF2-40B4-BE49-F238E27FC236}">
                <a16:creationId xmlns:a16="http://schemas.microsoft.com/office/drawing/2014/main" id="{1193DE38-0BCA-4BF5-B3DB-1C4568E2EC58}"/>
              </a:ext>
            </a:extLst>
          </p:cNvPr>
          <p:cNvPicPr>
            <a:picLocks noChangeAspect="1"/>
          </p:cNvPicPr>
          <p:nvPr/>
        </p:nvPicPr>
        <p:blipFill>
          <a:blip r:embed="rId3"/>
          <a:stretch>
            <a:fillRect/>
          </a:stretch>
        </p:blipFill>
        <p:spPr>
          <a:xfrm>
            <a:off x="1184429" y="1739246"/>
            <a:ext cx="8686800" cy="3181350"/>
          </a:xfrm>
          <a:prstGeom prst="rect">
            <a:avLst/>
          </a:prstGeom>
        </p:spPr>
      </p:pic>
    </p:spTree>
    <p:extLst>
      <p:ext uri="{BB962C8B-B14F-4D97-AF65-F5344CB8AC3E}">
        <p14:creationId xmlns:p14="http://schemas.microsoft.com/office/powerpoint/2010/main" val="3803248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21</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5543887" cy="369332"/>
          </a:xfrm>
          <a:prstGeom prst="rect">
            <a:avLst/>
          </a:prstGeom>
          <a:noFill/>
        </p:spPr>
        <p:txBody>
          <a:bodyPr wrap="square" rtlCol="0">
            <a:spAutoFit/>
          </a:bodyPr>
          <a:lstStyle/>
          <a:p>
            <a:r>
              <a:rPr lang="zh-CN" altLang="en-US" dirty="0"/>
              <a:t>二 、中间件 </a:t>
            </a:r>
            <a:r>
              <a:rPr lang="en-US" altLang="zh-CN" dirty="0"/>
              <a:t>– </a:t>
            </a:r>
            <a:r>
              <a:rPr lang="en-US" altLang="zh-CN" dirty="0" err="1"/>
              <a:t>springcloud</a:t>
            </a:r>
            <a:r>
              <a:rPr lang="en-US" altLang="zh-CN" dirty="0"/>
              <a:t> – </a:t>
            </a:r>
            <a:r>
              <a:rPr lang="zh-CN" altLang="en-US" dirty="0"/>
              <a:t>弹性流量 </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11" name="直接连接符 10">
            <a:extLst>
              <a:ext uri="{FF2B5EF4-FFF2-40B4-BE49-F238E27FC236}">
                <a16:creationId xmlns:a16="http://schemas.microsoft.com/office/drawing/2014/main" id="{8EEE4CA0-5764-4A05-9E8C-0722CC78FD7D}"/>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E6FAACE-6A22-47AE-988D-EA469C48342E}"/>
              </a:ext>
            </a:extLst>
          </p:cNvPr>
          <p:cNvSpPr txBox="1"/>
          <p:nvPr/>
        </p:nvSpPr>
        <p:spPr>
          <a:xfrm>
            <a:off x="448540" y="737537"/>
            <a:ext cx="11190085" cy="307777"/>
          </a:xfrm>
          <a:prstGeom prst="rect">
            <a:avLst/>
          </a:prstGeom>
          <a:noFill/>
        </p:spPr>
        <p:txBody>
          <a:bodyPr wrap="square" rtlCol="0">
            <a:spAutoFit/>
          </a:bodyPr>
          <a:lstStyle/>
          <a:p>
            <a:r>
              <a:rPr lang="en-US" altLang="zh-CN" sz="1400" dirty="0"/>
              <a:t>(4) </a:t>
            </a:r>
            <a:r>
              <a:rPr lang="zh-CN" altLang="en-US" sz="1400" dirty="0"/>
              <a:t>在代码中编写熔断逻辑</a:t>
            </a:r>
            <a:endParaRPr lang="en-US" altLang="zh-CN" sz="1400" dirty="0"/>
          </a:p>
        </p:txBody>
      </p:sp>
      <p:pic>
        <p:nvPicPr>
          <p:cNvPr id="4" name="图片 3">
            <a:extLst>
              <a:ext uri="{FF2B5EF4-FFF2-40B4-BE49-F238E27FC236}">
                <a16:creationId xmlns:a16="http://schemas.microsoft.com/office/drawing/2014/main" id="{75E29BD2-0527-4615-AA5F-141EAF1366EF}"/>
              </a:ext>
            </a:extLst>
          </p:cNvPr>
          <p:cNvPicPr>
            <a:picLocks noChangeAspect="1"/>
          </p:cNvPicPr>
          <p:nvPr/>
        </p:nvPicPr>
        <p:blipFill>
          <a:blip r:embed="rId3"/>
          <a:stretch>
            <a:fillRect/>
          </a:stretch>
        </p:blipFill>
        <p:spPr>
          <a:xfrm>
            <a:off x="1691889" y="1607249"/>
            <a:ext cx="8601075" cy="1943100"/>
          </a:xfrm>
          <a:prstGeom prst="rect">
            <a:avLst/>
          </a:prstGeom>
        </p:spPr>
      </p:pic>
    </p:spTree>
    <p:extLst>
      <p:ext uri="{BB962C8B-B14F-4D97-AF65-F5344CB8AC3E}">
        <p14:creationId xmlns:p14="http://schemas.microsoft.com/office/powerpoint/2010/main" val="1042191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22</a:t>
            </a:fld>
            <a:endParaRPr lang="zh-CN" altLang="en-US" dirty="0"/>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istio</a:t>
            </a:r>
            <a:r>
              <a:rPr lang="en-US" altLang="zh-CN" dirty="0"/>
              <a:t> – </a:t>
            </a:r>
            <a:r>
              <a:rPr lang="zh-CN" altLang="en-US" dirty="0"/>
              <a:t>组成</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pic>
        <p:nvPicPr>
          <p:cNvPr id="9" name="图片 8">
            <a:extLst>
              <a:ext uri="{FF2B5EF4-FFF2-40B4-BE49-F238E27FC236}">
                <a16:creationId xmlns:a16="http://schemas.microsoft.com/office/drawing/2014/main" id="{37B5F359-ED05-4324-94F8-3DDDC10ED6EC}"/>
              </a:ext>
            </a:extLst>
          </p:cNvPr>
          <p:cNvPicPr>
            <a:picLocks noChangeAspect="1"/>
          </p:cNvPicPr>
          <p:nvPr/>
        </p:nvPicPr>
        <p:blipFill>
          <a:blip r:embed="rId3"/>
          <a:stretch>
            <a:fillRect/>
          </a:stretch>
        </p:blipFill>
        <p:spPr>
          <a:xfrm>
            <a:off x="1966623" y="614861"/>
            <a:ext cx="6819900" cy="4048125"/>
          </a:xfrm>
          <a:prstGeom prst="rect">
            <a:avLst/>
          </a:prstGeom>
        </p:spPr>
      </p:pic>
      <p:sp>
        <p:nvSpPr>
          <p:cNvPr id="21" name="文本框 20">
            <a:extLst>
              <a:ext uri="{FF2B5EF4-FFF2-40B4-BE49-F238E27FC236}">
                <a16:creationId xmlns:a16="http://schemas.microsoft.com/office/drawing/2014/main" id="{A6752F44-FEBB-43D8-BC14-B22B777DC618}"/>
              </a:ext>
            </a:extLst>
          </p:cNvPr>
          <p:cNvSpPr txBox="1"/>
          <p:nvPr/>
        </p:nvSpPr>
        <p:spPr>
          <a:xfrm>
            <a:off x="870151" y="4978991"/>
            <a:ext cx="9012844" cy="1169551"/>
          </a:xfrm>
          <a:prstGeom prst="rect">
            <a:avLst/>
          </a:prstGeom>
          <a:noFill/>
        </p:spPr>
        <p:txBody>
          <a:bodyPr wrap="square" rtlCol="0">
            <a:spAutoFit/>
          </a:bodyPr>
          <a:lstStyle/>
          <a:p>
            <a:r>
              <a:rPr lang="zh-CN" altLang="en-US" sz="1400" dirty="0"/>
              <a:t>数据平面和控制平面，不是</a:t>
            </a:r>
            <a:r>
              <a:rPr lang="en-US" altLang="zh-CN" sz="1400" dirty="0" err="1"/>
              <a:t>ServiceMesh</a:t>
            </a:r>
            <a:r>
              <a:rPr lang="zh-CN" altLang="en-US" sz="1400" dirty="0"/>
              <a:t>和</a:t>
            </a:r>
            <a:r>
              <a:rPr lang="en-US" altLang="zh-CN" sz="1400" dirty="0" err="1"/>
              <a:t>Istio</a:t>
            </a:r>
            <a:r>
              <a:rPr lang="zh-CN" altLang="en-US" sz="1400" dirty="0"/>
              <a:t>第一次提出，它是计算机网络，报文路由转发里很成熟的概念</a:t>
            </a:r>
            <a:r>
              <a:rPr lang="en-US" altLang="zh-CN" sz="1400" dirty="0"/>
              <a:t>:</a:t>
            </a:r>
          </a:p>
          <a:p>
            <a:endParaRPr lang="en-US" altLang="zh-CN" sz="1400" b="1" dirty="0"/>
          </a:p>
          <a:p>
            <a:r>
              <a:rPr lang="zh-CN" altLang="en-US" sz="1400" b="1" dirty="0"/>
              <a:t>数据平面</a:t>
            </a:r>
            <a:r>
              <a:rPr lang="en-US" altLang="zh-CN" sz="1400" dirty="0"/>
              <a:t>(data plane)</a:t>
            </a:r>
            <a:r>
              <a:rPr lang="zh-CN" altLang="en-US" sz="1400" dirty="0"/>
              <a:t>：一般用来做快速转发 </a:t>
            </a:r>
            <a:r>
              <a:rPr lang="en-US" altLang="zh-CN" sz="1400" dirty="0"/>
              <a:t>(</a:t>
            </a:r>
            <a:r>
              <a:rPr lang="zh-CN" altLang="en-US" sz="1400" dirty="0"/>
              <a:t>对业务的请求返回数据做真实的操作</a:t>
            </a:r>
            <a:r>
              <a:rPr lang="en-US" altLang="zh-CN" sz="1400" dirty="0"/>
              <a:t>)</a:t>
            </a:r>
            <a:endParaRPr lang="zh-CN" altLang="en-US" sz="1400" dirty="0"/>
          </a:p>
          <a:p>
            <a:endParaRPr lang="en-US" altLang="zh-CN" sz="1400" b="1" dirty="0"/>
          </a:p>
          <a:p>
            <a:r>
              <a:rPr lang="zh-CN" altLang="en-US" sz="1400" b="1" dirty="0"/>
              <a:t>控制平面</a:t>
            </a:r>
            <a:r>
              <a:rPr lang="en-US" altLang="zh-CN" sz="1400" dirty="0"/>
              <a:t>(control plane)</a:t>
            </a:r>
            <a:r>
              <a:rPr lang="zh-CN" altLang="en-US" sz="1400" dirty="0"/>
              <a:t>：为快速转发提供必要的信息</a:t>
            </a:r>
            <a:r>
              <a:rPr lang="en-US" altLang="zh-CN" sz="1400" dirty="0"/>
              <a:t>(</a:t>
            </a:r>
            <a:r>
              <a:rPr lang="zh-CN" altLang="en-US" sz="1400" dirty="0"/>
              <a:t>一般用来配置转发的规则</a:t>
            </a:r>
            <a:r>
              <a:rPr lang="en-US" altLang="zh-CN" sz="1400" dirty="0"/>
              <a:t>,</a:t>
            </a:r>
            <a:r>
              <a:rPr lang="zh-CN" altLang="en-US" sz="1400" dirty="0"/>
              <a:t>不会正面接触业务数据</a:t>
            </a:r>
            <a:r>
              <a:rPr lang="en-US" altLang="zh-CN" sz="1400" dirty="0"/>
              <a:t>)</a:t>
            </a:r>
            <a:endParaRPr lang="zh-CN" altLang="en-US" sz="1400" dirty="0"/>
          </a:p>
        </p:txBody>
      </p:sp>
    </p:spTree>
    <p:extLst>
      <p:ext uri="{BB962C8B-B14F-4D97-AF65-F5344CB8AC3E}">
        <p14:creationId xmlns:p14="http://schemas.microsoft.com/office/powerpoint/2010/main" val="307335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23</a:t>
            </a:fld>
            <a:endParaRPr lang="zh-CN" altLang="en-US" dirty="0"/>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istio</a:t>
            </a:r>
            <a:r>
              <a:rPr lang="en-US" altLang="zh-CN" dirty="0"/>
              <a:t> – </a:t>
            </a:r>
            <a:r>
              <a:rPr lang="zh-CN" altLang="en-US" dirty="0"/>
              <a:t>组成</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6" name="文本框 15">
            <a:extLst>
              <a:ext uri="{FF2B5EF4-FFF2-40B4-BE49-F238E27FC236}">
                <a16:creationId xmlns:a16="http://schemas.microsoft.com/office/drawing/2014/main" id="{39D84747-4BC9-49D7-B626-7C6098941E85}"/>
              </a:ext>
            </a:extLst>
          </p:cNvPr>
          <p:cNvSpPr txBox="1"/>
          <p:nvPr/>
        </p:nvSpPr>
        <p:spPr>
          <a:xfrm>
            <a:off x="621435" y="887762"/>
            <a:ext cx="10732365" cy="369332"/>
          </a:xfrm>
          <a:prstGeom prst="rect">
            <a:avLst/>
          </a:prstGeom>
          <a:noFill/>
        </p:spPr>
        <p:txBody>
          <a:bodyPr wrap="square" rtlCol="0">
            <a:spAutoFit/>
          </a:bodyPr>
          <a:lstStyle/>
          <a:p>
            <a:r>
              <a:rPr lang="zh-CN" altLang="en-US" dirty="0"/>
              <a:t>数据平面 </a:t>
            </a:r>
            <a:r>
              <a:rPr lang="en-US" altLang="zh-CN" dirty="0"/>
              <a:t>(sidecar)</a:t>
            </a:r>
          </a:p>
        </p:txBody>
      </p:sp>
      <p:sp>
        <p:nvSpPr>
          <p:cNvPr id="15" name="文本框 14">
            <a:extLst>
              <a:ext uri="{FF2B5EF4-FFF2-40B4-BE49-F238E27FC236}">
                <a16:creationId xmlns:a16="http://schemas.microsoft.com/office/drawing/2014/main" id="{70056879-FF3E-4546-A9C6-EDD35E5C1494}"/>
              </a:ext>
            </a:extLst>
          </p:cNvPr>
          <p:cNvSpPr txBox="1"/>
          <p:nvPr/>
        </p:nvSpPr>
        <p:spPr>
          <a:xfrm>
            <a:off x="621434" y="1522226"/>
            <a:ext cx="10732365" cy="738664"/>
          </a:xfrm>
          <a:prstGeom prst="rect">
            <a:avLst/>
          </a:prstGeom>
          <a:noFill/>
        </p:spPr>
        <p:txBody>
          <a:bodyPr wrap="square" rtlCol="0">
            <a:spAutoFit/>
          </a:bodyPr>
          <a:lstStyle/>
          <a:p>
            <a:r>
              <a:rPr lang="zh-CN" altLang="en-US" sz="1400" dirty="0"/>
              <a:t>本质上是 </a:t>
            </a:r>
            <a:r>
              <a:rPr lang="en-US" altLang="zh-CN" sz="1400" dirty="0"/>
              <a:t>Envoy</a:t>
            </a:r>
            <a:r>
              <a:rPr lang="zh-CN" altLang="en-US" sz="1400" dirty="0"/>
              <a:t>代理的扩展版本</a:t>
            </a:r>
            <a:r>
              <a:rPr lang="en-US" altLang="zh-CN" sz="1400" dirty="0"/>
              <a:t>(Envoy </a:t>
            </a:r>
            <a:r>
              <a:rPr lang="zh-CN" altLang="en-US" sz="1400" dirty="0"/>
              <a:t>是一个使用</a:t>
            </a:r>
            <a:r>
              <a:rPr lang="en-US" altLang="zh-CN" sz="1400" dirty="0" err="1"/>
              <a:t>c++</a:t>
            </a:r>
            <a:r>
              <a:rPr lang="zh-CN" altLang="en-US" sz="1400" dirty="0"/>
              <a:t>语言开发的高性能代理</a:t>
            </a:r>
            <a:r>
              <a:rPr lang="en-US" altLang="zh-CN" sz="1400" dirty="0"/>
              <a:t>,</a:t>
            </a:r>
            <a:r>
              <a:rPr lang="zh-CN" altLang="en-US" sz="1400" dirty="0"/>
              <a:t>能够拦截服务网络中所有服务的入口和出口流量</a:t>
            </a:r>
            <a:r>
              <a:rPr lang="en-US" altLang="zh-CN" sz="1400" dirty="0"/>
              <a:t>) , Envoy</a:t>
            </a:r>
          </a:p>
          <a:p>
            <a:endParaRPr lang="en-US" altLang="zh-CN" sz="1400" dirty="0"/>
          </a:p>
          <a:p>
            <a:r>
              <a:rPr lang="zh-CN" altLang="en-US" sz="1400" dirty="0"/>
              <a:t>作为一个边车与对应的服务部署在同一个</a:t>
            </a:r>
            <a:r>
              <a:rPr lang="en-US" altLang="zh-CN" sz="1400" dirty="0"/>
              <a:t>K8s Pod</a:t>
            </a:r>
            <a:r>
              <a:rPr lang="zh-CN" altLang="en-US" sz="1400" dirty="0"/>
              <a:t>中</a:t>
            </a:r>
            <a:r>
              <a:rPr lang="en-US" altLang="zh-CN" sz="1400" dirty="0"/>
              <a:t>,</a:t>
            </a:r>
            <a:r>
              <a:rPr lang="zh-CN" altLang="en-US" sz="1400" dirty="0"/>
              <a:t>并对</a:t>
            </a:r>
            <a:r>
              <a:rPr lang="en-US" altLang="zh-CN" sz="1400" dirty="0"/>
              <a:t>Pod</a:t>
            </a:r>
            <a:r>
              <a:rPr lang="zh-CN" altLang="en-US" sz="1400" dirty="0"/>
              <a:t>中的服务请求做全权代理</a:t>
            </a:r>
            <a:r>
              <a:rPr lang="en-US" altLang="zh-CN" sz="1400" dirty="0"/>
              <a:t>.</a:t>
            </a:r>
          </a:p>
        </p:txBody>
      </p:sp>
      <p:pic>
        <p:nvPicPr>
          <p:cNvPr id="23" name="图片 22">
            <a:extLst>
              <a:ext uri="{FF2B5EF4-FFF2-40B4-BE49-F238E27FC236}">
                <a16:creationId xmlns:a16="http://schemas.microsoft.com/office/drawing/2014/main" id="{E5ECA80C-2F85-4B05-8CC0-D402D46092A9}"/>
              </a:ext>
            </a:extLst>
          </p:cNvPr>
          <p:cNvPicPr>
            <a:picLocks noChangeAspect="1"/>
          </p:cNvPicPr>
          <p:nvPr/>
        </p:nvPicPr>
        <p:blipFill>
          <a:blip r:embed="rId3"/>
          <a:stretch>
            <a:fillRect/>
          </a:stretch>
        </p:blipFill>
        <p:spPr>
          <a:xfrm>
            <a:off x="1923128" y="4299760"/>
            <a:ext cx="2411268" cy="1631685"/>
          </a:xfrm>
          <a:prstGeom prst="rect">
            <a:avLst/>
          </a:prstGeom>
        </p:spPr>
      </p:pic>
      <p:pic>
        <p:nvPicPr>
          <p:cNvPr id="24" name="图片 23">
            <a:extLst>
              <a:ext uri="{FF2B5EF4-FFF2-40B4-BE49-F238E27FC236}">
                <a16:creationId xmlns:a16="http://schemas.microsoft.com/office/drawing/2014/main" id="{80E803C4-9609-44BF-8208-F28CC59A0DFD}"/>
              </a:ext>
            </a:extLst>
          </p:cNvPr>
          <p:cNvPicPr>
            <a:picLocks noChangeAspect="1"/>
          </p:cNvPicPr>
          <p:nvPr/>
        </p:nvPicPr>
        <p:blipFill>
          <a:blip r:embed="rId3"/>
          <a:stretch>
            <a:fillRect/>
          </a:stretch>
        </p:blipFill>
        <p:spPr>
          <a:xfrm>
            <a:off x="7570934" y="4299760"/>
            <a:ext cx="2411266" cy="1631684"/>
          </a:xfrm>
          <a:prstGeom prst="rect">
            <a:avLst/>
          </a:prstGeom>
        </p:spPr>
      </p:pic>
      <p:pic>
        <p:nvPicPr>
          <p:cNvPr id="25" name="图片 24">
            <a:extLst>
              <a:ext uri="{FF2B5EF4-FFF2-40B4-BE49-F238E27FC236}">
                <a16:creationId xmlns:a16="http://schemas.microsoft.com/office/drawing/2014/main" id="{DC8A63CA-8318-4BCC-B039-A0E8B0E64A4D}"/>
              </a:ext>
            </a:extLst>
          </p:cNvPr>
          <p:cNvPicPr>
            <a:picLocks noChangeAspect="1"/>
          </p:cNvPicPr>
          <p:nvPr/>
        </p:nvPicPr>
        <p:blipFill>
          <a:blip r:embed="rId3"/>
          <a:stretch>
            <a:fillRect/>
          </a:stretch>
        </p:blipFill>
        <p:spPr>
          <a:xfrm>
            <a:off x="4781982" y="2439547"/>
            <a:ext cx="2411268" cy="1631685"/>
          </a:xfrm>
          <a:prstGeom prst="rect">
            <a:avLst/>
          </a:prstGeom>
        </p:spPr>
      </p:pic>
      <p:cxnSp>
        <p:nvCxnSpPr>
          <p:cNvPr id="28" name="直接箭头连接符 27">
            <a:extLst>
              <a:ext uri="{FF2B5EF4-FFF2-40B4-BE49-F238E27FC236}">
                <a16:creationId xmlns:a16="http://schemas.microsoft.com/office/drawing/2014/main" id="{C9DA7FCC-EB59-497A-865E-BD41F0C4AD8F}"/>
              </a:ext>
            </a:extLst>
          </p:cNvPr>
          <p:cNvCxnSpPr>
            <a:stCxn id="25" idx="2"/>
            <a:endCxn id="23" idx="3"/>
          </p:cNvCxnSpPr>
          <p:nvPr/>
        </p:nvCxnSpPr>
        <p:spPr>
          <a:xfrm flipH="1">
            <a:off x="4334396" y="4071232"/>
            <a:ext cx="1653220" cy="1044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6ED61692-6294-4128-8F72-B4934432EED7}"/>
              </a:ext>
            </a:extLst>
          </p:cNvPr>
          <p:cNvCxnSpPr>
            <a:stCxn id="23" idx="3"/>
            <a:endCxn id="24" idx="1"/>
          </p:cNvCxnSpPr>
          <p:nvPr/>
        </p:nvCxnSpPr>
        <p:spPr>
          <a:xfrm flipV="1">
            <a:off x="4334396" y="5115602"/>
            <a:ext cx="32365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BCD52ED-BF96-4148-AD63-0D2AB52FE2C0}"/>
              </a:ext>
            </a:extLst>
          </p:cNvPr>
          <p:cNvCxnSpPr>
            <a:stCxn id="24" idx="1"/>
            <a:endCxn id="25" idx="2"/>
          </p:cNvCxnSpPr>
          <p:nvPr/>
        </p:nvCxnSpPr>
        <p:spPr>
          <a:xfrm flipH="1" flipV="1">
            <a:off x="5987616" y="4071232"/>
            <a:ext cx="1583318" cy="1044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059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dirty="0"/>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24</a:t>
            </a:fld>
            <a:endParaRPr lang="zh-CN" altLang="en-US" dirty="0"/>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dirty="0"/>
              <a:t>中移</a:t>
            </a:r>
            <a:r>
              <a:rPr lang="en-US" altLang="zh-CN" dirty="0"/>
              <a:t>(</a:t>
            </a:r>
            <a:r>
              <a:rPr lang="zh-CN" altLang="en-US" dirty="0"/>
              <a:t>雄安</a:t>
            </a:r>
            <a:r>
              <a:rPr lang="en-US" altLang="zh-CN" dirty="0"/>
              <a:t>)</a:t>
            </a:r>
            <a:r>
              <a:rPr lang="zh-CN" altLang="en-US" dirty="0"/>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istio</a:t>
            </a:r>
            <a:r>
              <a:rPr lang="en-US" altLang="zh-CN" dirty="0"/>
              <a:t> – </a:t>
            </a:r>
            <a:r>
              <a:rPr lang="zh-CN" altLang="en-US" dirty="0"/>
              <a:t>组成</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3" name="文本框 12">
            <a:extLst>
              <a:ext uri="{FF2B5EF4-FFF2-40B4-BE49-F238E27FC236}">
                <a16:creationId xmlns:a16="http://schemas.microsoft.com/office/drawing/2014/main" id="{F5F31139-C3DC-4346-A6F4-E28FDB6CE72C}"/>
              </a:ext>
            </a:extLst>
          </p:cNvPr>
          <p:cNvSpPr txBox="1"/>
          <p:nvPr/>
        </p:nvSpPr>
        <p:spPr>
          <a:xfrm>
            <a:off x="621434" y="660518"/>
            <a:ext cx="7989165" cy="369332"/>
          </a:xfrm>
          <a:prstGeom prst="rect">
            <a:avLst/>
          </a:prstGeom>
          <a:noFill/>
        </p:spPr>
        <p:txBody>
          <a:bodyPr wrap="square" rtlCol="0">
            <a:spAutoFit/>
          </a:bodyPr>
          <a:lstStyle/>
          <a:p>
            <a:r>
              <a:rPr lang="zh-CN" altLang="en-US" dirty="0"/>
              <a:t>控制平面</a:t>
            </a:r>
            <a:r>
              <a:rPr lang="en-US" altLang="zh-CN" dirty="0"/>
              <a:t>(service mesh control plane)</a:t>
            </a:r>
            <a:endParaRPr lang="en-US" altLang="zh-CN" sz="1200" dirty="0"/>
          </a:p>
        </p:txBody>
      </p:sp>
      <p:sp>
        <p:nvSpPr>
          <p:cNvPr id="21" name="文本框 20">
            <a:extLst>
              <a:ext uri="{FF2B5EF4-FFF2-40B4-BE49-F238E27FC236}">
                <a16:creationId xmlns:a16="http://schemas.microsoft.com/office/drawing/2014/main" id="{F10117EA-D981-4F1E-ADF5-EB6DA54A1FC3}"/>
              </a:ext>
            </a:extLst>
          </p:cNvPr>
          <p:cNvSpPr txBox="1"/>
          <p:nvPr/>
        </p:nvSpPr>
        <p:spPr>
          <a:xfrm>
            <a:off x="616414" y="1071049"/>
            <a:ext cx="11263971" cy="3970318"/>
          </a:xfrm>
          <a:prstGeom prst="rect">
            <a:avLst/>
          </a:prstGeom>
          <a:noFill/>
        </p:spPr>
        <p:txBody>
          <a:bodyPr wrap="square" rtlCol="0">
            <a:spAutoFit/>
          </a:bodyPr>
          <a:lstStyle/>
          <a:p>
            <a:r>
              <a:rPr lang="en-US" altLang="zh-CN" sz="1400" dirty="0"/>
              <a:t> (1) Pilot </a:t>
            </a:r>
            <a:r>
              <a:rPr lang="en-US" altLang="zh-CN" sz="1050" b="1" dirty="0"/>
              <a:t>([ˈ</a:t>
            </a:r>
            <a:r>
              <a:rPr lang="en-US" altLang="zh-CN" sz="1050" b="1" dirty="0" err="1"/>
              <a:t>paɪlət</a:t>
            </a:r>
            <a:r>
              <a:rPr lang="en-US" altLang="zh-CN" sz="1050" b="1" dirty="0"/>
              <a:t> ]</a:t>
            </a:r>
            <a:r>
              <a:rPr lang="zh-CN" altLang="en-US" sz="1050" b="1" dirty="0"/>
              <a:t>领航员</a:t>
            </a:r>
            <a:r>
              <a:rPr lang="en-US" altLang="zh-CN" sz="1050" b="1" dirty="0"/>
              <a:t>) </a:t>
            </a:r>
            <a:r>
              <a:rPr lang="en-US" altLang="zh-CN" sz="1400" dirty="0"/>
              <a:t>: </a:t>
            </a:r>
            <a:r>
              <a:rPr lang="zh-CN" altLang="en-US" sz="1400" dirty="0"/>
              <a:t>提供智能路由</a:t>
            </a:r>
            <a:r>
              <a:rPr lang="en-US" altLang="zh-CN" sz="1400" dirty="0"/>
              <a:t>(A/B </a:t>
            </a:r>
            <a:r>
              <a:rPr lang="zh-CN" altLang="en-US" sz="1400" dirty="0"/>
              <a:t>测试</a:t>
            </a:r>
            <a:r>
              <a:rPr lang="en-US" altLang="zh-CN" sz="1400" dirty="0"/>
              <a:t>,</a:t>
            </a:r>
            <a:r>
              <a:rPr lang="zh-CN" altLang="en-US" sz="1400" dirty="0"/>
              <a:t>金丝雀发布 等</a:t>
            </a:r>
            <a:r>
              <a:rPr lang="en-US" altLang="zh-CN" sz="1400" dirty="0"/>
              <a:t>)</a:t>
            </a:r>
            <a:r>
              <a:rPr lang="zh-CN" altLang="en-US" sz="1400" dirty="0"/>
              <a:t>和弹性功能</a:t>
            </a:r>
            <a:r>
              <a:rPr lang="en-US" altLang="zh-CN" sz="1400" dirty="0"/>
              <a:t>(</a:t>
            </a:r>
            <a:r>
              <a:rPr lang="zh-CN" altLang="en-US" sz="1400" dirty="0"/>
              <a:t>限流</a:t>
            </a:r>
            <a:r>
              <a:rPr lang="en-US" altLang="zh-CN" sz="1400" dirty="0"/>
              <a:t>,</a:t>
            </a:r>
            <a:r>
              <a:rPr lang="zh-CN" altLang="en-US" sz="1400" dirty="0"/>
              <a:t>降级等</a:t>
            </a:r>
            <a:r>
              <a:rPr lang="en-US" altLang="zh-CN" sz="1400" dirty="0"/>
              <a:t>)</a:t>
            </a:r>
            <a:r>
              <a:rPr lang="zh-CN" altLang="en-US" sz="1400" dirty="0"/>
              <a:t>规则的配置和下发</a:t>
            </a:r>
            <a:r>
              <a:rPr lang="en-US" altLang="zh-CN" sz="1400" dirty="0"/>
              <a:t>;</a:t>
            </a:r>
          </a:p>
          <a:p>
            <a:endParaRPr lang="en-US" altLang="zh-CN" sz="1200" dirty="0"/>
          </a:p>
          <a:p>
            <a:endParaRPr lang="en-US" altLang="zh-CN" sz="1200" dirty="0"/>
          </a:p>
          <a:p>
            <a:r>
              <a:rPr lang="zh-CN" altLang="en-US" sz="1200" dirty="0"/>
              <a:t>如果把数据面的</a:t>
            </a:r>
            <a:r>
              <a:rPr lang="zh-CN" altLang="zh-CN" sz="1200" dirty="0">
                <a:solidFill>
                  <a:srgbClr val="000000"/>
                </a:solidFill>
                <a:latin typeface="Verdana" panose="020B0604030504040204" pitchFamily="34" charset="0"/>
              </a:rPr>
              <a:t>Proxy</a:t>
            </a:r>
            <a:r>
              <a:rPr lang="zh-CN" altLang="en-US" sz="1200" dirty="0"/>
              <a:t> </a:t>
            </a:r>
            <a:r>
              <a:rPr lang="en-US" altLang="zh-CN" sz="1200" dirty="0"/>
              <a:t>(envoy) </a:t>
            </a:r>
            <a:r>
              <a:rPr lang="zh-CN" altLang="en-US" sz="1200" dirty="0"/>
              <a:t>也看作一种客户端</a:t>
            </a:r>
            <a:r>
              <a:rPr lang="en-US" altLang="zh-CN" sz="1200" dirty="0"/>
              <a:t>,</a:t>
            </a:r>
            <a:r>
              <a:rPr lang="zh-CN" altLang="en-US" sz="1200" dirty="0"/>
              <a:t>则</a:t>
            </a:r>
            <a:r>
              <a:rPr lang="en-US" altLang="zh-CN" sz="1200" dirty="0"/>
              <a:t>Pilot </a:t>
            </a:r>
            <a:r>
              <a:rPr lang="zh-CN" altLang="en-US" sz="1200" dirty="0"/>
              <a:t>类似传统</a:t>
            </a:r>
            <a:r>
              <a:rPr lang="en-US" altLang="zh-CN" sz="1200" dirty="0"/>
              <a:t>C/S </a:t>
            </a:r>
            <a:r>
              <a:rPr lang="zh-CN" altLang="en-US" sz="1200" dirty="0"/>
              <a:t>架构中的服务端</a:t>
            </a:r>
            <a:r>
              <a:rPr lang="en-US" altLang="zh-CN" sz="1200" dirty="0"/>
              <a:t>Master-service</a:t>
            </a:r>
            <a:r>
              <a:rPr lang="zh-CN" altLang="en-US" sz="1200" dirty="0"/>
              <a:t> </a:t>
            </a:r>
            <a:r>
              <a:rPr lang="en-US" altLang="zh-CN" sz="1200" dirty="0"/>
              <a:t>, </a:t>
            </a:r>
            <a:r>
              <a:rPr lang="zh-CN" altLang="en-US" sz="1200" dirty="0"/>
              <a:t>下发流量控制规则控制客户端</a:t>
            </a:r>
            <a:r>
              <a:rPr lang="en-US" altLang="zh-CN" sz="1200" dirty="0"/>
              <a:t>(</a:t>
            </a:r>
            <a:r>
              <a:rPr lang="zh-CN" altLang="en-US" sz="1200" dirty="0"/>
              <a:t>数据面</a:t>
            </a:r>
            <a:r>
              <a:rPr lang="en-US" altLang="zh-CN" sz="1200" dirty="0"/>
              <a:t>) . </a:t>
            </a:r>
          </a:p>
          <a:p>
            <a:endParaRPr lang="en-US" altLang="zh-CN" sz="1400" dirty="0"/>
          </a:p>
          <a:p>
            <a:r>
              <a:rPr lang="en-US" altLang="zh-CN" sz="1400" dirty="0"/>
              <a:t>(2) Mixer</a:t>
            </a:r>
            <a:r>
              <a:rPr lang="zh-CN" altLang="en-US" sz="1400" dirty="0"/>
              <a:t> </a:t>
            </a:r>
            <a:r>
              <a:rPr lang="en-US" altLang="zh-CN" sz="1100" b="1" dirty="0"/>
              <a:t>([ˈ</a:t>
            </a:r>
            <a:r>
              <a:rPr lang="en-US" altLang="zh-CN" sz="1100" b="1" dirty="0" err="1"/>
              <a:t>mɪksər</a:t>
            </a:r>
            <a:r>
              <a:rPr lang="en-US" altLang="zh-CN" sz="1100" b="1" dirty="0"/>
              <a:t>]): </a:t>
            </a:r>
            <a:r>
              <a:rPr lang="zh-CN" altLang="en-US" sz="1400" dirty="0"/>
              <a:t>负责在服务网络中流量控制和策略的</a:t>
            </a:r>
            <a:r>
              <a:rPr lang="zh-CN" altLang="en-US" sz="1400" b="1" dirty="0"/>
              <a:t>实时部分</a:t>
            </a:r>
            <a:endParaRPr lang="en-US" altLang="zh-CN" sz="1400" dirty="0"/>
          </a:p>
          <a:p>
            <a:endParaRPr lang="en-US" altLang="zh-CN" sz="1400" dirty="0"/>
          </a:p>
          <a:p>
            <a:r>
              <a:rPr lang="zh-CN" altLang="en-US" sz="1200" dirty="0"/>
              <a:t>每个经过</a:t>
            </a:r>
            <a:r>
              <a:rPr lang="en-US" altLang="zh-CN" sz="1200" dirty="0"/>
              <a:t>Envoy sidecar</a:t>
            </a:r>
            <a:r>
              <a:rPr lang="zh-CN" altLang="en-US" sz="1200" dirty="0"/>
              <a:t>的请求都会调用</a:t>
            </a:r>
            <a:r>
              <a:rPr lang="en-US" altLang="zh-CN" sz="1200" dirty="0"/>
              <a:t>Mixer</a:t>
            </a:r>
            <a:r>
              <a:rPr lang="zh-CN" altLang="en-US" sz="1200" dirty="0"/>
              <a:t>。</a:t>
            </a:r>
            <a:r>
              <a:rPr lang="en-US" altLang="zh-CN" sz="1200" dirty="0"/>
              <a:t>Pod A</a:t>
            </a:r>
            <a:r>
              <a:rPr lang="zh-CN" altLang="en-US" sz="1200" dirty="0"/>
              <a:t>请求到达</a:t>
            </a:r>
            <a:r>
              <a:rPr lang="en-US" altLang="zh-CN" sz="1200" dirty="0"/>
              <a:t>Pod B</a:t>
            </a:r>
            <a:r>
              <a:rPr lang="zh-CN" altLang="en-US" sz="1200" dirty="0"/>
              <a:t>的</a:t>
            </a:r>
            <a:r>
              <a:rPr lang="en-US" altLang="zh-CN" sz="1200" dirty="0"/>
              <a:t>Envoy</a:t>
            </a:r>
            <a:r>
              <a:rPr lang="zh-CN" altLang="en-US" sz="1200" dirty="0"/>
              <a:t>时，进行一次</a:t>
            </a:r>
            <a:r>
              <a:rPr lang="en-US" altLang="zh-CN" sz="1200" dirty="0"/>
              <a:t>check</a:t>
            </a:r>
            <a:r>
              <a:rPr lang="zh-CN" altLang="en-US" sz="1200" dirty="0"/>
              <a:t>操作，</a:t>
            </a:r>
            <a:r>
              <a:rPr lang="en-US" altLang="zh-CN" sz="1200" dirty="0"/>
              <a:t>Mixer</a:t>
            </a:r>
            <a:r>
              <a:rPr lang="zh-CN" altLang="en-US" sz="1200" dirty="0"/>
              <a:t>处理完后响应数据，</a:t>
            </a:r>
            <a:r>
              <a:rPr lang="en-US" altLang="zh-CN" sz="1200" dirty="0"/>
              <a:t>Envoy B</a:t>
            </a:r>
            <a:r>
              <a:rPr lang="zh-CN" altLang="en-US" sz="1200" dirty="0"/>
              <a:t>接收到通过或者拒绝，如果通过，请求继续，则</a:t>
            </a:r>
            <a:r>
              <a:rPr lang="en-US" altLang="zh-CN" sz="1200" dirty="0"/>
              <a:t>Envoy B</a:t>
            </a:r>
            <a:r>
              <a:rPr lang="zh-CN" altLang="en-US" sz="1200" dirty="0"/>
              <a:t>会继续请求</a:t>
            </a:r>
            <a:r>
              <a:rPr lang="en-US" altLang="zh-CN" sz="1200" dirty="0"/>
              <a:t>Service </a:t>
            </a:r>
            <a:r>
              <a:rPr lang="en-US" altLang="zh-CN" sz="1200" dirty="0" err="1"/>
              <a:t>B,Service</a:t>
            </a:r>
            <a:r>
              <a:rPr lang="en-US" altLang="zh-CN" sz="1200" dirty="0"/>
              <a:t> B</a:t>
            </a:r>
            <a:r>
              <a:rPr lang="zh-CN" altLang="en-US" sz="1200" dirty="0"/>
              <a:t>处理完业务向</a:t>
            </a:r>
            <a:r>
              <a:rPr lang="en-US" altLang="zh-CN" sz="1200" dirty="0"/>
              <a:t>Envoy B </a:t>
            </a:r>
            <a:r>
              <a:rPr lang="zh-CN" altLang="en-US" sz="1200" dirty="0"/>
              <a:t>响应，</a:t>
            </a:r>
            <a:r>
              <a:rPr lang="en-US" altLang="zh-CN" sz="1200" dirty="0"/>
              <a:t>Envoy B </a:t>
            </a:r>
            <a:r>
              <a:rPr lang="zh-CN" altLang="en-US" sz="1200" dirty="0"/>
              <a:t>接收到响应再次向</a:t>
            </a:r>
            <a:r>
              <a:rPr lang="en-US" altLang="zh-CN" sz="1200" dirty="0"/>
              <a:t>Mixer</a:t>
            </a:r>
            <a:r>
              <a:rPr lang="zh-CN" altLang="en-US" sz="1200" dirty="0"/>
              <a:t>发送一次</a:t>
            </a:r>
            <a:r>
              <a:rPr lang="en-US" altLang="zh-CN" sz="1200" dirty="0"/>
              <a:t>report</a:t>
            </a:r>
            <a:r>
              <a:rPr lang="zh-CN" altLang="en-US" sz="1200" dirty="0"/>
              <a:t>请求。</a:t>
            </a:r>
            <a:r>
              <a:rPr lang="en-US" altLang="zh-CN" sz="1200" dirty="0"/>
              <a:t>Mixer</a:t>
            </a:r>
            <a:r>
              <a:rPr lang="zh-CN" altLang="en-US" sz="1200" dirty="0"/>
              <a:t>组件提供了一组后端抽象服务，并且为这些服务提供了对应的 </a:t>
            </a:r>
            <a:r>
              <a:rPr lang="en-US" altLang="zh-CN" sz="1200" dirty="0"/>
              <a:t>API</a:t>
            </a:r>
            <a:r>
              <a:rPr lang="zh-CN" altLang="en-US" sz="1200" dirty="0"/>
              <a:t>，每次请求操作都会根据预先定义好的配置文件，调用相关</a:t>
            </a:r>
            <a:r>
              <a:rPr lang="en-US" altLang="zh-CN" sz="1200" dirty="0"/>
              <a:t>Adapter</a:t>
            </a:r>
            <a:r>
              <a:rPr lang="zh-CN" altLang="en-US" sz="1200" dirty="0"/>
              <a:t>的</a:t>
            </a:r>
            <a:r>
              <a:rPr lang="en-US" altLang="zh-CN" sz="1200" dirty="0"/>
              <a:t>API</a:t>
            </a:r>
            <a:r>
              <a:rPr lang="zh-CN" altLang="en-US" sz="1200" dirty="0"/>
              <a:t>来执行具体的</a:t>
            </a:r>
            <a:r>
              <a:rPr lang="en-US" altLang="zh-CN" sz="1200" dirty="0"/>
              <a:t>check</a:t>
            </a:r>
            <a:r>
              <a:rPr lang="zh-CN" altLang="en-US" sz="1200" dirty="0"/>
              <a:t>和</a:t>
            </a:r>
            <a:r>
              <a:rPr lang="en-US" altLang="zh-CN" sz="1200" dirty="0"/>
              <a:t>report</a:t>
            </a:r>
            <a:r>
              <a:rPr lang="zh-CN" altLang="en-US" sz="1200" dirty="0"/>
              <a:t>的操作一些常见的</a:t>
            </a:r>
            <a:r>
              <a:rPr lang="en-US" altLang="zh-CN" sz="1200" dirty="0"/>
              <a:t>check</a:t>
            </a:r>
            <a:r>
              <a:rPr lang="zh-CN" altLang="en-US" sz="1200" dirty="0"/>
              <a:t>策略如：白名单检查、</a:t>
            </a:r>
            <a:r>
              <a:rPr lang="en-US" altLang="zh-CN" sz="1200" dirty="0"/>
              <a:t>ACL</a:t>
            </a:r>
            <a:r>
              <a:rPr lang="zh-CN" altLang="en-US" sz="1200" dirty="0"/>
              <a:t>检查、速率限制。</a:t>
            </a:r>
            <a:endParaRPr lang="en-US" altLang="zh-CN" sz="1400" dirty="0"/>
          </a:p>
          <a:p>
            <a:endParaRPr lang="en-US" altLang="zh-CN" sz="1200" dirty="0"/>
          </a:p>
          <a:p>
            <a:r>
              <a:rPr lang="zh-CN" altLang="en-US" sz="1200" b="1" dirty="0"/>
              <a:t>为什么有了</a:t>
            </a:r>
            <a:r>
              <a:rPr lang="en-US" altLang="zh-CN" sz="1200" b="1" dirty="0"/>
              <a:t>Pilot</a:t>
            </a:r>
            <a:r>
              <a:rPr lang="zh-CN" altLang="en-US" sz="1200" b="1" dirty="0"/>
              <a:t>还需要</a:t>
            </a:r>
            <a:r>
              <a:rPr lang="en-US" altLang="zh-CN" sz="1200" b="1" dirty="0"/>
              <a:t>Mixer ?</a:t>
            </a:r>
            <a:endParaRPr lang="en-US" altLang="zh-CN" sz="1200" dirty="0"/>
          </a:p>
          <a:p>
            <a:endParaRPr lang="en-US" altLang="zh-CN" sz="1000" b="1" dirty="0"/>
          </a:p>
          <a:p>
            <a:r>
              <a:rPr lang="zh-CN" altLang="en-US" sz="1000" b="1" dirty="0"/>
              <a:t>从调用时机上来说</a:t>
            </a:r>
            <a:r>
              <a:rPr lang="en-US" altLang="zh-CN" sz="1000" b="1" dirty="0"/>
              <a:t>,Pilot </a:t>
            </a:r>
            <a:r>
              <a:rPr lang="zh-CN" altLang="en-US" sz="1000" b="1" dirty="0"/>
              <a:t>管理的是配置数据，在配置改变时和数据面</a:t>
            </a:r>
            <a:r>
              <a:rPr lang="en-US" altLang="zh-CN" sz="1000" b="1" dirty="0"/>
              <a:t>(sidecar)</a:t>
            </a:r>
            <a:r>
              <a:rPr lang="zh-CN" altLang="en-US" sz="1000" b="1" dirty="0"/>
              <a:t>交互即可；然而对于</a:t>
            </a:r>
            <a:r>
              <a:rPr lang="en-US" altLang="zh-CN" sz="1000" b="1" dirty="0"/>
              <a:t>Mixer </a:t>
            </a:r>
            <a:r>
              <a:rPr lang="zh-CN" altLang="en-US" sz="1000" b="1" dirty="0"/>
              <a:t>来说，在服务间交互时</a:t>
            </a:r>
            <a:r>
              <a:rPr lang="en-US" altLang="zh-CN" sz="1000" b="1" dirty="0"/>
              <a:t>Envoy </a:t>
            </a:r>
            <a:r>
              <a:rPr lang="zh-CN" altLang="en-US" sz="1000" b="1" dirty="0"/>
              <a:t>都会对</a:t>
            </a:r>
            <a:r>
              <a:rPr lang="en-US" altLang="zh-CN" sz="1000" b="1" dirty="0"/>
              <a:t>Mixer </a:t>
            </a:r>
            <a:r>
              <a:rPr lang="zh-CN" altLang="en-US" sz="1000" b="1" dirty="0"/>
              <a:t>进行一次调用，因此这是一种实时管理</a:t>
            </a:r>
            <a:r>
              <a:rPr lang="en-US" altLang="zh-CN" sz="1000" b="1" dirty="0"/>
              <a:t>,</a:t>
            </a:r>
            <a:r>
              <a:rPr lang="zh-CN" altLang="en-US" sz="1000" b="1" dirty="0"/>
              <a:t> 一些弹性策略需要统筹记录每次调用的信息才能发挥作用</a:t>
            </a:r>
            <a:r>
              <a:rPr lang="en-US" altLang="zh-CN" sz="1000" b="1" dirty="0"/>
              <a:t>,</a:t>
            </a:r>
            <a:r>
              <a:rPr lang="zh-CN" altLang="en-US" sz="1000" b="1" dirty="0"/>
              <a:t>比如流量频次的限制</a:t>
            </a:r>
            <a:r>
              <a:rPr lang="en-US" altLang="zh-CN" sz="1000" b="1" dirty="0"/>
              <a:t>,</a:t>
            </a:r>
            <a:r>
              <a:rPr lang="zh-CN" altLang="en-US" sz="1000" b="1" dirty="0"/>
              <a:t>这要求服务的历史调用频次数据有一个存储和读取的位置</a:t>
            </a:r>
            <a:r>
              <a:rPr lang="en-US" altLang="zh-CN" sz="1000" b="1" dirty="0"/>
              <a:t>,</a:t>
            </a:r>
            <a:r>
              <a:rPr lang="zh-CN" altLang="en-US" sz="1000" b="1" dirty="0"/>
              <a:t>以供数据面在转发时能够实时的上报和读取该数据</a:t>
            </a:r>
            <a:r>
              <a:rPr lang="en-US" altLang="zh-CN" sz="1000" b="1" dirty="0"/>
              <a:t>,</a:t>
            </a:r>
            <a:r>
              <a:rPr lang="zh-CN" altLang="en-US" sz="1000" b="1" dirty="0"/>
              <a:t>并根据该数据做出转发与否的决策</a:t>
            </a:r>
            <a:r>
              <a:rPr lang="en-US" altLang="zh-CN" sz="1000" b="1" dirty="0"/>
              <a:t>. </a:t>
            </a:r>
          </a:p>
          <a:p>
            <a:endParaRPr lang="en-US" altLang="zh-CN" sz="1000" b="1" dirty="0"/>
          </a:p>
          <a:p>
            <a:r>
              <a:rPr lang="zh-CN" altLang="en-US" sz="1000" b="1" dirty="0"/>
              <a:t>当然，在实现上通过在</a:t>
            </a:r>
            <a:r>
              <a:rPr lang="en-US" altLang="zh-CN" sz="1000" b="1" dirty="0"/>
              <a:t>Mixer </a:t>
            </a:r>
            <a:r>
              <a:rPr lang="zh-CN" altLang="en-US" sz="1000" b="1" dirty="0"/>
              <a:t>和</a:t>
            </a:r>
            <a:r>
              <a:rPr lang="en-US" altLang="zh-CN" sz="1000" b="1" dirty="0"/>
              <a:t>Proxy </a:t>
            </a:r>
            <a:r>
              <a:rPr lang="zh-CN" altLang="en-US" sz="1000" b="1" dirty="0"/>
              <a:t>上使用缓存机制，可保证不用每次进行数据面请求时都和</a:t>
            </a:r>
            <a:r>
              <a:rPr lang="en-US" altLang="zh-CN" sz="1000" b="1" dirty="0"/>
              <a:t>Mixer </a:t>
            </a:r>
            <a:r>
              <a:rPr lang="zh-CN" altLang="en-US" sz="1000" b="1" dirty="0"/>
              <a:t>交互。甚至</a:t>
            </a:r>
            <a:r>
              <a:rPr lang="en-US" altLang="zh-CN" sz="1000" b="1" dirty="0"/>
              <a:t>,</a:t>
            </a:r>
            <a:r>
              <a:rPr lang="zh-CN" altLang="en-US" sz="1000" b="1" dirty="0"/>
              <a:t>处于性能考虑我们可以关闭这个组件</a:t>
            </a:r>
            <a:r>
              <a:rPr lang="en-US" altLang="zh-CN" sz="1000" b="1" dirty="0"/>
              <a:t>,</a:t>
            </a:r>
            <a:r>
              <a:rPr lang="zh-CN" altLang="en-US" sz="1000" b="1" dirty="0"/>
              <a:t>牺牲一部分功能来保证性能的充足</a:t>
            </a:r>
            <a:r>
              <a:rPr lang="en-US" altLang="zh-CN" sz="1000" b="1" dirty="0"/>
              <a:t>.</a:t>
            </a:r>
            <a:endParaRPr lang="en-US" altLang="zh-CN" sz="1000" dirty="0"/>
          </a:p>
          <a:p>
            <a:endParaRPr lang="en-US" altLang="zh-CN" sz="1400" dirty="0"/>
          </a:p>
          <a:p>
            <a:r>
              <a:rPr lang="en-US" altLang="zh-CN" sz="1400" dirty="0"/>
              <a:t>(3) Citadel : </a:t>
            </a:r>
            <a:r>
              <a:rPr lang="zh-CN" altLang="en-US" sz="1400" dirty="0"/>
              <a:t>主要做服务间和终端用户的认证 </a:t>
            </a:r>
            <a:r>
              <a:rPr lang="en-US" altLang="zh-CN" sz="1400" dirty="0"/>
              <a:t>–</a:t>
            </a:r>
            <a:r>
              <a:rPr lang="zh-CN" altLang="en-US" sz="1400" dirty="0"/>
              <a:t>为服务之间提供认证和证书管理，可以让服务自动升级成 </a:t>
            </a:r>
            <a:r>
              <a:rPr lang="en-US" altLang="zh-CN" sz="1400" dirty="0"/>
              <a:t>TLS </a:t>
            </a:r>
            <a:r>
              <a:rPr lang="zh-CN" altLang="en-US" sz="1400" dirty="0"/>
              <a:t>协议</a:t>
            </a:r>
            <a:r>
              <a:rPr lang="en-US" altLang="zh-CN" sz="1400" dirty="0"/>
              <a:t>,</a:t>
            </a:r>
            <a:r>
              <a:rPr lang="zh-CN" altLang="en-US" sz="1400" dirty="0"/>
              <a:t>暂不详述。</a:t>
            </a:r>
            <a:r>
              <a:rPr lang="en-US" altLang="zh-CN" sz="1400" dirty="0"/>
              <a:t>.</a:t>
            </a:r>
          </a:p>
        </p:txBody>
      </p:sp>
      <p:sp>
        <p:nvSpPr>
          <p:cNvPr id="4" name="AutoShape 2">
            <a:extLst>
              <a:ext uri="{FF2B5EF4-FFF2-40B4-BE49-F238E27FC236}">
                <a16:creationId xmlns:a16="http://schemas.microsoft.com/office/drawing/2014/main" id="{C137B8E8-8DE4-4304-A4AC-65D8A95D91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97914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25</a:t>
            </a:fld>
            <a:endParaRPr lang="zh-CN" altLang="en-US" dirty="0"/>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istio</a:t>
            </a:r>
            <a:r>
              <a:rPr lang="en-US" altLang="zh-CN" dirty="0"/>
              <a:t> – </a:t>
            </a:r>
            <a:r>
              <a:rPr lang="zh-CN" altLang="en-US" dirty="0"/>
              <a:t>架构图</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pic>
        <p:nvPicPr>
          <p:cNvPr id="10" name="图片 9">
            <a:extLst>
              <a:ext uri="{FF2B5EF4-FFF2-40B4-BE49-F238E27FC236}">
                <a16:creationId xmlns:a16="http://schemas.microsoft.com/office/drawing/2014/main" id="{5C011D12-A90E-4165-82AB-C6CDF13C9E45}"/>
              </a:ext>
            </a:extLst>
          </p:cNvPr>
          <p:cNvPicPr>
            <a:picLocks noChangeAspect="1"/>
          </p:cNvPicPr>
          <p:nvPr/>
        </p:nvPicPr>
        <p:blipFill>
          <a:blip r:embed="rId3"/>
          <a:stretch>
            <a:fillRect/>
          </a:stretch>
        </p:blipFill>
        <p:spPr>
          <a:xfrm>
            <a:off x="2156256" y="1308966"/>
            <a:ext cx="7867650" cy="3943350"/>
          </a:xfrm>
          <a:prstGeom prst="rect">
            <a:avLst/>
          </a:prstGeom>
        </p:spPr>
      </p:pic>
    </p:spTree>
    <p:extLst>
      <p:ext uri="{BB962C8B-B14F-4D97-AF65-F5344CB8AC3E}">
        <p14:creationId xmlns:p14="http://schemas.microsoft.com/office/powerpoint/2010/main" val="202980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26</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istio</a:t>
            </a:r>
            <a:r>
              <a:rPr lang="en-US" altLang="zh-CN" dirty="0"/>
              <a:t> – </a:t>
            </a:r>
            <a:r>
              <a:rPr lang="zh-CN" altLang="en-US" dirty="0"/>
              <a:t>流量控制</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pic>
        <p:nvPicPr>
          <p:cNvPr id="6" name="图片 5">
            <a:extLst>
              <a:ext uri="{FF2B5EF4-FFF2-40B4-BE49-F238E27FC236}">
                <a16:creationId xmlns:a16="http://schemas.microsoft.com/office/drawing/2014/main" id="{10F7CBAC-347F-4477-AE89-BD4DD57A401C}"/>
              </a:ext>
            </a:extLst>
          </p:cNvPr>
          <p:cNvPicPr>
            <a:picLocks noChangeAspect="1"/>
          </p:cNvPicPr>
          <p:nvPr/>
        </p:nvPicPr>
        <p:blipFill>
          <a:blip r:embed="rId3"/>
          <a:stretch>
            <a:fillRect/>
          </a:stretch>
        </p:blipFill>
        <p:spPr>
          <a:xfrm>
            <a:off x="1477861" y="1132122"/>
            <a:ext cx="8229600" cy="3838575"/>
          </a:xfrm>
          <a:prstGeom prst="rect">
            <a:avLst/>
          </a:prstGeom>
        </p:spPr>
      </p:pic>
      <p:sp>
        <p:nvSpPr>
          <p:cNvPr id="13" name="文本框 12">
            <a:extLst>
              <a:ext uri="{FF2B5EF4-FFF2-40B4-BE49-F238E27FC236}">
                <a16:creationId xmlns:a16="http://schemas.microsoft.com/office/drawing/2014/main" id="{143AEB2A-B6CB-47BB-B511-7FA54E918915}"/>
              </a:ext>
            </a:extLst>
          </p:cNvPr>
          <p:cNvSpPr txBox="1"/>
          <p:nvPr/>
        </p:nvSpPr>
        <p:spPr>
          <a:xfrm>
            <a:off x="448540" y="714379"/>
            <a:ext cx="5851592" cy="307777"/>
          </a:xfrm>
          <a:prstGeom prst="rect">
            <a:avLst/>
          </a:prstGeom>
          <a:noFill/>
        </p:spPr>
        <p:txBody>
          <a:bodyPr wrap="square" rtlCol="0">
            <a:spAutoFit/>
          </a:bodyPr>
          <a:lstStyle/>
          <a:p>
            <a:r>
              <a:rPr lang="en-US" altLang="zh-CN" sz="1400" dirty="0"/>
              <a:t>(1) </a:t>
            </a:r>
            <a:r>
              <a:rPr lang="zh-CN" altLang="en-US" sz="1400" dirty="0"/>
              <a:t>编写控制规则 </a:t>
            </a:r>
            <a:r>
              <a:rPr lang="en-US" altLang="zh-CN" sz="1400" dirty="0"/>
              <a:t>(route-rule-reviews-jason-v2-v3.yaml)</a:t>
            </a:r>
            <a:endParaRPr lang="zh-CN" altLang="en-US" sz="1400" dirty="0"/>
          </a:p>
        </p:txBody>
      </p:sp>
      <p:sp>
        <p:nvSpPr>
          <p:cNvPr id="15" name="文本框 14">
            <a:extLst>
              <a:ext uri="{FF2B5EF4-FFF2-40B4-BE49-F238E27FC236}">
                <a16:creationId xmlns:a16="http://schemas.microsoft.com/office/drawing/2014/main" id="{DE8151F5-FD7D-41D4-B110-47A34DC898D1}"/>
              </a:ext>
            </a:extLst>
          </p:cNvPr>
          <p:cNvSpPr txBox="1"/>
          <p:nvPr/>
        </p:nvSpPr>
        <p:spPr>
          <a:xfrm>
            <a:off x="655604" y="5102978"/>
            <a:ext cx="7497796" cy="307777"/>
          </a:xfrm>
          <a:prstGeom prst="rect">
            <a:avLst/>
          </a:prstGeom>
          <a:noFill/>
        </p:spPr>
        <p:txBody>
          <a:bodyPr wrap="square" rtlCol="0">
            <a:spAutoFit/>
          </a:bodyPr>
          <a:lstStyle/>
          <a:p>
            <a:r>
              <a:rPr lang="en-US" altLang="zh-CN" sz="1400" dirty="0"/>
              <a:t>(2)</a:t>
            </a:r>
            <a:r>
              <a:rPr lang="zh-CN" altLang="en-US" sz="1400" dirty="0"/>
              <a:t>运行以下命令</a:t>
            </a:r>
          </a:p>
        </p:txBody>
      </p:sp>
      <p:pic>
        <p:nvPicPr>
          <p:cNvPr id="8" name="图片 7">
            <a:extLst>
              <a:ext uri="{FF2B5EF4-FFF2-40B4-BE49-F238E27FC236}">
                <a16:creationId xmlns:a16="http://schemas.microsoft.com/office/drawing/2014/main" id="{105DA53D-A9A7-419F-93BB-8BDA634CF3ED}"/>
              </a:ext>
            </a:extLst>
          </p:cNvPr>
          <p:cNvPicPr>
            <a:picLocks noChangeAspect="1"/>
          </p:cNvPicPr>
          <p:nvPr/>
        </p:nvPicPr>
        <p:blipFill>
          <a:blip r:embed="rId4"/>
          <a:stretch>
            <a:fillRect/>
          </a:stretch>
        </p:blipFill>
        <p:spPr>
          <a:xfrm>
            <a:off x="1434998" y="5520397"/>
            <a:ext cx="8315325" cy="428625"/>
          </a:xfrm>
          <a:prstGeom prst="rect">
            <a:avLst/>
          </a:prstGeom>
        </p:spPr>
      </p:pic>
    </p:spTree>
    <p:extLst>
      <p:ext uri="{BB962C8B-B14F-4D97-AF65-F5344CB8AC3E}">
        <p14:creationId xmlns:p14="http://schemas.microsoft.com/office/powerpoint/2010/main" val="1236259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27</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4" name="文本框 13">
            <a:extLst>
              <a:ext uri="{FF2B5EF4-FFF2-40B4-BE49-F238E27FC236}">
                <a16:creationId xmlns:a16="http://schemas.microsoft.com/office/drawing/2014/main" id="{27F35783-1F79-4957-9F01-73D3FA8CC75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7" name="直接连接符 16">
            <a:extLst>
              <a:ext uri="{FF2B5EF4-FFF2-40B4-BE49-F238E27FC236}">
                <a16:creationId xmlns:a16="http://schemas.microsoft.com/office/drawing/2014/main" id="{1333BD56-CEE8-48D0-AF03-BDFECFA397F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EF44001-1A6B-40E8-89C0-E583191219B2}"/>
              </a:ext>
            </a:extLst>
          </p:cNvPr>
          <p:cNvSpPr txBox="1"/>
          <p:nvPr/>
        </p:nvSpPr>
        <p:spPr>
          <a:xfrm>
            <a:off x="448540" y="134382"/>
            <a:ext cx="4221114" cy="369332"/>
          </a:xfrm>
          <a:prstGeom prst="rect">
            <a:avLst/>
          </a:prstGeom>
          <a:noFill/>
        </p:spPr>
        <p:txBody>
          <a:bodyPr wrap="square" rtlCol="0">
            <a:spAutoFit/>
          </a:bodyPr>
          <a:lstStyle/>
          <a:p>
            <a:r>
              <a:rPr lang="zh-CN" altLang="en-US" dirty="0"/>
              <a:t>二 、中间件 </a:t>
            </a:r>
            <a:r>
              <a:rPr lang="en-US" altLang="zh-CN" dirty="0"/>
              <a:t>– </a:t>
            </a:r>
            <a:r>
              <a:rPr lang="en-US" altLang="zh-CN" dirty="0" err="1"/>
              <a:t>istio</a:t>
            </a:r>
            <a:r>
              <a:rPr lang="en-US" altLang="zh-CN" dirty="0"/>
              <a:t> – </a:t>
            </a:r>
            <a:r>
              <a:rPr lang="zh-CN" altLang="en-US" dirty="0"/>
              <a:t>弹性流量控制</a:t>
            </a:r>
          </a:p>
        </p:txBody>
      </p:sp>
      <p:cxnSp>
        <p:nvCxnSpPr>
          <p:cNvPr id="19" name="直接连接符 18">
            <a:extLst>
              <a:ext uri="{FF2B5EF4-FFF2-40B4-BE49-F238E27FC236}">
                <a16:creationId xmlns:a16="http://schemas.microsoft.com/office/drawing/2014/main" id="{E820ABDA-24FD-4690-B183-B263730D2F9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6F5605BC-79F4-4FA0-BE19-E37851D76A7D}"/>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20" name="图片 19">
            <a:extLst>
              <a:ext uri="{FF2B5EF4-FFF2-40B4-BE49-F238E27FC236}">
                <a16:creationId xmlns:a16="http://schemas.microsoft.com/office/drawing/2014/main" id="{3CA903E0-4435-4F5C-ACB1-5825EB7A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3" name="文本框 12">
            <a:extLst>
              <a:ext uri="{FF2B5EF4-FFF2-40B4-BE49-F238E27FC236}">
                <a16:creationId xmlns:a16="http://schemas.microsoft.com/office/drawing/2014/main" id="{143AEB2A-B6CB-47BB-B511-7FA54E918915}"/>
              </a:ext>
            </a:extLst>
          </p:cNvPr>
          <p:cNvSpPr txBox="1"/>
          <p:nvPr/>
        </p:nvSpPr>
        <p:spPr>
          <a:xfrm>
            <a:off x="448540" y="714379"/>
            <a:ext cx="5851592" cy="307777"/>
          </a:xfrm>
          <a:prstGeom prst="rect">
            <a:avLst/>
          </a:prstGeom>
          <a:noFill/>
        </p:spPr>
        <p:txBody>
          <a:bodyPr wrap="square" rtlCol="0">
            <a:spAutoFit/>
          </a:bodyPr>
          <a:lstStyle/>
          <a:p>
            <a:r>
              <a:rPr lang="en-US" altLang="zh-CN" sz="1400" dirty="0"/>
              <a:t>(3) </a:t>
            </a:r>
            <a:r>
              <a:rPr lang="zh-CN" altLang="en-US" sz="1400" dirty="0"/>
              <a:t>验证规则</a:t>
            </a:r>
          </a:p>
        </p:txBody>
      </p:sp>
      <p:sp>
        <p:nvSpPr>
          <p:cNvPr id="21" name="文本框 20">
            <a:extLst>
              <a:ext uri="{FF2B5EF4-FFF2-40B4-BE49-F238E27FC236}">
                <a16:creationId xmlns:a16="http://schemas.microsoft.com/office/drawing/2014/main" id="{71FD6873-6C5B-4050-8BD7-F309E152EA73}"/>
              </a:ext>
            </a:extLst>
          </p:cNvPr>
          <p:cNvSpPr txBox="1"/>
          <p:nvPr/>
        </p:nvSpPr>
        <p:spPr>
          <a:xfrm>
            <a:off x="693727" y="1104584"/>
            <a:ext cx="10792708" cy="738664"/>
          </a:xfrm>
          <a:prstGeom prst="rect">
            <a:avLst/>
          </a:prstGeom>
          <a:noFill/>
        </p:spPr>
        <p:txBody>
          <a:bodyPr wrap="square" rtlCol="0">
            <a:spAutoFit/>
          </a:bodyPr>
          <a:lstStyle/>
          <a:p>
            <a:r>
              <a:rPr lang="zh-CN" altLang="en-US" sz="1400" dirty="0"/>
              <a:t>将浏览器指向</a:t>
            </a:r>
            <a:r>
              <a:rPr lang="en-US" altLang="zh-CN" sz="1400" dirty="0" err="1"/>
              <a:t>Bookinfo</a:t>
            </a:r>
            <a:r>
              <a:rPr lang="en-US" altLang="zh-CN" sz="1400" dirty="0"/>
              <a:t> </a:t>
            </a:r>
            <a:r>
              <a:rPr lang="en-US" altLang="zh-CN" sz="1400" dirty="0" err="1"/>
              <a:t>productpage</a:t>
            </a:r>
            <a:r>
              <a:rPr lang="zh-CN" altLang="en-US" sz="1400" dirty="0"/>
              <a:t>（</a:t>
            </a:r>
            <a:r>
              <a:rPr lang="en-US" altLang="zh-CN" sz="1400" dirty="0"/>
              <a:t>http</a:t>
            </a:r>
            <a:r>
              <a:rPr lang="zh-CN" altLang="en-US" sz="1400" dirty="0"/>
              <a:t>：</a:t>
            </a:r>
            <a:r>
              <a:rPr lang="en-US" altLang="zh-CN" sz="1400" dirty="0"/>
              <a:t>// 10.34.21.24:28810/ </a:t>
            </a:r>
            <a:r>
              <a:rPr lang="en-US" altLang="zh-CN" sz="1400" dirty="0" err="1"/>
              <a:t>productpage</a:t>
            </a:r>
            <a:r>
              <a:rPr lang="zh-CN" altLang="en-US" sz="1400" dirty="0"/>
              <a:t>）。 </a:t>
            </a:r>
            <a:endParaRPr lang="en-US" altLang="zh-CN" sz="1400" dirty="0"/>
          </a:p>
          <a:p>
            <a:r>
              <a:rPr lang="zh-CN" altLang="en-US" sz="1400" dirty="0"/>
              <a:t>以“</a:t>
            </a:r>
            <a:r>
              <a:rPr lang="en-US" altLang="zh-CN" sz="1400" dirty="0" err="1"/>
              <a:t>jason</a:t>
            </a:r>
            <a:r>
              <a:rPr lang="en-US" altLang="zh-CN" sz="1400" dirty="0"/>
              <a:t>”</a:t>
            </a:r>
            <a:r>
              <a:rPr lang="zh-CN" altLang="en-US" sz="1400" dirty="0"/>
              <a:t>用户身份登录，则应在每次审核时看到黑色评级星标，表示该</a:t>
            </a:r>
            <a:r>
              <a:rPr lang="en-US" altLang="zh-CN" sz="1400" dirty="0"/>
              <a:t>ratings</a:t>
            </a:r>
            <a:r>
              <a:rPr lang="zh-CN" altLang="en-US" sz="1400" dirty="0"/>
              <a:t>服务的“</a:t>
            </a:r>
            <a:r>
              <a:rPr lang="en-US" altLang="zh-CN" sz="1400" dirty="0"/>
              <a:t>v2”</a:t>
            </a:r>
            <a:r>
              <a:rPr lang="zh-CN" altLang="en-US" sz="1400" dirty="0"/>
              <a:t>版本正在调用该</a:t>
            </a:r>
            <a:r>
              <a:rPr lang="en-US" altLang="zh-CN" sz="1400" dirty="0"/>
              <a:t>reviews</a:t>
            </a:r>
            <a:r>
              <a:rPr lang="zh-CN" altLang="en-US" sz="1400" dirty="0"/>
              <a:t>服务。 </a:t>
            </a:r>
            <a:endParaRPr lang="en-US" altLang="zh-CN" sz="1400" dirty="0"/>
          </a:p>
          <a:p>
            <a:r>
              <a:rPr lang="zh-CN" altLang="en-US" sz="1400" dirty="0"/>
              <a:t>以任何其他用户（或注销）身份登录，则应在每次审核时看到红色评级星标，表示该</a:t>
            </a:r>
            <a:r>
              <a:rPr lang="en-US" altLang="zh-CN" sz="1400" dirty="0"/>
              <a:t>ratings</a:t>
            </a:r>
            <a:r>
              <a:rPr lang="zh-CN" altLang="en-US" sz="1400" dirty="0"/>
              <a:t>服务的“</a:t>
            </a:r>
            <a:r>
              <a:rPr lang="en-US" altLang="zh-CN" sz="1400" dirty="0"/>
              <a:t>v3”</a:t>
            </a:r>
            <a:r>
              <a:rPr lang="zh-CN" altLang="en-US" sz="1400" dirty="0"/>
              <a:t>版本正在调用该</a:t>
            </a:r>
            <a:r>
              <a:rPr lang="en-US" altLang="zh-CN" sz="1400" dirty="0"/>
              <a:t>reviews</a:t>
            </a:r>
            <a:r>
              <a:rPr lang="zh-CN" altLang="en-US" sz="1400" dirty="0"/>
              <a:t>服务</a:t>
            </a:r>
          </a:p>
        </p:txBody>
      </p:sp>
    </p:spTree>
    <p:extLst>
      <p:ext uri="{BB962C8B-B14F-4D97-AF65-F5344CB8AC3E}">
        <p14:creationId xmlns:p14="http://schemas.microsoft.com/office/powerpoint/2010/main" val="3178925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62DF03-A72B-43F1-89D8-77A278BA0299}"/>
              </a:ext>
            </a:extLst>
          </p:cNvPr>
          <p:cNvSpPr txBox="1"/>
          <p:nvPr/>
        </p:nvSpPr>
        <p:spPr>
          <a:xfrm>
            <a:off x="4032681" y="2934599"/>
            <a:ext cx="4114800" cy="523220"/>
          </a:xfrm>
          <a:prstGeom prst="rect">
            <a:avLst/>
          </a:prstGeom>
          <a:noFill/>
        </p:spPr>
        <p:txBody>
          <a:bodyPr wrap="square" rtlCol="0">
            <a:spAutoFit/>
          </a:bodyPr>
          <a:lstStyle/>
          <a:p>
            <a:r>
              <a:rPr lang="zh-CN" altLang="en-US" sz="2800" dirty="0"/>
              <a:t>二</a:t>
            </a:r>
            <a:r>
              <a:rPr lang="en-US" altLang="zh-CN" sz="2800" dirty="0"/>
              <a:t>(2)</a:t>
            </a:r>
            <a:r>
              <a:rPr lang="zh-CN" altLang="en-US" dirty="0"/>
              <a:t>、</a:t>
            </a:r>
            <a:r>
              <a:rPr lang="en-US" altLang="zh-CN" sz="2800" dirty="0"/>
              <a:t> </a:t>
            </a:r>
            <a:r>
              <a:rPr lang="zh-CN" altLang="en-US" sz="2800" dirty="0"/>
              <a:t>相关中间件对比 </a:t>
            </a:r>
            <a:endParaRPr lang="en-US" altLang="zh-CN" sz="2800" dirty="0"/>
          </a:p>
        </p:txBody>
      </p:sp>
      <p:sp>
        <p:nvSpPr>
          <p:cNvPr id="8" name="日期占位符 7">
            <a:extLst>
              <a:ext uri="{FF2B5EF4-FFF2-40B4-BE49-F238E27FC236}">
                <a16:creationId xmlns:a16="http://schemas.microsoft.com/office/drawing/2014/main" id="{3D0CC2B9-C73A-4172-A708-E667106D6D10}"/>
              </a:ext>
            </a:extLst>
          </p:cNvPr>
          <p:cNvSpPr>
            <a:spLocks noGrp="1"/>
          </p:cNvSpPr>
          <p:nvPr>
            <p:ph type="dt" sz="half" idx="10"/>
          </p:nvPr>
        </p:nvSpPr>
        <p:spPr/>
        <p:txBody>
          <a:bodyPr/>
          <a:lstStyle/>
          <a:p>
            <a:fld id="{4626F4F0-F629-480C-9D87-30463EB49692}" type="datetime1">
              <a:rPr lang="zh-CN" altLang="en-US" smtClean="0"/>
              <a:t>2020/1/2</a:t>
            </a:fld>
            <a:endParaRPr lang="zh-CN" altLang="en-US"/>
          </a:p>
        </p:txBody>
      </p:sp>
      <p:sp>
        <p:nvSpPr>
          <p:cNvPr id="9" name="灯片编号占位符 8">
            <a:extLst>
              <a:ext uri="{FF2B5EF4-FFF2-40B4-BE49-F238E27FC236}">
                <a16:creationId xmlns:a16="http://schemas.microsoft.com/office/drawing/2014/main" id="{2986F5A0-A899-47F8-B6BD-03F35B827047}"/>
              </a:ext>
            </a:extLst>
          </p:cNvPr>
          <p:cNvSpPr>
            <a:spLocks noGrp="1"/>
          </p:cNvSpPr>
          <p:nvPr>
            <p:ph type="sldNum" sz="quarter" idx="12"/>
          </p:nvPr>
        </p:nvSpPr>
        <p:spPr/>
        <p:txBody>
          <a:bodyPr/>
          <a:lstStyle/>
          <a:p>
            <a:fld id="{E33EFDFB-B961-4B7D-BC6C-98625E76EBC3}" type="slidenum">
              <a:rPr lang="zh-CN" altLang="en-US" smtClean="0"/>
              <a:t>28</a:t>
            </a:fld>
            <a:endParaRPr lang="zh-CN" altLang="en-US"/>
          </a:p>
        </p:txBody>
      </p:sp>
      <p:sp>
        <p:nvSpPr>
          <p:cNvPr id="10" name="页脚占位符 9">
            <a:extLst>
              <a:ext uri="{FF2B5EF4-FFF2-40B4-BE49-F238E27FC236}">
                <a16:creationId xmlns:a16="http://schemas.microsoft.com/office/drawing/2014/main" id="{770B745F-3738-46BA-A687-7FB7BC7DC7C7}"/>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3" name="文本框 12">
            <a:extLst>
              <a:ext uri="{FF2B5EF4-FFF2-40B4-BE49-F238E27FC236}">
                <a16:creationId xmlns:a16="http://schemas.microsoft.com/office/drawing/2014/main" id="{9F346EE5-6AFE-47A1-BAA1-9FD47E19655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4" name="直接连接符 13">
            <a:extLst>
              <a:ext uri="{FF2B5EF4-FFF2-40B4-BE49-F238E27FC236}">
                <a16:creationId xmlns:a16="http://schemas.microsoft.com/office/drawing/2014/main" id="{E6063787-8FF7-491F-80FD-EEAE36B0FB70}"/>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B021F1-9239-4E52-9C86-D14605CD52A9}"/>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5FE35057-446A-4019-B508-7993A8B6D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8" name="文本框 17">
            <a:extLst>
              <a:ext uri="{FF2B5EF4-FFF2-40B4-BE49-F238E27FC236}">
                <a16:creationId xmlns:a16="http://schemas.microsoft.com/office/drawing/2014/main" id="{AD0C3001-97EE-48B9-A7EE-D4C0E174EB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3454409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dirty="0"/>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29</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5543887" cy="646331"/>
          </a:xfrm>
          <a:prstGeom prst="rect">
            <a:avLst/>
          </a:prstGeom>
          <a:noFill/>
        </p:spPr>
        <p:txBody>
          <a:bodyPr wrap="square" rtlCol="0">
            <a:spAutoFit/>
          </a:bodyPr>
          <a:lstStyle/>
          <a:p>
            <a:r>
              <a:rPr lang="zh-CN" altLang="en-US" dirty="0"/>
              <a:t>二 、中间件 </a:t>
            </a:r>
            <a:r>
              <a:rPr lang="en-US" altLang="zh-CN" dirty="0"/>
              <a:t>– </a:t>
            </a:r>
            <a:r>
              <a:rPr lang="zh-CN" altLang="en-US" dirty="0"/>
              <a:t>纵向对比 </a:t>
            </a:r>
            <a:r>
              <a:rPr lang="en-US" altLang="zh-CN" dirty="0"/>
              <a:t>-</a:t>
            </a:r>
            <a:r>
              <a:rPr lang="zh-CN" altLang="en-US" dirty="0"/>
              <a:t>技术堆栈</a:t>
            </a:r>
          </a:p>
          <a:p>
            <a:endParaRPr lang="zh-CN" altLang="en-US" dirty="0"/>
          </a:p>
        </p:txBody>
      </p:sp>
      <p:cxnSp>
        <p:nvCxnSpPr>
          <p:cNvPr id="11" name="直接连接符 10">
            <a:extLst>
              <a:ext uri="{FF2B5EF4-FFF2-40B4-BE49-F238E27FC236}">
                <a16:creationId xmlns:a16="http://schemas.microsoft.com/office/drawing/2014/main" id="{8EEE4CA0-5764-4A05-9E8C-0722CC78FD7D}"/>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D1A0ED9-7A7A-4C79-81B3-B3122A36A14A}"/>
              </a:ext>
            </a:extLst>
          </p:cNvPr>
          <p:cNvSpPr/>
          <p:nvPr/>
        </p:nvSpPr>
        <p:spPr>
          <a:xfrm>
            <a:off x="8346010" y="4194964"/>
            <a:ext cx="812278" cy="291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B06F75D1-C311-4541-BE47-3DE6D263CF7F}"/>
              </a:ext>
            </a:extLst>
          </p:cNvPr>
          <p:cNvPicPr>
            <a:picLocks noChangeAspect="1"/>
          </p:cNvPicPr>
          <p:nvPr/>
        </p:nvPicPr>
        <p:blipFill>
          <a:blip r:embed="rId2"/>
          <a:stretch>
            <a:fillRect/>
          </a:stretch>
        </p:blipFill>
        <p:spPr>
          <a:xfrm>
            <a:off x="890348" y="476048"/>
            <a:ext cx="10315575" cy="3057525"/>
          </a:xfrm>
          <a:prstGeom prst="rect">
            <a:avLst/>
          </a:prstGeom>
        </p:spPr>
      </p:pic>
      <p:sp>
        <p:nvSpPr>
          <p:cNvPr id="14" name="文本框 13">
            <a:extLst>
              <a:ext uri="{FF2B5EF4-FFF2-40B4-BE49-F238E27FC236}">
                <a16:creationId xmlns:a16="http://schemas.microsoft.com/office/drawing/2014/main" id="{FF2D5BEB-6775-4188-B29A-57F51F328B08}"/>
              </a:ext>
            </a:extLst>
          </p:cNvPr>
          <p:cNvSpPr txBox="1"/>
          <p:nvPr/>
        </p:nvSpPr>
        <p:spPr>
          <a:xfrm>
            <a:off x="723898" y="3433541"/>
            <a:ext cx="10732365" cy="2492990"/>
          </a:xfrm>
          <a:prstGeom prst="rect">
            <a:avLst/>
          </a:prstGeom>
          <a:noFill/>
        </p:spPr>
        <p:txBody>
          <a:bodyPr wrap="square" rtlCol="0">
            <a:spAutoFit/>
          </a:bodyPr>
          <a:lstStyle/>
          <a:p>
            <a:r>
              <a:rPr lang="en-US" altLang="zh-CN" sz="1200" b="1" dirty="0" err="1"/>
              <a:t>Istio</a:t>
            </a:r>
            <a:r>
              <a:rPr lang="zh-CN" altLang="en-US" sz="1200" b="1" dirty="0"/>
              <a:t>本质上是基于容器管理框架的微服务通信管理服务</a:t>
            </a:r>
            <a:r>
              <a:rPr lang="en-US" altLang="zh-CN" sz="1200" b="1" dirty="0"/>
              <a:t>;</a:t>
            </a:r>
          </a:p>
          <a:p>
            <a:endParaRPr lang="en-US" altLang="zh-CN" sz="1200" b="1" dirty="0"/>
          </a:p>
          <a:p>
            <a:r>
              <a:rPr lang="zh-CN" altLang="en-US" sz="1200" b="1" dirty="0"/>
              <a:t>在单体架构时代</a:t>
            </a:r>
            <a:r>
              <a:rPr lang="en-US" altLang="zh-CN" sz="1200" b="1" dirty="0"/>
              <a:t>,</a:t>
            </a:r>
            <a:r>
              <a:rPr lang="zh-CN" altLang="en-US" sz="1200" b="1" dirty="0"/>
              <a:t>我们可以简单理解企业内部服务只有一个</a:t>
            </a:r>
            <a:r>
              <a:rPr lang="en-US" altLang="zh-CN" sz="1200" b="1" dirty="0"/>
              <a:t>,</a:t>
            </a:r>
            <a:r>
              <a:rPr lang="zh-CN" altLang="en-US" sz="1200" b="1" dirty="0"/>
              <a:t>它与其他企业服务之间的通信是通过公网域名</a:t>
            </a:r>
            <a:r>
              <a:rPr lang="en-US" altLang="zh-CN" sz="1200" b="1" dirty="0"/>
              <a:t>DNS</a:t>
            </a:r>
            <a:r>
              <a:rPr lang="zh-CN" altLang="en-US" sz="1200" b="1" dirty="0"/>
              <a:t>体系做到的</a:t>
            </a:r>
            <a:r>
              <a:rPr lang="en-US" altLang="zh-CN" sz="1200" b="1" dirty="0"/>
              <a:t>——</a:t>
            </a:r>
            <a:r>
              <a:rPr lang="zh-CN" altLang="en-US" sz="1200" b="1" dirty="0"/>
              <a:t>服务应用与服务间通信是分开的 </a:t>
            </a:r>
            <a:r>
              <a:rPr lang="en-US" altLang="zh-CN" sz="1200" b="1" dirty="0"/>
              <a:t>. </a:t>
            </a:r>
            <a:r>
              <a:rPr lang="zh-CN" altLang="en-US" sz="1200" b="1" dirty="0"/>
              <a:t>业务开发和通信运维关注点聚焦</a:t>
            </a:r>
            <a:r>
              <a:rPr lang="en-US" altLang="zh-CN" sz="1200" b="1" dirty="0"/>
              <a:t>,</a:t>
            </a:r>
            <a:r>
              <a:rPr lang="zh-CN" altLang="en-US" sz="1200" b="1" dirty="0"/>
              <a:t>二者没有侵入和耦合</a:t>
            </a:r>
            <a:r>
              <a:rPr lang="en-US" altLang="zh-CN" sz="1200" b="1" dirty="0"/>
              <a:t>; </a:t>
            </a:r>
          </a:p>
          <a:p>
            <a:endParaRPr lang="en-US" altLang="zh-CN" sz="1200" b="1" dirty="0"/>
          </a:p>
          <a:p>
            <a:r>
              <a:rPr lang="zh-CN" altLang="en-US" sz="1200" b="1" dirty="0"/>
              <a:t>在微服务框架出现后</a:t>
            </a:r>
            <a:r>
              <a:rPr lang="en-US" altLang="zh-CN" sz="1200" b="1" dirty="0"/>
              <a:t>, </a:t>
            </a:r>
            <a:r>
              <a:rPr lang="zh-CN" altLang="en-US" sz="1200" b="1" dirty="0"/>
              <a:t>企业</a:t>
            </a:r>
            <a:r>
              <a:rPr lang="en-US" altLang="zh-CN" sz="1200" b="1" dirty="0"/>
              <a:t>/</a:t>
            </a:r>
            <a:r>
              <a:rPr lang="zh-CN" altLang="en-US" sz="1200" b="1" dirty="0"/>
              <a:t>部门等内部拆分出了微服务</a:t>
            </a:r>
            <a:r>
              <a:rPr lang="en-US" altLang="zh-CN" sz="1200" b="1" dirty="0"/>
              <a:t>,</a:t>
            </a:r>
            <a:r>
              <a:rPr lang="zh-CN" altLang="en-US" sz="1200" b="1" dirty="0"/>
              <a:t>微服务间有了局部通信需求</a:t>
            </a:r>
            <a:r>
              <a:rPr lang="en-US" altLang="zh-CN" sz="1200" b="1" dirty="0"/>
              <a:t>,</a:t>
            </a:r>
            <a:r>
              <a:rPr lang="zh-CN" altLang="en-US" sz="1200" b="1" dirty="0"/>
              <a:t>因为没有一个全面管理企业所有微服务软硬件资源的平台</a:t>
            </a:r>
            <a:r>
              <a:rPr lang="en-US" altLang="zh-CN" sz="1200" b="1" dirty="0"/>
              <a:t>,</a:t>
            </a:r>
            <a:r>
              <a:rPr lang="zh-CN" altLang="en-US" sz="1200" b="1" dirty="0"/>
              <a:t>因此微服务局部的</a:t>
            </a:r>
            <a:r>
              <a:rPr lang="en-US" altLang="zh-CN" sz="1200" b="1" dirty="0"/>
              <a:t>DNS</a:t>
            </a:r>
            <a:r>
              <a:rPr lang="zh-CN" altLang="en-US" sz="1200" b="1" dirty="0"/>
              <a:t>无法实现</a:t>
            </a:r>
            <a:r>
              <a:rPr lang="en-US" altLang="zh-CN" sz="1200" b="1" dirty="0"/>
              <a:t>,</a:t>
            </a:r>
            <a:r>
              <a:rPr lang="zh-CN" altLang="en-US" sz="1200" b="1" dirty="0"/>
              <a:t>这部分通信需求促使 基于</a:t>
            </a:r>
            <a:r>
              <a:rPr lang="en-US" altLang="zh-CN" sz="1200" b="1" dirty="0"/>
              <a:t>RPC </a:t>
            </a:r>
            <a:r>
              <a:rPr lang="zh-CN" altLang="en-US" sz="1200" b="1" dirty="0"/>
              <a:t>理念设计的微服务框架中间件 产生了，业务开发人员需要借助这些微服务中间件编写局部通信到业务代码中</a:t>
            </a:r>
            <a:r>
              <a:rPr lang="en-US" altLang="zh-CN" sz="1200" b="1" dirty="0"/>
              <a:t>—— </a:t>
            </a:r>
            <a:r>
              <a:rPr lang="zh-CN" altLang="en-US" sz="1200" b="1" dirty="0"/>
              <a:t>微服务应用与微服务间通信是通过业务应用编写代码实现的通信控制，服务和通信耦合在了一起</a:t>
            </a:r>
            <a:r>
              <a:rPr lang="en-US" altLang="zh-CN" sz="1200" b="1" dirty="0"/>
              <a:t>;</a:t>
            </a:r>
          </a:p>
          <a:p>
            <a:endParaRPr lang="en-US" altLang="zh-CN" sz="1200" b="1" dirty="0"/>
          </a:p>
          <a:p>
            <a:r>
              <a:rPr lang="zh-CN" altLang="en-US" sz="1200" b="1" dirty="0"/>
              <a:t>随着</a:t>
            </a:r>
            <a:r>
              <a:rPr lang="en-US" altLang="zh-CN" sz="1200" b="1" dirty="0" err="1"/>
              <a:t>devOps</a:t>
            </a:r>
            <a:r>
              <a:rPr lang="zh-CN" altLang="en-US" sz="1200" b="1" dirty="0"/>
              <a:t>理念和技术的出现</a:t>
            </a:r>
            <a:r>
              <a:rPr lang="en-US" altLang="zh-CN" sz="1200" b="1" dirty="0"/>
              <a:t>,</a:t>
            </a:r>
            <a:r>
              <a:rPr lang="zh-CN" altLang="en-US" sz="1200" b="1" dirty="0"/>
              <a:t>类似</a:t>
            </a:r>
            <a:r>
              <a:rPr lang="en-US" altLang="zh-CN" sz="1200" b="1" dirty="0"/>
              <a:t>K8S</a:t>
            </a:r>
            <a:r>
              <a:rPr lang="zh-CN" altLang="en-US" sz="1200" b="1" dirty="0"/>
              <a:t>的资源编排平台的发展</a:t>
            </a:r>
            <a:r>
              <a:rPr lang="en-US" altLang="zh-CN" sz="1200" b="1" dirty="0"/>
              <a:t>,</a:t>
            </a:r>
            <a:r>
              <a:rPr lang="zh-CN" altLang="en-US" sz="1200" b="1" dirty="0"/>
              <a:t>出现了能够全面管理企业所有微服务软硬件资源的平台</a:t>
            </a:r>
            <a:r>
              <a:rPr lang="en-US" altLang="zh-CN" sz="1200" b="1" dirty="0"/>
              <a:t>,</a:t>
            </a:r>
            <a:r>
              <a:rPr lang="zh-CN" altLang="en-US" sz="1200" b="1" dirty="0"/>
              <a:t>局部</a:t>
            </a:r>
            <a:r>
              <a:rPr lang="en-US" altLang="zh-CN" sz="1200" b="1" dirty="0"/>
              <a:t>DNS</a:t>
            </a:r>
            <a:r>
              <a:rPr lang="zh-CN" altLang="en-US" sz="1200" b="1" dirty="0"/>
              <a:t>初步实现</a:t>
            </a:r>
            <a:r>
              <a:rPr lang="en-US" altLang="zh-CN" sz="1200" b="1" dirty="0"/>
              <a:t>,</a:t>
            </a:r>
            <a:r>
              <a:rPr lang="zh-CN" altLang="en-US" sz="1200" b="1" dirty="0"/>
              <a:t>微服务之间的通信需求又能从业务服务代码中剥离出来</a:t>
            </a:r>
            <a:r>
              <a:rPr lang="en-US" altLang="zh-CN" sz="1200" b="1" dirty="0"/>
              <a:t>,</a:t>
            </a:r>
            <a:r>
              <a:rPr lang="zh-CN" altLang="en-US" sz="1200" b="1" dirty="0"/>
              <a:t>回归到单独的基于局部</a:t>
            </a:r>
            <a:r>
              <a:rPr lang="en-US" altLang="zh-CN" sz="1200" b="1" dirty="0"/>
              <a:t>DNS</a:t>
            </a:r>
            <a:r>
              <a:rPr lang="zh-CN" altLang="en-US" sz="1200" b="1" dirty="0"/>
              <a:t>机制通信管理</a:t>
            </a:r>
            <a:r>
              <a:rPr lang="en-US" altLang="zh-CN" sz="1200" b="1" dirty="0"/>
              <a:t>,</a:t>
            </a:r>
            <a:r>
              <a:rPr lang="zh-CN" altLang="en-US" sz="1200" b="1" dirty="0"/>
              <a:t>业务开发无需再关注通信运维耦合的开发</a:t>
            </a:r>
            <a:r>
              <a:rPr lang="en-US" altLang="zh-CN" sz="1200" b="1" dirty="0"/>
              <a:t>;</a:t>
            </a:r>
          </a:p>
          <a:p>
            <a:endParaRPr lang="en-US" altLang="zh-CN" sz="1200" b="1" dirty="0"/>
          </a:p>
          <a:p>
            <a:r>
              <a:rPr lang="en-US" altLang="zh-CN" sz="1200" b="1" dirty="0"/>
              <a:t> </a:t>
            </a:r>
            <a:r>
              <a:rPr lang="en-US" altLang="zh-CN" sz="1200" b="1" dirty="0" err="1"/>
              <a:t>istio</a:t>
            </a:r>
            <a:r>
              <a:rPr lang="zh-CN" altLang="en-US" sz="1200" b="1" dirty="0"/>
              <a:t>就是这样一个通过劫持服务的请求实现的一款微服务通信管理服务</a:t>
            </a:r>
            <a:r>
              <a:rPr lang="en-US" altLang="zh-CN" sz="1200" b="1" dirty="0"/>
              <a:t> (</a:t>
            </a:r>
            <a:r>
              <a:rPr lang="zh-CN" altLang="en-US" sz="1200" b="1" dirty="0"/>
              <a:t>智能路由</a:t>
            </a:r>
            <a:r>
              <a:rPr lang="en-US" altLang="zh-CN" sz="1200" b="1" dirty="0"/>
              <a:t>&lt;A/B test&gt;</a:t>
            </a:r>
            <a:r>
              <a:rPr lang="zh-CN" altLang="en-US" sz="1200" b="1" dirty="0"/>
              <a:t>和弹性功能</a:t>
            </a:r>
            <a:r>
              <a:rPr lang="en-US" altLang="zh-CN" sz="1200" b="1" dirty="0"/>
              <a:t>&lt;</a:t>
            </a:r>
            <a:r>
              <a:rPr lang="zh-CN" altLang="en-US" sz="1200" b="1" dirty="0"/>
              <a:t>降级</a:t>
            </a:r>
            <a:r>
              <a:rPr lang="en-US" altLang="zh-CN" sz="1200" b="1" dirty="0"/>
              <a:t>,</a:t>
            </a:r>
            <a:r>
              <a:rPr lang="zh-CN" altLang="en-US" sz="1200" b="1" dirty="0"/>
              <a:t>熔断</a:t>
            </a:r>
            <a:r>
              <a:rPr lang="en-US" altLang="zh-CN" sz="1200" b="1" dirty="0"/>
              <a:t>,</a:t>
            </a:r>
            <a:r>
              <a:rPr lang="zh-CN" altLang="en-US" sz="1200" b="1" dirty="0"/>
              <a:t>限流</a:t>
            </a:r>
            <a:r>
              <a:rPr lang="en-US" altLang="zh-CN" sz="1200" b="1" dirty="0"/>
              <a:t>&gt;)</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75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62DF03-A72B-43F1-89D8-77A278BA0299}"/>
              </a:ext>
            </a:extLst>
          </p:cNvPr>
          <p:cNvSpPr txBox="1"/>
          <p:nvPr/>
        </p:nvSpPr>
        <p:spPr>
          <a:xfrm>
            <a:off x="4323055" y="2645125"/>
            <a:ext cx="3534052" cy="1231106"/>
          </a:xfrm>
          <a:prstGeom prst="rect">
            <a:avLst/>
          </a:prstGeom>
          <a:noFill/>
        </p:spPr>
        <p:txBody>
          <a:bodyPr wrap="square" rtlCol="0">
            <a:spAutoFit/>
          </a:bodyPr>
          <a:lstStyle/>
          <a:p>
            <a:endParaRPr lang="en-US" altLang="zh-CN" dirty="0"/>
          </a:p>
          <a:p>
            <a:r>
              <a:rPr lang="zh-CN" altLang="en-US" sz="2800" dirty="0"/>
              <a:t>一</a:t>
            </a:r>
            <a:r>
              <a:rPr lang="zh-CN" altLang="en-US" dirty="0"/>
              <a:t>、</a:t>
            </a:r>
            <a:r>
              <a:rPr lang="en-US" altLang="zh-CN" sz="2800" dirty="0"/>
              <a:t> </a:t>
            </a:r>
            <a:r>
              <a:rPr lang="zh-CN" altLang="en-US" sz="2800" dirty="0"/>
              <a:t>微服务简介</a:t>
            </a:r>
            <a:endParaRPr lang="en-US" altLang="zh-CN" sz="2800" dirty="0"/>
          </a:p>
          <a:p>
            <a:endParaRPr lang="en-US" altLang="zh-CN" sz="2800" dirty="0"/>
          </a:p>
        </p:txBody>
      </p:sp>
      <p:sp>
        <p:nvSpPr>
          <p:cNvPr id="8" name="日期占位符 7">
            <a:extLst>
              <a:ext uri="{FF2B5EF4-FFF2-40B4-BE49-F238E27FC236}">
                <a16:creationId xmlns:a16="http://schemas.microsoft.com/office/drawing/2014/main" id="{3D0CC2B9-C73A-4172-A708-E667106D6D10}"/>
              </a:ext>
            </a:extLst>
          </p:cNvPr>
          <p:cNvSpPr>
            <a:spLocks noGrp="1"/>
          </p:cNvSpPr>
          <p:nvPr>
            <p:ph type="dt" sz="half" idx="10"/>
          </p:nvPr>
        </p:nvSpPr>
        <p:spPr/>
        <p:txBody>
          <a:bodyPr/>
          <a:lstStyle/>
          <a:p>
            <a:fld id="{4626F4F0-F629-480C-9D87-30463EB49692}" type="datetime1">
              <a:rPr lang="zh-CN" altLang="en-US" smtClean="0"/>
              <a:t>2020/1/2</a:t>
            </a:fld>
            <a:endParaRPr lang="zh-CN" altLang="en-US"/>
          </a:p>
        </p:txBody>
      </p:sp>
      <p:sp>
        <p:nvSpPr>
          <p:cNvPr id="9" name="灯片编号占位符 8">
            <a:extLst>
              <a:ext uri="{FF2B5EF4-FFF2-40B4-BE49-F238E27FC236}">
                <a16:creationId xmlns:a16="http://schemas.microsoft.com/office/drawing/2014/main" id="{2986F5A0-A899-47F8-B6BD-03F35B827047}"/>
              </a:ext>
            </a:extLst>
          </p:cNvPr>
          <p:cNvSpPr>
            <a:spLocks noGrp="1"/>
          </p:cNvSpPr>
          <p:nvPr>
            <p:ph type="sldNum" sz="quarter" idx="12"/>
          </p:nvPr>
        </p:nvSpPr>
        <p:spPr/>
        <p:txBody>
          <a:bodyPr/>
          <a:lstStyle/>
          <a:p>
            <a:fld id="{E33EFDFB-B961-4B7D-BC6C-98625E76EBC3}" type="slidenum">
              <a:rPr lang="zh-CN" altLang="en-US" smtClean="0"/>
              <a:t>3</a:t>
            </a:fld>
            <a:endParaRPr lang="zh-CN" altLang="en-US"/>
          </a:p>
        </p:txBody>
      </p:sp>
      <p:sp>
        <p:nvSpPr>
          <p:cNvPr id="10" name="页脚占位符 9">
            <a:extLst>
              <a:ext uri="{FF2B5EF4-FFF2-40B4-BE49-F238E27FC236}">
                <a16:creationId xmlns:a16="http://schemas.microsoft.com/office/drawing/2014/main" id="{770B745F-3738-46BA-A687-7FB7BC7DC7C7}"/>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3" name="文本框 12">
            <a:extLst>
              <a:ext uri="{FF2B5EF4-FFF2-40B4-BE49-F238E27FC236}">
                <a16:creationId xmlns:a16="http://schemas.microsoft.com/office/drawing/2014/main" id="{9F346EE5-6AFE-47A1-BAA1-9FD47E19655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4" name="直接连接符 13">
            <a:extLst>
              <a:ext uri="{FF2B5EF4-FFF2-40B4-BE49-F238E27FC236}">
                <a16:creationId xmlns:a16="http://schemas.microsoft.com/office/drawing/2014/main" id="{E6063787-8FF7-491F-80FD-EEAE36B0FB70}"/>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B021F1-9239-4E52-9C86-D14605CD52A9}"/>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5FE35057-446A-4019-B508-7993A8B6D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8" name="文本框 17">
            <a:extLst>
              <a:ext uri="{FF2B5EF4-FFF2-40B4-BE49-F238E27FC236}">
                <a16:creationId xmlns:a16="http://schemas.microsoft.com/office/drawing/2014/main" id="{AD0C3001-97EE-48B9-A7EE-D4C0E174EB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274633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30</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5543887" cy="646331"/>
          </a:xfrm>
          <a:prstGeom prst="rect">
            <a:avLst/>
          </a:prstGeom>
          <a:noFill/>
        </p:spPr>
        <p:txBody>
          <a:bodyPr wrap="square" rtlCol="0">
            <a:spAutoFit/>
          </a:bodyPr>
          <a:lstStyle/>
          <a:p>
            <a:r>
              <a:rPr lang="zh-CN" altLang="en-US" dirty="0"/>
              <a:t>二 、中间件 </a:t>
            </a:r>
            <a:r>
              <a:rPr lang="en-US" altLang="zh-CN" dirty="0"/>
              <a:t>– </a:t>
            </a:r>
            <a:r>
              <a:rPr lang="zh-CN" altLang="en-US" dirty="0"/>
              <a:t>横向对比 </a:t>
            </a:r>
            <a:r>
              <a:rPr lang="en-US" altLang="zh-CN" dirty="0"/>
              <a:t> </a:t>
            </a:r>
            <a:endParaRPr lang="zh-CN" altLang="en-US" dirty="0"/>
          </a:p>
          <a:p>
            <a:endParaRPr lang="zh-CN" altLang="en-US" dirty="0"/>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11" name="直接连接符 10">
            <a:extLst>
              <a:ext uri="{FF2B5EF4-FFF2-40B4-BE49-F238E27FC236}">
                <a16:creationId xmlns:a16="http://schemas.microsoft.com/office/drawing/2014/main" id="{8EEE4CA0-5764-4A05-9E8C-0722CC78FD7D}"/>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5">
            <a:extLst>
              <a:ext uri="{FF2B5EF4-FFF2-40B4-BE49-F238E27FC236}">
                <a16:creationId xmlns:a16="http://schemas.microsoft.com/office/drawing/2014/main" id="{8C44B3A6-64A5-4A63-88E6-23D4612B69E7}"/>
              </a:ext>
            </a:extLst>
          </p:cNvPr>
          <p:cNvGraphicFramePr>
            <a:graphicFrameLocks noGrp="1"/>
          </p:cNvGraphicFramePr>
          <p:nvPr>
            <p:extLst>
              <p:ext uri="{D42A27DB-BD31-4B8C-83A1-F6EECF244321}">
                <p14:modId xmlns:p14="http://schemas.microsoft.com/office/powerpoint/2010/main" val="3705447575"/>
              </p:ext>
            </p:extLst>
          </p:nvPr>
        </p:nvGraphicFramePr>
        <p:xfrm>
          <a:off x="291781" y="1552005"/>
          <a:ext cx="10773298" cy="4167515"/>
        </p:xfrm>
        <a:graphic>
          <a:graphicData uri="http://schemas.openxmlformats.org/drawingml/2006/table">
            <a:tbl>
              <a:tblPr firstRow="1" bandRow="1">
                <a:tableStyleId>{5C22544A-7EE6-4342-B048-85BDC9FD1C3A}</a:tableStyleId>
              </a:tblPr>
              <a:tblGrid>
                <a:gridCol w="1595742">
                  <a:extLst>
                    <a:ext uri="{9D8B030D-6E8A-4147-A177-3AD203B41FA5}">
                      <a16:colId xmlns:a16="http://schemas.microsoft.com/office/drawing/2014/main" val="2600075372"/>
                    </a:ext>
                  </a:extLst>
                </a:gridCol>
                <a:gridCol w="3942826">
                  <a:extLst>
                    <a:ext uri="{9D8B030D-6E8A-4147-A177-3AD203B41FA5}">
                      <a16:colId xmlns:a16="http://schemas.microsoft.com/office/drawing/2014/main" val="2830994958"/>
                    </a:ext>
                  </a:extLst>
                </a:gridCol>
                <a:gridCol w="5234730">
                  <a:extLst>
                    <a:ext uri="{9D8B030D-6E8A-4147-A177-3AD203B41FA5}">
                      <a16:colId xmlns:a16="http://schemas.microsoft.com/office/drawing/2014/main" val="2784410151"/>
                    </a:ext>
                  </a:extLst>
                </a:gridCol>
              </a:tblGrid>
              <a:tr h="776462">
                <a:tc>
                  <a:txBody>
                    <a:bodyPr/>
                    <a:lstStyle/>
                    <a:p>
                      <a:pPr algn="ctr">
                        <a:lnSpc>
                          <a:spcPct val="250000"/>
                        </a:lnSpc>
                      </a:pPr>
                      <a:r>
                        <a:rPr lang="zh-CN" altLang="en-US" sz="1050" b="1" dirty="0">
                          <a:solidFill>
                            <a:schemeClr val="tx1"/>
                          </a:solidFill>
                        </a:rPr>
                        <a:t>              指标</a:t>
                      </a:r>
                      <a:endParaRPr lang="en-US" altLang="zh-CN" sz="1050" b="1" dirty="0">
                        <a:solidFill>
                          <a:schemeClr val="tx1"/>
                        </a:solidFill>
                      </a:endParaRPr>
                    </a:p>
                    <a:p>
                      <a:pPr algn="ctr">
                        <a:lnSpc>
                          <a:spcPct val="250000"/>
                        </a:lnSpc>
                      </a:pPr>
                      <a:r>
                        <a:rPr lang="zh-CN" altLang="en-US" sz="1050" b="1" dirty="0">
                          <a:solidFill>
                            <a:schemeClr val="tx1"/>
                          </a:solidFill>
                        </a:rPr>
                        <a:t>中间件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lnSpc>
                          <a:spcPct val="250000"/>
                        </a:lnSpc>
                      </a:pPr>
                      <a:r>
                        <a:rPr lang="zh-CN" altLang="en-US" sz="1400" b="1" dirty="0">
                          <a:solidFill>
                            <a:schemeClr val="tx1"/>
                          </a:solidFill>
                        </a:rPr>
                        <a:t>开发成本</a:t>
                      </a:r>
                      <a:r>
                        <a:rPr lang="en-US" altLang="zh-CN" sz="1400" b="1" dirty="0">
                          <a:solidFill>
                            <a:schemeClr val="tx1"/>
                          </a:solidFill>
                        </a:rPr>
                        <a:t>(</a:t>
                      </a:r>
                      <a:r>
                        <a:rPr lang="zh-CN" altLang="en-US" sz="1400" b="1" dirty="0">
                          <a:solidFill>
                            <a:schemeClr val="tx1"/>
                          </a:solidFill>
                        </a:rPr>
                        <a:t>代码侵入级别</a:t>
                      </a:r>
                      <a:r>
                        <a:rPr lang="en-US" altLang="zh-CN" sz="1400" b="1" dirty="0">
                          <a:solidFill>
                            <a:schemeClr val="tx1"/>
                          </a:solidFill>
                        </a:rPr>
                        <a:t>)</a:t>
                      </a:r>
                      <a:endParaRPr lang="zh-CN" alt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lang="zh-CN" altLang="en-US" sz="1400" b="1" dirty="0">
                          <a:solidFill>
                            <a:schemeClr val="tx1"/>
                          </a:solidFill>
                        </a:rPr>
                        <a:t>业务支撑</a:t>
                      </a:r>
                      <a:r>
                        <a:rPr lang="en-US" altLang="zh-CN" sz="1400" b="1" dirty="0">
                          <a:solidFill>
                            <a:schemeClr val="tx1"/>
                          </a:solidFill>
                        </a:rPr>
                        <a:t>(</a:t>
                      </a:r>
                      <a:r>
                        <a:rPr lang="zh-CN" altLang="en-US" sz="1400" b="1" dirty="0">
                          <a:solidFill>
                            <a:schemeClr val="tx1"/>
                          </a:solidFill>
                        </a:rPr>
                        <a:t>性能级别</a:t>
                      </a:r>
                      <a:r>
                        <a:rPr lang="en-US" altLang="zh-CN" sz="1400" b="1" dirty="0">
                          <a:solidFill>
                            <a:schemeClr val="tx1"/>
                          </a:solidFill>
                        </a:rPr>
                        <a:t>)</a:t>
                      </a:r>
                      <a:endParaRPr lang="zh-CN" alt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656718"/>
                  </a:ext>
                </a:extLst>
              </a:tr>
              <a:tr h="1168795">
                <a:tc>
                  <a:txBody>
                    <a:bodyPr/>
                    <a:lstStyle/>
                    <a:p>
                      <a:pPr algn="ctr"/>
                      <a:r>
                        <a:rPr lang="en-US" altLang="zh-CN" dirty="0" err="1"/>
                        <a:t>dubbo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dirty="0"/>
                        <a:t>高</a:t>
                      </a:r>
                      <a:r>
                        <a:rPr lang="en-US" altLang="zh-CN" sz="1200" dirty="0"/>
                        <a:t> </a:t>
                      </a:r>
                    </a:p>
                    <a:p>
                      <a:pPr marL="228600" indent="-228600">
                        <a:buAutoNum type="arabicParenBoth"/>
                      </a:pPr>
                      <a:r>
                        <a:rPr lang="zh-CN" altLang="en-US" sz="1200" dirty="0"/>
                        <a:t>服务发现 </a:t>
                      </a:r>
                      <a:r>
                        <a:rPr lang="en-US" altLang="zh-CN" sz="1200" dirty="0"/>
                        <a:t>:</a:t>
                      </a:r>
                      <a:r>
                        <a:rPr lang="zh-CN" altLang="en-US" sz="1200" dirty="0"/>
                        <a:t>客户端</a:t>
                      </a:r>
                      <a:r>
                        <a:rPr lang="en-US" altLang="zh-CN" sz="1200" dirty="0"/>
                        <a:t>,</a:t>
                      </a:r>
                      <a:r>
                        <a:rPr lang="zh-CN" altLang="en-US" sz="1200" dirty="0"/>
                        <a:t>服务端需要接口级别的配置</a:t>
                      </a:r>
                      <a:r>
                        <a:rPr lang="en-US" altLang="zh-CN" sz="1200" dirty="0"/>
                        <a:t>;</a:t>
                      </a:r>
                    </a:p>
                    <a:p>
                      <a:pPr marL="228600" indent="-228600">
                        <a:buAutoNum type="arabicParenBoth"/>
                      </a:pPr>
                      <a:r>
                        <a:rPr lang="zh-CN" altLang="en-US" sz="1200" dirty="0"/>
                        <a:t>流量管理 </a:t>
                      </a:r>
                      <a:r>
                        <a:rPr lang="en-US" altLang="zh-CN" sz="1200" dirty="0"/>
                        <a:t>: </a:t>
                      </a:r>
                      <a:r>
                        <a:rPr lang="zh-CN" altLang="en-US" sz="1200" dirty="0"/>
                        <a:t>配置 </a:t>
                      </a:r>
                      <a:r>
                        <a:rPr lang="en-US" altLang="zh-CN" sz="1200" dirty="0"/>
                        <a:t>+ </a:t>
                      </a:r>
                      <a:r>
                        <a:rPr lang="zh-CN" altLang="en-US" sz="1200" dirty="0"/>
                        <a:t>硬编码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dirty="0"/>
                        <a:t>高</a:t>
                      </a:r>
                      <a:endParaRPr lang="en-US" altLang="zh-CN" sz="1200" dirty="0"/>
                    </a:p>
                    <a:p>
                      <a:r>
                        <a:rPr lang="zh-CN" altLang="en-US" sz="1200" dirty="0"/>
                        <a:t>通讯协议</a:t>
                      </a:r>
                      <a:r>
                        <a:rPr lang="en-US" altLang="zh-CN" sz="1200" dirty="0"/>
                        <a:t>,</a:t>
                      </a:r>
                      <a:r>
                        <a:rPr lang="zh-CN" altLang="en-US" sz="1200" dirty="0"/>
                        <a:t>序列化协议高效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2702744"/>
                  </a:ext>
                </a:extLst>
              </a:tr>
              <a:tr h="1348609">
                <a:tc>
                  <a:txBody>
                    <a:bodyPr/>
                    <a:lstStyle/>
                    <a:p>
                      <a:pPr algn="ctr"/>
                      <a:r>
                        <a:rPr lang="en-US" altLang="zh-CN" dirty="0"/>
                        <a:t>spring-cloud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dirty="0"/>
                        <a:t>中</a:t>
                      </a:r>
                      <a:r>
                        <a:rPr lang="en-US" altLang="zh-CN" sz="1200" dirty="0"/>
                        <a:t> </a:t>
                      </a:r>
                    </a:p>
                    <a:p>
                      <a:pPr marL="228600" indent="-228600">
                        <a:buAutoNum type="arabicParenBoth"/>
                      </a:pPr>
                      <a:r>
                        <a:rPr lang="zh-CN" altLang="en-US" sz="1200" dirty="0"/>
                        <a:t>服务发现 </a:t>
                      </a:r>
                      <a:r>
                        <a:rPr lang="en-US" altLang="zh-CN" sz="1200" dirty="0"/>
                        <a:t>: </a:t>
                      </a:r>
                      <a:r>
                        <a:rPr lang="zh-CN" altLang="en-US" sz="1200" dirty="0"/>
                        <a:t>服务端需要在主配置中做应用级别配置</a:t>
                      </a:r>
                      <a:r>
                        <a:rPr lang="en-US" altLang="zh-CN" sz="1200" dirty="0"/>
                        <a:t>;</a:t>
                      </a:r>
                    </a:p>
                    <a:p>
                      <a:pPr marL="228600" indent="-228600">
                        <a:buAutoNum type="arabicParenBoth"/>
                      </a:pPr>
                      <a:r>
                        <a:rPr lang="zh-CN" altLang="en-US" sz="1200" dirty="0"/>
                        <a:t>流量管理 </a:t>
                      </a:r>
                      <a:r>
                        <a:rPr lang="en-US" altLang="zh-CN" sz="1200" dirty="0"/>
                        <a:t>: </a:t>
                      </a:r>
                      <a:r>
                        <a:rPr lang="zh-CN" altLang="en-US" sz="1200" dirty="0"/>
                        <a:t>配置 </a:t>
                      </a:r>
                      <a:r>
                        <a:rPr lang="en-US" altLang="zh-CN" sz="1200" dirty="0"/>
                        <a:t>+ </a:t>
                      </a:r>
                      <a:r>
                        <a:rPr lang="zh-CN" altLang="en-US" sz="1200" dirty="0"/>
                        <a:t>硬编码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dirty="0"/>
                        <a:t>中</a:t>
                      </a:r>
                      <a:endParaRPr lang="en-US" altLang="zh-CN" sz="1200" dirty="0"/>
                    </a:p>
                    <a:p>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95489"/>
                  </a:ext>
                </a:extLst>
              </a:tr>
              <a:tr h="776462">
                <a:tc>
                  <a:txBody>
                    <a:bodyPr/>
                    <a:lstStyle/>
                    <a:p>
                      <a:pPr algn="ctr"/>
                      <a:r>
                        <a:rPr lang="en-US" altLang="zh-CN" dirty="0" err="1"/>
                        <a:t>Istio</a:t>
                      </a:r>
                      <a:r>
                        <a:rPr lang="en-US" altLang="zh-CN" dirty="0"/>
                        <a:t> + k8s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dirty="0"/>
                        <a:t>低</a:t>
                      </a:r>
                      <a:endParaRPr lang="en-US" altLang="zh-CN" sz="1200" dirty="0"/>
                    </a:p>
                    <a:p>
                      <a:pPr marL="228600" indent="-228600">
                        <a:buAutoNum type="arabicParenBoth"/>
                      </a:pPr>
                      <a:r>
                        <a:rPr lang="zh-CN" altLang="en-US" sz="1200" dirty="0"/>
                        <a:t>服务发现 </a:t>
                      </a:r>
                      <a:r>
                        <a:rPr lang="en-US" altLang="zh-CN" sz="1200" dirty="0"/>
                        <a:t>: </a:t>
                      </a:r>
                      <a:r>
                        <a:rPr lang="zh-CN" altLang="en-US" sz="1200" dirty="0"/>
                        <a:t>服务代码中无需配置</a:t>
                      </a:r>
                      <a:r>
                        <a:rPr lang="en-US" altLang="zh-CN" sz="1200" dirty="0"/>
                        <a:t>,</a:t>
                      </a:r>
                      <a:r>
                        <a:rPr lang="zh-CN" altLang="en-US" sz="1200" dirty="0"/>
                        <a:t>平台部署需要配置应用名</a:t>
                      </a:r>
                      <a:endParaRPr lang="en-US" altLang="zh-CN" sz="1200" dirty="0"/>
                    </a:p>
                    <a:p>
                      <a:pPr marL="228600" indent="-228600">
                        <a:buAutoNum type="arabicParenBoth"/>
                      </a:pPr>
                      <a:r>
                        <a:rPr lang="zh-CN" altLang="en-US" sz="1200" dirty="0"/>
                        <a:t>流量管理 </a:t>
                      </a:r>
                      <a:r>
                        <a:rPr lang="en-US" altLang="zh-CN" sz="1200" dirty="0"/>
                        <a:t>: </a:t>
                      </a:r>
                      <a:r>
                        <a:rPr lang="en-US" altLang="zh-CN" sz="1200" dirty="0" err="1"/>
                        <a:t>yaml</a:t>
                      </a:r>
                      <a:r>
                        <a:rPr lang="zh-CN" altLang="en-US" sz="1200" dirty="0"/>
                        <a:t>配置 </a:t>
                      </a:r>
                      <a:r>
                        <a:rPr lang="en-US" altLang="zh-CN" sz="1200" dirty="0"/>
                        <a:t>+ </a:t>
                      </a:r>
                      <a:r>
                        <a:rPr lang="zh-CN" altLang="en-US" sz="1200" dirty="0"/>
                        <a:t>热下发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200" dirty="0"/>
                        <a:t>低</a:t>
                      </a:r>
                      <a:endParaRPr lang="en-US" altLang="zh-CN" sz="1200" dirty="0"/>
                    </a:p>
                    <a:p>
                      <a:r>
                        <a:rPr lang="zh-CN" altLang="en-US" sz="1200" dirty="0"/>
                        <a:t>每次</a:t>
                      </a:r>
                      <a:r>
                        <a:rPr lang="en-US" altLang="zh-CN" sz="1200" dirty="0" err="1"/>
                        <a:t>rpc</a:t>
                      </a:r>
                      <a:r>
                        <a:rPr lang="zh-CN" altLang="en-US" sz="1200" dirty="0"/>
                        <a:t>多了两层代理</a:t>
                      </a:r>
                      <a:r>
                        <a:rPr lang="en-US" altLang="zh-CN" sz="1200" dirty="0"/>
                        <a:t>,</a:t>
                      </a:r>
                      <a:r>
                        <a:rPr lang="zh-CN" altLang="en-US" sz="1200" dirty="0"/>
                        <a:t>另外每次请求时通过</a:t>
                      </a:r>
                      <a:r>
                        <a:rPr lang="en-US" altLang="zh-CN" sz="1200" dirty="0"/>
                        <a:t>Mixer</a:t>
                      </a:r>
                      <a:r>
                        <a:rPr lang="zh-CN" altLang="en-US" sz="1200" dirty="0"/>
                        <a:t>组件多了一些</a:t>
                      </a:r>
                      <a:r>
                        <a:rPr lang="en-US" altLang="zh-CN" sz="1200" dirty="0"/>
                        <a:t>check</a:t>
                      </a:r>
                      <a:r>
                        <a:rPr lang="zh-CN" altLang="en-US" sz="1200" dirty="0"/>
                        <a:t>和</a:t>
                      </a:r>
                      <a:r>
                        <a:rPr lang="en-US" altLang="zh-CN" sz="1200" dirty="0"/>
                        <a:t>report,</a:t>
                      </a:r>
                      <a:r>
                        <a:rPr lang="zh-CN" altLang="en-US" sz="1200" dirty="0"/>
                        <a:t>因此有较大的额外网络开销 </a:t>
                      </a:r>
                      <a:r>
                        <a:rPr lang="en-US" altLang="zh-CN" sz="1200" dirty="0"/>
                        <a:t>(</a:t>
                      </a:r>
                      <a:r>
                        <a:rPr lang="zh-CN" altLang="en-US" sz="1200" dirty="0"/>
                        <a:t>高版本</a:t>
                      </a:r>
                      <a:r>
                        <a:rPr lang="en-US" altLang="zh-CN" sz="1200" dirty="0" err="1"/>
                        <a:t>istio</a:t>
                      </a:r>
                      <a:r>
                        <a:rPr lang="en-US" altLang="zh-CN" sz="1200" dirty="0"/>
                        <a:t> </a:t>
                      </a:r>
                      <a:r>
                        <a:rPr lang="zh-CN" altLang="en-US" sz="1200" dirty="0"/>
                        <a:t>支持关闭</a:t>
                      </a:r>
                      <a:r>
                        <a:rPr lang="en-US" altLang="zh-CN" sz="1200" dirty="0"/>
                        <a:t>Mixer</a:t>
                      </a:r>
                      <a:r>
                        <a:rPr lang="zh-CN" altLang="en-US" sz="1200" dirty="0"/>
                        <a:t>服务</a:t>
                      </a:r>
                      <a:r>
                        <a:rPr lang="en-US" altLang="zh-CN" sz="1200" dirty="0"/>
                        <a:t>)</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19161"/>
                  </a:ext>
                </a:extLst>
              </a:tr>
            </a:tbl>
          </a:graphicData>
        </a:graphic>
      </p:graphicFrame>
      <p:sp>
        <p:nvSpPr>
          <p:cNvPr id="6" name="矩形 5">
            <a:extLst>
              <a:ext uri="{FF2B5EF4-FFF2-40B4-BE49-F238E27FC236}">
                <a16:creationId xmlns:a16="http://schemas.microsoft.com/office/drawing/2014/main" id="{DC727196-A228-4181-BE1F-2219C5E26889}"/>
              </a:ext>
            </a:extLst>
          </p:cNvPr>
          <p:cNvSpPr/>
          <p:nvPr/>
        </p:nvSpPr>
        <p:spPr>
          <a:xfrm>
            <a:off x="2281806" y="2474752"/>
            <a:ext cx="436228" cy="9227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89FB7D9-7EC8-4110-AD87-EA94E036C8A6}"/>
              </a:ext>
            </a:extLst>
          </p:cNvPr>
          <p:cNvSpPr/>
          <p:nvPr/>
        </p:nvSpPr>
        <p:spPr>
          <a:xfrm>
            <a:off x="2820099" y="2474751"/>
            <a:ext cx="436228" cy="9227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4CCAF88-32D7-48AB-9430-931695B32ADE}"/>
              </a:ext>
            </a:extLst>
          </p:cNvPr>
          <p:cNvSpPr/>
          <p:nvPr/>
        </p:nvSpPr>
        <p:spPr>
          <a:xfrm>
            <a:off x="3358392" y="2475478"/>
            <a:ext cx="436228" cy="9227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0B2CCFB-E3D3-4928-AE3B-6B019FE37D2D}"/>
              </a:ext>
            </a:extLst>
          </p:cNvPr>
          <p:cNvSpPr/>
          <p:nvPr/>
        </p:nvSpPr>
        <p:spPr>
          <a:xfrm>
            <a:off x="2291593" y="3646795"/>
            <a:ext cx="436228" cy="9227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43734E6-44C7-4905-8EC1-A4477FEDAAD0}"/>
              </a:ext>
            </a:extLst>
          </p:cNvPr>
          <p:cNvSpPr/>
          <p:nvPr/>
        </p:nvSpPr>
        <p:spPr>
          <a:xfrm>
            <a:off x="2829886" y="3646794"/>
            <a:ext cx="436228" cy="9227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3B816A7-930A-4D2C-9A4A-80FF1C04F30D}"/>
              </a:ext>
            </a:extLst>
          </p:cNvPr>
          <p:cNvSpPr/>
          <p:nvPr/>
        </p:nvSpPr>
        <p:spPr>
          <a:xfrm>
            <a:off x="6226030" y="2474025"/>
            <a:ext cx="436228" cy="9227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CC483186-F4CB-4F4D-8B79-4D38DB14951D}"/>
              </a:ext>
            </a:extLst>
          </p:cNvPr>
          <p:cNvSpPr/>
          <p:nvPr/>
        </p:nvSpPr>
        <p:spPr>
          <a:xfrm>
            <a:off x="6764323" y="2474024"/>
            <a:ext cx="436228" cy="9227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E0A7E4B-B18A-442A-B01F-DD1D20009BB1}"/>
              </a:ext>
            </a:extLst>
          </p:cNvPr>
          <p:cNvSpPr/>
          <p:nvPr/>
        </p:nvSpPr>
        <p:spPr>
          <a:xfrm>
            <a:off x="7302616" y="2474751"/>
            <a:ext cx="436228" cy="9227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1D312F9-3A02-46F0-8D3F-0F587DE8F50A}"/>
              </a:ext>
            </a:extLst>
          </p:cNvPr>
          <p:cNvSpPr/>
          <p:nvPr/>
        </p:nvSpPr>
        <p:spPr>
          <a:xfrm>
            <a:off x="6235818" y="3646794"/>
            <a:ext cx="436228" cy="9227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14A79D8F-68A3-4FCF-904E-13EF88626237}"/>
              </a:ext>
            </a:extLst>
          </p:cNvPr>
          <p:cNvSpPr/>
          <p:nvPr/>
        </p:nvSpPr>
        <p:spPr>
          <a:xfrm>
            <a:off x="6774111" y="3646793"/>
            <a:ext cx="436228" cy="9227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1F51C035-673C-4420-B730-1188DDF9401E}"/>
              </a:ext>
            </a:extLst>
          </p:cNvPr>
          <p:cNvSpPr/>
          <p:nvPr/>
        </p:nvSpPr>
        <p:spPr>
          <a:xfrm>
            <a:off x="6226030" y="4998819"/>
            <a:ext cx="436228" cy="9227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887D883-F376-4E27-8A92-54A7A70562A8}"/>
              </a:ext>
            </a:extLst>
          </p:cNvPr>
          <p:cNvSpPr/>
          <p:nvPr/>
        </p:nvSpPr>
        <p:spPr>
          <a:xfrm>
            <a:off x="2281806" y="4998819"/>
            <a:ext cx="436228" cy="92279"/>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9209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31</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5543887" cy="646331"/>
          </a:xfrm>
          <a:prstGeom prst="rect">
            <a:avLst/>
          </a:prstGeom>
          <a:noFill/>
        </p:spPr>
        <p:txBody>
          <a:bodyPr wrap="square" rtlCol="0">
            <a:spAutoFit/>
          </a:bodyPr>
          <a:lstStyle/>
          <a:p>
            <a:r>
              <a:rPr lang="zh-CN" altLang="en-US" dirty="0"/>
              <a:t>二 、中间件 </a:t>
            </a:r>
            <a:r>
              <a:rPr lang="en-US" altLang="zh-CN" dirty="0"/>
              <a:t>– </a:t>
            </a:r>
            <a:r>
              <a:rPr lang="zh-CN" altLang="en-US" dirty="0"/>
              <a:t>选型策略</a:t>
            </a:r>
          </a:p>
          <a:p>
            <a:endParaRPr lang="zh-CN" altLang="en-US" dirty="0"/>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11" name="直接连接符 10">
            <a:extLst>
              <a:ext uri="{FF2B5EF4-FFF2-40B4-BE49-F238E27FC236}">
                <a16:creationId xmlns:a16="http://schemas.microsoft.com/office/drawing/2014/main" id="{8EEE4CA0-5764-4A05-9E8C-0722CC78FD7D}"/>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D1A0ED9-7A7A-4C79-81B3-B3122A36A14A}"/>
              </a:ext>
            </a:extLst>
          </p:cNvPr>
          <p:cNvSpPr/>
          <p:nvPr/>
        </p:nvSpPr>
        <p:spPr>
          <a:xfrm>
            <a:off x="8346010" y="4194964"/>
            <a:ext cx="812278" cy="291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FDB83E8-5580-46FD-9434-124F5D356F9F}"/>
              </a:ext>
            </a:extLst>
          </p:cNvPr>
          <p:cNvSpPr txBox="1"/>
          <p:nvPr/>
        </p:nvSpPr>
        <p:spPr>
          <a:xfrm>
            <a:off x="2156813" y="1540819"/>
            <a:ext cx="7866535" cy="2523768"/>
          </a:xfrm>
          <a:prstGeom prst="rect">
            <a:avLst/>
          </a:prstGeom>
          <a:noFill/>
        </p:spPr>
        <p:txBody>
          <a:bodyPr wrap="square" rtlCol="0">
            <a:spAutoFit/>
          </a:bodyPr>
          <a:lstStyle/>
          <a:p>
            <a:r>
              <a:rPr lang="zh-CN" altLang="en-US" dirty="0"/>
              <a:t>考虑的几个角度 </a:t>
            </a:r>
            <a:r>
              <a:rPr lang="en-US" altLang="zh-CN" dirty="0"/>
              <a:t>: </a:t>
            </a:r>
          </a:p>
          <a:p>
            <a:endParaRPr lang="en-US" altLang="zh-CN" dirty="0"/>
          </a:p>
          <a:p>
            <a:r>
              <a:rPr lang="en-US" altLang="zh-CN" dirty="0"/>
              <a:t>	</a:t>
            </a:r>
            <a:r>
              <a:rPr lang="zh-CN" altLang="en-US" sz="1400" dirty="0"/>
              <a:t>纵向</a:t>
            </a:r>
            <a:r>
              <a:rPr lang="en-US" altLang="zh-CN" sz="1400" dirty="0"/>
              <a:t>(</a:t>
            </a:r>
            <a:r>
              <a:rPr lang="zh-CN" altLang="en-US" sz="1400" dirty="0"/>
              <a:t>技术发展</a:t>
            </a:r>
            <a:r>
              <a:rPr lang="en-US" altLang="zh-CN" sz="1400" dirty="0"/>
              <a:t>)</a:t>
            </a:r>
            <a:r>
              <a:rPr lang="zh-CN" altLang="en-US" sz="1400" dirty="0"/>
              <a:t> </a:t>
            </a:r>
            <a:r>
              <a:rPr lang="en-US" altLang="zh-CN" sz="1400" dirty="0"/>
              <a:t>: </a:t>
            </a:r>
            <a:r>
              <a:rPr lang="zh-CN" altLang="en-US" sz="1400" dirty="0"/>
              <a:t>技术栈在所在技术体系发展中的位置</a:t>
            </a:r>
            <a:endParaRPr lang="en-US" altLang="zh-CN" sz="1400" dirty="0"/>
          </a:p>
          <a:p>
            <a:endParaRPr lang="en-US" altLang="zh-CN" sz="1400" dirty="0"/>
          </a:p>
          <a:p>
            <a:r>
              <a:rPr lang="en-US" altLang="zh-CN" sz="1400" dirty="0"/>
              <a:t>	</a:t>
            </a:r>
            <a:r>
              <a:rPr lang="zh-CN" altLang="en-US" sz="1400" dirty="0"/>
              <a:t>横向</a:t>
            </a:r>
            <a:r>
              <a:rPr lang="en-US" altLang="zh-CN" sz="1400" dirty="0"/>
              <a:t>(</a:t>
            </a:r>
            <a:r>
              <a:rPr lang="zh-CN" altLang="en-US" sz="1400" dirty="0"/>
              <a:t>开发</a:t>
            </a:r>
            <a:r>
              <a:rPr lang="en-US" altLang="zh-CN" sz="1400" dirty="0"/>
              <a:t>,</a:t>
            </a:r>
            <a:r>
              <a:rPr lang="zh-CN" altLang="en-US" sz="1400" dirty="0"/>
              <a:t>运维成本</a:t>
            </a:r>
            <a:r>
              <a:rPr lang="en-US" altLang="zh-CN" sz="1400" dirty="0"/>
              <a:t>,</a:t>
            </a:r>
            <a:r>
              <a:rPr lang="zh-CN" altLang="en-US" sz="1400" dirty="0"/>
              <a:t>业务需求</a:t>
            </a:r>
            <a:r>
              <a:rPr lang="en-US" altLang="zh-CN" sz="1400" dirty="0"/>
              <a:t>)</a:t>
            </a:r>
            <a:r>
              <a:rPr lang="zh-CN" altLang="en-US" sz="1400" dirty="0"/>
              <a:t> </a:t>
            </a:r>
            <a:r>
              <a:rPr lang="en-US" altLang="zh-CN" sz="1400" dirty="0"/>
              <a:t>: </a:t>
            </a:r>
            <a:r>
              <a:rPr lang="zh-CN" altLang="en-US" sz="1400" dirty="0"/>
              <a:t>技术栈所需开发</a:t>
            </a:r>
            <a:r>
              <a:rPr lang="en-US" altLang="zh-CN" sz="1400" dirty="0"/>
              <a:t>,</a:t>
            </a:r>
            <a:r>
              <a:rPr lang="zh-CN" altLang="en-US" sz="1400" dirty="0"/>
              <a:t>运维的成本现状及业务规模增长趋势</a:t>
            </a:r>
            <a:endParaRPr lang="en-US" altLang="zh-CN" sz="1400" dirty="0"/>
          </a:p>
          <a:p>
            <a:r>
              <a:rPr lang="en-US" altLang="zh-CN" sz="1400" dirty="0"/>
              <a:t>	</a:t>
            </a:r>
            <a:endParaRPr lang="en-US" altLang="zh-CN" dirty="0"/>
          </a:p>
          <a:p>
            <a:endParaRPr lang="en-US" altLang="zh-CN" dirty="0"/>
          </a:p>
          <a:p>
            <a:r>
              <a:rPr lang="zh-CN" altLang="en-US" sz="1200" b="1" dirty="0"/>
              <a:t>业务是最重要的考虑方面</a:t>
            </a:r>
            <a:r>
              <a:rPr lang="en-US" altLang="zh-CN" sz="1200" b="1" dirty="0"/>
              <a:t>,</a:t>
            </a:r>
            <a:r>
              <a:rPr lang="zh-CN" altLang="en-US" sz="1200" b="1" dirty="0"/>
              <a:t>具体选取那种技术</a:t>
            </a:r>
            <a:r>
              <a:rPr lang="en-US" altLang="zh-CN" sz="1200" b="1" dirty="0"/>
              <a:t>,</a:t>
            </a:r>
            <a:r>
              <a:rPr lang="zh-CN" altLang="en-US" sz="1200" b="1" dirty="0"/>
              <a:t>需要结合实际业务需求考量</a:t>
            </a:r>
            <a:r>
              <a:rPr lang="en-US" altLang="zh-CN" sz="1200" b="1" dirty="0"/>
              <a:t>.</a:t>
            </a:r>
          </a:p>
          <a:p>
            <a:r>
              <a:rPr lang="en-US" altLang="zh-CN" dirty="0"/>
              <a:t>	</a:t>
            </a:r>
          </a:p>
          <a:p>
            <a:r>
              <a:rPr lang="zh-CN" altLang="en-US" sz="1400" dirty="0"/>
              <a:t>    </a:t>
            </a:r>
            <a:endParaRPr lang="en-US" altLang="zh-CN" sz="4400" dirty="0"/>
          </a:p>
        </p:txBody>
      </p:sp>
    </p:spTree>
    <p:extLst>
      <p:ext uri="{BB962C8B-B14F-4D97-AF65-F5344CB8AC3E}">
        <p14:creationId xmlns:p14="http://schemas.microsoft.com/office/powerpoint/2010/main" val="3354867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62DF03-A72B-43F1-89D8-77A278BA0299}"/>
              </a:ext>
            </a:extLst>
          </p:cNvPr>
          <p:cNvSpPr txBox="1"/>
          <p:nvPr/>
        </p:nvSpPr>
        <p:spPr>
          <a:xfrm>
            <a:off x="4323055" y="2795387"/>
            <a:ext cx="3534052" cy="523220"/>
          </a:xfrm>
          <a:prstGeom prst="rect">
            <a:avLst/>
          </a:prstGeom>
          <a:noFill/>
        </p:spPr>
        <p:txBody>
          <a:bodyPr wrap="square" rtlCol="0">
            <a:spAutoFit/>
          </a:bodyPr>
          <a:lstStyle/>
          <a:p>
            <a:r>
              <a:rPr lang="zh-CN" altLang="en-US" sz="2800" dirty="0"/>
              <a:t>三</a:t>
            </a:r>
            <a:r>
              <a:rPr lang="zh-CN" altLang="en-US" dirty="0"/>
              <a:t>、</a:t>
            </a:r>
            <a:r>
              <a:rPr lang="en-US" altLang="zh-CN" sz="2800" dirty="0"/>
              <a:t> </a:t>
            </a:r>
            <a:r>
              <a:rPr lang="zh-CN" altLang="en-US" sz="2800" dirty="0"/>
              <a:t>常见微服务举例</a:t>
            </a:r>
            <a:endParaRPr lang="en-US" altLang="zh-CN" sz="2800" dirty="0"/>
          </a:p>
        </p:txBody>
      </p:sp>
      <p:sp>
        <p:nvSpPr>
          <p:cNvPr id="8" name="日期占位符 7">
            <a:extLst>
              <a:ext uri="{FF2B5EF4-FFF2-40B4-BE49-F238E27FC236}">
                <a16:creationId xmlns:a16="http://schemas.microsoft.com/office/drawing/2014/main" id="{3D0CC2B9-C73A-4172-A708-E667106D6D10}"/>
              </a:ext>
            </a:extLst>
          </p:cNvPr>
          <p:cNvSpPr>
            <a:spLocks noGrp="1"/>
          </p:cNvSpPr>
          <p:nvPr>
            <p:ph type="dt" sz="half" idx="10"/>
          </p:nvPr>
        </p:nvSpPr>
        <p:spPr/>
        <p:txBody>
          <a:bodyPr/>
          <a:lstStyle/>
          <a:p>
            <a:fld id="{4626F4F0-F629-480C-9D87-30463EB49692}" type="datetime1">
              <a:rPr lang="zh-CN" altLang="en-US" smtClean="0"/>
              <a:t>2020/1/2</a:t>
            </a:fld>
            <a:endParaRPr lang="zh-CN" altLang="en-US"/>
          </a:p>
        </p:txBody>
      </p:sp>
      <p:sp>
        <p:nvSpPr>
          <p:cNvPr id="9" name="灯片编号占位符 8">
            <a:extLst>
              <a:ext uri="{FF2B5EF4-FFF2-40B4-BE49-F238E27FC236}">
                <a16:creationId xmlns:a16="http://schemas.microsoft.com/office/drawing/2014/main" id="{2986F5A0-A899-47F8-B6BD-03F35B827047}"/>
              </a:ext>
            </a:extLst>
          </p:cNvPr>
          <p:cNvSpPr>
            <a:spLocks noGrp="1"/>
          </p:cNvSpPr>
          <p:nvPr>
            <p:ph type="sldNum" sz="quarter" idx="12"/>
          </p:nvPr>
        </p:nvSpPr>
        <p:spPr/>
        <p:txBody>
          <a:bodyPr/>
          <a:lstStyle/>
          <a:p>
            <a:fld id="{E33EFDFB-B961-4B7D-BC6C-98625E76EBC3}" type="slidenum">
              <a:rPr lang="zh-CN" altLang="en-US" smtClean="0"/>
              <a:t>32</a:t>
            </a:fld>
            <a:endParaRPr lang="zh-CN" altLang="en-US"/>
          </a:p>
        </p:txBody>
      </p:sp>
      <p:sp>
        <p:nvSpPr>
          <p:cNvPr id="10" name="页脚占位符 9">
            <a:extLst>
              <a:ext uri="{FF2B5EF4-FFF2-40B4-BE49-F238E27FC236}">
                <a16:creationId xmlns:a16="http://schemas.microsoft.com/office/drawing/2014/main" id="{770B745F-3738-46BA-A687-7FB7BC7DC7C7}"/>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3" name="文本框 12">
            <a:extLst>
              <a:ext uri="{FF2B5EF4-FFF2-40B4-BE49-F238E27FC236}">
                <a16:creationId xmlns:a16="http://schemas.microsoft.com/office/drawing/2014/main" id="{9F346EE5-6AFE-47A1-BAA1-9FD47E19655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4" name="直接连接符 13">
            <a:extLst>
              <a:ext uri="{FF2B5EF4-FFF2-40B4-BE49-F238E27FC236}">
                <a16:creationId xmlns:a16="http://schemas.microsoft.com/office/drawing/2014/main" id="{E6063787-8FF7-491F-80FD-EEAE36B0FB70}"/>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B021F1-9239-4E52-9C86-D14605CD52A9}"/>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5FE35057-446A-4019-B508-7993A8B6D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8" name="文本框 17">
            <a:extLst>
              <a:ext uri="{FF2B5EF4-FFF2-40B4-BE49-F238E27FC236}">
                <a16:creationId xmlns:a16="http://schemas.microsoft.com/office/drawing/2014/main" id="{AD0C3001-97EE-48B9-A7EE-D4C0E174EB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1529260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33</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9" name="文本框 8">
            <a:extLst>
              <a:ext uri="{FF2B5EF4-FFF2-40B4-BE49-F238E27FC236}">
                <a16:creationId xmlns:a16="http://schemas.microsoft.com/office/drawing/2014/main" id="{ED68F426-D8DA-42B4-B532-9C9050269D24}"/>
              </a:ext>
            </a:extLst>
          </p:cNvPr>
          <p:cNvSpPr txBox="1"/>
          <p:nvPr/>
        </p:nvSpPr>
        <p:spPr>
          <a:xfrm>
            <a:off x="838200" y="820620"/>
            <a:ext cx="10756037" cy="4001095"/>
          </a:xfrm>
          <a:prstGeom prst="rect">
            <a:avLst/>
          </a:prstGeom>
          <a:noFill/>
        </p:spPr>
        <p:txBody>
          <a:bodyPr wrap="square" rtlCol="0">
            <a:spAutoFit/>
          </a:bodyPr>
          <a:lstStyle/>
          <a:p>
            <a:r>
              <a:rPr lang="zh-CN" altLang="en-US" dirty="0"/>
              <a:t>缓存服务</a:t>
            </a:r>
            <a:endParaRPr lang="en-US" altLang="zh-CN" dirty="0"/>
          </a:p>
          <a:p>
            <a:r>
              <a:rPr lang="en-US" altLang="zh-CN" dirty="0"/>
              <a:t>	</a:t>
            </a:r>
          </a:p>
          <a:p>
            <a:r>
              <a:rPr lang="en-US" altLang="zh-CN" sz="1400" dirty="0"/>
              <a:t>    </a:t>
            </a:r>
            <a:r>
              <a:rPr lang="zh-CN" altLang="en-US" sz="1400" dirty="0"/>
              <a:t>基于</a:t>
            </a:r>
            <a:r>
              <a:rPr lang="en-US" altLang="zh-CN" sz="1400" dirty="0" err="1"/>
              <a:t>nosql</a:t>
            </a:r>
            <a:r>
              <a:rPr lang="zh-CN" altLang="en-US" sz="1400" dirty="0"/>
              <a:t>数据库的服务</a:t>
            </a:r>
            <a:r>
              <a:rPr lang="en-US" altLang="zh-CN" sz="1400" dirty="0"/>
              <a:t>,</a:t>
            </a:r>
            <a:r>
              <a:rPr lang="zh-CN" altLang="en-US" sz="1400" dirty="0"/>
              <a:t>对高频低变资源进行缓存</a:t>
            </a:r>
            <a:r>
              <a:rPr lang="en-US" altLang="zh-CN" sz="1400" dirty="0"/>
              <a:t>;</a:t>
            </a:r>
          </a:p>
          <a:p>
            <a:endParaRPr lang="en-US" altLang="zh-CN" sz="1400" dirty="0"/>
          </a:p>
          <a:p>
            <a:r>
              <a:rPr lang="zh-CN" altLang="en-US" dirty="0"/>
              <a:t>队列服务</a:t>
            </a:r>
            <a:endParaRPr lang="en-US" altLang="zh-CN" dirty="0"/>
          </a:p>
          <a:p>
            <a:r>
              <a:rPr lang="zh-CN" altLang="en-US" sz="1400" dirty="0"/>
              <a:t>    </a:t>
            </a:r>
            <a:endParaRPr lang="en-US" altLang="zh-CN" sz="1400" dirty="0"/>
          </a:p>
          <a:p>
            <a:r>
              <a:rPr lang="en-US" altLang="zh-CN" sz="1400" dirty="0"/>
              <a:t>    </a:t>
            </a:r>
            <a:r>
              <a:rPr lang="zh-CN" altLang="en-US" sz="1400" dirty="0"/>
              <a:t>基于</a:t>
            </a:r>
            <a:r>
              <a:rPr lang="en-US" altLang="zh-CN" sz="1400" dirty="0"/>
              <a:t>MQ</a:t>
            </a:r>
            <a:r>
              <a:rPr lang="zh-CN" altLang="en-US" sz="1400" dirty="0"/>
              <a:t>中间件服务</a:t>
            </a:r>
            <a:r>
              <a:rPr lang="en-US" altLang="zh-CN" sz="1400" dirty="0"/>
              <a:t>,</a:t>
            </a:r>
            <a:r>
              <a:rPr lang="zh-CN" altLang="en-US" sz="1400" dirty="0"/>
              <a:t>为异步流程拆分</a:t>
            </a:r>
            <a:r>
              <a:rPr lang="en-US" altLang="zh-CN" sz="1400" dirty="0"/>
              <a:t>,</a:t>
            </a:r>
            <a:r>
              <a:rPr lang="zh-CN" altLang="en-US" sz="1400" dirty="0"/>
              <a:t>高峰流量削峰等需求提供支持</a:t>
            </a:r>
            <a:r>
              <a:rPr lang="en-US" altLang="zh-CN" sz="1400" dirty="0"/>
              <a:t>;</a:t>
            </a:r>
          </a:p>
          <a:p>
            <a:pPr lvl="0"/>
            <a:endParaRPr lang="en-US" altLang="zh-CN" dirty="0">
              <a:solidFill>
                <a:prstClr val="black"/>
              </a:solidFill>
            </a:endParaRPr>
          </a:p>
          <a:p>
            <a:pPr lvl="0"/>
            <a:r>
              <a:rPr lang="zh-CN" altLang="en-US" dirty="0">
                <a:solidFill>
                  <a:prstClr val="black"/>
                </a:solidFill>
              </a:rPr>
              <a:t>注册中心服务</a:t>
            </a:r>
            <a:endParaRPr lang="en-US" altLang="zh-CN" dirty="0">
              <a:solidFill>
                <a:prstClr val="black"/>
              </a:solidFill>
            </a:endParaRPr>
          </a:p>
          <a:p>
            <a:pPr lvl="0"/>
            <a:r>
              <a:rPr lang="en-US" altLang="zh-CN" dirty="0">
                <a:solidFill>
                  <a:prstClr val="black"/>
                </a:solidFill>
              </a:rPr>
              <a:t>	</a:t>
            </a:r>
          </a:p>
          <a:p>
            <a:pPr lvl="0"/>
            <a:r>
              <a:rPr lang="zh-CN" altLang="en-US" sz="1400" dirty="0">
                <a:solidFill>
                  <a:prstClr val="black"/>
                </a:solidFill>
              </a:rPr>
              <a:t>    生产者注册服务或接口 </a:t>
            </a:r>
            <a:r>
              <a:rPr lang="en-US" altLang="zh-CN" sz="1400" dirty="0">
                <a:solidFill>
                  <a:prstClr val="black"/>
                </a:solidFill>
              </a:rPr>
              <a:t>, </a:t>
            </a:r>
            <a:r>
              <a:rPr lang="zh-CN" altLang="en-US" sz="1400" dirty="0">
                <a:solidFill>
                  <a:prstClr val="black"/>
                </a:solidFill>
              </a:rPr>
              <a:t>消费者发现目标服务或接口</a:t>
            </a:r>
            <a:r>
              <a:rPr lang="en-US" altLang="zh-CN" sz="1400" dirty="0">
                <a:solidFill>
                  <a:prstClr val="black"/>
                </a:solidFill>
              </a:rPr>
              <a:t>;</a:t>
            </a:r>
          </a:p>
          <a:p>
            <a:endParaRPr lang="en-US" altLang="zh-CN" sz="1400" dirty="0"/>
          </a:p>
          <a:p>
            <a:endParaRPr lang="en-US" altLang="zh-CN" sz="1400" dirty="0"/>
          </a:p>
          <a:p>
            <a:r>
              <a:rPr lang="en-US" altLang="zh-CN" sz="4800" dirty="0"/>
              <a:t>					……</a:t>
            </a:r>
          </a:p>
        </p:txBody>
      </p:sp>
      <p:sp>
        <p:nvSpPr>
          <p:cNvPr id="12" name="文本框 11">
            <a:extLst>
              <a:ext uri="{FF2B5EF4-FFF2-40B4-BE49-F238E27FC236}">
                <a16:creationId xmlns:a16="http://schemas.microsoft.com/office/drawing/2014/main" id="{FDAA6C19-A825-4B7F-A6A6-543C6B821CD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3" name="直接连接符 12">
            <a:extLst>
              <a:ext uri="{FF2B5EF4-FFF2-40B4-BE49-F238E27FC236}">
                <a16:creationId xmlns:a16="http://schemas.microsoft.com/office/drawing/2014/main" id="{2300BDE4-03DA-4BF8-9B68-CFE0650EE21B}"/>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779958F-81FB-4E65-8050-8FF28B719A25}"/>
              </a:ext>
            </a:extLst>
          </p:cNvPr>
          <p:cNvSpPr txBox="1"/>
          <p:nvPr/>
        </p:nvSpPr>
        <p:spPr>
          <a:xfrm>
            <a:off x="448540" y="134382"/>
            <a:ext cx="4308018" cy="369332"/>
          </a:xfrm>
          <a:prstGeom prst="rect">
            <a:avLst/>
          </a:prstGeom>
          <a:noFill/>
        </p:spPr>
        <p:txBody>
          <a:bodyPr wrap="square" rtlCol="0">
            <a:spAutoFit/>
          </a:bodyPr>
          <a:lstStyle/>
          <a:p>
            <a:r>
              <a:rPr lang="zh-CN" altLang="en-US" dirty="0"/>
              <a:t>三 、常见微服务举例 </a:t>
            </a:r>
            <a:r>
              <a:rPr lang="en-US" altLang="zh-CN" dirty="0"/>
              <a:t>– </a:t>
            </a:r>
            <a:r>
              <a:rPr lang="zh-CN" altLang="en-US" dirty="0"/>
              <a:t>应用中间件服务</a:t>
            </a:r>
          </a:p>
        </p:txBody>
      </p:sp>
      <p:cxnSp>
        <p:nvCxnSpPr>
          <p:cNvPr id="15" name="直接连接符 14">
            <a:extLst>
              <a:ext uri="{FF2B5EF4-FFF2-40B4-BE49-F238E27FC236}">
                <a16:creationId xmlns:a16="http://schemas.microsoft.com/office/drawing/2014/main" id="{834A173C-B173-4F2D-8722-84F15858405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90BAB56-1EC3-494B-9AD9-3E7F04A7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7" name="文本框 16">
            <a:extLst>
              <a:ext uri="{FF2B5EF4-FFF2-40B4-BE49-F238E27FC236}">
                <a16:creationId xmlns:a16="http://schemas.microsoft.com/office/drawing/2014/main" id="{1AB131C2-A30F-4A78-A56F-93D8F5D7DE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190130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34</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9" name="文本框 8">
            <a:extLst>
              <a:ext uri="{FF2B5EF4-FFF2-40B4-BE49-F238E27FC236}">
                <a16:creationId xmlns:a16="http://schemas.microsoft.com/office/drawing/2014/main" id="{ED68F426-D8DA-42B4-B532-9C9050269D24}"/>
              </a:ext>
            </a:extLst>
          </p:cNvPr>
          <p:cNvSpPr txBox="1"/>
          <p:nvPr/>
        </p:nvSpPr>
        <p:spPr>
          <a:xfrm>
            <a:off x="838200" y="820620"/>
            <a:ext cx="10756037" cy="3877985"/>
          </a:xfrm>
          <a:prstGeom prst="rect">
            <a:avLst/>
          </a:prstGeom>
          <a:noFill/>
        </p:spPr>
        <p:txBody>
          <a:bodyPr wrap="square" rtlCol="0">
            <a:spAutoFit/>
          </a:bodyPr>
          <a:lstStyle/>
          <a:p>
            <a:r>
              <a:rPr lang="zh-CN" altLang="en-US" dirty="0"/>
              <a:t>系统监控服务</a:t>
            </a:r>
            <a:endParaRPr lang="en-US" altLang="zh-CN" dirty="0"/>
          </a:p>
          <a:p>
            <a:r>
              <a:rPr lang="zh-CN" altLang="en-US" sz="1400" dirty="0"/>
              <a:t>    </a:t>
            </a:r>
            <a:endParaRPr lang="en-US" altLang="zh-CN" sz="1400" dirty="0"/>
          </a:p>
          <a:p>
            <a:r>
              <a:rPr lang="en-US" altLang="zh-CN" sz="1400" dirty="0"/>
              <a:t>    </a:t>
            </a:r>
            <a:r>
              <a:rPr lang="zh-CN" altLang="en-US" sz="1400" dirty="0"/>
              <a:t>基于</a:t>
            </a:r>
            <a:r>
              <a:rPr lang="en-US" altLang="zh-CN" sz="1400" dirty="0"/>
              <a:t>java-agent</a:t>
            </a:r>
            <a:r>
              <a:rPr lang="zh-CN" altLang="en-US" sz="1400" dirty="0"/>
              <a:t>集成可配置的</a:t>
            </a:r>
            <a:r>
              <a:rPr lang="en-US" altLang="zh-CN" sz="1400" dirty="0"/>
              <a:t>java</a:t>
            </a:r>
            <a:r>
              <a:rPr lang="zh-CN" altLang="en-US" sz="1400" dirty="0"/>
              <a:t>探针应用</a:t>
            </a:r>
            <a:r>
              <a:rPr lang="en-US" altLang="zh-CN" sz="1400" dirty="0"/>
              <a:t>,</a:t>
            </a:r>
            <a:r>
              <a:rPr lang="zh-CN" altLang="en-US" sz="1400" dirty="0"/>
              <a:t>用于系统健康监测</a:t>
            </a:r>
            <a:r>
              <a:rPr lang="en-US" altLang="zh-CN" sz="1400" dirty="0"/>
              <a:t>,</a:t>
            </a:r>
            <a:r>
              <a:rPr lang="zh-CN" altLang="en-US" sz="1400" dirty="0"/>
              <a:t>调用链环路监控</a:t>
            </a:r>
            <a:r>
              <a:rPr lang="en-US" altLang="zh-CN" sz="1400" dirty="0"/>
              <a:t>,</a:t>
            </a:r>
            <a:r>
              <a:rPr lang="zh-CN" altLang="en-US" sz="1400" dirty="0"/>
              <a:t>结合触达服务能更精准有效预警通知给开发者</a:t>
            </a:r>
            <a:r>
              <a:rPr lang="en-US" altLang="zh-CN" sz="1400" dirty="0"/>
              <a:t>;</a:t>
            </a:r>
          </a:p>
          <a:p>
            <a:endParaRPr lang="en-US" altLang="zh-CN" sz="1400" dirty="0"/>
          </a:p>
          <a:p>
            <a:r>
              <a:rPr lang="zh-CN" altLang="en-US" dirty="0"/>
              <a:t>应用权限服务</a:t>
            </a:r>
            <a:endParaRPr lang="en-US" altLang="zh-CN" dirty="0"/>
          </a:p>
          <a:p>
            <a:r>
              <a:rPr lang="en-US" altLang="zh-CN" dirty="0"/>
              <a:t>	</a:t>
            </a:r>
            <a:endParaRPr lang="en-US" altLang="zh-CN" sz="1400" dirty="0"/>
          </a:p>
          <a:p>
            <a:r>
              <a:rPr lang="en-US" altLang="zh-CN" sz="1400" dirty="0"/>
              <a:t>    </a:t>
            </a:r>
            <a:r>
              <a:rPr lang="zh-CN" altLang="en-US" sz="1400" dirty="0"/>
              <a:t>用户管理</a:t>
            </a:r>
            <a:r>
              <a:rPr lang="en-US" altLang="zh-CN" sz="1400" dirty="0"/>
              <a:t>,</a:t>
            </a:r>
            <a:r>
              <a:rPr lang="zh-CN" altLang="en-US" sz="1400" dirty="0"/>
              <a:t>角色管理</a:t>
            </a:r>
            <a:r>
              <a:rPr lang="en-US" altLang="zh-CN" sz="1400" dirty="0"/>
              <a:t>,</a:t>
            </a:r>
            <a:r>
              <a:rPr lang="zh-CN" altLang="en-US" sz="1400" dirty="0"/>
              <a:t>资源管理</a:t>
            </a:r>
            <a:r>
              <a:rPr lang="en-US" altLang="zh-CN" sz="1400" dirty="0"/>
              <a:t>,</a:t>
            </a:r>
            <a:r>
              <a:rPr lang="zh-CN" altLang="en-US" sz="1400" dirty="0"/>
              <a:t>组织管理</a:t>
            </a:r>
            <a:r>
              <a:rPr lang="en-US" altLang="zh-CN" sz="1400" dirty="0"/>
              <a:t>,</a:t>
            </a:r>
            <a:r>
              <a:rPr lang="zh-CN" altLang="en-US" sz="1400" dirty="0"/>
              <a:t>统一登录认证</a:t>
            </a:r>
            <a:r>
              <a:rPr lang="en-US" altLang="zh-CN" sz="1400" dirty="0"/>
              <a:t>,</a:t>
            </a:r>
            <a:r>
              <a:rPr lang="zh-CN" altLang="en-US" sz="1400" dirty="0"/>
              <a:t>会话的统计与管理</a:t>
            </a:r>
            <a:r>
              <a:rPr lang="en-US" altLang="zh-CN" sz="1400" dirty="0"/>
              <a:t>,</a:t>
            </a:r>
            <a:r>
              <a:rPr lang="zh-CN" altLang="en-US" sz="1400" dirty="0"/>
              <a:t>数据隔离等功能</a:t>
            </a:r>
            <a:r>
              <a:rPr lang="en-US" altLang="zh-CN" sz="1400" dirty="0"/>
              <a:t>;</a:t>
            </a:r>
          </a:p>
          <a:p>
            <a:r>
              <a:rPr lang="en-US" altLang="zh-CN" sz="1400" dirty="0"/>
              <a:t> </a:t>
            </a:r>
            <a:r>
              <a:rPr lang="en-US" altLang="zh-CN" dirty="0"/>
              <a:t>	</a:t>
            </a:r>
          </a:p>
          <a:p>
            <a:r>
              <a:rPr lang="zh-CN" altLang="en-US" dirty="0"/>
              <a:t>任务调度服务</a:t>
            </a:r>
            <a:endParaRPr lang="en-US" altLang="zh-CN" dirty="0"/>
          </a:p>
          <a:p>
            <a:endParaRPr lang="en-US" altLang="zh-CN" dirty="0"/>
          </a:p>
          <a:p>
            <a:r>
              <a:rPr lang="zh-CN" altLang="en-US" sz="1400" dirty="0"/>
              <a:t>    基于</a:t>
            </a:r>
            <a:r>
              <a:rPr lang="en-US" altLang="zh-CN" sz="1400" dirty="0"/>
              <a:t>spring-</a:t>
            </a:r>
            <a:r>
              <a:rPr lang="en-US" altLang="zh-CN" sz="1400" dirty="0" err="1"/>
              <a:t>quartz,zookeeper</a:t>
            </a:r>
            <a:r>
              <a:rPr lang="zh-CN" altLang="en-US" sz="1400" dirty="0"/>
              <a:t>集成分布式任务调度中心</a:t>
            </a:r>
            <a:r>
              <a:rPr lang="en-US" altLang="zh-CN" sz="1400" dirty="0"/>
              <a:t>;</a:t>
            </a:r>
            <a:endParaRPr lang="en-US" altLang="zh-CN" dirty="0"/>
          </a:p>
          <a:p>
            <a:r>
              <a:rPr lang="en-US" altLang="zh-CN" dirty="0"/>
              <a:t>	</a:t>
            </a:r>
          </a:p>
          <a:p>
            <a:r>
              <a:rPr lang="zh-CN" altLang="en-US" dirty="0"/>
              <a:t>通知触达服务</a:t>
            </a:r>
            <a:endParaRPr lang="en-US" altLang="zh-CN" dirty="0"/>
          </a:p>
          <a:p>
            <a:endParaRPr lang="en-US" altLang="zh-CN" dirty="0"/>
          </a:p>
          <a:p>
            <a:r>
              <a:rPr lang="zh-CN" altLang="en-US" sz="1400" dirty="0"/>
              <a:t>    基于等</a:t>
            </a:r>
            <a:r>
              <a:rPr lang="en-US" altLang="zh-CN" sz="1400" dirty="0" err="1"/>
              <a:t>webSocket</a:t>
            </a:r>
            <a:r>
              <a:rPr lang="en-US" altLang="zh-CN" sz="1400" dirty="0"/>
              <a:t>,</a:t>
            </a:r>
            <a:r>
              <a:rPr lang="zh-CN" altLang="en-US" sz="1400" dirty="0"/>
              <a:t>短信</a:t>
            </a:r>
            <a:r>
              <a:rPr lang="en-US" altLang="zh-CN" sz="1400" dirty="0"/>
              <a:t>,</a:t>
            </a:r>
            <a:r>
              <a:rPr lang="zh-CN" altLang="en-US" sz="1400" dirty="0"/>
              <a:t>虚拟号码外呼 等中间件集成分布式通知管理服务</a:t>
            </a:r>
            <a:endParaRPr lang="en-US" altLang="zh-CN" sz="4400" dirty="0"/>
          </a:p>
        </p:txBody>
      </p:sp>
      <p:sp>
        <p:nvSpPr>
          <p:cNvPr id="12" name="文本框 11">
            <a:extLst>
              <a:ext uri="{FF2B5EF4-FFF2-40B4-BE49-F238E27FC236}">
                <a16:creationId xmlns:a16="http://schemas.microsoft.com/office/drawing/2014/main" id="{FDAA6C19-A825-4B7F-A6A6-543C6B821CD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3" name="直接连接符 12">
            <a:extLst>
              <a:ext uri="{FF2B5EF4-FFF2-40B4-BE49-F238E27FC236}">
                <a16:creationId xmlns:a16="http://schemas.microsoft.com/office/drawing/2014/main" id="{2300BDE4-03DA-4BF8-9B68-CFE0650EE21B}"/>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779958F-81FB-4E65-8050-8FF28B719A25}"/>
              </a:ext>
            </a:extLst>
          </p:cNvPr>
          <p:cNvSpPr txBox="1"/>
          <p:nvPr/>
        </p:nvSpPr>
        <p:spPr>
          <a:xfrm>
            <a:off x="448540" y="134382"/>
            <a:ext cx="4459020" cy="369332"/>
          </a:xfrm>
          <a:prstGeom prst="rect">
            <a:avLst/>
          </a:prstGeom>
          <a:noFill/>
        </p:spPr>
        <p:txBody>
          <a:bodyPr wrap="square" rtlCol="0">
            <a:spAutoFit/>
          </a:bodyPr>
          <a:lstStyle/>
          <a:p>
            <a:r>
              <a:rPr lang="zh-CN" altLang="en-US" dirty="0"/>
              <a:t>三 、常见微服务举例 </a:t>
            </a:r>
            <a:r>
              <a:rPr lang="en-US" altLang="zh-CN" dirty="0"/>
              <a:t>– </a:t>
            </a:r>
            <a:r>
              <a:rPr lang="zh-CN" altLang="en-US" dirty="0"/>
              <a:t>通用能力服务</a:t>
            </a:r>
          </a:p>
        </p:txBody>
      </p:sp>
      <p:cxnSp>
        <p:nvCxnSpPr>
          <p:cNvPr id="15" name="直接连接符 14">
            <a:extLst>
              <a:ext uri="{FF2B5EF4-FFF2-40B4-BE49-F238E27FC236}">
                <a16:creationId xmlns:a16="http://schemas.microsoft.com/office/drawing/2014/main" id="{834A173C-B173-4F2D-8722-84F15858405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90BAB56-1EC3-494B-9AD9-3E7F04A7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7" name="文本框 16">
            <a:extLst>
              <a:ext uri="{FF2B5EF4-FFF2-40B4-BE49-F238E27FC236}">
                <a16:creationId xmlns:a16="http://schemas.microsoft.com/office/drawing/2014/main" id="{1AB131C2-A30F-4A78-A56F-93D8F5D7DE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1764010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35</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9" name="文本框 8">
            <a:extLst>
              <a:ext uri="{FF2B5EF4-FFF2-40B4-BE49-F238E27FC236}">
                <a16:creationId xmlns:a16="http://schemas.microsoft.com/office/drawing/2014/main" id="{ED68F426-D8DA-42B4-B532-9C9050269D24}"/>
              </a:ext>
            </a:extLst>
          </p:cNvPr>
          <p:cNvSpPr txBox="1"/>
          <p:nvPr/>
        </p:nvSpPr>
        <p:spPr>
          <a:xfrm>
            <a:off x="838200" y="820620"/>
            <a:ext cx="10756037" cy="6032421"/>
          </a:xfrm>
          <a:prstGeom prst="rect">
            <a:avLst/>
          </a:prstGeom>
          <a:noFill/>
        </p:spPr>
        <p:txBody>
          <a:bodyPr wrap="square" rtlCol="0">
            <a:spAutoFit/>
          </a:bodyPr>
          <a:lstStyle/>
          <a:p>
            <a:r>
              <a:rPr lang="zh-CN" altLang="en-US" dirty="0"/>
              <a:t>内容管理服务</a:t>
            </a:r>
            <a:endParaRPr lang="en-US" altLang="zh-CN" dirty="0"/>
          </a:p>
          <a:p>
            <a:r>
              <a:rPr lang="en-US" altLang="zh-CN" dirty="0"/>
              <a:t>	</a:t>
            </a:r>
          </a:p>
          <a:p>
            <a:r>
              <a:rPr lang="zh-CN" altLang="en-US" sz="1400" dirty="0"/>
              <a:t>     运营人员使用</a:t>
            </a:r>
            <a:r>
              <a:rPr lang="en-US" altLang="zh-CN" sz="1400" dirty="0"/>
              <a:t>,</a:t>
            </a:r>
            <a:r>
              <a:rPr lang="zh-CN" altLang="en-US" sz="1400" dirty="0"/>
              <a:t>对客户</a:t>
            </a:r>
            <a:r>
              <a:rPr lang="en-US" altLang="zh-CN" sz="1400" dirty="0"/>
              <a:t>(B</a:t>
            </a:r>
            <a:r>
              <a:rPr lang="zh-CN" altLang="en-US" sz="1400" dirty="0"/>
              <a:t>端</a:t>
            </a:r>
            <a:r>
              <a:rPr lang="en-US" altLang="zh-CN" sz="1400" dirty="0"/>
              <a:t>,C</a:t>
            </a:r>
            <a:r>
              <a:rPr lang="zh-CN" altLang="en-US" sz="1400" dirty="0"/>
              <a:t>端等</a:t>
            </a:r>
            <a:r>
              <a:rPr lang="en-US" altLang="zh-CN" sz="1400" dirty="0"/>
              <a:t>)</a:t>
            </a:r>
            <a:r>
              <a:rPr lang="zh-CN" altLang="en-US" sz="1400" dirty="0"/>
              <a:t>用户业务内容进行配置</a:t>
            </a:r>
            <a:r>
              <a:rPr lang="en-US" altLang="zh-CN" sz="1400" dirty="0"/>
              <a:t>;</a:t>
            </a:r>
          </a:p>
          <a:p>
            <a:endParaRPr lang="en-US" altLang="zh-CN" sz="1400" dirty="0"/>
          </a:p>
          <a:p>
            <a:r>
              <a:rPr lang="zh-CN" altLang="en-US" dirty="0"/>
              <a:t>个性推荐服务</a:t>
            </a:r>
            <a:endParaRPr lang="en-US" altLang="zh-CN" dirty="0"/>
          </a:p>
          <a:p>
            <a:r>
              <a:rPr lang="en-US" altLang="zh-CN" dirty="0"/>
              <a:t>	</a:t>
            </a:r>
            <a:endParaRPr lang="en-US" altLang="zh-CN" sz="1400" dirty="0"/>
          </a:p>
          <a:p>
            <a:r>
              <a:rPr lang="en-US" altLang="zh-CN" sz="1400" dirty="0"/>
              <a:t>     </a:t>
            </a:r>
            <a:r>
              <a:rPr lang="zh-CN" altLang="en-US" sz="1400" dirty="0"/>
              <a:t>基于用户轨迹</a:t>
            </a:r>
            <a:r>
              <a:rPr lang="en-US" altLang="zh-CN" sz="1400" dirty="0"/>
              <a:t>,</a:t>
            </a:r>
            <a:r>
              <a:rPr lang="zh-CN" altLang="en-US" sz="1400" dirty="0"/>
              <a:t>画像等特征</a:t>
            </a:r>
            <a:r>
              <a:rPr lang="en-US" altLang="zh-CN" sz="1400" dirty="0"/>
              <a:t>,</a:t>
            </a:r>
            <a:r>
              <a:rPr lang="zh-CN" altLang="en-US" sz="1400" dirty="0"/>
              <a:t>通过相应的数学模型为不同用户提供精准推荐</a:t>
            </a:r>
            <a:r>
              <a:rPr lang="en-US" altLang="zh-CN" sz="1400" dirty="0"/>
              <a:t>;</a:t>
            </a:r>
          </a:p>
          <a:p>
            <a:endParaRPr lang="en-US" altLang="zh-CN" sz="1400" dirty="0"/>
          </a:p>
          <a:p>
            <a:pPr lvl="0"/>
            <a:r>
              <a:rPr lang="zh-CN" altLang="en-US" dirty="0">
                <a:solidFill>
                  <a:prstClr val="black"/>
                </a:solidFill>
              </a:rPr>
              <a:t>计费系统服务</a:t>
            </a:r>
            <a:endParaRPr lang="en-US" altLang="zh-CN" dirty="0">
              <a:solidFill>
                <a:prstClr val="black"/>
              </a:solidFill>
            </a:endParaRPr>
          </a:p>
          <a:p>
            <a:pPr lvl="0"/>
            <a:r>
              <a:rPr lang="en-US" altLang="zh-CN" dirty="0">
                <a:solidFill>
                  <a:prstClr val="black"/>
                </a:solidFill>
              </a:rPr>
              <a:t>	</a:t>
            </a:r>
            <a:endParaRPr lang="en-US" altLang="zh-CN" sz="1400" dirty="0">
              <a:solidFill>
                <a:prstClr val="black"/>
              </a:solidFill>
            </a:endParaRPr>
          </a:p>
          <a:p>
            <a:pPr lvl="0"/>
            <a:r>
              <a:rPr lang="en-US" altLang="zh-CN" sz="1400" dirty="0">
                <a:solidFill>
                  <a:prstClr val="black"/>
                </a:solidFill>
              </a:rPr>
              <a:t>     </a:t>
            </a:r>
            <a:r>
              <a:rPr lang="zh-CN" altLang="en-US" sz="1400" dirty="0">
                <a:solidFill>
                  <a:prstClr val="black"/>
                </a:solidFill>
              </a:rPr>
              <a:t>基于</a:t>
            </a:r>
            <a:r>
              <a:rPr lang="en-US" altLang="zh-CN" sz="1400" dirty="0" err="1">
                <a:solidFill>
                  <a:prstClr val="black"/>
                </a:solidFill>
              </a:rPr>
              <a:t>api</a:t>
            </a:r>
            <a:r>
              <a:rPr lang="zh-CN" altLang="en-US" sz="1400" dirty="0">
                <a:solidFill>
                  <a:prstClr val="black"/>
                </a:solidFill>
              </a:rPr>
              <a:t>网关监测流量等业务数据计算用户应付费用</a:t>
            </a:r>
            <a:r>
              <a:rPr lang="en-US" altLang="zh-CN" sz="1400" dirty="0">
                <a:solidFill>
                  <a:prstClr val="black"/>
                </a:solidFill>
              </a:rPr>
              <a:t>,</a:t>
            </a:r>
            <a:r>
              <a:rPr lang="zh-CN" altLang="en-US" sz="1400" dirty="0">
                <a:solidFill>
                  <a:prstClr val="black"/>
                </a:solidFill>
              </a:rPr>
              <a:t>并跟踪计费周期</a:t>
            </a:r>
            <a:r>
              <a:rPr lang="en-US" altLang="zh-CN" sz="1400" dirty="0">
                <a:solidFill>
                  <a:prstClr val="black"/>
                </a:solidFill>
              </a:rPr>
              <a:t>;</a:t>
            </a:r>
          </a:p>
          <a:p>
            <a:pPr lvl="0"/>
            <a:endParaRPr lang="en-US" altLang="zh-CN" dirty="0">
              <a:solidFill>
                <a:prstClr val="black"/>
              </a:solidFill>
            </a:endParaRPr>
          </a:p>
          <a:p>
            <a:pPr lvl="0"/>
            <a:r>
              <a:rPr lang="zh-CN" altLang="en-US" dirty="0">
                <a:solidFill>
                  <a:prstClr val="black"/>
                </a:solidFill>
              </a:rPr>
              <a:t>支付中心服务</a:t>
            </a:r>
            <a:endParaRPr lang="en-US" altLang="zh-CN" dirty="0">
              <a:solidFill>
                <a:prstClr val="black"/>
              </a:solidFill>
            </a:endParaRPr>
          </a:p>
          <a:p>
            <a:pPr lvl="0"/>
            <a:r>
              <a:rPr lang="en-US" altLang="zh-CN" dirty="0">
                <a:solidFill>
                  <a:prstClr val="black"/>
                </a:solidFill>
              </a:rPr>
              <a:t>	</a:t>
            </a:r>
            <a:endParaRPr lang="en-US" altLang="zh-CN" sz="1400" dirty="0">
              <a:solidFill>
                <a:prstClr val="black"/>
              </a:solidFill>
            </a:endParaRPr>
          </a:p>
          <a:p>
            <a:pPr lvl="0"/>
            <a:r>
              <a:rPr lang="zh-CN" altLang="en-US" sz="1400" dirty="0">
                <a:solidFill>
                  <a:prstClr val="black"/>
                </a:solidFill>
              </a:rPr>
              <a:t>     处理用户发起的支付请求</a:t>
            </a:r>
            <a:r>
              <a:rPr lang="en-US" altLang="zh-CN" sz="1400" dirty="0">
                <a:solidFill>
                  <a:prstClr val="black"/>
                </a:solidFill>
              </a:rPr>
              <a:t>,</a:t>
            </a:r>
            <a:r>
              <a:rPr lang="zh-CN" altLang="en-US" sz="1400" dirty="0">
                <a:solidFill>
                  <a:prstClr val="black"/>
                </a:solidFill>
              </a:rPr>
              <a:t>并调用相应银行接口或第三方支付接口</a:t>
            </a:r>
            <a:r>
              <a:rPr lang="en-US" altLang="zh-CN" sz="1400" dirty="0">
                <a:solidFill>
                  <a:prstClr val="black"/>
                </a:solidFill>
              </a:rPr>
              <a:t>,</a:t>
            </a:r>
            <a:r>
              <a:rPr lang="zh-CN" altLang="en-US" sz="1400" dirty="0">
                <a:solidFill>
                  <a:prstClr val="black"/>
                </a:solidFill>
              </a:rPr>
              <a:t>完成线上支付</a:t>
            </a:r>
            <a:r>
              <a:rPr lang="en-US" altLang="zh-CN" sz="1400" dirty="0">
                <a:solidFill>
                  <a:prstClr val="black"/>
                </a:solidFill>
              </a:rPr>
              <a:t>;</a:t>
            </a:r>
            <a:r>
              <a:rPr lang="zh-CN" altLang="en-US" sz="1400" dirty="0">
                <a:solidFill>
                  <a:prstClr val="black"/>
                </a:solidFill>
              </a:rPr>
              <a:t> </a:t>
            </a:r>
          </a:p>
          <a:p>
            <a:pPr lvl="0"/>
            <a:endParaRPr lang="en-US" altLang="zh-CN" sz="1400" dirty="0">
              <a:solidFill>
                <a:prstClr val="black"/>
              </a:solidFill>
            </a:endParaRPr>
          </a:p>
          <a:p>
            <a:pPr lvl="0"/>
            <a:r>
              <a:rPr lang="zh-CN" altLang="en-US" dirty="0">
                <a:solidFill>
                  <a:prstClr val="black"/>
                </a:solidFill>
              </a:rPr>
              <a:t>交易中心服务</a:t>
            </a:r>
            <a:endParaRPr lang="en-US" altLang="zh-CN" dirty="0">
              <a:solidFill>
                <a:prstClr val="black"/>
              </a:solidFill>
            </a:endParaRPr>
          </a:p>
          <a:p>
            <a:pPr lvl="0"/>
            <a:r>
              <a:rPr lang="en-US" altLang="zh-CN" dirty="0">
                <a:solidFill>
                  <a:prstClr val="black"/>
                </a:solidFill>
              </a:rPr>
              <a:t>	</a:t>
            </a:r>
            <a:endParaRPr lang="en-US" altLang="zh-CN" sz="1400" dirty="0">
              <a:solidFill>
                <a:prstClr val="black"/>
              </a:solidFill>
            </a:endParaRPr>
          </a:p>
          <a:p>
            <a:pPr lvl="0"/>
            <a:r>
              <a:rPr lang="zh-CN" altLang="en-US" sz="1400" dirty="0">
                <a:solidFill>
                  <a:prstClr val="black"/>
                </a:solidFill>
              </a:rPr>
              <a:t>     记录用户的交易数据生成订单</a:t>
            </a:r>
            <a:r>
              <a:rPr lang="en-US" altLang="zh-CN" sz="1400" dirty="0">
                <a:solidFill>
                  <a:prstClr val="black"/>
                </a:solidFill>
              </a:rPr>
              <a:t>,</a:t>
            </a:r>
            <a:r>
              <a:rPr lang="zh-CN" altLang="en-US" sz="1400" dirty="0">
                <a:solidFill>
                  <a:prstClr val="black"/>
                </a:solidFill>
              </a:rPr>
              <a:t>并统计维护用户的订单轨迹等</a:t>
            </a:r>
            <a:r>
              <a:rPr lang="en-US" altLang="zh-CN" sz="1400" dirty="0">
                <a:solidFill>
                  <a:prstClr val="black"/>
                </a:solidFill>
              </a:rPr>
              <a:t>;</a:t>
            </a:r>
            <a:r>
              <a:rPr lang="zh-CN" altLang="en-US" sz="1400" dirty="0">
                <a:solidFill>
                  <a:prstClr val="black"/>
                </a:solidFill>
              </a:rPr>
              <a:t> </a:t>
            </a:r>
          </a:p>
          <a:p>
            <a:r>
              <a:rPr lang="en-US" altLang="zh-CN" sz="4400" dirty="0"/>
              <a:t>				… …</a:t>
            </a:r>
          </a:p>
          <a:p>
            <a:r>
              <a:rPr lang="en-US" altLang="zh-CN" sz="1400" dirty="0"/>
              <a:t> </a:t>
            </a:r>
            <a:r>
              <a:rPr lang="en-US" altLang="zh-CN" dirty="0"/>
              <a:t>	</a:t>
            </a:r>
          </a:p>
        </p:txBody>
      </p:sp>
      <p:sp>
        <p:nvSpPr>
          <p:cNvPr id="12" name="文本框 11">
            <a:extLst>
              <a:ext uri="{FF2B5EF4-FFF2-40B4-BE49-F238E27FC236}">
                <a16:creationId xmlns:a16="http://schemas.microsoft.com/office/drawing/2014/main" id="{FDAA6C19-A825-4B7F-A6A6-543C6B821CD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3" name="直接连接符 12">
            <a:extLst>
              <a:ext uri="{FF2B5EF4-FFF2-40B4-BE49-F238E27FC236}">
                <a16:creationId xmlns:a16="http://schemas.microsoft.com/office/drawing/2014/main" id="{2300BDE4-03DA-4BF8-9B68-CFE0650EE21B}"/>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779958F-81FB-4E65-8050-8FF28B719A25}"/>
              </a:ext>
            </a:extLst>
          </p:cNvPr>
          <p:cNvSpPr txBox="1"/>
          <p:nvPr/>
        </p:nvSpPr>
        <p:spPr>
          <a:xfrm>
            <a:off x="448540" y="134382"/>
            <a:ext cx="3990295" cy="369332"/>
          </a:xfrm>
          <a:prstGeom prst="rect">
            <a:avLst/>
          </a:prstGeom>
          <a:noFill/>
        </p:spPr>
        <p:txBody>
          <a:bodyPr wrap="square" rtlCol="0">
            <a:spAutoFit/>
          </a:bodyPr>
          <a:lstStyle/>
          <a:p>
            <a:r>
              <a:rPr lang="zh-CN" altLang="en-US" dirty="0"/>
              <a:t>三 、常见微服务实例 </a:t>
            </a:r>
            <a:r>
              <a:rPr lang="en-US" altLang="zh-CN" dirty="0"/>
              <a:t>– </a:t>
            </a:r>
            <a:r>
              <a:rPr lang="zh-CN" altLang="en-US" dirty="0"/>
              <a:t>业务服务</a:t>
            </a:r>
          </a:p>
        </p:txBody>
      </p:sp>
      <p:cxnSp>
        <p:nvCxnSpPr>
          <p:cNvPr id="15" name="直接连接符 14">
            <a:extLst>
              <a:ext uri="{FF2B5EF4-FFF2-40B4-BE49-F238E27FC236}">
                <a16:creationId xmlns:a16="http://schemas.microsoft.com/office/drawing/2014/main" id="{834A173C-B173-4F2D-8722-84F15858405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90BAB56-1EC3-494B-9AD9-3E7F04A7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7" name="文本框 16">
            <a:extLst>
              <a:ext uri="{FF2B5EF4-FFF2-40B4-BE49-F238E27FC236}">
                <a16:creationId xmlns:a16="http://schemas.microsoft.com/office/drawing/2014/main" id="{1AB131C2-A30F-4A78-A56F-93D8F5D7DE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4149845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36</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2" name="文本框 11">
            <a:extLst>
              <a:ext uri="{FF2B5EF4-FFF2-40B4-BE49-F238E27FC236}">
                <a16:creationId xmlns:a16="http://schemas.microsoft.com/office/drawing/2014/main" id="{FDAA6C19-A825-4B7F-A6A6-543C6B821CD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3" name="直接连接符 12">
            <a:extLst>
              <a:ext uri="{FF2B5EF4-FFF2-40B4-BE49-F238E27FC236}">
                <a16:creationId xmlns:a16="http://schemas.microsoft.com/office/drawing/2014/main" id="{2300BDE4-03DA-4BF8-9B68-CFE0650EE21B}"/>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779958F-81FB-4E65-8050-8FF28B719A25}"/>
              </a:ext>
            </a:extLst>
          </p:cNvPr>
          <p:cNvSpPr txBox="1"/>
          <p:nvPr/>
        </p:nvSpPr>
        <p:spPr>
          <a:xfrm>
            <a:off x="448540" y="134382"/>
            <a:ext cx="7230644" cy="369332"/>
          </a:xfrm>
          <a:prstGeom prst="rect">
            <a:avLst/>
          </a:prstGeom>
          <a:noFill/>
        </p:spPr>
        <p:txBody>
          <a:bodyPr wrap="square" rtlCol="0">
            <a:spAutoFit/>
          </a:bodyPr>
          <a:lstStyle/>
          <a:p>
            <a:r>
              <a:rPr lang="zh-CN" altLang="en-US" dirty="0"/>
              <a:t>三 、常见微服务实例 </a:t>
            </a:r>
            <a:r>
              <a:rPr lang="en-US" altLang="zh-CN" dirty="0"/>
              <a:t>-</a:t>
            </a:r>
            <a:r>
              <a:rPr lang="zh-CN" altLang="en-US" dirty="0"/>
              <a:t>应用</a:t>
            </a:r>
            <a:r>
              <a:rPr lang="zh-CN" altLang="en-US" dirty="0">
                <a:solidFill>
                  <a:prstClr val="black"/>
                </a:solidFill>
              </a:rPr>
              <a:t>权限服务</a:t>
            </a:r>
            <a:r>
              <a:rPr lang="en-US" altLang="zh-CN" dirty="0">
                <a:solidFill>
                  <a:prstClr val="black"/>
                </a:solidFill>
              </a:rPr>
              <a:t>,</a:t>
            </a:r>
            <a:r>
              <a:rPr lang="zh-CN" altLang="en-US" dirty="0">
                <a:solidFill>
                  <a:prstClr val="black"/>
                </a:solidFill>
              </a:rPr>
              <a:t>注册中心服务和任务调度服务</a:t>
            </a:r>
            <a:endParaRPr lang="zh-CN" altLang="en-US" dirty="0"/>
          </a:p>
        </p:txBody>
      </p:sp>
      <p:cxnSp>
        <p:nvCxnSpPr>
          <p:cNvPr id="15" name="直接连接符 14">
            <a:extLst>
              <a:ext uri="{FF2B5EF4-FFF2-40B4-BE49-F238E27FC236}">
                <a16:creationId xmlns:a16="http://schemas.microsoft.com/office/drawing/2014/main" id="{834A173C-B173-4F2D-8722-84F15858405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90BAB56-1EC3-494B-9AD9-3E7F04A7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7" name="文本框 16">
            <a:extLst>
              <a:ext uri="{FF2B5EF4-FFF2-40B4-BE49-F238E27FC236}">
                <a16:creationId xmlns:a16="http://schemas.microsoft.com/office/drawing/2014/main" id="{1AB131C2-A30F-4A78-A56F-93D8F5D7DE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8" name="文本框 17">
            <a:extLst>
              <a:ext uri="{FF2B5EF4-FFF2-40B4-BE49-F238E27FC236}">
                <a16:creationId xmlns:a16="http://schemas.microsoft.com/office/drawing/2014/main" id="{1841A76C-868B-4969-B1AA-9B615347D1D0}"/>
              </a:ext>
            </a:extLst>
          </p:cNvPr>
          <p:cNvSpPr txBox="1"/>
          <p:nvPr/>
        </p:nvSpPr>
        <p:spPr>
          <a:xfrm>
            <a:off x="2108446" y="2769966"/>
            <a:ext cx="7963269" cy="2215991"/>
          </a:xfrm>
          <a:prstGeom prst="rect">
            <a:avLst/>
          </a:prstGeom>
          <a:noFill/>
        </p:spPr>
        <p:txBody>
          <a:bodyPr wrap="square" rtlCol="0">
            <a:spAutoFit/>
          </a:bodyPr>
          <a:lstStyle/>
          <a:p>
            <a:r>
              <a:rPr lang="zh-CN" altLang="en-US" dirty="0"/>
              <a:t>应用</a:t>
            </a:r>
            <a:r>
              <a:rPr lang="zh-CN" altLang="en-US" dirty="0">
                <a:solidFill>
                  <a:prstClr val="black"/>
                </a:solidFill>
              </a:rPr>
              <a:t>权限服务</a:t>
            </a:r>
            <a:r>
              <a:rPr lang="en-US" altLang="zh-CN" dirty="0">
                <a:solidFill>
                  <a:prstClr val="black"/>
                </a:solidFill>
              </a:rPr>
              <a:t>,</a:t>
            </a:r>
            <a:r>
              <a:rPr lang="zh-CN" altLang="en-US" dirty="0">
                <a:solidFill>
                  <a:prstClr val="black"/>
                </a:solidFill>
              </a:rPr>
              <a:t>注册中心服务和任务调度服务可看测试环境代码和页面</a:t>
            </a:r>
            <a:endParaRPr lang="en-US" altLang="zh-CN" dirty="0">
              <a:solidFill>
                <a:prstClr val="black"/>
              </a:solidFill>
            </a:endParaRPr>
          </a:p>
          <a:p>
            <a:endParaRPr lang="en-US" altLang="zh-CN" sz="1400" dirty="0">
              <a:solidFill>
                <a:prstClr val="black"/>
              </a:solidFill>
            </a:endParaRPr>
          </a:p>
          <a:p>
            <a:r>
              <a:rPr lang="en-US" altLang="zh-CN" sz="1400" dirty="0">
                <a:solidFill>
                  <a:prstClr val="black"/>
                </a:solidFill>
              </a:rPr>
              <a:t>          (</a:t>
            </a:r>
            <a:r>
              <a:rPr lang="en-US" altLang="zh-CN" sz="1400" dirty="0" err="1">
                <a:solidFill>
                  <a:prstClr val="black"/>
                </a:solidFill>
              </a:rPr>
              <a:t>github</a:t>
            </a:r>
            <a:r>
              <a:rPr lang="en-US" altLang="zh-CN" sz="1400" dirty="0">
                <a:solidFill>
                  <a:prstClr val="black"/>
                </a:solidFill>
              </a:rPr>
              <a:t> + maven.buukle.top:8080 + </a:t>
            </a:r>
            <a:r>
              <a:rPr lang="zh-CN" altLang="en-US" sz="1400" dirty="0">
                <a:solidFill>
                  <a:prstClr val="black"/>
                </a:solidFill>
              </a:rPr>
              <a:t>一键部署脚本 </a:t>
            </a:r>
            <a:r>
              <a:rPr lang="en-US" altLang="zh-CN" sz="1400" dirty="0">
                <a:solidFill>
                  <a:prstClr val="black"/>
                </a:solidFill>
              </a:rPr>
              <a:t>+ </a:t>
            </a:r>
            <a:r>
              <a:rPr lang="zh-CN" altLang="en-US" sz="1400" dirty="0">
                <a:solidFill>
                  <a:prstClr val="black"/>
                </a:solidFill>
              </a:rPr>
              <a:t>本地</a:t>
            </a:r>
            <a:r>
              <a:rPr lang="en-US" altLang="zh-CN" sz="1400" dirty="0">
                <a:solidFill>
                  <a:prstClr val="black"/>
                </a:solidFill>
              </a:rPr>
              <a:t>host (</a:t>
            </a:r>
            <a:r>
              <a:rPr lang="en-US" altLang="zh-CN" sz="1400" dirty="0" err="1">
                <a:solidFill>
                  <a:prstClr val="black"/>
                </a:solidFill>
              </a:rPr>
              <a:t>Mootool</a:t>
            </a:r>
            <a:r>
              <a:rPr lang="en-US" altLang="zh-CN" sz="1400" dirty="0">
                <a:solidFill>
                  <a:prstClr val="black"/>
                </a:solidFill>
              </a:rPr>
              <a:t>) )</a:t>
            </a:r>
          </a:p>
          <a:p>
            <a:endParaRPr lang="en-US" altLang="zh-CN" sz="1400" dirty="0">
              <a:solidFill>
                <a:prstClr val="black"/>
              </a:solidFill>
            </a:endParaRPr>
          </a:p>
          <a:p>
            <a:pPr algn="ctr"/>
            <a:r>
              <a:rPr lang="en-US" altLang="zh-CN" sz="1400" b="1" dirty="0" err="1">
                <a:solidFill>
                  <a:prstClr val="black"/>
                </a:solidFill>
              </a:rPr>
              <a:t>github</a:t>
            </a:r>
            <a:r>
              <a:rPr lang="zh-CN" altLang="en-US" sz="1400" b="1" dirty="0">
                <a:solidFill>
                  <a:prstClr val="black"/>
                </a:solidFill>
              </a:rPr>
              <a:t>仓库</a:t>
            </a:r>
            <a:endParaRPr lang="en-US" altLang="zh-CN" sz="1400" b="1" dirty="0">
              <a:solidFill>
                <a:prstClr val="black"/>
              </a:solidFill>
            </a:endParaRPr>
          </a:p>
          <a:p>
            <a:pPr algn="ctr"/>
            <a:endParaRPr lang="en-US" altLang="zh-CN" sz="1400" b="1" dirty="0">
              <a:solidFill>
                <a:prstClr val="black"/>
              </a:solidFill>
            </a:endParaRPr>
          </a:p>
          <a:p>
            <a:pPr algn="ctr"/>
            <a:r>
              <a:rPr lang="en-US" altLang="zh-CN" sz="1400" dirty="0" err="1">
                <a:solidFill>
                  <a:prstClr val="black"/>
                </a:solidFill>
              </a:rPr>
              <a:t>buukle</a:t>
            </a:r>
            <a:r>
              <a:rPr lang="zh-CN" altLang="en-US" sz="1400" dirty="0">
                <a:solidFill>
                  <a:prstClr val="black"/>
                </a:solidFill>
              </a:rPr>
              <a:t>源码 </a:t>
            </a:r>
            <a:r>
              <a:rPr lang="en-US" altLang="zh-CN" sz="1400" dirty="0">
                <a:solidFill>
                  <a:prstClr val="black"/>
                </a:solidFill>
              </a:rPr>
              <a:t>: </a:t>
            </a:r>
            <a:r>
              <a:rPr lang="en-US" altLang="zh-CN" sz="1400" dirty="0">
                <a:hlinkClick r:id="rId4"/>
              </a:rPr>
              <a:t>https://github.com/Elvin-zl?tab=repositories</a:t>
            </a:r>
            <a:endParaRPr lang="en-US" altLang="zh-CN" sz="1400" dirty="0">
              <a:solidFill>
                <a:prstClr val="black"/>
              </a:solidFill>
            </a:endParaRPr>
          </a:p>
          <a:p>
            <a:pPr algn="ctr"/>
            <a:r>
              <a:rPr lang="en-US" altLang="zh-CN" sz="1400" dirty="0" err="1">
                <a:solidFill>
                  <a:prstClr val="black"/>
                </a:solidFill>
              </a:rPr>
              <a:t>Mootool</a:t>
            </a:r>
            <a:r>
              <a:rPr lang="zh-CN" altLang="en-US" sz="1400" dirty="0">
                <a:solidFill>
                  <a:prstClr val="black"/>
                </a:solidFill>
              </a:rPr>
              <a:t>源码 </a:t>
            </a:r>
            <a:r>
              <a:rPr lang="en-US" altLang="zh-CN" sz="1400" dirty="0">
                <a:solidFill>
                  <a:prstClr val="black"/>
                </a:solidFill>
              </a:rPr>
              <a:t>: </a:t>
            </a:r>
            <a:r>
              <a:rPr lang="en-US" altLang="zh-CN" sz="1400" dirty="0">
                <a:hlinkClick r:id="rId5"/>
              </a:rPr>
              <a:t>https://github.com/rememberber/MooTool</a:t>
            </a:r>
            <a:r>
              <a:rPr lang="zh-CN" altLang="en-US" sz="1400" dirty="0">
                <a:solidFill>
                  <a:prstClr val="black"/>
                </a:solidFill>
              </a:rPr>
              <a:t> </a:t>
            </a:r>
            <a:endParaRPr lang="en-US" altLang="zh-CN" sz="1400" dirty="0">
              <a:solidFill>
                <a:prstClr val="black"/>
              </a:solidFill>
            </a:endParaRPr>
          </a:p>
          <a:p>
            <a:pPr lvl="0"/>
            <a:r>
              <a:rPr lang="en-US" altLang="zh-CN" dirty="0">
                <a:solidFill>
                  <a:prstClr val="black"/>
                </a:solidFill>
              </a:rPr>
              <a:t>		</a:t>
            </a:r>
          </a:p>
        </p:txBody>
      </p:sp>
    </p:spTree>
    <p:extLst>
      <p:ext uri="{BB962C8B-B14F-4D97-AF65-F5344CB8AC3E}">
        <p14:creationId xmlns:p14="http://schemas.microsoft.com/office/powerpoint/2010/main" val="4185371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37</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2" name="文本框 11">
            <a:extLst>
              <a:ext uri="{FF2B5EF4-FFF2-40B4-BE49-F238E27FC236}">
                <a16:creationId xmlns:a16="http://schemas.microsoft.com/office/drawing/2014/main" id="{FDAA6C19-A825-4B7F-A6A6-543C6B821CD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3" name="直接连接符 12">
            <a:extLst>
              <a:ext uri="{FF2B5EF4-FFF2-40B4-BE49-F238E27FC236}">
                <a16:creationId xmlns:a16="http://schemas.microsoft.com/office/drawing/2014/main" id="{2300BDE4-03DA-4BF8-9B68-CFE0650EE21B}"/>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779958F-81FB-4E65-8050-8FF28B719A25}"/>
              </a:ext>
            </a:extLst>
          </p:cNvPr>
          <p:cNvSpPr txBox="1"/>
          <p:nvPr/>
        </p:nvSpPr>
        <p:spPr>
          <a:xfrm>
            <a:off x="448540" y="134382"/>
            <a:ext cx="4105705" cy="369332"/>
          </a:xfrm>
          <a:prstGeom prst="rect">
            <a:avLst/>
          </a:prstGeom>
          <a:noFill/>
        </p:spPr>
        <p:txBody>
          <a:bodyPr wrap="square" rtlCol="0">
            <a:spAutoFit/>
          </a:bodyPr>
          <a:lstStyle/>
          <a:p>
            <a:r>
              <a:rPr lang="zh-CN" altLang="en-US" dirty="0"/>
              <a:t>三 、常见微服务实例 </a:t>
            </a:r>
            <a:r>
              <a:rPr lang="en-US" altLang="zh-CN" dirty="0"/>
              <a:t>– </a:t>
            </a:r>
            <a:r>
              <a:rPr lang="zh-CN" altLang="en-US" dirty="0"/>
              <a:t>环路监控</a:t>
            </a:r>
          </a:p>
        </p:txBody>
      </p:sp>
      <p:cxnSp>
        <p:nvCxnSpPr>
          <p:cNvPr id="15" name="直接连接符 14">
            <a:extLst>
              <a:ext uri="{FF2B5EF4-FFF2-40B4-BE49-F238E27FC236}">
                <a16:creationId xmlns:a16="http://schemas.microsoft.com/office/drawing/2014/main" id="{834A173C-B173-4F2D-8722-84F15858405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90BAB56-1EC3-494B-9AD9-3E7F04A7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7" name="文本框 16">
            <a:extLst>
              <a:ext uri="{FF2B5EF4-FFF2-40B4-BE49-F238E27FC236}">
                <a16:creationId xmlns:a16="http://schemas.microsoft.com/office/drawing/2014/main" id="{1AB131C2-A30F-4A78-A56F-93D8F5D7DE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20" name="文本框 19">
            <a:extLst>
              <a:ext uri="{FF2B5EF4-FFF2-40B4-BE49-F238E27FC236}">
                <a16:creationId xmlns:a16="http://schemas.microsoft.com/office/drawing/2014/main" id="{D6724411-BF73-4FAE-97C8-AD045B39AE3A}"/>
              </a:ext>
            </a:extLst>
          </p:cNvPr>
          <p:cNvSpPr txBox="1"/>
          <p:nvPr/>
        </p:nvSpPr>
        <p:spPr>
          <a:xfrm>
            <a:off x="386178" y="845184"/>
            <a:ext cx="11509900" cy="523220"/>
          </a:xfrm>
          <a:prstGeom prst="rect">
            <a:avLst/>
          </a:prstGeom>
          <a:noFill/>
        </p:spPr>
        <p:txBody>
          <a:bodyPr wrap="square" rtlCol="0">
            <a:spAutoFit/>
          </a:bodyPr>
          <a:lstStyle/>
          <a:p>
            <a:r>
              <a:rPr lang="en-US" altLang="zh-CN" sz="1400" dirty="0" err="1"/>
              <a:t>JavaAgent</a:t>
            </a:r>
            <a:r>
              <a:rPr lang="zh-CN" altLang="en-US" sz="1400" dirty="0"/>
              <a:t>是在</a:t>
            </a:r>
            <a:r>
              <a:rPr lang="en-US" altLang="zh-CN" sz="1400" dirty="0"/>
              <a:t>JDK5</a:t>
            </a:r>
            <a:r>
              <a:rPr lang="zh-CN" altLang="en-US" sz="1400" dirty="0"/>
              <a:t>之后提供的新特性，也可以叫</a:t>
            </a:r>
            <a:r>
              <a:rPr lang="en-US" altLang="zh-CN" sz="1400" dirty="0"/>
              <a:t>java</a:t>
            </a:r>
            <a:r>
              <a:rPr lang="zh-CN" altLang="en-US" sz="1400" dirty="0"/>
              <a:t>代理。开发者通过这种机制</a:t>
            </a:r>
            <a:r>
              <a:rPr lang="en-US" altLang="zh-CN" sz="1400" dirty="0"/>
              <a:t>(Instrumentation)</a:t>
            </a:r>
            <a:r>
              <a:rPr lang="zh-CN" altLang="en-US" sz="1400" dirty="0"/>
              <a:t>可以在加载</a:t>
            </a:r>
            <a:r>
              <a:rPr lang="en-US" altLang="zh-CN" sz="1400" dirty="0"/>
              <a:t>class</a:t>
            </a:r>
            <a:r>
              <a:rPr lang="zh-CN" altLang="en-US" sz="1400" dirty="0"/>
              <a:t>文件之前修改方法的字节码</a:t>
            </a:r>
            <a:r>
              <a:rPr lang="en-US" altLang="zh-CN" sz="1400" dirty="0"/>
              <a:t>(</a:t>
            </a:r>
            <a:r>
              <a:rPr lang="zh-CN" altLang="en-US" sz="1400" dirty="0"/>
              <a:t>此时字节码尚未加入</a:t>
            </a:r>
            <a:r>
              <a:rPr lang="en-US" altLang="zh-CN" sz="1400" dirty="0"/>
              <a:t>JVM)</a:t>
            </a:r>
            <a:r>
              <a:rPr lang="zh-CN" altLang="en-US" sz="1400" dirty="0"/>
              <a:t>，动态更改类方法实现</a:t>
            </a:r>
            <a:r>
              <a:rPr lang="en-US" altLang="zh-CN" sz="1400" dirty="0"/>
              <a:t>AOP</a:t>
            </a:r>
            <a:r>
              <a:rPr lang="zh-CN" altLang="en-US" sz="1400" dirty="0"/>
              <a:t>，提供监控服务如</a:t>
            </a:r>
            <a:r>
              <a:rPr lang="en-US" altLang="zh-CN" sz="1400" dirty="0"/>
              <a:t>:</a:t>
            </a:r>
            <a:r>
              <a:rPr lang="zh-CN" altLang="en-US" sz="1400" dirty="0"/>
              <a:t>请求调用链</a:t>
            </a:r>
            <a:r>
              <a:rPr lang="en-US" altLang="zh-CN" sz="1400" dirty="0"/>
              <a:t>,</a:t>
            </a:r>
            <a:r>
              <a:rPr lang="zh-CN" altLang="en-US" sz="1400" dirty="0"/>
              <a:t>方法调用时长、可用率、内存等。</a:t>
            </a:r>
            <a:endParaRPr lang="en-US" altLang="zh-CN" sz="1400" dirty="0">
              <a:solidFill>
                <a:prstClr val="black"/>
              </a:solidFill>
            </a:endParaRPr>
          </a:p>
        </p:txBody>
      </p:sp>
      <p:pic>
        <p:nvPicPr>
          <p:cNvPr id="8" name="图片 7">
            <a:extLst>
              <a:ext uri="{FF2B5EF4-FFF2-40B4-BE49-F238E27FC236}">
                <a16:creationId xmlns:a16="http://schemas.microsoft.com/office/drawing/2014/main" id="{112E5C08-1C1F-4B2F-BA9C-37915B890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7970" y="1396510"/>
            <a:ext cx="10508108" cy="4894054"/>
          </a:xfrm>
          <a:prstGeom prst="rect">
            <a:avLst/>
          </a:prstGeom>
        </p:spPr>
      </p:pic>
      <p:sp>
        <p:nvSpPr>
          <p:cNvPr id="9" name="文本框 8">
            <a:extLst>
              <a:ext uri="{FF2B5EF4-FFF2-40B4-BE49-F238E27FC236}">
                <a16:creationId xmlns:a16="http://schemas.microsoft.com/office/drawing/2014/main" id="{D4DA1C89-8999-43B2-8490-957D87473C06}"/>
              </a:ext>
            </a:extLst>
          </p:cNvPr>
          <p:cNvSpPr txBox="1"/>
          <p:nvPr/>
        </p:nvSpPr>
        <p:spPr>
          <a:xfrm>
            <a:off x="607367" y="2547493"/>
            <a:ext cx="461665" cy="3551067"/>
          </a:xfrm>
          <a:prstGeom prst="rect">
            <a:avLst/>
          </a:prstGeom>
          <a:noFill/>
        </p:spPr>
        <p:txBody>
          <a:bodyPr vert="eaVert" wrap="square" rtlCol="0">
            <a:spAutoFit/>
          </a:bodyPr>
          <a:lstStyle/>
          <a:p>
            <a:r>
              <a:rPr lang="zh-CN" altLang="en-US" dirty="0"/>
              <a:t>全链路监控示意图</a:t>
            </a:r>
          </a:p>
        </p:txBody>
      </p:sp>
    </p:spTree>
    <p:extLst>
      <p:ext uri="{BB962C8B-B14F-4D97-AF65-F5344CB8AC3E}">
        <p14:creationId xmlns:p14="http://schemas.microsoft.com/office/powerpoint/2010/main" val="527905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38</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2" name="文本框 11">
            <a:extLst>
              <a:ext uri="{FF2B5EF4-FFF2-40B4-BE49-F238E27FC236}">
                <a16:creationId xmlns:a16="http://schemas.microsoft.com/office/drawing/2014/main" id="{FDAA6C19-A825-4B7F-A6A6-543C6B821CD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3" name="直接连接符 12">
            <a:extLst>
              <a:ext uri="{FF2B5EF4-FFF2-40B4-BE49-F238E27FC236}">
                <a16:creationId xmlns:a16="http://schemas.microsoft.com/office/drawing/2014/main" id="{2300BDE4-03DA-4BF8-9B68-CFE0650EE21B}"/>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779958F-81FB-4E65-8050-8FF28B719A25}"/>
              </a:ext>
            </a:extLst>
          </p:cNvPr>
          <p:cNvSpPr txBox="1"/>
          <p:nvPr/>
        </p:nvSpPr>
        <p:spPr>
          <a:xfrm>
            <a:off x="448540" y="134382"/>
            <a:ext cx="3670699" cy="369332"/>
          </a:xfrm>
          <a:prstGeom prst="rect">
            <a:avLst/>
          </a:prstGeom>
          <a:noFill/>
        </p:spPr>
        <p:txBody>
          <a:bodyPr wrap="square" rtlCol="0">
            <a:spAutoFit/>
          </a:bodyPr>
          <a:lstStyle/>
          <a:p>
            <a:r>
              <a:rPr lang="zh-CN" altLang="en-US" dirty="0"/>
              <a:t>三 、常见微服务实例 </a:t>
            </a:r>
            <a:r>
              <a:rPr lang="en-US" altLang="zh-CN" dirty="0"/>
              <a:t>– </a:t>
            </a:r>
            <a:r>
              <a:rPr lang="zh-CN" altLang="en-US" dirty="0"/>
              <a:t>环路监控</a:t>
            </a:r>
          </a:p>
        </p:txBody>
      </p:sp>
      <p:cxnSp>
        <p:nvCxnSpPr>
          <p:cNvPr id="15" name="直接连接符 14">
            <a:extLst>
              <a:ext uri="{FF2B5EF4-FFF2-40B4-BE49-F238E27FC236}">
                <a16:creationId xmlns:a16="http://schemas.microsoft.com/office/drawing/2014/main" id="{834A173C-B173-4F2D-8722-84F15858405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090BAB56-1EC3-494B-9AD9-3E7F04A73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7" name="文本框 16">
            <a:extLst>
              <a:ext uri="{FF2B5EF4-FFF2-40B4-BE49-F238E27FC236}">
                <a16:creationId xmlns:a16="http://schemas.microsoft.com/office/drawing/2014/main" id="{1AB131C2-A30F-4A78-A56F-93D8F5D7DE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9" name="文本框 8">
            <a:extLst>
              <a:ext uri="{FF2B5EF4-FFF2-40B4-BE49-F238E27FC236}">
                <a16:creationId xmlns:a16="http://schemas.microsoft.com/office/drawing/2014/main" id="{D4DA1C89-8999-43B2-8490-957D87473C06}"/>
              </a:ext>
            </a:extLst>
          </p:cNvPr>
          <p:cNvSpPr txBox="1"/>
          <p:nvPr/>
        </p:nvSpPr>
        <p:spPr>
          <a:xfrm>
            <a:off x="607367" y="2547493"/>
            <a:ext cx="461665" cy="3551067"/>
          </a:xfrm>
          <a:prstGeom prst="rect">
            <a:avLst/>
          </a:prstGeom>
          <a:noFill/>
        </p:spPr>
        <p:txBody>
          <a:bodyPr vert="eaVert" wrap="square" rtlCol="0">
            <a:spAutoFit/>
          </a:bodyPr>
          <a:lstStyle/>
          <a:p>
            <a:r>
              <a:rPr lang="zh-CN" altLang="en-US" dirty="0"/>
              <a:t>方法节点监控示意图</a:t>
            </a:r>
          </a:p>
        </p:txBody>
      </p:sp>
      <p:pic>
        <p:nvPicPr>
          <p:cNvPr id="6" name="图片 5">
            <a:extLst>
              <a:ext uri="{FF2B5EF4-FFF2-40B4-BE49-F238E27FC236}">
                <a16:creationId xmlns:a16="http://schemas.microsoft.com/office/drawing/2014/main" id="{46D5D051-99D0-4FF2-A47B-71D3D3A98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983" y="1195657"/>
            <a:ext cx="4796757" cy="4524324"/>
          </a:xfrm>
          <a:prstGeom prst="rect">
            <a:avLst/>
          </a:prstGeom>
        </p:spPr>
      </p:pic>
    </p:spTree>
    <p:extLst>
      <p:ext uri="{BB962C8B-B14F-4D97-AF65-F5344CB8AC3E}">
        <p14:creationId xmlns:p14="http://schemas.microsoft.com/office/powerpoint/2010/main" val="1109345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62DF03-A72B-43F1-89D8-77A278BA0299}"/>
              </a:ext>
            </a:extLst>
          </p:cNvPr>
          <p:cNvSpPr txBox="1"/>
          <p:nvPr/>
        </p:nvSpPr>
        <p:spPr>
          <a:xfrm>
            <a:off x="4990729" y="2509623"/>
            <a:ext cx="2163193" cy="1107996"/>
          </a:xfrm>
          <a:prstGeom prst="rect">
            <a:avLst/>
          </a:prstGeom>
          <a:noFill/>
        </p:spPr>
        <p:txBody>
          <a:bodyPr wrap="square" rtlCol="0">
            <a:spAutoFit/>
          </a:bodyPr>
          <a:lstStyle/>
          <a:p>
            <a:r>
              <a:rPr lang="en-US" altLang="zh-CN" sz="6600" dirty="0">
                <a:solidFill>
                  <a:srgbClr val="1C92D5"/>
                </a:solidFill>
              </a:rPr>
              <a:t>Q&amp;A</a:t>
            </a:r>
          </a:p>
        </p:txBody>
      </p:sp>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39</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0" name="文本框 9">
            <a:extLst>
              <a:ext uri="{FF2B5EF4-FFF2-40B4-BE49-F238E27FC236}">
                <a16:creationId xmlns:a16="http://schemas.microsoft.com/office/drawing/2014/main" id="{91FEBF8A-FAB6-477A-B39C-2F8A90E9B73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1" name="直接连接符 10">
            <a:extLst>
              <a:ext uri="{FF2B5EF4-FFF2-40B4-BE49-F238E27FC236}">
                <a16:creationId xmlns:a16="http://schemas.microsoft.com/office/drawing/2014/main" id="{5D1E42D8-B051-4245-98FB-0FC032608F0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3AE5CB1-E581-4B45-BA9A-0BE11CE0F952}"/>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0D26FD33-0B87-4CF7-8833-1ADAED2F3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4" name="文本框 13">
            <a:extLst>
              <a:ext uri="{FF2B5EF4-FFF2-40B4-BE49-F238E27FC236}">
                <a16:creationId xmlns:a16="http://schemas.microsoft.com/office/drawing/2014/main" id="{192FBECA-12EB-43EC-8A1B-F1CADA8D43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5" name="文本框 14">
            <a:extLst>
              <a:ext uri="{FF2B5EF4-FFF2-40B4-BE49-F238E27FC236}">
                <a16:creationId xmlns:a16="http://schemas.microsoft.com/office/drawing/2014/main" id="{42302F7B-EADE-41BE-BE3F-A94E53F927CD}"/>
              </a:ext>
            </a:extLst>
          </p:cNvPr>
          <p:cNvSpPr txBox="1"/>
          <p:nvPr/>
        </p:nvSpPr>
        <p:spPr>
          <a:xfrm>
            <a:off x="448540" y="134382"/>
            <a:ext cx="3670699" cy="369332"/>
          </a:xfrm>
          <a:prstGeom prst="rect">
            <a:avLst/>
          </a:prstGeom>
          <a:noFill/>
        </p:spPr>
        <p:txBody>
          <a:bodyPr wrap="square" rtlCol="0">
            <a:spAutoFit/>
          </a:bodyPr>
          <a:lstStyle/>
          <a:p>
            <a:r>
              <a:rPr lang="zh-CN" altLang="en-US" dirty="0"/>
              <a:t>四 、</a:t>
            </a:r>
            <a:r>
              <a:rPr lang="en-US" altLang="zh-CN" dirty="0"/>
              <a:t>Q&amp;A</a:t>
            </a:r>
            <a:endParaRPr lang="zh-CN" altLang="en-US" dirty="0"/>
          </a:p>
        </p:txBody>
      </p:sp>
    </p:spTree>
    <p:extLst>
      <p:ext uri="{BB962C8B-B14F-4D97-AF65-F5344CB8AC3E}">
        <p14:creationId xmlns:p14="http://schemas.microsoft.com/office/powerpoint/2010/main" val="302286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140B00-D4EE-4E0D-A7B9-4671436538ED}"/>
              </a:ext>
            </a:extLst>
          </p:cNvPr>
          <p:cNvSpPr>
            <a:spLocks noGrp="1"/>
          </p:cNvSpPr>
          <p:nvPr>
            <p:ph type="dt" sz="half" idx="10"/>
          </p:nvPr>
        </p:nvSpPr>
        <p:spPr/>
        <p:txBody>
          <a:bodyPr/>
          <a:lstStyle/>
          <a:p>
            <a:fld id="{0AAABF3B-5EEF-42B3-9EDB-922F687B0BD7}"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AE879BC-B7C5-4633-9F9C-DEA2E850ECFD}"/>
              </a:ext>
            </a:extLst>
          </p:cNvPr>
          <p:cNvSpPr>
            <a:spLocks noGrp="1"/>
          </p:cNvSpPr>
          <p:nvPr>
            <p:ph type="sldNum" sz="quarter" idx="12"/>
          </p:nvPr>
        </p:nvSpPr>
        <p:spPr/>
        <p:txBody>
          <a:bodyPr/>
          <a:lstStyle/>
          <a:p>
            <a:fld id="{E33EFDFB-B961-4B7D-BC6C-98625E76EBC3}" type="slidenum">
              <a:rPr lang="zh-CN" altLang="en-US" smtClean="0"/>
              <a:t>4</a:t>
            </a:fld>
            <a:endParaRPr lang="zh-CN" altLang="en-US"/>
          </a:p>
        </p:txBody>
      </p:sp>
      <p:sp>
        <p:nvSpPr>
          <p:cNvPr id="5" name="页脚占位符 4">
            <a:extLst>
              <a:ext uri="{FF2B5EF4-FFF2-40B4-BE49-F238E27FC236}">
                <a16:creationId xmlns:a16="http://schemas.microsoft.com/office/drawing/2014/main" id="{AFC60BB5-D83D-4F03-BA3F-1B62DCA6335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1" name="文本框 10">
            <a:extLst>
              <a:ext uri="{FF2B5EF4-FFF2-40B4-BE49-F238E27FC236}">
                <a16:creationId xmlns:a16="http://schemas.microsoft.com/office/drawing/2014/main" id="{6A816639-B5B9-459D-8969-DDD573256E91}"/>
              </a:ext>
            </a:extLst>
          </p:cNvPr>
          <p:cNvSpPr txBox="1"/>
          <p:nvPr/>
        </p:nvSpPr>
        <p:spPr>
          <a:xfrm>
            <a:off x="448541" y="134382"/>
            <a:ext cx="1873188" cy="369332"/>
          </a:xfrm>
          <a:prstGeom prst="rect">
            <a:avLst/>
          </a:prstGeom>
          <a:noFill/>
        </p:spPr>
        <p:txBody>
          <a:bodyPr wrap="square" rtlCol="0">
            <a:spAutoFit/>
          </a:bodyPr>
          <a:lstStyle/>
          <a:p>
            <a:r>
              <a:rPr lang="zh-CN" altLang="en-US" dirty="0"/>
              <a:t>一 、简介</a:t>
            </a:r>
          </a:p>
        </p:txBody>
      </p:sp>
      <p:sp>
        <p:nvSpPr>
          <p:cNvPr id="12" name="文本框 11">
            <a:extLst>
              <a:ext uri="{FF2B5EF4-FFF2-40B4-BE49-F238E27FC236}">
                <a16:creationId xmlns:a16="http://schemas.microsoft.com/office/drawing/2014/main" id="{0D602B4F-1787-4DD2-83B3-512A8261756A}"/>
              </a:ext>
            </a:extLst>
          </p:cNvPr>
          <p:cNvSpPr txBox="1"/>
          <p:nvPr/>
        </p:nvSpPr>
        <p:spPr>
          <a:xfrm>
            <a:off x="838200" y="1072609"/>
            <a:ext cx="10738282" cy="369332"/>
          </a:xfrm>
          <a:prstGeom prst="rect">
            <a:avLst/>
          </a:prstGeom>
          <a:noFill/>
        </p:spPr>
        <p:txBody>
          <a:bodyPr wrap="square" rtlCol="0">
            <a:spAutoFit/>
          </a:bodyPr>
          <a:lstStyle/>
          <a:p>
            <a:r>
              <a:rPr lang="zh-CN" altLang="en-US" dirty="0"/>
              <a:t>什么是微服务</a:t>
            </a:r>
            <a:r>
              <a:rPr lang="en-US" altLang="zh-CN" dirty="0"/>
              <a:t>?</a:t>
            </a:r>
            <a:r>
              <a:rPr lang="zh-CN" altLang="en-US" dirty="0"/>
              <a:t> </a:t>
            </a:r>
            <a:endParaRPr lang="en-US" altLang="zh-CN" dirty="0"/>
          </a:p>
        </p:txBody>
      </p:sp>
      <p:sp>
        <p:nvSpPr>
          <p:cNvPr id="14" name="文本框 13">
            <a:extLst>
              <a:ext uri="{FF2B5EF4-FFF2-40B4-BE49-F238E27FC236}">
                <a16:creationId xmlns:a16="http://schemas.microsoft.com/office/drawing/2014/main" id="{93FF42ED-FB0F-46F9-9FD5-A954BE85949E}"/>
              </a:ext>
            </a:extLst>
          </p:cNvPr>
          <p:cNvSpPr txBox="1"/>
          <p:nvPr/>
        </p:nvSpPr>
        <p:spPr>
          <a:xfrm>
            <a:off x="1138518" y="1585631"/>
            <a:ext cx="10437964" cy="1107996"/>
          </a:xfrm>
          <a:prstGeom prst="rect">
            <a:avLst/>
          </a:prstGeom>
          <a:noFill/>
        </p:spPr>
        <p:txBody>
          <a:bodyPr wrap="square" rtlCol="0">
            <a:spAutoFit/>
          </a:bodyPr>
          <a:lstStyle/>
          <a:p>
            <a:r>
              <a:rPr lang="zh-CN" altLang="en-US" sz="1600" dirty="0"/>
              <a:t>不同于所有业务模块都在一个应用里</a:t>
            </a:r>
            <a:r>
              <a:rPr lang="en-US" altLang="zh-CN" sz="1600" dirty="0"/>
              <a:t>(all-in-one)</a:t>
            </a:r>
            <a:r>
              <a:rPr lang="zh-CN" altLang="en-US" sz="1600" dirty="0"/>
              <a:t>的单体架构服务</a:t>
            </a:r>
            <a:r>
              <a:rPr lang="en-US" altLang="zh-CN" sz="1600" dirty="0"/>
              <a:t>,</a:t>
            </a:r>
            <a:r>
              <a:rPr lang="zh-CN" altLang="en-US" sz="1600" dirty="0"/>
              <a:t>微服务表现为基于业务模块构建和部署的局部服务</a:t>
            </a:r>
            <a:r>
              <a:rPr lang="en-US" altLang="zh-CN" sz="1600" dirty="0"/>
              <a:t>.</a:t>
            </a:r>
          </a:p>
          <a:p>
            <a:endParaRPr lang="en-US" altLang="zh-CN" sz="1600" dirty="0"/>
          </a:p>
          <a:p>
            <a:r>
              <a:rPr lang="zh-CN" altLang="en-US" sz="1600" dirty="0"/>
              <a:t>不同的微服务可以由不同语言和存储技术实现 </a:t>
            </a:r>
            <a:r>
              <a:rPr lang="en-US" altLang="zh-CN" sz="1600" dirty="0"/>
              <a:t>. </a:t>
            </a:r>
            <a:r>
              <a:rPr lang="zh-CN" altLang="en-US" sz="1600" dirty="0"/>
              <a:t>它们之间通过</a:t>
            </a:r>
            <a:r>
              <a:rPr lang="en-US" altLang="zh-CN" sz="1600" dirty="0"/>
              <a:t>RPC</a:t>
            </a:r>
            <a:r>
              <a:rPr lang="zh-CN" altLang="en-US" sz="1600" dirty="0"/>
              <a:t>相互配合</a:t>
            </a:r>
            <a:r>
              <a:rPr lang="en-US" altLang="zh-CN" sz="1600" dirty="0"/>
              <a:t>,</a:t>
            </a:r>
            <a:r>
              <a:rPr lang="zh-CN" altLang="en-US" sz="1600" dirty="0"/>
              <a:t>完成对复杂业务调用链的支撑</a:t>
            </a:r>
            <a:r>
              <a:rPr lang="en-US" altLang="zh-CN" sz="1600" dirty="0"/>
              <a:t>.</a:t>
            </a:r>
          </a:p>
          <a:p>
            <a:endParaRPr lang="zh-CN" altLang="en-US" dirty="0"/>
          </a:p>
        </p:txBody>
      </p:sp>
      <p:sp>
        <p:nvSpPr>
          <p:cNvPr id="15" name="文本框 14">
            <a:extLst>
              <a:ext uri="{FF2B5EF4-FFF2-40B4-BE49-F238E27FC236}">
                <a16:creationId xmlns:a16="http://schemas.microsoft.com/office/drawing/2014/main" id="{86152045-2BB2-49E6-9A67-162A540E3659}"/>
              </a:ext>
            </a:extLst>
          </p:cNvPr>
          <p:cNvSpPr txBox="1"/>
          <p:nvPr/>
        </p:nvSpPr>
        <p:spPr>
          <a:xfrm>
            <a:off x="1138519" y="3845843"/>
            <a:ext cx="10340307" cy="1600438"/>
          </a:xfrm>
          <a:prstGeom prst="rect">
            <a:avLst/>
          </a:prstGeom>
          <a:noFill/>
        </p:spPr>
        <p:txBody>
          <a:bodyPr wrap="square" rtlCol="0">
            <a:spAutoFit/>
          </a:bodyPr>
          <a:lstStyle/>
          <a:p>
            <a:r>
              <a:rPr lang="zh-CN" altLang="en-US" sz="1600" dirty="0"/>
              <a:t>优点 </a:t>
            </a:r>
            <a:r>
              <a:rPr lang="en-US" altLang="zh-CN" sz="1600" dirty="0"/>
              <a:t>: </a:t>
            </a:r>
            <a:r>
              <a:rPr lang="zh-CN" altLang="en-US" sz="1600" dirty="0"/>
              <a:t>① 服务根据业务解耦  </a:t>
            </a:r>
            <a:r>
              <a:rPr lang="en-US" altLang="zh-CN" sz="1600" dirty="0"/>
              <a:t>(</a:t>
            </a:r>
            <a:r>
              <a:rPr lang="zh-CN" altLang="en-US" sz="1600" dirty="0"/>
              <a:t>局部伸缩</a:t>
            </a:r>
            <a:r>
              <a:rPr lang="en-US" altLang="zh-CN" sz="1600" dirty="0"/>
              <a:t>, </a:t>
            </a:r>
            <a:r>
              <a:rPr lang="zh-CN" altLang="en-US" sz="1600" dirty="0"/>
              <a:t>高可用</a:t>
            </a:r>
            <a:r>
              <a:rPr lang="en-US" altLang="zh-CN" sz="1600" dirty="0"/>
              <a:t>);  </a:t>
            </a:r>
            <a:r>
              <a:rPr lang="zh-CN" altLang="en-US" sz="1600" dirty="0"/>
              <a:t>② 响应敏捷</a:t>
            </a:r>
            <a:r>
              <a:rPr lang="en-US" altLang="zh-CN" sz="1600" dirty="0"/>
              <a:t>(</a:t>
            </a:r>
            <a:r>
              <a:rPr lang="zh-CN" altLang="en-US" sz="1600" dirty="0"/>
              <a:t>新服务开发对存量服务代码影响较小</a:t>
            </a:r>
            <a:r>
              <a:rPr lang="en-US" altLang="zh-CN" sz="1600" dirty="0"/>
              <a:t>)</a:t>
            </a:r>
          </a:p>
          <a:p>
            <a:endParaRPr lang="en-US" altLang="zh-CN" sz="1600" dirty="0"/>
          </a:p>
          <a:p>
            <a:r>
              <a:rPr lang="zh-CN" altLang="en-US" sz="1600" dirty="0"/>
              <a:t>缺点 </a:t>
            </a:r>
            <a:r>
              <a:rPr lang="en-US" altLang="zh-CN" sz="1600" dirty="0"/>
              <a:t>: </a:t>
            </a:r>
            <a:r>
              <a:rPr lang="zh-CN" altLang="en-US" sz="1600" dirty="0"/>
              <a:t>① 服务间界限明确</a:t>
            </a:r>
            <a:r>
              <a:rPr lang="en-US" altLang="zh-CN" sz="1600" dirty="0"/>
              <a:t>,</a:t>
            </a:r>
            <a:r>
              <a:rPr lang="zh-CN" altLang="en-US" sz="1600" dirty="0"/>
              <a:t>边界业务推动阻力增大</a:t>
            </a:r>
            <a:r>
              <a:rPr lang="en-US" altLang="zh-CN" sz="1600" dirty="0"/>
              <a:t> </a:t>
            </a:r>
            <a:r>
              <a:rPr lang="zh-CN" altLang="en-US" sz="1600" dirty="0"/>
              <a:t>② 接口调整成本较高 </a:t>
            </a:r>
            <a:r>
              <a:rPr lang="en-US" altLang="zh-CN" sz="1600" dirty="0"/>
              <a:t>(</a:t>
            </a:r>
            <a:r>
              <a:rPr lang="zh-CN" altLang="en-US" sz="1600" dirty="0"/>
              <a:t>开发沟通成本</a:t>
            </a:r>
            <a:r>
              <a:rPr lang="en-US" altLang="zh-CN" sz="1600" dirty="0"/>
              <a:t>,</a:t>
            </a:r>
            <a:r>
              <a:rPr lang="zh-CN" altLang="en-US" sz="1600" dirty="0"/>
              <a:t>业务测试成本</a:t>
            </a:r>
            <a:r>
              <a:rPr lang="en-US" altLang="zh-CN" sz="1600" dirty="0"/>
              <a:t>)</a:t>
            </a:r>
          </a:p>
          <a:p>
            <a:r>
              <a:rPr lang="en-US" altLang="zh-CN" sz="1600" dirty="0"/>
              <a:t>  </a:t>
            </a:r>
          </a:p>
          <a:p>
            <a:r>
              <a:rPr lang="en-US" altLang="zh-CN" sz="1600" dirty="0"/>
              <a:t>          </a:t>
            </a:r>
            <a:r>
              <a:rPr lang="zh-CN" altLang="en-US" sz="1600" dirty="0"/>
              <a:t>③ 运维成本增大 </a:t>
            </a:r>
            <a:r>
              <a:rPr lang="en-US" altLang="zh-CN" sz="1600" dirty="0"/>
              <a:t>…</a:t>
            </a:r>
          </a:p>
          <a:p>
            <a:endParaRPr lang="zh-CN" altLang="en-US" dirty="0"/>
          </a:p>
        </p:txBody>
      </p:sp>
      <p:sp>
        <p:nvSpPr>
          <p:cNvPr id="16" name="文本框 15">
            <a:extLst>
              <a:ext uri="{FF2B5EF4-FFF2-40B4-BE49-F238E27FC236}">
                <a16:creationId xmlns:a16="http://schemas.microsoft.com/office/drawing/2014/main" id="{16CD12F9-4C41-4BD4-AED2-AE4B5C7FB8D5}"/>
              </a:ext>
            </a:extLst>
          </p:cNvPr>
          <p:cNvSpPr txBox="1"/>
          <p:nvPr/>
        </p:nvSpPr>
        <p:spPr>
          <a:xfrm>
            <a:off x="838200" y="3228509"/>
            <a:ext cx="10738282" cy="369332"/>
          </a:xfrm>
          <a:prstGeom prst="rect">
            <a:avLst/>
          </a:prstGeom>
          <a:noFill/>
        </p:spPr>
        <p:txBody>
          <a:bodyPr wrap="square" rtlCol="0">
            <a:spAutoFit/>
          </a:bodyPr>
          <a:lstStyle/>
          <a:p>
            <a:r>
              <a:rPr lang="zh-CN" altLang="en-US" dirty="0"/>
              <a:t>微服务 </a:t>
            </a:r>
            <a:r>
              <a:rPr lang="en-US" altLang="zh-CN" dirty="0"/>
              <a:t>VS </a:t>
            </a:r>
            <a:r>
              <a:rPr lang="zh-CN" altLang="en-US" dirty="0"/>
              <a:t>单体架构</a:t>
            </a:r>
            <a:endParaRPr lang="en-US" altLang="zh-CN" dirty="0"/>
          </a:p>
        </p:txBody>
      </p:sp>
      <p:sp>
        <p:nvSpPr>
          <p:cNvPr id="18" name="文本框 17">
            <a:extLst>
              <a:ext uri="{FF2B5EF4-FFF2-40B4-BE49-F238E27FC236}">
                <a16:creationId xmlns:a16="http://schemas.microsoft.com/office/drawing/2014/main" id="{9CDAEDD2-A920-4DF2-B80E-398EF331384F}"/>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9" name="直接连接符 18">
            <a:extLst>
              <a:ext uri="{FF2B5EF4-FFF2-40B4-BE49-F238E27FC236}">
                <a16:creationId xmlns:a16="http://schemas.microsoft.com/office/drawing/2014/main" id="{95975C01-EBE9-4DE4-AFAF-7987AF9B93A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1DB8BFE-64F1-4EAF-B3AD-63676464E173}"/>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086D4F59-D88F-43BC-96A0-0E836C3E5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3" name="文本框 22">
            <a:extLst>
              <a:ext uri="{FF2B5EF4-FFF2-40B4-BE49-F238E27FC236}">
                <a16:creationId xmlns:a16="http://schemas.microsoft.com/office/drawing/2014/main" id="{787F3439-3707-40B7-9CDC-53E14460219E}"/>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7" name="文本框 16">
            <a:extLst>
              <a:ext uri="{FF2B5EF4-FFF2-40B4-BE49-F238E27FC236}">
                <a16:creationId xmlns:a16="http://schemas.microsoft.com/office/drawing/2014/main" id="{51AC0E20-CF4C-46C9-86DF-E976721010D0}"/>
              </a:ext>
            </a:extLst>
          </p:cNvPr>
          <p:cNvSpPr txBox="1"/>
          <p:nvPr/>
        </p:nvSpPr>
        <p:spPr>
          <a:xfrm>
            <a:off x="3160864" y="5501803"/>
            <a:ext cx="5858433" cy="307777"/>
          </a:xfrm>
          <a:prstGeom prst="rect">
            <a:avLst/>
          </a:prstGeom>
          <a:noFill/>
        </p:spPr>
        <p:txBody>
          <a:bodyPr wrap="square" rtlCol="0">
            <a:spAutoFit/>
          </a:bodyPr>
          <a:lstStyle/>
          <a:p>
            <a:r>
              <a:rPr lang="zh-CN" altLang="en-US" sz="1400" b="1" dirty="0"/>
              <a:t>随着业务体量增大</a:t>
            </a:r>
            <a:r>
              <a:rPr lang="en-US" altLang="zh-CN" sz="1400" b="1" dirty="0"/>
              <a:t>,</a:t>
            </a:r>
            <a:r>
              <a:rPr lang="zh-CN" altLang="en-US" sz="1400" b="1" dirty="0"/>
              <a:t>单体架构的巨大风险和成本导致微服务化的不可避免</a:t>
            </a:r>
            <a:endParaRPr lang="en-US" altLang="zh-CN" sz="1400" b="1" dirty="0"/>
          </a:p>
        </p:txBody>
      </p:sp>
    </p:spTree>
    <p:extLst>
      <p:ext uri="{BB962C8B-B14F-4D97-AF65-F5344CB8AC3E}">
        <p14:creationId xmlns:p14="http://schemas.microsoft.com/office/powerpoint/2010/main" val="124195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62DF03-A72B-43F1-89D8-77A278BA0299}"/>
              </a:ext>
            </a:extLst>
          </p:cNvPr>
          <p:cNvSpPr txBox="1"/>
          <p:nvPr/>
        </p:nvSpPr>
        <p:spPr>
          <a:xfrm>
            <a:off x="4661515" y="2669421"/>
            <a:ext cx="2821621" cy="1107996"/>
          </a:xfrm>
          <a:prstGeom prst="rect">
            <a:avLst/>
          </a:prstGeom>
          <a:noFill/>
        </p:spPr>
        <p:txBody>
          <a:bodyPr wrap="square" rtlCol="0">
            <a:spAutoFit/>
          </a:bodyPr>
          <a:lstStyle/>
          <a:p>
            <a:r>
              <a:rPr lang="en-US" altLang="zh-CN" sz="6600" dirty="0">
                <a:solidFill>
                  <a:srgbClr val="379FDB"/>
                </a:solidFill>
              </a:rPr>
              <a:t>Thanks</a:t>
            </a:r>
          </a:p>
        </p:txBody>
      </p:sp>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40</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dirty="0"/>
              <a:t>中移</a:t>
            </a:r>
            <a:r>
              <a:rPr lang="en-US" altLang="zh-CN" dirty="0"/>
              <a:t>(</a:t>
            </a:r>
            <a:r>
              <a:rPr lang="zh-CN" altLang="en-US" dirty="0"/>
              <a:t>雄安</a:t>
            </a:r>
            <a:r>
              <a:rPr lang="en-US" altLang="zh-CN" dirty="0"/>
              <a:t>)</a:t>
            </a:r>
            <a:r>
              <a:rPr lang="zh-CN" altLang="en-US" dirty="0"/>
              <a:t>产业研究院</a:t>
            </a:r>
          </a:p>
        </p:txBody>
      </p:sp>
      <p:sp>
        <p:nvSpPr>
          <p:cNvPr id="11" name="文本框 10">
            <a:extLst>
              <a:ext uri="{FF2B5EF4-FFF2-40B4-BE49-F238E27FC236}">
                <a16:creationId xmlns:a16="http://schemas.microsoft.com/office/drawing/2014/main" id="{C0877B8E-44FC-46A7-B811-42DB221FD414}"/>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2" name="直接连接符 11">
            <a:extLst>
              <a:ext uri="{FF2B5EF4-FFF2-40B4-BE49-F238E27FC236}">
                <a16:creationId xmlns:a16="http://schemas.microsoft.com/office/drawing/2014/main" id="{95BD9DF3-CB5D-4658-87C7-9DDDB7494E73}"/>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EBD7802-3FBA-4832-8AE9-ED94FB192F7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2481243D-745E-4D00-926C-ADFF7F19AA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5" name="文本框 14">
            <a:extLst>
              <a:ext uri="{FF2B5EF4-FFF2-40B4-BE49-F238E27FC236}">
                <a16:creationId xmlns:a16="http://schemas.microsoft.com/office/drawing/2014/main" id="{C3FBD72F-ED77-4280-B22B-20AC85C50BB5}"/>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573098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41C57-726E-4D8F-BA90-1E4444613096}"/>
              </a:ext>
            </a:extLst>
          </p:cNvPr>
          <p:cNvSpPr>
            <a:spLocks noGrp="1"/>
          </p:cNvSpPr>
          <p:nvPr>
            <p:ph type="dt" sz="half" idx="10"/>
          </p:nvPr>
        </p:nvSpPr>
        <p:spPr/>
        <p:txBody>
          <a:bodyPr/>
          <a:lstStyle/>
          <a:p>
            <a:fld id="{F1E09F50-0DF4-468D-AC0A-9B3DC3259D1F}"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874B7BD2-9A5D-4429-8A25-694180CFF1EE}"/>
              </a:ext>
            </a:extLst>
          </p:cNvPr>
          <p:cNvSpPr>
            <a:spLocks noGrp="1"/>
          </p:cNvSpPr>
          <p:nvPr>
            <p:ph type="sldNum" sz="quarter" idx="12"/>
          </p:nvPr>
        </p:nvSpPr>
        <p:spPr/>
        <p:txBody>
          <a:bodyPr/>
          <a:lstStyle/>
          <a:p>
            <a:fld id="{E33EFDFB-B961-4B7D-BC6C-98625E76EBC3}" type="slidenum">
              <a:rPr lang="zh-CN" altLang="en-US" smtClean="0"/>
              <a:t>41</a:t>
            </a:fld>
            <a:endParaRPr lang="zh-CN" altLang="en-US"/>
          </a:p>
        </p:txBody>
      </p:sp>
      <p:sp>
        <p:nvSpPr>
          <p:cNvPr id="5" name="页脚占位符 4">
            <a:extLst>
              <a:ext uri="{FF2B5EF4-FFF2-40B4-BE49-F238E27FC236}">
                <a16:creationId xmlns:a16="http://schemas.microsoft.com/office/drawing/2014/main" id="{04D7DCE6-E903-4ADC-91AA-B829BB53EFAB}"/>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0" name="文本框 9">
            <a:extLst>
              <a:ext uri="{FF2B5EF4-FFF2-40B4-BE49-F238E27FC236}">
                <a16:creationId xmlns:a16="http://schemas.microsoft.com/office/drawing/2014/main" id="{91FEBF8A-FAB6-477A-B39C-2F8A90E9B730}"/>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1" name="直接连接符 10">
            <a:extLst>
              <a:ext uri="{FF2B5EF4-FFF2-40B4-BE49-F238E27FC236}">
                <a16:creationId xmlns:a16="http://schemas.microsoft.com/office/drawing/2014/main" id="{5D1E42D8-B051-4245-98FB-0FC032608F09}"/>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3AE5CB1-E581-4B45-BA9A-0BE11CE0F952}"/>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0D26FD33-0B87-4CF7-8833-1ADAED2F3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4" name="文本框 13">
            <a:extLst>
              <a:ext uri="{FF2B5EF4-FFF2-40B4-BE49-F238E27FC236}">
                <a16:creationId xmlns:a16="http://schemas.microsoft.com/office/drawing/2014/main" id="{192FBECA-12EB-43EC-8A1B-F1CADA8D43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
        <p:nvSpPr>
          <p:cNvPr id="15" name="文本框 14">
            <a:extLst>
              <a:ext uri="{FF2B5EF4-FFF2-40B4-BE49-F238E27FC236}">
                <a16:creationId xmlns:a16="http://schemas.microsoft.com/office/drawing/2014/main" id="{42302F7B-EADE-41BE-BE3F-A94E53F927CD}"/>
              </a:ext>
            </a:extLst>
          </p:cNvPr>
          <p:cNvSpPr txBox="1"/>
          <p:nvPr/>
        </p:nvSpPr>
        <p:spPr>
          <a:xfrm>
            <a:off x="448540" y="134382"/>
            <a:ext cx="3670699" cy="369332"/>
          </a:xfrm>
          <a:prstGeom prst="rect">
            <a:avLst/>
          </a:prstGeom>
          <a:noFill/>
        </p:spPr>
        <p:txBody>
          <a:bodyPr wrap="square" rtlCol="0">
            <a:spAutoFit/>
          </a:bodyPr>
          <a:lstStyle/>
          <a:p>
            <a:r>
              <a:rPr lang="zh-CN" altLang="en-US" dirty="0"/>
              <a:t>参考资料</a:t>
            </a:r>
          </a:p>
        </p:txBody>
      </p:sp>
      <p:sp>
        <p:nvSpPr>
          <p:cNvPr id="6" name="矩形 5">
            <a:extLst>
              <a:ext uri="{FF2B5EF4-FFF2-40B4-BE49-F238E27FC236}">
                <a16:creationId xmlns:a16="http://schemas.microsoft.com/office/drawing/2014/main" id="{C3153C42-32BE-40EA-8DAF-DDC6830E2863}"/>
              </a:ext>
            </a:extLst>
          </p:cNvPr>
          <p:cNvSpPr/>
          <p:nvPr/>
        </p:nvSpPr>
        <p:spPr>
          <a:xfrm>
            <a:off x="486356" y="4698275"/>
            <a:ext cx="7571303" cy="1600438"/>
          </a:xfrm>
          <a:prstGeom prst="rect">
            <a:avLst/>
          </a:prstGeom>
        </p:spPr>
        <p:txBody>
          <a:bodyPr wrap="none">
            <a:spAutoFit/>
          </a:bodyPr>
          <a:lstStyle/>
          <a:p>
            <a:pPr latinLnBrk="1"/>
            <a:r>
              <a:rPr lang="en-US" altLang="zh-CN" sz="1400" b="1" dirty="0"/>
              <a:t>[1] </a:t>
            </a:r>
            <a:r>
              <a:rPr lang="zh-CN" altLang="en-US" sz="1400" b="1" dirty="0"/>
              <a:t>刘颖</a:t>
            </a:r>
            <a:r>
              <a:rPr lang="en-US" altLang="zh-CN" sz="1400" b="1" dirty="0"/>
              <a:t>.</a:t>
            </a:r>
            <a:r>
              <a:rPr lang="zh-CN" altLang="en-US" sz="1400" b="1" dirty="0"/>
              <a:t>基于分布式系统的微服务架构演进</a:t>
            </a:r>
            <a:r>
              <a:rPr lang="en-US" altLang="zh-CN" sz="1400" b="1" dirty="0"/>
              <a:t>[J].</a:t>
            </a:r>
            <a:r>
              <a:rPr lang="zh-CN" altLang="en-US" sz="1400" b="1" dirty="0"/>
              <a:t>通讯世界</a:t>
            </a:r>
            <a:r>
              <a:rPr lang="en-US" altLang="zh-CN" sz="1400" b="1" dirty="0"/>
              <a:t>,2018(07):97-98.</a:t>
            </a:r>
          </a:p>
          <a:p>
            <a:pPr latinLnBrk="1"/>
            <a:r>
              <a:rPr lang="en-US" altLang="zh-CN" sz="1400" b="1" dirty="0"/>
              <a:t>[2] </a:t>
            </a:r>
            <a:r>
              <a:rPr lang="en-US" altLang="zh-CN" sz="1400" b="1" dirty="0" err="1"/>
              <a:t>itanony.istio</a:t>
            </a:r>
            <a:r>
              <a:rPr lang="zh-CN" altLang="en-US" sz="1400" b="1" dirty="0"/>
              <a:t>架构及各个组件介绍 </a:t>
            </a:r>
            <a:r>
              <a:rPr lang="en-US" altLang="zh-CN" sz="1400" b="1" dirty="0">
                <a:hlinkClick r:id="rId3"/>
              </a:rPr>
              <a:t>https://www.cnblogs.com/itanony/p/11976340.html </a:t>
            </a:r>
            <a:r>
              <a:rPr lang="en-US" altLang="zh-CN" sz="1400" b="1" dirty="0"/>
              <a:t> 	</a:t>
            </a:r>
          </a:p>
          <a:p>
            <a:pPr latinLnBrk="1"/>
            <a:r>
              <a:rPr lang="en-US" altLang="zh-CN" sz="1400" b="1" dirty="0"/>
              <a:t>[3] </a:t>
            </a:r>
            <a:r>
              <a:rPr lang="en-US" altLang="zh-CN" sz="1400" b="1" dirty="0" err="1"/>
              <a:t>ericnie.Istio</a:t>
            </a:r>
            <a:r>
              <a:rPr lang="zh-CN" altLang="en-US" sz="1400" b="1" dirty="0"/>
              <a:t>微服务架构初试 </a:t>
            </a:r>
            <a:r>
              <a:rPr lang="en-US" altLang="zh-CN" sz="1400" b="1" dirty="0">
                <a:hlinkClick r:id="rId4"/>
              </a:rPr>
              <a:t>https://www.cnblogs.com/ericnie/p/7919017.html</a:t>
            </a:r>
            <a:endParaRPr lang="en-US" altLang="zh-CN" sz="1400" b="1" dirty="0"/>
          </a:p>
          <a:p>
            <a:pPr latinLnBrk="1"/>
            <a:r>
              <a:rPr lang="en-US" altLang="zh-CN" sz="1400" b="1" dirty="0"/>
              <a:t>[4] </a:t>
            </a:r>
            <a:r>
              <a:rPr lang="zh-CN" altLang="en-US" sz="1400" b="1" dirty="0"/>
              <a:t>毛广献</a:t>
            </a:r>
            <a:r>
              <a:rPr lang="en-US" altLang="zh-CN" sz="1400" b="1" dirty="0"/>
              <a:t>《</a:t>
            </a:r>
            <a:r>
              <a:rPr lang="en-US" altLang="zh-CN" sz="1400" b="1" dirty="0" err="1"/>
              <a:t>Istio</a:t>
            </a:r>
            <a:r>
              <a:rPr lang="zh-CN" altLang="en-US" sz="1400" b="1" dirty="0"/>
              <a:t>入门与实战</a:t>
            </a:r>
            <a:r>
              <a:rPr lang="en-US" altLang="zh-CN" sz="1400" b="1" dirty="0"/>
              <a:t>》.</a:t>
            </a:r>
            <a:r>
              <a:rPr lang="zh-CN" altLang="en-US" sz="1400" b="1" dirty="0"/>
              <a:t>机械工业出版社</a:t>
            </a:r>
            <a:r>
              <a:rPr lang="en-US" altLang="zh-CN" sz="1400" b="1" dirty="0"/>
              <a:t>.</a:t>
            </a:r>
          </a:p>
          <a:p>
            <a:pPr latinLnBrk="1"/>
            <a:r>
              <a:rPr lang="en-US" altLang="zh-CN" sz="1400" b="1" dirty="0"/>
              <a:t>[5] </a:t>
            </a:r>
            <a:r>
              <a:rPr lang="zh-CN" altLang="en-US" sz="1400" b="1" dirty="0"/>
              <a:t>简书专题</a:t>
            </a:r>
            <a:r>
              <a:rPr lang="en-US" altLang="zh-CN" sz="1400" b="1" dirty="0"/>
              <a:t>.</a:t>
            </a:r>
            <a:r>
              <a:rPr lang="en-US" altLang="zh-CN" sz="1400" b="1" dirty="0" err="1"/>
              <a:t>istio</a:t>
            </a:r>
            <a:r>
              <a:rPr lang="zh-CN" altLang="en-US" sz="1400" b="1" dirty="0"/>
              <a:t>实战</a:t>
            </a:r>
            <a:r>
              <a:rPr lang="en-US" altLang="zh-CN" sz="1400" b="1" dirty="0"/>
              <a:t> </a:t>
            </a:r>
            <a:r>
              <a:rPr lang="en-US" altLang="zh-CN" sz="1400" b="1" dirty="0">
                <a:hlinkClick r:id="rId5"/>
              </a:rPr>
              <a:t>https://www.jianshu.com/c/8b22542f28a9</a:t>
            </a:r>
            <a:endParaRPr lang="en-US" altLang="zh-CN" sz="1400" b="1" dirty="0"/>
          </a:p>
          <a:p>
            <a:pPr latinLnBrk="1"/>
            <a:r>
              <a:rPr lang="en-US" altLang="zh-CN" sz="1400" b="1" dirty="0"/>
              <a:t>[6] service mesh </a:t>
            </a:r>
            <a:r>
              <a:rPr lang="zh-CN" altLang="en-US" sz="1400" b="1" dirty="0"/>
              <a:t>开源实现 </a:t>
            </a:r>
            <a:r>
              <a:rPr lang="en-US" altLang="zh-CN" sz="1400" b="1" dirty="0" err="1"/>
              <a:t>istio</a:t>
            </a:r>
            <a:r>
              <a:rPr lang="zh-CN" altLang="en-US" sz="1400" b="1" dirty="0"/>
              <a:t>安装测试 </a:t>
            </a:r>
            <a:r>
              <a:rPr lang="en-US" altLang="zh-CN" sz="1400" b="1" dirty="0">
                <a:hlinkClick r:id="rId6"/>
              </a:rPr>
              <a:t>https://www.jianshu.com/p/1ef7c32bbba9</a:t>
            </a:r>
            <a:r>
              <a:rPr lang="en-US" altLang="zh-CN" sz="1400" b="1" dirty="0"/>
              <a:t> </a:t>
            </a:r>
          </a:p>
          <a:p>
            <a:pPr marL="342900" indent="-342900">
              <a:buAutoNum type="circleNumDbPlain"/>
            </a:pPr>
            <a:endParaRPr lang="en-US" altLang="zh-CN" sz="1400" b="1" dirty="0"/>
          </a:p>
        </p:txBody>
      </p:sp>
    </p:spTree>
    <p:extLst>
      <p:ext uri="{BB962C8B-B14F-4D97-AF65-F5344CB8AC3E}">
        <p14:creationId xmlns:p14="http://schemas.microsoft.com/office/powerpoint/2010/main" val="426694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140B00-D4EE-4E0D-A7B9-4671436538ED}"/>
              </a:ext>
            </a:extLst>
          </p:cNvPr>
          <p:cNvSpPr>
            <a:spLocks noGrp="1"/>
          </p:cNvSpPr>
          <p:nvPr>
            <p:ph type="dt" sz="half" idx="10"/>
          </p:nvPr>
        </p:nvSpPr>
        <p:spPr/>
        <p:txBody>
          <a:bodyPr/>
          <a:lstStyle/>
          <a:p>
            <a:fld id="{0AAABF3B-5EEF-42B3-9EDB-922F687B0BD7}" type="datetime1">
              <a:rPr lang="zh-CN" altLang="en-US" smtClean="0"/>
              <a:t>2020/1/2</a:t>
            </a:fld>
            <a:endParaRPr lang="zh-CN" altLang="en-US" dirty="0"/>
          </a:p>
        </p:txBody>
      </p:sp>
      <p:sp>
        <p:nvSpPr>
          <p:cNvPr id="3" name="灯片编号占位符 2">
            <a:extLst>
              <a:ext uri="{FF2B5EF4-FFF2-40B4-BE49-F238E27FC236}">
                <a16:creationId xmlns:a16="http://schemas.microsoft.com/office/drawing/2014/main" id="{CAE879BC-B7C5-4633-9F9C-DEA2E850ECFD}"/>
              </a:ext>
            </a:extLst>
          </p:cNvPr>
          <p:cNvSpPr>
            <a:spLocks noGrp="1"/>
          </p:cNvSpPr>
          <p:nvPr>
            <p:ph type="sldNum" sz="quarter" idx="12"/>
          </p:nvPr>
        </p:nvSpPr>
        <p:spPr/>
        <p:txBody>
          <a:bodyPr/>
          <a:lstStyle/>
          <a:p>
            <a:fld id="{E33EFDFB-B961-4B7D-BC6C-98625E76EBC3}" type="slidenum">
              <a:rPr lang="zh-CN" altLang="en-US" smtClean="0"/>
              <a:t>5</a:t>
            </a:fld>
            <a:endParaRPr lang="zh-CN" altLang="en-US"/>
          </a:p>
        </p:txBody>
      </p:sp>
      <p:sp>
        <p:nvSpPr>
          <p:cNvPr id="5" name="页脚占位符 4">
            <a:extLst>
              <a:ext uri="{FF2B5EF4-FFF2-40B4-BE49-F238E27FC236}">
                <a16:creationId xmlns:a16="http://schemas.microsoft.com/office/drawing/2014/main" id="{AFC60BB5-D83D-4F03-BA3F-1B62DCA63351}"/>
              </a:ext>
            </a:extLst>
          </p:cNvPr>
          <p:cNvSpPr>
            <a:spLocks noGrp="1"/>
          </p:cNvSpPr>
          <p:nvPr>
            <p:ph type="ftr" sz="quarter" idx="11"/>
          </p:nvPr>
        </p:nvSpPr>
        <p:spPr/>
        <p:txBody>
          <a:bodyPr/>
          <a:lstStyle/>
          <a:p>
            <a:r>
              <a:rPr lang="zh-CN" altLang="en-US" dirty="0"/>
              <a:t>中移</a:t>
            </a:r>
            <a:r>
              <a:rPr lang="en-US" altLang="zh-CN" dirty="0"/>
              <a:t>(</a:t>
            </a:r>
            <a:r>
              <a:rPr lang="zh-CN" altLang="en-US" dirty="0"/>
              <a:t>雄安</a:t>
            </a:r>
            <a:r>
              <a:rPr lang="en-US" altLang="zh-CN" dirty="0"/>
              <a:t>)</a:t>
            </a:r>
            <a:r>
              <a:rPr lang="zh-CN" altLang="en-US" dirty="0"/>
              <a:t>产业研究院</a:t>
            </a:r>
          </a:p>
        </p:txBody>
      </p:sp>
      <p:sp>
        <p:nvSpPr>
          <p:cNvPr id="12" name="文本框 11">
            <a:extLst>
              <a:ext uri="{FF2B5EF4-FFF2-40B4-BE49-F238E27FC236}">
                <a16:creationId xmlns:a16="http://schemas.microsoft.com/office/drawing/2014/main" id="{0D602B4F-1787-4DD2-83B3-512A8261756A}"/>
              </a:ext>
            </a:extLst>
          </p:cNvPr>
          <p:cNvSpPr txBox="1"/>
          <p:nvPr/>
        </p:nvSpPr>
        <p:spPr>
          <a:xfrm>
            <a:off x="838200" y="1072609"/>
            <a:ext cx="10738282" cy="369332"/>
          </a:xfrm>
          <a:prstGeom prst="rect">
            <a:avLst/>
          </a:prstGeom>
          <a:noFill/>
        </p:spPr>
        <p:txBody>
          <a:bodyPr wrap="square" rtlCol="0">
            <a:spAutoFit/>
          </a:bodyPr>
          <a:lstStyle/>
          <a:p>
            <a:r>
              <a:rPr lang="zh-CN" altLang="en-US" dirty="0"/>
              <a:t>微服务思想落地面临的痛点 和 针对痛点抽象出的概念组件</a:t>
            </a:r>
            <a:endParaRPr lang="en-US" altLang="zh-CN" dirty="0"/>
          </a:p>
        </p:txBody>
      </p:sp>
      <p:sp>
        <p:nvSpPr>
          <p:cNvPr id="13" name="文本框 12">
            <a:extLst>
              <a:ext uri="{FF2B5EF4-FFF2-40B4-BE49-F238E27FC236}">
                <a16:creationId xmlns:a16="http://schemas.microsoft.com/office/drawing/2014/main" id="{50D0DAFB-7E7E-4DA5-AA16-BFBB281AF36A}"/>
              </a:ext>
            </a:extLst>
          </p:cNvPr>
          <p:cNvSpPr txBox="1"/>
          <p:nvPr/>
        </p:nvSpPr>
        <p:spPr>
          <a:xfrm>
            <a:off x="2449935" y="3381331"/>
            <a:ext cx="7280292" cy="2339102"/>
          </a:xfrm>
          <a:prstGeom prst="rect">
            <a:avLst/>
          </a:prstGeom>
          <a:noFill/>
        </p:spPr>
        <p:txBody>
          <a:bodyPr wrap="square" rtlCol="0">
            <a:spAutoFit/>
          </a:bodyPr>
          <a:lstStyle/>
          <a:p>
            <a:r>
              <a:rPr lang="en-US" altLang="zh-CN" sz="1600" dirty="0"/>
              <a:t>	</a:t>
            </a:r>
            <a:r>
              <a:rPr lang="zh-CN" altLang="en-US" sz="1600" dirty="0"/>
              <a:t>服务通信</a:t>
            </a:r>
            <a:r>
              <a:rPr lang="en-US" altLang="zh-CN" sz="1600" dirty="0"/>
              <a:t> —————————————————— RPC</a:t>
            </a:r>
          </a:p>
          <a:p>
            <a:r>
              <a:rPr lang="en-US" altLang="zh-CN" sz="1600" dirty="0"/>
              <a:t>	</a:t>
            </a:r>
          </a:p>
          <a:p>
            <a:r>
              <a:rPr lang="en-US" altLang="zh-CN" sz="1600" dirty="0"/>
              <a:t>	</a:t>
            </a:r>
            <a:r>
              <a:rPr lang="zh-CN" altLang="en-US" sz="1600" dirty="0"/>
              <a:t>服务寻址 </a:t>
            </a:r>
            <a:r>
              <a:rPr lang="en-US" altLang="zh-CN" sz="1600" dirty="0"/>
              <a:t>—————————————————— register</a:t>
            </a:r>
          </a:p>
          <a:p>
            <a:endParaRPr lang="en-US" altLang="zh-CN" sz="1600" dirty="0"/>
          </a:p>
          <a:p>
            <a:r>
              <a:rPr lang="en-US" altLang="zh-CN" sz="1600" dirty="0"/>
              <a:t>	</a:t>
            </a:r>
            <a:r>
              <a:rPr lang="zh-CN" altLang="en-US" sz="1600" dirty="0"/>
              <a:t>状态监控 </a:t>
            </a:r>
            <a:r>
              <a:rPr lang="en-US" altLang="zh-CN" sz="1600" dirty="0"/>
              <a:t>—————————————————— monitor</a:t>
            </a:r>
          </a:p>
          <a:p>
            <a:endParaRPr lang="en-US" altLang="zh-CN" sz="1600" dirty="0"/>
          </a:p>
          <a:p>
            <a:r>
              <a:rPr lang="en-US" altLang="zh-CN" sz="1600" dirty="0"/>
              <a:t>	</a:t>
            </a:r>
            <a:r>
              <a:rPr lang="zh-CN" altLang="en-US" sz="1600" dirty="0"/>
              <a:t>流量控制 </a:t>
            </a:r>
            <a:r>
              <a:rPr lang="en-US" altLang="zh-CN" sz="1600" dirty="0"/>
              <a:t>—————————————————— traffic-control</a:t>
            </a:r>
          </a:p>
          <a:p>
            <a:r>
              <a:rPr lang="en-US" altLang="zh-CN" sz="1600" dirty="0">
                <a:solidFill>
                  <a:prstClr val="black"/>
                </a:solidFill>
              </a:rPr>
              <a:t>              </a:t>
            </a:r>
            <a:r>
              <a:rPr lang="en-US" altLang="zh-CN" sz="1200" dirty="0">
                <a:solidFill>
                  <a:prstClr val="black"/>
                </a:solidFill>
              </a:rPr>
              <a:t>(</a:t>
            </a:r>
            <a:r>
              <a:rPr lang="zh-CN" altLang="en-US" sz="1200" dirty="0">
                <a:solidFill>
                  <a:prstClr val="black"/>
                </a:solidFill>
              </a:rPr>
              <a:t>降级</a:t>
            </a:r>
            <a:r>
              <a:rPr lang="en-US" altLang="zh-CN" sz="1200" dirty="0">
                <a:solidFill>
                  <a:prstClr val="black"/>
                </a:solidFill>
              </a:rPr>
              <a:t>,</a:t>
            </a:r>
            <a:r>
              <a:rPr lang="zh-CN" altLang="en-US" sz="1200" dirty="0">
                <a:solidFill>
                  <a:prstClr val="black"/>
                </a:solidFill>
              </a:rPr>
              <a:t>熔断</a:t>
            </a:r>
            <a:r>
              <a:rPr lang="en-US" altLang="zh-CN" sz="1200" dirty="0">
                <a:solidFill>
                  <a:prstClr val="black"/>
                </a:solidFill>
              </a:rPr>
              <a:t>,</a:t>
            </a:r>
            <a:r>
              <a:rPr lang="zh-CN" altLang="en-US" sz="1200" dirty="0">
                <a:solidFill>
                  <a:prstClr val="black"/>
                </a:solidFill>
              </a:rPr>
              <a:t>限流</a:t>
            </a:r>
            <a:r>
              <a:rPr lang="en-US" altLang="zh-CN" sz="1200" dirty="0">
                <a:solidFill>
                  <a:prstClr val="black"/>
                </a:solidFill>
              </a:rPr>
              <a:t>)                                                             </a:t>
            </a:r>
            <a:r>
              <a:rPr lang="en-US" altLang="zh-CN" sz="1600" dirty="0"/>
              <a:t> </a:t>
            </a:r>
            <a:endParaRPr lang="en-US" altLang="zh-CN" sz="1200" dirty="0"/>
          </a:p>
          <a:p>
            <a:endParaRPr lang="en-US" altLang="zh-CN" sz="1600" dirty="0"/>
          </a:p>
        </p:txBody>
      </p:sp>
      <p:sp>
        <p:nvSpPr>
          <p:cNvPr id="17" name="文本框 16">
            <a:extLst>
              <a:ext uri="{FF2B5EF4-FFF2-40B4-BE49-F238E27FC236}">
                <a16:creationId xmlns:a16="http://schemas.microsoft.com/office/drawing/2014/main" id="{75134C2E-C15F-4B27-9A62-8376832DA611}"/>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8" name="直接连接符 17">
            <a:extLst>
              <a:ext uri="{FF2B5EF4-FFF2-40B4-BE49-F238E27FC236}">
                <a16:creationId xmlns:a16="http://schemas.microsoft.com/office/drawing/2014/main" id="{181866B1-CEF8-458E-BF35-FF744C534A92}"/>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650A5E4-FAE7-4F7B-B77B-E82796061815}"/>
              </a:ext>
            </a:extLst>
          </p:cNvPr>
          <p:cNvSpPr txBox="1"/>
          <p:nvPr/>
        </p:nvSpPr>
        <p:spPr>
          <a:xfrm>
            <a:off x="448541" y="134382"/>
            <a:ext cx="1873188" cy="369332"/>
          </a:xfrm>
          <a:prstGeom prst="rect">
            <a:avLst/>
          </a:prstGeom>
          <a:noFill/>
        </p:spPr>
        <p:txBody>
          <a:bodyPr wrap="square" rtlCol="0">
            <a:spAutoFit/>
          </a:bodyPr>
          <a:lstStyle/>
          <a:p>
            <a:r>
              <a:rPr lang="zh-CN" altLang="en-US" dirty="0"/>
              <a:t>一 、简介</a:t>
            </a:r>
          </a:p>
        </p:txBody>
      </p:sp>
      <p:cxnSp>
        <p:nvCxnSpPr>
          <p:cNvPr id="20" name="直接连接符 19">
            <a:extLst>
              <a:ext uri="{FF2B5EF4-FFF2-40B4-BE49-F238E27FC236}">
                <a16:creationId xmlns:a16="http://schemas.microsoft.com/office/drawing/2014/main" id="{5C65BBF0-9634-467C-B016-18AE2411B697}"/>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DCE84C2B-57D2-40D0-89A4-B6FC13FFF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3" name="文本框 22">
            <a:extLst>
              <a:ext uri="{FF2B5EF4-FFF2-40B4-BE49-F238E27FC236}">
                <a16:creationId xmlns:a16="http://schemas.microsoft.com/office/drawing/2014/main" id="{C5328939-4FE0-4354-B2FE-53D02C8718DC}"/>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4" name="图片 3">
            <a:extLst>
              <a:ext uri="{FF2B5EF4-FFF2-40B4-BE49-F238E27FC236}">
                <a16:creationId xmlns:a16="http://schemas.microsoft.com/office/drawing/2014/main" id="{CC8A50D7-0FE4-48DF-B95A-FE2D8916CB24}"/>
              </a:ext>
            </a:extLst>
          </p:cNvPr>
          <p:cNvPicPr>
            <a:picLocks noChangeAspect="1"/>
          </p:cNvPicPr>
          <p:nvPr/>
        </p:nvPicPr>
        <p:blipFill>
          <a:blip r:embed="rId3"/>
          <a:stretch>
            <a:fillRect/>
          </a:stretch>
        </p:blipFill>
        <p:spPr>
          <a:xfrm>
            <a:off x="3804081" y="1562100"/>
            <a:ext cx="4572000" cy="1866900"/>
          </a:xfrm>
          <a:prstGeom prst="rect">
            <a:avLst/>
          </a:prstGeom>
        </p:spPr>
      </p:pic>
    </p:spTree>
    <p:extLst>
      <p:ext uri="{BB962C8B-B14F-4D97-AF65-F5344CB8AC3E}">
        <p14:creationId xmlns:p14="http://schemas.microsoft.com/office/powerpoint/2010/main" val="182613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62DF03-A72B-43F1-89D8-77A278BA0299}"/>
              </a:ext>
            </a:extLst>
          </p:cNvPr>
          <p:cNvSpPr txBox="1"/>
          <p:nvPr/>
        </p:nvSpPr>
        <p:spPr>
          <a:xfrm>
            <a:off x="4069696" y="2920546"/>
            <a:ext cx="4040769" cy="523220"/>
          </a:xfrm>
          <a:prstGeom prst="rect">
            <a:avLst/>
          </a:prstGeom>
          <a:noFill/>
        </p:spPr>
        <p:txBody>
          <a:bodyPr wrap="square" rtlCol="0">
            <a:spAutoFit/>
          </a:bodyPr>
          <a:lstStyle/>
          <a:p>
            <a:r>
              <a:rPr lang="zh-CN" altLang="en-US" sz="2800" dirty="0"/>
              <a:t>二</a:t>
            </a:r>
            <a:r>
              <a:rPr lang="en-US" altLang="zh-CN" sz="2800" dirty="0"/>
              <a:t>(1)</a:t>
            </a:r>
            <a:r>
              <a:rPr lang="zh-CN" altLang="en-US" dirty="0"/>
              <a:t>、</a:t>
            </a:r>
            <a:r>
              <a:rPr lang="en-US" altLang="zh-CN" sz="2800" dirty="0"/>
              <a:t> </a:t>
            </a:r>
            <a:r>
              <a:rPr lang="zh-CN" altLang="en-US" sz="2800" dirty="0"/>
              <a:t>相关中间件介绍 </a:t>
            </a:r>
            <a:endParaRPr lang="en-US" altLang="zh-CN" sz="2800" dirty="0"/>
          </a:p>
        </p:txBody>
      </p:sp>
      <p:sp>
        <p:nvSpPr>
          <p:cNvPr id="8" name="日期占位符 7">
            <a:extLst>
              <a:ext uri="{FF2B5EF4-FFF2-40B4-BE49-F238E27FC236}">
                <a16:creationId xmlns:a16="http://schemas.microsoft.com/office/drawing/2014/main" id="{3D0CC2B9-C73A-4172-A708-E667106D6D10}"/>
              </a:ext>
            </a:extLst>
          </p:cNvPr>
          <p:cNvSpPr>
            <a:spLocks noGrp="1"/>
          </p:cNvSpPr>
          <p:nvPr>
            <p:ph type="dt" sz="half" idx="10"/>
          </p:nvPr>
        </p:nvSpPr>
        <p:spPr/>
        <p:txBody>
          <a:bodyPr/>
          <a:lstStyle/>
          <a:p>
            <a:fld id="{4626F4F0-F629-480C-9D87-30463EB49692}" type="datetime1">
              <a:rPr lang="zh-CN" altLang="en-US" smtClean="0"/>
              <a:t>2020/1/2</a:t>
            </a:fld>
            <a:endParaRPr lang="zh-CN" altLang="en-US"/>
          </a:p>
        </p:txBody>
      </p:sp>
      <p:sp>
        <p:nvSpPr>
          <p:cNvPr id="9" name="灯片编号占位符 8">
            <a:extLst>
              <a:ext uri="{FF2B5EF4-FFF2-40B4-BE49-F238E27FC236}">
                <a16:creationId xmlns:a16="http://schemas.microsoft.com/office/drawing/2014/main" id="{2986F5A0-A899-47F8-B6BD-03F35B827047}"/>
              </a:ext>
            </a:extLst>
          </p:cNvPr>
          <p:cNvSpPr>
            <a:spLocks noGrp="1"/>
          </p:cNvSpPr>
          <p:nvPr>
            <p:ph type="sldNum" sz="quarter" idx="12"/>
          </p:nvPr>
        </p:nvSpPr>
        <p:spPr/>
        <p:txBody>
          <a:bodyPr/>
          <a:lstStyle/>
          <a:p>
            <a:fld id="{E33EFDFB-B961-4B7D-BC6C-98625E76EBC3}" type="slidenum">
              <a:rPr lang="zh-CN" altLang="en-US" smtClean="0"/>
              <a:t>6</a:t>
            </a:fld>
            <a:endParaRPr lang="zh-CN" altLang="en-US"/>
          </a:p>
        </p:txBody>
      </p:sp>
      <p:sp>
        <p:nvSpPr>
          <p:cNvPr id="10" name="页脚占位符 9">
            <a:extLst>
              <a:ext uri="{FF2B5EF4-FFF2-40B4-BE49-F238E27FC236}">
                <a16:creationId xmlns:a16="http://schemas.microsoft.com/office/drawing/2014/main" id="{770B745F-3738-46BA-A687-7FB7BC7DC7C7}"/>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sp>
        <p:nvSpPr>
          <p:cNvPr id="13" name="文本框 12">
            <a:extLst>
              <a:ext uri="{FF2B5EF4-FFF2-40B4-BE49-F238E27FC236}">
                <a16:creationId xmlns:a16="http://schemas.microsoft.com/office/drawing/2014/main" id="{9F346EE5-6AFE-47A1-BAA1-9FD47E19655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cxnSp>
        <p:nvCxnSpPr>
          <p:cNvPr id="14" name="直接连接符 13">
            <a:extLst>
              <a:ext uri="{FF2B5EF4-FFF2-40B4-BE49-F238E27FC236}">
                <a16:creationId xmlns:a16="http://schemas.microsoft.com/office/drawing/2014/main" id="{E6063787-8FF7-491F-80FD-EEAE36B0FB70}"/>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0B021F1-9239-4E52-9C86-D14605CD52A9}"/>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5FE35057-446A-4019-B508-7993A8B6D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18" name="文本框 17">
            <a:extLst>
              <a:ext uri="{FF2B5EF4-FFF2-40B4-BE49-F238E27FC236}">
                <a16:creationId xmlns:a16="http://schemas.microsoft.com/office/drawing/2014/main" id="{AD0C3001-97EE-48B9-A7EE-D4C0E174EB36}"/>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352970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7</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cxnSp>
        <p:nvCxnSpPr>
          <p:cNvPr id="11" name="直接连接符 10">
            <a:extLst>
              <a:ext uri="{FF2B5EF4-FFF2-40B4-BE49-F238E27FC236}">
                <a16:creationId xmlns:a16="http://schemas.microsoft.com/office/drawing/2014/main" id="{8EEE4CA0-5764-4A05-9E8C-0722CC78FD7D}"/>
              </a:ext>
            </a:extLst>
          </p:cNvPr>
          <p:cNvCxnSpPr>
            <a:cxnSpLocks/>
          </p:cNvCxnSpPr>
          <p:nvPr/>
        </p:nvCxnSpPr>
        <p:spPr>
          <a:xfrm>
            <a:off x="71021" y="6384456"/>
            <a:ext cx="1203812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5">
            <a:extLst>
              <a:ext uri="{FF2B5EF4-FFF2-40B4-BE49-F238E27FC236}">
                <a16:creationId xmlns:a16="http://schemas.microsoft.com/office/drawing/2014/main" id="{8C44B3A6-64A5-4A63-88E6-23D4612B69E7}"/>
              </a:ext>
            </a:extLst>
          </p:cNvPr>
          <p:cNvGraphicFramePr>
            <a:graphicFrameLocks noGrp="1"/>
          </p:cNvGraphicFramePr>
          <p:nvPr>
            <p:extLst>
              <p:ext uri="{D42A27DB-BD31-4B8C-83A1-F6EECF244321}">
                <p14:modId xmlns:p14="http://schemas.microsoft.com/office/powerpoint/2010/main" val="1478080852"/>
              </p:ext>
            </p:extLst>
          </p:nvPr>
        </p:nvGraphicFramePr>
        <p:xfrm>
          <a:off x="336041" y="2070052"/>
          <a:ext cx="11637364" cy="2001907"/>
        </p:xfrm>
        <a:graphic>
          <a:graphicData uri="http://schemas.openxmlformats.org/drawingml/2006/table">
            <a:tbl>
              <a:tblPr firstRow="1" bandRow="1">
                <a:tableStyleId>{5C22544A-7EE6-4342-B048-85BDC9FD1C3A}</a:tableStyleId>
              </a:tblPr>
              <a:tblGrid>
                <a:gridCol w="1694095">
                  <a:extLst>
                    <a:ext uri="{9D8B030D-6E8A-4147-A177-3AD203B41FA5}">
                      <a16:colId xmlns:a16="http://schemas.microsoft.com/office/drawing/2014/main" val="2600075372"/>
                    </a:ext>
                  </a:extLst>
                </a:gridCol>
                <a:gridCol w="1920298">
                  <a:extLst>
                    <a:ext uri="{9D8B030D-6E8A-4147-A177-3AD203B41FA5}">
                      <a16:colId xmlns:a16="http://schemas.microsoft.com/office/drawing/2014/main" val="3527296340"/>
                    </a:ext>
                  </a:extLst>
                </a:gridCol>
                <a:gridCol w="2125510">
                  <a:extLst>
                    <a:ext uri="{9D8B030D-6E8A-4147-A177-3AD203B41FA5}">
                      <a16:colId xmlns:a16="http://schemas.microsoft.com/office/drawing/2014/main" val="1446969723"/>
                    </a:ext>
                  </a:extLst>
                </a:gridCol>
                <a:gridCol w="2656046">
                  <a:extLst>
                    <a:ext uri="{9D8B030D-6E8A-4147-A177-3AD203B41FA5}">
                      <a16:colId xmlns:a16="http://schemas.microsoft.com/office/drawing/2014/main" val="2784410151"/>
                    </a:ext>
                  </a:extLst>
                </a:gridCol>
                <a:gridCol w="3241415">
                  <a:extLst>
                    <a:ext uri="{9D8B030D-6E8A-4147-A177-3AD203B41FA5}">
                      <a16:colId xmlns:a16="http://schemas.microsoft.com/office/drawing/2014/main" val="499533912"/>
                    </a:ext>
                  </a:extLst>
                </a:gridCol>
              </a:tblGrid>
              <a:tr h="0">
                <a:tc>
                  <a:txBody>
                    <a:bodyPr/>
                    <a:lstStyle/>
                    <a:p>
                      <a:pPr algn="ctr">
                        <a:lnSpc>
                          <a:spcPct val="250000"/>
                        </a:lnSpc>
                      </a:pPr>
                      <a:r>
                        <a:rPr lang="zh-CN" altLang="en-US" sz="1050" b="1" dirty="0">
                          <a:solidFill>
                            <a:schemeClr val="tx1"/>
                          </a:solidFill>
                        </a:rPr>
                        <a:t>              组件</a:t>
                      </a:r>
                      <a:endParaRPr lang="en-US" altLang="zh-CN" sz="1050" b="1" dirty="0">
                        <a:solidFill>
                          <a:schemeClr val="tx1"/>
                        </a:solidFill>
                      </a:endParaRPr>
                    </a:p>
                    <a:p>
                      <a:pPr algn="ctr">
                        <a:lnSpc>
                          <a:spcPct val="250000"/>
                        </a:lnSpc>
                      </a:pPr>
                      <a:r>
                        <a:rPr lang="zh-CN" altLang="en-US" sz="1050" b="1" dirty="0">
                          <a:solidFill>
                            <a:schemeClr val="tx1"/>
                          </a:solidFill>
                        </a:rPr>
                        <a:t>中间件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lnSpc>
                          <a:spcPct val="250000"/>
                        </a:lnSpc>
                      </a:pPr>
                      <a:r>
                        <a:rPr lang="en-US" altLang="zh-CN" sz="1400" b="1" dirty="0" err="1">
                          <a:solidFill>
                            <a:schemeClr val="tx1"/>
                          </a:solidFill>
                        </a:rPr>
                        <a:t>rpc</a:t>
                      </a:r>
                      <a:endParaRPr lang="zh-CN" alt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50000"/>
                        </a:lnSpc>
                      </a:pPr>
                      <a:r>
                        <a:rPr lang="en-US" altLang="zh-CN" sz="1400" b="1" dirty="0">
                          <a:solidFill>
                            <a:schemeClr val="tx1"/>
                          </a:solidFill>
                        </a:rPr>
                        <a:t>register</a:t>
                      </a:r>
                      <a:endParaRPr lang="zh-CN" alt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50000"/>
                        </a:lnSpc>
                      </a:pPr>
                      <a:r>
                        <a:rPr lang="en-US" altLang="zh-CN" sz="1400" b="1" dirty="0">
                          <a:solidFill>
                            <a:schemeClr val="tx1"/>
                          </a:solidFill>
                        </a:rPr>
                        <a:t>monitor</a:t>
                      </a:r>
                      <a:endParaRPr lang="zh-CN" alt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250000"/>
                        </a:lnSpc>
                      </a:pPr>
                      <a:r>
                        <a:rPr lang="en-US" altLang="zh-CN" sz="1400" b="1" dirty="0">
                          <a:solidFill>
                            <a:schemeClr val="tx1"/>
                          </a:solidFill>
                        </a:rPr>
                        <a:t>traffic-control</a:t>
                      </a:r>
                      <a:endParaRPr lang="zh-CN" alt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656718"/>
                  </a:ext>
                </a:extLst>
              </a:tr>
              <a:tr h="361211">
                <a:tc>
                  <a:txBody>
                    <a:bodyPr/>
                    <a:lstStyle/>
                    <a:p>
                      <a:pPr algn="ctr"/>
                      <a:r>
                        <a:rPr lang="en-US" altLang="zh-CN" dirty="0" err="1"/>
                        <a:t>dubbo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err="1"/>
                        <a:t>nettyServer</a:t>
                      </a:r>
                      <a:r>
                        <a:rPr lang="en-US" altLang="zh-CN" sz="1200" dirty="0"/>
                        <a:t> + </a:t>
                      </a:r>
                      <a:r>
                        <a:rPr lang="en-US" altLang="zh-CN" sz="1200" dirty="0" err="1"/>
                        <a:t>dubbo</a:t>
                      </a:r>
                      <a:r>
                        <a:rPr lang="zh-CN" altLang="en-US" sz="1200" dirty="0"/>
                        <a:t>协议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zookeeper / </a:t>
                      </a:r>
                      <a:r>
                        <a:rPr lang="en-US" altLang="zh-CN" sz="1200" dirty="0" err="1"/>
                        <a:t>redis</a:t>
                      </a:r>
                      <a:r>
                        <a:rPr lang="en-US" altLang="zh-CN" sz="1200" dirty="0"/>
                        <a:t>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err="1"/>
                        <a:t>dubbo</a:t>
                      </a:r>
                      <a:r>
                        <a:rPr lang="en-US" altLang="zh-CN" sz="1200" dirty="0"/>
                        <a:t>-monitor</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err="1"/>
                        <a:t>dubbo</a:t>
                      </a:r>
                      <a:r>
                        <a:rPr lang="en-US" altLang="zh-CN" sz="1200" dirty="0"/>
                        <a:t>-configure+ </a:t>
                      </a:r>
                      <a:r>
                        <a:rPr lang="en-US" altLang="zh-CN" sz="1200" dirty="0" err="1"/>
                        <a:t>hystrix</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2702744"/>
                  </a:ext>
                </a:extLst>
              </a:tr>
              <a:tr h="443236">
                <a:tc>
                  <a:txBody>
                    <a:bodyPr/>
                    <a:lstStyle/>
                    <a:p>
                      <a:pPr algn="ctr"/>
                      <a:r>
                        <a:rPr lang="en-US" altLang="zh-CN" dirty="0" err="1"/>
                        <a:t>springcloud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err="1"/>
                        <a:t>openFeign</a:t>
                      </a:r>
                      <a:r>
                        <a:rPr lang="en-US" altLang="zh-CN" sz="1200" dirty="0"/>
                        <a:t>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eureka / Consul / </a:t>
                      </a:r>
                      <a:r>
                        <a:rPr lang="en-US" altLang="zh-CN" sz="1200" dirty="0" err="1"/>
                        <a:t>nacos</a:t>
                      </a:r>
                      <a:r>
                        <a:rPr lang="en-US" altLang="zh-CN" sz="1200" dirty="0"/>
                        <a:t>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spring-admin-UI</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err="1"/>
                        <a:t>hystrix</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95489"/>
                  </a:ext>
                </a:extLst>
              </a:tr>
              <a:tr h="335560">
                <a:tc>
                  <a:txBody>
                    <a:bodyPr/>
                    <a:lstStyle/>
                    <a:p>
                      <a:pPr algn="ctr"/>
                      <a:r>
                        <a:rPr lang="en-US" altLang="zh-CN" dirty="0" err="1"/>
                        <a:t>Istio</a:t>
                      </a:r>
                      <a:r>
                        <a:rPr lang="en-US" altLang="zh-CN" dirty="0"/>
                        <a:t> + </a:t>
                      </a:r>
                      <a:r>
                        <a:rPr lang="zh-CN" altLang="en-US" sz="1050" b="1" dirty="0"/>
                        <a:t>容器编排引擎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core-</a:t>
                      </a:r>
                      <a:r>
                        <a:rPr lang="en-US" altLang="zh-CN" sz="1200" dirty="0" err="1"/>
                        <a:t>dns</a:t>
                      </a:r>
                      <a:r>
                        <a:rPr lang="en-US" altLang="zh-CN" sz="1200" dirty="0"/>
                        <a:t>(k8s) [ sidecar ]</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Pilot </a:t>
                      </a:r>
                      <a:r>
                        <a:rPr lang="en-US" altLang="zh-CN" sz="1200" dirty="0">
                          <a:sym typeface="Wingdings" panose="05000000000000000000" pitchFamily="2" charset="2"/>
                        </a:rPr>
                        <a:t> </a:t>
                      </a:r>
                      <a:r>
                        <a:rPr lang="en-US" altLang="zh-CN" sz="1200" dirty="0" err="1">
                          <a:sym typeface="Wingdings" panose="05000000000000000000" pitchFamily="2" charset="2"/>
                        </a:rPr>
                        <a:t>etcd</a:t>
                      </a:r>
                      <a:r>
                        <a:rPr lang="en-US" altLang="zh-CN" sz="1200" dirty="0">
                          <a:sym typeface="Wingdings" panose="05000000000000000000" pitchFamily="2" charset="2"/>
                        </a:rPr>
                        <a:t> (k8s)</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jaeger</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a:t> service mesh control plane</a:t>
                      </a:r>
                      <a:endParaRPr lang="zh-CN"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19161"/>
                  </a:ext>
                </a:extLst>
              </a:tr>
            </a:tbl>
          </a:graphicData>
        </a:graphic>
      </p:graphicFrame>
      <p:sp>
        <p:nvSpPr>
          <p:cNvPr id="12" name="文本框 11">
            <a:extLst>
              <a:ext uri="{FF2B5EF4-FFF2-40B4-BE49-F238E27FC236}">
                <a16:creationId xmlns:a16="http://schemas.microsoft.com/office/drawing/2014/main" id="{B9DC43DC-B228-49AA-B5D4-29A0E952802A}"/>
              </a:ext>
            </a:extLst>
          </p:cNvPr>
          <p:cNvSpPr txBox="1"/>
          <p:nvPr/>
        </p:nvSpPr>
        <p:spPr>
          <a:xfrm>
            <a:off x="448541" y="134382"/>
            <a:ext cx="1873188" cy="369332"/>
          </a:xfrm>
          <a:prstGeom prst="rect">
            <a:avLst/>
          </a:prstGeom>
          <a:noFill/>
        </p:spPr>
        <p:txBody>
          <a:bodyPr wrap="square" rtlCol="0">
            <a:spAutoFit/>
          </a:bodyPr>
          <a:lstStyle/>
          <a:p>
            <a:r>
              <a:rPr lang="zh-CN" altLang="en-US" dirty="0"/>
              <a:t>二 、中间件</a:t>
            </a:r>
          </a:p>
        </p:txBody>
      </p:sp>
      <p:sp>
        <p:nvSpPr>
          <p:cNvPr id="13" name="文本框 12">
            <a:extLst>
              <a:ext uri="{FF2B5EF4-FFF2-40B4-BE49-F238E27FC236}">
                <a16:creationId xmlns:a16="http://schemas.microsoft.com/office/drawing/2014/main" id="{5F142C89-0DB2-4417-8BB4-F2E8FAEBEDE9}"/>
              </a:ext>
            </a:extLst>
          </p:cNvPr>
          <p:cNvSpPr txBox="1"/>
          <p:nvPr/>
        </p:nvSpPr>
        <p:spPr>
          <a:xfrm>
            <a:off x="5017094" y="1147485"/>
            <a:ext cx="2145974" cy="369332"/>
          </a:xfrm>
          <a:prstGeom prst="rect">
            <a:avLst/>
          </a:prstGeom>
          <a:noFill/>
        </p:spPr>
        <p:txBody>
          <a:bodyPr wrap="square" rtlCol="0">
            <a:spAutoFit/>
          </a:bodyPr>
          <a:lstStyle/>
          <a:p>
            <a:r>
              <a:rPr lang="zh-CN" altLang="en-US" dirty="0"/>
              <a:t>主流</a:t>
            </a:r>
            <a:r>
              <a:rPr lang="en-US" altLang="zh-CN" dirty="0"/>
              <a:t>/</a:t>
            </a:r>
            <a:r>
              <a:rPr lang="zh-CN" altLang="en-US" dirty="0"/>
              <a:t>新锐 中间件</a:t>
            </a:r>
          </a:p>
        </p:txBody>
      </p:sp>
    </p:spTree>
    <p:extLst>
      <p:ext uri="{BB962C8B-B14F-4D97-AF65-F5344CB8AC3E}">
        <p14:creationId xmlns:p14="http://schemas.microsoft.com/office/powerpoint/2010/main" val="17407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8</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1A63AB-7123-42B6-A4E3-5486EDBD69EA}"/>
              </a:ext>
            </a:extLst>
          </p:cNvPr>
          <p:cNvSpPr txBox="1"/>
          <p:nvPr/>
        </p:nvSpPr>
        <p:spPr>
          <a:xfrm>
            <a:off x="838200" y="1072609"/>
            <a:ext cx="10738282" cy="1200329"/>
          </a:xfrm>
          <a:prstGeom prst="rect">
            <a:avLst/>
          </a:prstGeom>
          <a:noFill/>
        </p:spPr>
        <p:txBody>
          <a:bodyPr wrap="square" rtlCol="0">
            <a:spAutoFit/>
          </a:bodyPr>
          <a:lstStyle/>
          <a:p>
            <a:endParaRPr lang="en-US" altLang="zh-CN" dirty="0"/>
          </a:p>
          <a:p>
            <a:r>
              <a:rPr lang="en-US" altLang="zh-CN" dirty="0"/>
              <a:t>	</a:t>
            </a:r>
          </a:p>
          <a:p>
            <a:endParaRPr lang="en-US" altLang="zh-CN" dirty="0"/>
          </a:p>
          <a:p>
            <a:endParaRPr lang="en-US" altLang="zh-CN" dirty="0"/>
          </a:p>
        </p:txBody>
      </p:sp>
      <p:pic>
        <p:nvPicPr>
          <p:cNvPr id="10" name="图片 9">
            <a:extLst>
              <a:ext uri="{FF2B5EF4-FFF2-40B4-BE49-F238E27FC236}">
                <a16:creationId xmlns:a16="http://schemas.microsoft.com/office/drawing/2014/main" id="{CB574EA1-2969-4BDA-83D6-627CD877A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9" y="630307"/>
            <a:ext cx="11845770" cy="6100928"/>
          </a:xfrm>
          <a:prstGeom prst="rect">
            <a:avLst/>
          </a:prstGeom>
        </p:spPr>
      </p:pic>
      <p:sp>
        <p:nvSpPr>
          <p:cNvPr id="11" name="矩形 10">
            <a:extLst>
              <a:ext uri="{FF2B5EF4-FFF2-40B4-BE49-F238E27FC236}">
                <a16:creationId xmlns:a16="http://schemas.microsoft.com/office/drawing/2014/main" id="{86FE5B95-677D-4B25-A9FD-4B50540BDED9}"/>
              </a:ext>
            </a:extLst>
          </p:cNvPr>
          <p:cNvSpPr/>
          <p:nvPr/>
        </p:nvSpPr>
        <p:spPr>
          <a:xfrm>
            <a:off x="7750205" y="5933587"/>
            <a:ext cx="3764133" cy="582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3732843" cy="369332"/>
          </a:xfrm>
          <a:prstGeom prst="rect">
            <a:avLst/>
          </a:prstGeom>
          <a:noFill/>
        </p:spPr>
        <p:txBody>
          <a:bodyPr wrap="square" rtlCol="0">
            <a:spAutoFit/>
          </a:bodyPr>
          <a:lstStyle/>
          <a:p>
            <a:r>
              <a:rPr lang="zh-CN" altLang="en-US" dirty="0"/>
              <a:t>二 、中间件 </a:t>
            </a:r>
            <a:r>
              <a:rPr lang="en-US" altLang="zh-CN" dirty="0"/>
              <a:t>– </a:t>
            </a:r>
            <a:r>
              <a:rPr lang="en-US" altLang="zh-CN" dirty="0" err="1"/>
              <a:t>dubbo</a:t>
            </a:r>
            <a:r>
              <a:rPr lang="en-US" altLang="zh-CN" dirty="0"/>
              <a:t> – </a:t>
            </a:r>
            <a:r>
              <a:rPr lang="zh-CN" altLang="en-US" dirty="0"/>
              <a:t>组成</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spTree>
    <p:extLst>
      <p:ext uri="{BB962C8B-B14F-4D97-AF65-F5344CB8AC3E}">
        <p14:creationId xmlns:p14="http://schemas.microsoft.com/office/powerpoint/2010/main" val="181769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3ADCD-916F-48BC-A62A-CDB4ABBF35BF}"/>
              </a:ext>
            </a:extLst>
          </p:cNvPr>
          <p:cNvSpPr>
            <a:spLocks noGrp="1"/>
          </p:cNvSpPr>
          <p:nvPr>
            <p:ph type="dt" sz="half" idx="10"/>
          </p:nvPr>
        </p:nvSpPr>
        <p:spPr/>
        <p:txBody>
          <a:bodyPr/>
          <a:lstStyle/>
          <a:p>
            <a:fld id="{506D9FAA-14FE-4F27-92D4-617B9FADD5C8}" type="datetime1">
              <a:rPr lang="zh-CN" altLang="en-US" smtClean="0"/>
              <a:t>2020/1/2</a:t>
            </a:fld>
            <a:endParaRPr lang="zh-CN" altLang="en-US"/>
          </a:p>
        </p:txBody>
      </p:sp>
      <p:sp>
        <p:nvSpPr>
          <p:cNvPr id="3" name="灯片编号占位符 2">
            <a:extLst>
              <a:ext uri="{FF2B5EF4-FFF2-40B4-BE49-F238E27FC236}">
                <a16:creationId xmlns:a16="http://schemas.microsoft.com/office/drawing/2014/main" id="{C8AEDEF4-61D0-4157-A20E-BEE76255B53B}"/>
              </a:ext>
            </a:extLst>
          </p:cNvPr>
          <p:cNvSpPr>
            <a:spLocks noGrp="1"/>
          </p:cNvSpPr>
          <p:nvPr>
            <p:ph type="sldNum" sz="quarter" idx="12"/>
          </p:nvPr>
        </p:nvSpPr>
        <p:spPr/>
        <p:txBody>
          <a:bodyPr/>
          <a:lstStyle/>
          <a:p>
            <a:fld id="{E33EFDFB-B961-4B7D-BC6C-98625E76EBC3}" type="slidenum">
              <a:rPr lang="zh-CN" altLang="en-US" smtClean="0"/>
              <a:t>9</a:t>
            </a:fld>
            <a:endParaRPr lang="zh-CN" altLang="en-US"/>
          </a:p>
        </p:txBody>
      </p:sp>
      <p:sp>
        <p:nvSpPr>
          <p:cNvPr id="5" name="页脚占位符 4">
            <a:extLst>
              <a:ext uri="{FF2B5EF4-FFF2-40B4-BE49-F238E27FC236}">
                <a16:creationId xmlns:a16="http://schemas.microsoft.com/office/drawing/2014/main" id="{A7161ABF-68B4-4E32-9001-D6CAFD0B8AC1}"/>
              </a:ext>
            </a:extLst>
          </p:cNvPr>
          <p:cNvSpPr>
            <a:spLocks noGrp="1"/>
          </p:cNvSpPr>
          <p:nvPr>
            <p:ph type="ftr" sz="quarter" idx="11"/>
          </p:nvPr>
        </p:nvSpPr>
        <p:spPr/>
        <p:txBody>
          <a:bodyPr/>
          <a:lstStyle/>
          <a:p>
            <a:r>
              <a:rPr lang="zh-CN" altLang="en-US"/>
              <a:t>中移</a:t>
            </a:r>
            <a:r>
              <a:rPr lang="en-US" altLang="zh-CN"/>
              <a:t>(</a:t>
            </a:r>
            <a:r>
              <a:rPr lang="zh-CN" altLang="en-US"/>
              <a:t>雄安</a:t>
            </a:r>
            <a:r>
              <a:rPr lang="en-US" altLang="zh-CN"/>
              <a:t>)</a:t>
            </a:r>
            <a:r>
              <a:rPr lang="zh-CN" altLang="en-US"/>
              <a:t>产业研究院</a:t>
            </a:r>
          </a:p>
        </p:txBody>
      </p:sp>
      <p:cxnSp>
        <p:nvCxnSpPr>
          <p:cNvPr id="7" name="直接连接符 6">
            <a:extLst>
              <a:ext uri="{FF2B5EF4-FFF2-40B4-BE49-F238E27FC236}">
                <a16:creationId xmlns:a16="http://schemas.microsoft.com/office/drawing/2014/main" id="{BCDBA4BD-6838-43B8-B9B0-1DD27717B467}"/>
              </a:ext>
            </a:extLst>
          </p:cNvPr>
          <p:cNvCxnSpPr>
            <a:cxnSpLocks/>
          </p:cNvCxnSpPr>
          <p:nvPr/>
        </p:nvCxnSpPr>
        <p:spPr>
          <a:xfrm>
            <a:off x="71021" y="559287"/>
            <a:ext cx="84019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51A63AB-7123-42B6-A4E3-5486EDBD69EA}"/>
              </a:ext>
            </a:extLst>
          </p:cNvPr>
          <p:cNvSpPr txBox="1"/>
          <p:nvPr/>
        </p:nvSpPr>
        <p:spPr>
          <a:xfrm>
            <a:off x="435440" y="703096"/>
            <a:ext cx="8037556" cy="369332"/>
          </a:xfrm>
          <a:prstGeom prst="rect">
            <a:avLst/>
          </a:prstGeom>
          <a:noFill/>
        </p:spPr>
        <p:txBody>
          <a:bodyPr wrap="square" rtlCol="0">
            <a:spAutoFit/>
          </a:bodyPr>
          <a:lstStyle/>
          <a:p>
            <a:r>
              <a:rPr lang="en-US" altLang="zh-CN" dirty="0" err="1"/>
              <a:t>dubbo</a:t>
            </a:r>
            <a:r>
              <a:rPr lang="en-US" altLang="zh-CN" dirty="0"/>
              <a:t> </a:t>
            </a:r>
            <a:r>
              <a:rPr lang="zh-CN" altLang="en-US" dirty="0"/>
              <a:t>服务端配置</a:t>
            </a:r>
            <a:r>
              <a:rPr lang="en-US" altLang="zh-CN" dirty="0"/>
              <a:t>demo</a:t>
            </a:r>
          </a:p>
        </p:txBody>
      </p:sp>
      <p:sp>
        <p:nvSpPr>
          <p:cNvPr id="11" name="矩形 10">
            <a:extLst>
              <a:ext uri="{FF2B5EF4-FFF2-40B4-BE49-F238E27FC236}">
                <a16:creationId xmlns:a16="http://schemas.microsoft.com/office/drawing/2014/main" id="{86FE5B95-677D-4B25-A9FD-4B50540BDED9}"/>
              </a:ext>
            </a:extLst>
          </p:cNvPr>
          <p:cNvSpPr/>
          <p:nvPr/>
        </p:nvSpPr>
        <p:spPr>
          <a:xfrm>
            <a:off x="7750205" y="5933587"/>
            <a:ext cx="3764133" cy="582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5C7E809-8AAB-48E3-AFB3-5333AC898B13}"/>
              </a:ext>
            </a:extLst>
          </p:cNvPr>
          <p:cNvSpPr txBox="1"/>
          <p:nvPr/>
        </p:nvSpPr>
        <p:spPr>
          <a:xfrm>
            <a:off x="10260368" y="583574"/>
            <a:ext cx="1949388" cy="261610"/>
          </a:xfrm>
          <a:prstGeom prst="rect">
            <a:avLst/>
          </a:prstGeom>
          <a:noFill/>
        </p:spPr>
        <p:txBody>
          <a:bodyPr wrap="square" rtlCol="0">
            <a:spAutoFit/>
          </a:bodyPr>
          <a:lstStyle/>
          <a:p>
            <a:r>
              <a:rPr lang="zh-CN" altLang="en-US" sz="1100" dirty="0">
                <a:solidFill>
                  <a:schemeClr val="bg1">
                    <a:lumMod val="65000"/>
                  </a:schemeClr>
                </a:solidFill>
              </a:rPr>
              <a:t>中移全通系统集成有限公司</a:t>
            </a:r>
          </a:p>
        </p:txBody>
      </p:sp>
      <p:sp>
        <p:nvSpPr>
          <p:cNvPr id="18" name="文本框 17">
            <a:extLst>
              <a:ext uri="{FF2B5EF4-FFF2-40B4-BE49-F238E27FC236}">
                <a16:creationId xmlns:a16="http://schemas.microsoft.com/office/drawing/2014/main" id="{263C25DA-A08D-4301-AE75-A271EED62303}"/>
              </a:ext>
            </a:extLst>
          </p:cNvPr>
          <p:cNvSpPr txBox="1"/>
          <p:nvPr/>
        </p:nvSpPr>
        <p:spPr>
          <a:xfrm>
            <a:off x="448540" y="134382"/>
            <a:ext cx="3132860" cy="369332"/>
          </a:xfrm>
          <a:prstGeom prst="rect">
            <a:avLst/>
          </a:prstGeom>
          <a:noFill/>
        </p:spPr>
        <p:txBody>
          <a:bodyPr wrap="square" rtlCol="0">
            <a:spAutoFit/>
          </a:bodyPr>
          <a:lstStyle/>
          <a:p>
            <a:r>
              <a:rPr lang="zh-CN" altLang="en-US" dirty="0"/>
              <a:t>二 、中间件 </a:t>
            </a:r>
            <a:r>
              <a:rPr lang="en-US" altLang="zh-CN" dirty="0"/>
              <a:t>– </a:t>
            </a:r>
            <a:r>
              <a:rPr lang="en-US" altLang="zh-CN" dirty="0" err="1"/>
              <a:t>dubbo</a:t>
            </a:r>
            <a:r>
              <a:rPr lang="en-US" altLang="zh-CN" dirty="0"/>
              <a:t> - </a:t>
            </a:r>
            <a:r>
              <a:rPr lang="zh-CN" altLang="en-US" dirty="0"/>
              <a:t>配置</a:t>
            </a:r>
          </a:p>
        </p:txBody>
      </p:sp>
      <p:pic>
        <p:nvPicPr>
          <p:cNvPr id="19" name="图片 18">
            <a:extLst>
              <a:ext uri="{FF2B5EF4-FFF2-40B4-BE49-F238E27FC236}">
                <a16:creationId xmlns:a16="http://schemas.microsoft.com/office/drawing/2014/main" id="{7A41EFF5-D94F-40D3-8277-E89AC89B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996" y="298856"/>
            <a:ext cx="1752381" cy="533333"/>
          </a:xfrm>
          <a:prstGeom prst="rect">
            <a:avLst/>
          </a:prstGeom>
        </p:spPr>
      </p:pic>
      <p:sp>
        <p:nvSpPr>
          <p:cNvPr id="21" name="文本框 20">
            <a:extLst>
              <a:ext uri="{FF2B5EF4-FFF2-40B4-BE49-F238E27FC236}">
                <a16:creationId xmlns:a16="http://schemas.microsoft.com/office/drawing/2014/main" id="{F2995A24-490B-43F4-9580-E5C8FFCA9861}"/>
              </a:ext>
            </a:extLst>
          </p:cNvPr>
          <p:cNvSpPr txBox="1"/>
          <p:nvPr/>
        </p:nvSpPr>
        <p:spPr>
          <a:xfrm>
            <a:off x="10242612" y="325490"/>
            <a:ext cx="1949388" cy="261610"/>
          </a:xfrm>
          <a:prstGeom prst="rect">
            <a:avLst/>
          </a:prstGeom>
          <a:noFill/>
        </p:spPr>
        <p:txBody>
          <a:bodyPr wrap="square" rtlCol="0">
            <a:spAutoFit/>
          </a:bodyPr>
          <a:lstStyle/>
          <a:p>
            <a:r>
              <a:rPr lang="zh-CN" altLang="en-US" sz="1100" dirty="0">
                <a:solidFill>
                  <a:schemeClr val="bg1">
                    <a:lumMod val="65000"/>
                  </a:schemeClr>
                </a:solidFill>
              </a:rPr>
              <a:t>中 移 </a:t>
            </a:r>
            <a:r>
              <a:rPr lang="en-US" altLang="zh-CN" sz="1100" dirty="0">
                <a:solidFill>
                  <a:schemeClr val="bg1">
                    <a:lumMod val="65000"/>
                  </a:schemeClr>
                </a:solidFill>
              </a:rPr>
              <a:t>( </a:t>
            </a:r>
            <a:r>
              <a:rPr lang="zh-CN" altLang="en-US" sz="1100" dirty="0">
                <a:solidFill>
                  <a:schemeClr val="bg1">
                    <a:lumMod val="65000"/>
                  </a:schemeClr>
                </a:solidFill>
              </a:rPr>
              <a:t>雄 安 </a:t>
            </a:r>
            <a:r>
              <a:rPr lang="en-US" altLang="zh-CN" sz="1100" dirty="0">
                <a:solidFill>
                  <a:schemeClr val="bg1">
                    <a:lumMod val="65000"/>
                  </a:schemeClr>
                </a:solidFill>
              </a:rPr>
              <a:t>) </a:t>
            </a:r>
            <a:r>
              <a:rPr lang="zh-CN" altLang="en-US" sz="1100" dirty="0">
                <a:solidFill>
                  <a:schemeClr val="bg1">
                    <a:lumMod val="65000"/>
                  </a:schemeClr>
                </a:solidFill>
              </a:rPr>
              <a:t>产业 研 究 院</a:t>
            </a:r>
          </a:p>
        </p:txBody>
      </p:sp>
      <p:pic>
        <p:nvPicPr>
          <p:cNvPr id="4" name="图片 3">
            <a:extLst>
              <a:ext uri="{FF2B5EF4-FFF2-40B4-BE49-F238E27FC236}">
                <a16:creationId xmlns:a16="http://schemas.microsoft.com/office/drawing/2014/main" id="{4E86804A-5507-481E-997E-BCECF57A347D}"/>
              </a:ext>
            </a:extLst>
          </p:cNvPr>
          <p:cNvPicPr>
            <a:picLocks noChangeAspect="1"/>
          </p:cNvPicPr>
          <p:nvPr/>
        </p:nvPicPr>
        <p:blipFill>
          <a:blip r:embed="rId3"/>
          <a:stretch>
            <a:fillRect/>
          </a:stretch>
        </p:blipFill>
        <p:spPr>
          <a:xfrm>
            <a:off x="2195512" y="1319951"/>
            <a:ext cx="7800975" cy="3943350"/>
          </a:xfrm>
          <a:prstGeom prst="rect">
            <a:avLst/>
          </a:prstGeom>
        </p:spPr>
      </p:pic>
    </p:spTree>
    <p:extLst>
      <p:ext uri="{BB962C8B-B14F-4D97-AF65-F5344CB8AC3E}">
        <p14:creationId xmlns:p14="http://schemas.microsoft.com/office/powerpoint/2010/main" val="3996069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2507</TotalTime>
  <Words>3128</Words>
  <Application>Microsoft Office PowerPoint</Application>
  <PresentationFormat>宽屏</PresentationFormat>
  <Paragraphs>487</Paragraphs>
  <Slides>41</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等线</vt:lpstr>
      <vt:lpstr>等线 Light</vt:lpstr>
      <vt:lpstr>Arial</vt:lpstr>
      <vt:lpstr>Verdana</vt:lpstr>
      <vt:lpstr>Wingdings</vt:lpstr>
      <vt:lpstr>Office 主题​​</vt:lpstr>
      <vt:lpstr>微服务架构介绍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z</dc:creator>
  <cp:lastModifiedBy>张 磊</cp:lastModifiedBy>
  <cp:revision>985</cp:revision>
  <dcterms:created xsi:type="dcterms:W3CDTF">2019-12-26T06:33:57Z</dcterms:created>
  <dcterms:modified xsi:type="dcterms:W3CDTF">2020-01-02T13:30:59Z</dcterms:modified>
</cp:coreProperties>
</file>