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28" r:id="rId5"/>
    <p:sldId id="545" r:id="rId6"/>
    <p:sldId id="557" r:id="rId7"/>
    <p:sldId id="558" r:id="rId8"/>
    <p:sldId id="559" r:id="rId9"/>
    <p:sldId id="546" r:id="rId10"/>
    <p:sldId id="560" r:id="rId11"/>
    <p:sldId id="548" r:id="rId12"/>
    <p:sldId id="561" r:id="rId13"/>
    <p:sldId id="562" r:id="rId14"/>
    <p:sldId id="563" r:id="rId15"/>
    <p:sldId id="564" r:id="rId16"/>
    <p:sldId id="549" r:id="rId17"/>
    <p:sldId id="566" r:id="rId18"/>
    <p:sldId id="550" r:id="rId19"/>
    <p:sldId id="565" r:id="rId20"/>
    <p:sldId id="551" r:id="rId21"/>
    <p:sldId id="567" r:id="rId22"/>
    <p:sldId id="568" r:id="rId23"/>
    <p:sldId id="570" r:id="rId24"/>
    <p:sldId id="569" r:id="rId25"/>
    <p:sldId id="449" r:id="rId26"/>
    <p:sldId id="543" r:id="rId27"/>
    <p:sldId id="544" r:id="rId28"/>
    <p:sldId id="554" r:id="rId29"/>
    <p:sldId id="571" r:id="rId30"/>
    <p:sldId id="572" r:id="rId31"/>
    <p:sldId id="349" r:id="rId32"/>
    <p:sldId id="351" r:id="rId33"/>
    <p:sldId id="431" r:id="rId34"/>
    <p:sldId id="542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 varScale="1">
        <p:scale>
          <a:sx n="50" d="100"/>
          <a:sy n="50" d="100"/>
        </p:scale>
        <p:origin x="306" y="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5/19/2014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6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12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5/19/2014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5/19/2014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1545608"/>
            <a:ext cx="813271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536208"/>
            <a:ext cx="8132718" cy="719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Arrays, Strings, Lists, Sets,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3" y="4250085"/>
            <a:ext cx="2237096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19984"/>
            <a:ext cx="2237097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3" y="5097673"/>
            <a:ext cx="2237096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80607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821769"/>
            <a:ext cx="2237096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759">
            <a:off x="3407531" y="4612191"/>
            <a:ext cx="1579890" cy="15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62" y="508426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9225401" y="4853266"/>
            <a:ext cx="2171577" cy="1330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827">
            <a:off x="8258773" y="3682418"/>
            <a:ext cx="3266617" cy="818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716">
            <a:off x="3081902" y="341069"/>
            <a:ext cx="3265757" cy="134645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2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4594830" y="35840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560991"/>
            <a:ext cx="4332740" cy="630618"/>
          </a:xfrm>
          <a:prstGeom prst="rect">
            <a:avLst/>
          </a:prstGeom>
        </p:spPr>
      </p:pic>
      <p:pic>
        <p:nvPicPr>
          <p:cNvPr id="18" name="Picture 2">
            <a:hlinkClick r:id="rId14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 in </a:t>
            </a: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accessed by index: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/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1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\\+\\d{1,3}([ -]*([0-9]+))+</a:t>
            </a:r>
            <a:r>
              <a:rPr lang="en-US" dirty="0" smtClean="0"/>
              <a:t> 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5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-]*([0-9]+))+";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Matches by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305176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+359 894 11 22 33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49 89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975-99222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0577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09" y="1905000"/>
            <a:ext cx="6254278" cy="2314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3500" dirty="0" smtClean="0"/>
              <a:t>, etc.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/>
              <a:t>Sets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500" dirty="0"/>
              <a:t>,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3" y="3904174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636288" y="2513676"/>
            <a:ext cx="2352193" cy="23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676400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070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Nakov</a:t>
            </a:r>
          </a:p>
          <a:p>
            <a:r>
              <a:rPr lang="en-US" sz="2200" dirty="0" smtClean="0"/>
              <a:t>names.addAll(Arrays.asList("Alice", "Tedy"));</a:t>
            </a:r>
          </a:p>
          <a:p>
            <a:r>
              <a:rPr lang="en-US" sz="2200" dirty="0" smtClean="0"/>
              <a:t>   // Maria, Nakov, Alice, Tedy</a:t>
            </a:r>
          </a:p>
          <a:p>
            <a:r>
              <a:rPr lang="en-US" sz="2200" dirty="0" smtClean="0"/>
              <a:t>names.add(3, "Sylvia"); // Maria, Nakov, Alice, Sylvia, Tedy</a:t>
            </a:r>
          </a:p>
          <a:p>
            <a:r>
              <a:rPr lang="en-US" sz="2200" dirty="0" smtClean="0"/>
              <a:t>names.set(2, "Mike"); // Maria, Nakov, Mike, Sylvia, Tedy</a:t>
            </a:r>
          </a:p>
          <a:p>
            <a:r>
              <a:rPr lang="en-US" sz="2200" dirty="0" smtClean="0"/>
              <a:t>System.out.println(names);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1" y="2076716"/>
            <a:ext cx="2045618" cy="205073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4" y="1600200"/>
            <a:ext cx="1811832" cy="1811832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711" y="2076716"/>
            <a:ext cx="2045618" cy="205073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4214" y="4614966"/>
            <a:ext cx="108203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and Streams API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529366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/>
              <a:t> and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Java keep unique elements</a:t>
            </a:r>
          </a:p>
          <a:p>
            <a:pPr lvl="1"/>
            <a:r>
              <a:rPr lang="en-US" dirty="0" smtClean="0"/>
              <a:t>Like lists but duplicated elements are stored only once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Keeps a set of elements in a hash-tables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</a:t>
            </a:r>
            <a:r>
              <a:rPr lang="en-US" sz="3200" dirty="0" smtClean="0"/>
              <a:t>a red-black ordered search tree</a:t>
            </a:r>
            <a:endParaRPr lang="en-US" sz="3200" dirty="0"/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439438"/>
            <a:ext cx="10348802" cy="617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TODO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59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25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62" y="113457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1203231" y="859677"/>
            <a:ext cx="2171577" cy="133004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3559724" y="12218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292926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Keeps a map of elements in 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</a:t>
            </a:r>
            <a:r>
              <a:rPr lang="en-US" sz="3400" dirty="0" smtClean="0"/>
              <a:t>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</a:t>
            </a:r>
            <a:r>
              <a:rPr lang="en-US" sz="3400" dirty="0" smtClean="0"/>
              <a:t>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 smtClean="0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noProof="1">
                <a:cs typeface="Consolas" panose="020B0609020204030204" pitchFamily="49" charset="0"/>
              </a:rPr>
              <a:t/>
            </a:r>
            <a:br>
              <a:rPr lang="en-US" noProof="1">
                <a:cs typeface="Consolas" panose="020B0609020204030204" pitchFamily="49" charset="0"/>
              </a:rPr>
            </a:b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439438"/>
            <a:ext cx="10348802" cy="617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TODO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46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Arrays, Strings and Collections: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dirty="0"/>
              <a:t>, etc.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2" y="2189409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519991" y="112445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Collections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169927"/>
            <a:ext cx="10210802" cy="384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i&lt;names.length; i++) {</a:t>
            </a:r>
          </a:p>
          <a:p>
            <a:r>
              <a:rPr lang="en-US" dirty="0" smtClean="0"/>
              <a:t>  System.out.printf("names[%d] = %s\n",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(String name : names)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names[4] = "Nakov"; // ArrayIndexOutOfBoundsException</a:t>
            </a:r>
          </a:p>
        </p:txBody>
      </p:sp>
    </p:spTree>
    <p:extLst>
      <p:ext uri="{BB962C8B-B14F-4D97-AF65-F5344CB8AC3E}">
        <p14:creationId xmlns:p14="http://schemas.microsoft.com/office/powerpoint/2010/main" val="2505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Sort and Print Array of n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scanner = new Scanner(System.in);</a:t>
            </a:r>
          </a:p>
          <a:p>
            <a:r>
              <a:rPr lang="en-US" dirty="0" smtClean="0"/>
              <a:t>int n = scanner.nextInt();</a:t>
            </a:r>
          </a:p>
          <a:p>
            <a:r>
              <a:rPr lang="en-US" dirty="0" smtClean="0"/>
              <a:t>scanner.nextLine();</a:t>
            </a:r>
          </a:p>
          <a:p>
            <a:r>
              <a:rPr lang="en-US" dirty="0" smtClean="0"/>
              <a:t>String[] lines = new String[n];</a:t>
            </a:r>
          </a:p>
          <a:p>
            <a:r>
              <a:rPr lang="en-US" dirty="0" smtClean="0"/>
              <a:t>for (int i = 0; i &lt; n; i++) {</a:t>
            </a:r>
          </a:p>
          <a:p>
            <a:r>
              <a:rPr lang="en-US" dirty="0" smtClean="0"/>
              <a:t>  lines[i] = scanner.nextLine();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Arrays.sort(lines);</a:t>
            </a:r>
          </a:p>
          <a:p>
            <a:endParaRPr lang="en-US" dirty="0" smtClean="0"/>
          </a:p>
          <a:p>
            <a:r>
              <a:rPr lang="en-US" dirty="0" smtClean="0"/>
              <a:t>for (int i = 0; i &lt; lines.length; i++) {</a:t>
            </a:r>
          </a:p>
          <a:p>
            <a:r>
              <a:rPr lang="en-US" dirty="0" smtClean="0"/>
              <a:t>  System.out.println(lines[i]);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2026311" y="2015779"/>
            <a:ext cx="8231521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1550</Words>
  <Application>Microsoft Office PowerPoint</Application>
  <PresentationFormat>Custom</PresentationFormat>
  <Paragraphs>311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Java Collections Basics</vt:lpstr>
      <vt:lpstr>Table of Contents</vt:lpstr>
      <vt:lpstr>Warning: Not for Absolute Beginners</vt:lpstr>
      <vt:lpstr>Arrays</vt:lpstr>
      <vt:lpstr>What are Arrays?</vt:lpstr>
      <vt:lpstr>Working with Arrays in Java</vt:lpstr>
      <vt:lpstr>Arrays of Strings</vt:lpstr>
      <vt:lpstr>Read, Sort and Print Array of n Strings</vt:lpstr>
      <vt:lpstr>Arrays</vt:lpstr>
      <vt:lpstr>Strings</vt:lpstr>
      <vt:lpstr>What Is String?</vt:lpstr>
      <vt:lpstr>Working with Strings</vt:lpstr>
      <vt:lpstr>Strings – Examples</vt:lpstr>
      <vt:lpstr>Strings – Examples (2)</vt:lpstr>
      <vt:lpstr>Regular Expressions</vt:lpstr>
      <vt:lpstr>Validation by Regular Expression – Example</vt:lpstr>
      <vt:lpstr>Find Matches by Pattern – Example</vt:lpstr>
      <vt:lpstr>Strings</vt:lpstr>
      <vt:lpstr>Lists</vt:lpstr>
      <vt:lpstr>Lists in Java</vt:lpstr>
      <vt:lpstr>ArrayList&lt;String&gt; – Example</vt:lpstr>
      <vt:lpstr>ArrayList&lt;Integer&gt; – Example</vt:lpstr>
      <vt:lpstr>PowerPoint Presentation</vt:lpstr>
      <vt:lpstr>Sets</vt:lpstr>
      <vt:lpstr>Sets in Java</vt:lpstr>
      <vt:lpstr>HashSet&lt;E&gt; and TreeSet&lt;E&gt; – Examples</vt:lpstr>
      <vt:lpstr>Maps</vt:lpstr>
      <vt:lpstr>Maps in Java</vt:lpstr>
      <vt:lpstr>HashMap&lt;K, V&gt; and TreeMap&lt;K, V&gt; – Examples</vt:lpstr>
      <vt:lpstr>Summary</vt:lpstr>
      <vt:lpstr>Java Collections Basics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Strings, Lists,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2014-05-19T19:41:49Z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