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62" r:id="rId5"/>
    <p:sldId id="307" r:id="rId6"/>
    <p:sldId id="322" r:id="rId7"/>
    <p:sldId id="308" r:id="rId8"/>
    <p:sldId id="309" r:id="rId9"/>
    <p:sldId id="339" r:id="rId10"/>
    <p:sldId id="310" r:id="rId11"/>
    <p:sldId id="311" r:id="rId12"/>
    <p:sldId id="312" r:id="rId13"/>
    <p:sldId id="319" r:id="rId14"/>
    <p:sldId id="313" r:id="rId15"/>
    <p:sldId id="314" r:id="rId16"/>
    <p:sldId id="315" r:id="rId17"/>
    <p:sldId id="316" r:id="rId18"/>
    <p:sldId id="318" r:id="rId19"/>
    <p:sldId id="321" r:id="rId20"/>
    <p:sldId id="323" r:id="rId21"/>
    <p:sldId id="324" r:id="rId22"/>
    <p:sldId id="325" r:id="rId23"/>
    <p:sldId id="320" r:id="rId24"/>
    <p:sldId id="326" r:id="rId25"/>
    <p:sldId id="327" r:id="rId26"/>
    <p:sldId id="328" r:id="rId27"/>
    <p:sldId id="331" r:id="rId28"/>
    <p:sldId id="332" r:id="rId29"/>
    <p:sldId id="330" r:id="rId30"/>
    <p:sldId id="333" r:id="rId31"/>
    <p:sldId id="334" r:id="rId32"/>
    <p:sldId id="335" r:id="rId33"/>
    <p:sldId id="337" r:id="rId34"/>
    <p:sldId id="336" r:id="rId35"/>
    <p:sldId id="338" r:id="rId36"/>
    <p:sldId id="29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78689" autoAdjust="0"/>
  </p:normalViewPr>
  <p:slideViewPr>
    <p:cSldViewPr snapToGrid="0">
      <p:cViewPr varScale="1">
        <p:scale>
          <a:sx n="118" d="100"/>
          <a:sy n="118" d="100"/>
        </p:scale>
        <p:origin x="3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9E070-752D-4BEC-88E9-BAE09FBA2856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F68FC-F106-4EA7-A4CA-EE064AEB1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4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18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54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41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6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turns out the reference implementation of Python caches integer objects in the range -5..256 as singleton instances for performance reasons. Here's an example demonstrating this: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5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1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0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1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79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26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3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1603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Object-oriented Programing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 </a:t>
            </a:r>
            <a:r>
              <a:rPr lang="ko-KR" altLang="en-US" sz="3600" b="1" dirty="0"/>
              <a:t>주차 강의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37704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6F0E3D-4392-4801-9B9B-53428750327A}"/>
              </a:ext>
            </a:extLst>
          </p:cNvPr>
          <p:cNvSpPr/>
          <p:nvPr/>
        </p:nvSpPr>
        <p:spPr>
          <a:xfrm>
            <a:off x="8995062" y="2473035"/>
            <a:ext cx="319693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참고</a:t>
            </a:r>
            <a:r>
              <a:rPr lang="en-US" altLang="ko-KR" b="1" dirty="0"/>
              <a:t>) in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 in [1, 2, 3, 4] </a:t>
            </a:r>
          </a:p>
          <a:p>
            <a:pPr marL="0" indent="0">
              <a:buNone/>
            </a:pPr>
            <a:r>
              <a:rPr lang="en-US" altLang="ko-KR" dirty="0"/>
              <a:t>"a" in [1, 2, 3, 4]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"ABC" in "ABCDEFG"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357256" y="932295"/>
            <a:ext cx="5834743" cy="104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72AD9-CB0A-4C68-BBD3-2ADCE5D21880}"/>
              </a:ext>
            </a:extLst>
          </p:cNvPr>
          <p:cNvSpPr/>
          <p:nvPr/>
        </p:nvSpPr>
        <p:spPr>
          <a:xfrm>
            <a:off x="3294743" y="932295"/>
            <a:ext cx="8463642" cy="104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8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Call-by-assignment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Call-by-value</a:t>
            </a:r>
            <a:r>
              <a:rPr lang="ko-KR" altLang="en-US" dirty="0"/>
              <a:t>도 아니고 </a:t>
            </a:r>
            <a:r>
              <a:rPr lang="en-US" altLang="ko-KR" dirty="0"/>
              <a:t>call-by-reference</a:t>
            </a:r>
            <a:r>
              <a:rPr lang="ko-KR" altLang="en-US" dirty="0"/>
              <a:t>도 아닌 </a:t>
            </a:r>
            <a:br>
              <a:rPr lang="en-US" altLang="ko-KR" dirty="0"/>
            </a:br>
            <a:r>
              <a:rPr lang="en-US" altLang="ko-KR" b="1" dirty="0"/>
              <a:t>call-by assignment</a:t>
            </a:r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b="1" dirty="0"/>
              <a:t>모든 것이 객체</a:t>
            </a:r>
            <a:r>
              <a:rPr lang="ko-KR" altLang="en-US" dirty="0"/>
              <a:t>이며 </a:t>
            </a:r>
            <a:r>
              <a:rPr lang="en-US" altLang="ko-KR" b="1" dirty="0"/>
              <a:t>immutable object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en-US" altLang="ko-KR" b="1" dirty="0"/>
              <a:t>mutable object</a:t>
            </a:r>
            <a:r>
              <a:rPr lang="en-US" altLang="ko-KR" dirty="0"/>
              <a:t> </a:t>
            </a:r>
            <a:r>
              <a:rPr lang="ko-KR" altLang="en-US" dirty="0"/>
              <a:t>가 있음</a:t>
            </a:r>
            <a:endParaRPr lang="en-US" altLang="ko-KR" dirty="0"/>
          </a:p>
          <a:p>
            <a:r>
              <a:rPr lang="en-US" altLang="ko-KR" dirty="0"/>
              <a:t>mutable object – int, float </a:t>
            </a:r>
            <a:r>
              <a:rPr lang="ko-KR" altLang="en-US" dirty="0"/>
              <a:t>등이 함수의 </a:t>
            </a:r>
            <a:r>
              <a:rPr lang="en-US" altLang="ko-KR" dirty="0"/>
              <a:t>arguments</a:t>
            </a:r>
            <a:r>
              <a:rPr lang="ko-KR" altLang="en-US" dirty="0"/>
              <a:t>로 넘어갈 땐 </a:t>
            </a:r>
            <a:r>
              <a:rPr lang="en-US" altLang="ko-KR" dirty="0"/>
              <a:t>call-by-value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r>
              <a:rPr lang="en-US" altLang="ko-KR" dirty="0"/>
              <a:t>immutable object - </a:t>
            </a:r>
            <a:r>
              <a:rPr lang="es-ES" altLang="ko-KR" dirty="0"/>
              <a:t>list, dict </a:t>
            </a:r>
            <a:r>
              <a:rPr lang="ko-KR" altLang="en-US" dirty="0"/>
              <a:t>등이 함수의 </a:t>
            </a:r>
            <a:r>
              <a:rPr lang="en-US" altLang="ko-KR" dirty="0"/>
              <a:t>arguments</a:t>
            </a:r>
            <a:r>
              <a:rPr lang="ko-KR" altLang="en-US" dirty="0"/>
              <a:t>로 넘어갈 땐 </a:t>
            </a:r>
            <a:r>
              <a:rPr lang="en-US" altLang="ko-KR" dirty="0"/>
              <a:t>call-by-reference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es-E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241142" y="932295"/>
            <a:ext cx="5950857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6720114" y="932295"/>
            <a:ext cx="4898572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6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mutable</a:t>
            </a:r>
            <a:r>
              <a:rPr lang="ko-KR" altLang="en-US" b="1" dirty="0"/>
              <a:t>과 </a:t>
            </a:r>
            <a:r>
              <a:rPr lang="en-US" altLang="ko-KR" b="1" dirty="0"/>
              <a:t>immutable </a:t>
            </a:r>
            <a:r>
              <a:rPr lang="ko-KR" altLang="en-US" b="1" dirty="0"/>
              <a:t>객체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8091376" y="932295"/>
            <a:ext cx="3527309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35C412-CB5E-472F-B05B-362FFA4D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77225"/>
              </p:ext>
            </p:extLst>
          </p:nvPr>
        </p:nvGraphicFramePr>
        <p:xfrm>
          <a:off x="958112" y="1595076"/>
          <a:ext cx="10748334" cy="462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2778">
                  <a:extLst>
                    <a:ext uri="{9D8B030D-6E8A-4147-A177-3AD203B41FA5}">
                      <a16:colId xmlns:a16="http://schemas.microsoft.com/office/drawing/2014/main" val="1738684753"/>
                    </a:ext>
                  </a:extLst>
                </a:gridCol>
                <a:gridCol w="3582778">
                  <a:extLst>
                    <a:ext uri="{9D8B030D-6E8A-4147-A177-3AD203B41FA5}">
                      <a16:colId xmlns:a16="http://schemas.microsoft.com/office/drawing/2014/main" val="3074591302"/>
                    </a:ext>
                  </a:extLst>
                </a:gridCol>
                <a:gridCol w="3582778">
                  <a:extLst>
                    <a:ext uri="{9D8B030D-6E8A-4147-A177-3AD203B41FA5}">
                      <a16:colId xmlns:a16="http://schemas.microsoft.com/office/drawing/2014/main" val="1673394916"/>
                    </a:ext>
                  </a:extLst>
                </a:gridCol>
              </a:tblGrid>
              <a:tr h="4624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class</a:t>
                      </a:r>
                    </a:p>
                  </a:txBody>
                  <a:tcPr marL="123825" marR="123825" marT="57150" marB="5715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설명</a:t>
                      </a:r>
                    </a:p>
                  </a:txBody>
                  <a:tcPr marL="123825" marR="123825" marT="57150" marB="5715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구분</a:t>
                      </a:r>
                    </a:p>
                  </a:txBody>
                  <a:tcPr marL="123825" marR="123825" marT="57150" marB="5715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250957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list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ffectLst/>
                        </a:rPr>
                        <a:t>mutable </a:t>
                      </a:r>
                      <a:r>
                        <a:rPr lang="ko-KR" altLang="en-US" sz="1200" dirty="0">
                          <a:effectLst/>
                        </a:rPr>
                        <a:t>한 순서가 있는 객체 집합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75194411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set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ffectLst/>
                        </a:rPr>
                        <a:t>mutable </a:t>
                      </a:r>
                      <a:r>
                        <a:rPr lang="ko-KR" altLang="en-US" sz="1200" dirty="0">
                          <a:effectLst/>
                        </a:rPr>
                        <a:t>한 순서가 없는 고유한 객체 집합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5800296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dict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ffectLst/>
                        </a:rPr>
                        <a:t>key</a:t>
                      </a:r>
                      <a:r>
                        <a:rPr lang="ko-KR" altLang="en-US" sz="1200" dirty="0">
                          <a:effectLst/>
                        </a:rPr>
                        <a:t>와 </a:t>
                      </a:r>
                      <a:r>
                        <a:rPr lang="en-US" altLang="ko-KR" sz="1200" dirty="0">
                          <a:effectLst/>
                        </a:rPr>
                        <a:t>value</a:t>
                      </a:r>
                      <a:r>
                        <a:rPr lang="ko-KR" altLang="en-US" sz="1200" dirty="0">
                          <a:effectLst/>
                        </a:rPr>
                        <a:t>가 </a:t>
                      </a:r>
                      <a:r>
                        <a:rPr lang="ko-KR" altLang="en-US" sz="1200" dirty="0" err="1">
                          <a:effectLst/>
                        </a:rPr>
                        <a:t>맵핑된</a:t>
                      </a:r>
                      <a:r>
                        <a:rPr lang="ko-KR" altLang="en-US" sz="1200" dirty="0">
                          <a:effectLst/>
                        </a:rPr>
                        <a:t> 객체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순서 없음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12041437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bool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참</a:t>
                      </a:r>
                      <a:r>
                        <a:rPr lang="en-US" altLang="ko-KR" sz="1200">
                          <a:effectLst/>
                        </a:rPr>
                        <a:t>,</a:t>
                      </a:r>
                      <a:r>
                        <a:rPr lang="ko-KR" altLang="en-US" sz="1200">
                          <a:effectLst/>
                        </a:rPr>
                        <a:t>거짓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immutable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5876109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정수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immutable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66190238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실수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immutable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61064097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tuple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>
                          <a:effectLst/>
                        </a:rPr>
                        <a:t>immutable </a:t>
                      </a:r>
                      <a:r>
                        <a:rPr lang="ko-KR" altLang="en-US" sz="1200">
                          <a:effectLst/>
                        </a:rPr>
                        <a:t>한 순서가 있는 객체 집합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immutable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05491179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str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문자열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immutable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28642590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frozenset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immutable</a:t>
                      </a:r>
                      <a:r>
                        <a:rPr lang="ko-KR" altLang="en-US" sz="1200" dirty="0">
                          <a:effectLst/>
                        </a:rPr>
                        <a:t>한 </a:t>
                      </a:r>
                      <a:r>
                        <a:rPr lang="en-US" sz="1200" dirty="0">
                          <a:effectLst/>
                        </a:rPr>
                        <a:t>set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immutable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2982614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984AD97-6BAB-4A2F-A6C6-D96FE323B619}"/>
              </a:ext>
            </a:extLst>
          </p:cNvPr>
          <p:cNvSpPr/>
          <p:nvPr/>
        </p:nvSpPr>
        <p:spPr>
          <a:xfrm>
            <a:off x="9439229" y="6492875"/>
            <a:ext cx="23491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hlinkClick r:id="rId2"/>
              </a:rPr>
              <a:t>Ref:</a:t>
            </a:r>
            <a:r>
              <a:rPr lang="ko-KR" altLang="en-US" sz="1200" dirty="0">
                <a:hlinkClick r:id="rId2"/>
              </a:rPr>
              <a:t> </a:t>
            </a:r>
            <a:r>
              <a:rPr lang="en-US" altLang="ko-KR" sz="1200" dirty="0">
                <a:hlinkClick r:id="rId2"/>
              </a:rPr>
              <a:t>https://wikidocs.net/16038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620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mutable</a:t>
            </a:r>
            <a:r>
              <a:rPr lang="ko-KR" altLang="en-US" b="1" dirty="0"/>
              <a:t>과 </a:t>
            </a:r>
            <a:r>
              <a:rPr lang="en-US" altLang="ko-KR" b="1" dirty="0"/>
              <a:t>immutable </a:t>
            </a:r>
            <a:r>
              <a:rPr lang="ko-KR" altLang="en-US" b="1" dirty="0"/>
              <a:t>객체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8091376" y="932295"/>
            <a:ext cx="3527309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39C9B5D-3640-47EC-8950-5190ED83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0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ko-KR" dirty="0"/>
              <a:t>def sample(a):</a:t>
            </a:r>
          </a:p>
          <a:p>
            <a:pPr marL="0" indent="0">
              <a:buNone/>
            </a:pPr>
            <a:r>
              <a:rPr lang="es-ES" altLang="ko-KR" dirty="0"/>
              <a:t>	a = 2</a:t>
            </a:r>
          </a:p>
          <a:p>
            <a:pPr marL="0" indent="0">
              <a:buNone/>
            </a:pPr>
            <a:endParaRPr lang="es-ES" altLang="ko-KR" dirty="0"/>
          </a:p>
          <a:p>
            <a:pPr marL="0" indent="0">
              <a:buNone/>
            </a:pPr>
            <a:r>
              <a:rPr lang="es-ES" altLang="ko-KR" dirty="0"/>
              <a:t>def sample2(lst):</a:t>
            </a:r>
          </a:p>
          <a:p>
            <a:pPr marL="0" indent="0">
              <a:buNone/>
            </a:pPr>
            <a:r>
              <a:rPr lang="es-ES" altLang="ko-KR" dirty="0"/>
              <a:t>	lst.append(2)</a:t>
            </a:r>
          </a:p>
          <a:p>
            <a:pPr marL="0" indent="0">
              <a:buNone/>
            </a:pPr>
            <a:endParaRPr lang="es-ES" altLang="ko-KR" dirty="0"/>
          </a:p>
          <a:p>
            <a:pPr marL="0" indent="0">
              <a:buNone/>
            </a:pPr>
            <a:endParaRPr lang="es-E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8CF75CB-F651-4F99-A97F-AB25AEDE5BA3}"/>
              </a:ext>
            </a:extLst>
          </p:cNvPr>
          <p:cNvSpPr txBox="1">
            <a:spLocks/>
          </p:cNvSpPr>
          <p:nvPr/>
        </p:nvSpPr>
        <p:spPr>
          <a:xfrm>
            <a:off x="6836737" y="1833120"/>
            <a:ext cx="45206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ko-KR" dirty="0"/>
              <a:t>b = 1</a:t>
            </a:r>
          </a:p>
          <a:p>
            <a:pPr marL="0" indent="0">
              <a:buNone/>
            </a:pPr>
            <a:r>
              <a:rPr lang="es-ES" altLang="ko-KR" dirty="0"/>
              <a:t>sample(b)</a:t>
            </a:r>
          </a:p>
          <a:p>
            <a:pPr marL="0" indent="0">
              <a:buNone/>
            </a:pPr>
            <a:r>
              <a:rPr lang="es-ES" altLang="ko-KR" dirty="0"/>
              <a:t>print(b)</a:t>
            </a:r>
          </a:p>
          <a:p>
            <a:pPr marL="0" indent="0">
              <a:buNone/>
            </a:pPr>
            <a:endParaRPr lang="es-ES" altLang="ko-KR" dirty="0"/>
          </a:p>
          <a:p>
            <a:pPr marL="0" indent="0">
              <a:buNone/>
            </a:pPr>
            <a:r>
              <a:rPr lang="es-ES" altLang="ko-KR" dirty="0"/>
              <a:t>c = [1]</a:t>
            </a:r>
          </a:p>
          <a:p>
            <a:pPr marL="0" indent="0">
              <a:buNone/>
            </a:pPr>
            <a:r>
              <a:rPr lang="es-ES" altLang="ko-KR" dirty="0"/>
              <a:t>sample2(c)</a:t>
            </a:r>
          </a:p>
          <a:p>
            <a:pPr marL="0" indent="0">
              <a:buNone/>
            </a:pPr>
            <a:r>
              <a:rPr lang="es-ES" altLang="ko-KR" dirty="0"/>
              <a:t>print(c)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94CCC-2A03-4808-9721-D224AAE185FF}"/>
              </a:ext>
            </a:extLst>
          </p:cNvPr>
          <p:cNvCxnSpPr/>
          <p:nvPr/>
        </p:nvCxnSpPr>
        <p:spPr>
          <a:xfrm>
            <a:off x="5837274" y="1825625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51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copy </a:t>
            </a:r>
            <a:r>
              <a:rPr lang="ko-KR" altLang="en-US" b="1" dirty="0"/>
              <a:t>모듈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3774558" y="932295"/>
            <a:ext cx="7844128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9A87B65-AFFC-4758-9F5B-C187E62A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274" cy="4351338"/>
          </a:xfrm>
        </p:spPr>
        <p:txBody>
          <a:bodyPr/>
          <a:lstStyle/>
          <a:p>
            <a:pPr marL="0" indent="0">
              <a:buNone/>
            </a:pPr>
            <a:r>
              <a:rPr lang="es-ES" altLang="ko-KR" dirty="0"/>
              <a:t>import copy</a:t>
            </a:r>
          </a:p>
          <a:p>
            <a:pPr marL="0" indent="0">
              <a:buNone/>
            </a:pPr>
            <a:endParaRPr lang="es-ES" altLang="ko-KR" dirty="0"/>
          </a:p>
          <a:p>
            <a:pPr marL="0" indent="0">
              <a:buNone/>
            </a:pPr>
            <a:r>
              <a:rPr lang="es-ES" altLang="ko-KR" dirty="0"/>
              <a:t>x = [1, 2, 3]</a:t>
            </a:r>
          </a:p>
          <a:p>
            <a:pPr marL="0" indent="0">
              <a:buNone/>
            </a:pPr>
            <a:r>
              <a:rPr lang="es-ES" altLang="ko-KR" dirty="0"/>
              <a:t>y = [100, copy.deepcopy(x), 200]</a:t>
            </a:r>
          </a:p>
          <a:p>
            <a:pPr marL="0" indent="0">
              <a:buNone/>
            </a:pPr>
            <a:endParaRPr lang="es-ES" altLang="ko-KR" dirty="0"/>
          </a:p>
          <a:p>
            <a:pPr marL="0" indent="0">
              <a:buNone/>
            </a:pPr>
            <a:r>
              <a:rPr lang="es-ES" altLang="ko-KR" dirty="0"/>
              <a:t>x[1] = 300</a:t>
            </a:r>
          </a:p>
          <a:p>
            <a:pPr marL="0" indent="0">
              <a:buNone/>
            </a:pPr>
            <a:endParaRPr lang="es-ES" altLang="ko-KR" dirty="0"/>
          </a:p>
          <a:p>
            <a:pPr marL="0" indent="0">
              <a:buNone/>
            </a:pPr>
            <a:r>
              <a:rPr lang="es-ES" altLang="ko-KR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38540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is</a:t>
            </a:r>
            <a:r>
              <a:rPr lang="ko-KR" altLang="en-US" b="1" dirty="0"/>
              <a:t>와 </a:t>
            </a:r>
            <a:r>
              <a:rPr lang="en-US" altLang="ko-KR" b="1" dirty="0"/>
              <a:t>==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3030279" y="932295"/>
            <a:ext cx="8588407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B64EAE4-55F6-4977-8462-D7C2A497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== is for value equality</a:t>
            </a:r>
            <a:endParaRPr lang="ko-KR" altLang="en-US" dirty="0"/>
          </a:p>
          <a:p>
            <a:r>
              <a:rPr lang="en-US" altLang="ko-KR" i="1" dirty="0"/>
              <a:t>is</a:t>
            </a:r>
            <a:r>
              <a:rPr lang="en-US" altLang="ko-KR" dirty="0"/>
              <a:t> </a:t>
            </a:r>
            <a:r>
              <a:rPr lang="en-US" altLang="ko-KR" dirty="0" err="1"/>
              <a:t>is</a:t>
            </a:r>
            <a:r>
              <a:rPr lang="en-US" altLang="ko-KR" dirty="0"/>
              <a:t> for reference equality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 500</a:t>
            </a:r>
            <a:br>
              <a:rPr lang="en-US" altLang="ko-KR" dirty="0"/>
            </a:br>
            <a:r>
              <a:rPr lang="en-US" altLang="ko-KR" dirty="0"/>
              <a:t>b = 500</a:t>
            </a:r>
            <a:br>
              <a:rPr lang="en-US" altLang="ko-KR" dirty="0"/>
            </a:br>
            <a:r>
              <a:rPr lang="en-US" altLang="ko-KR" dirty="0"/>
              <a:t>a is b ??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 200</a:t>
            </a:r>
            <a:br>
              <a:rPr lang="en-US" altLang="ko-KR" dirty="0"/>
            </a:br>
            <a:r>
              <a:rPr lang="en-US" altLang="ko-KR" dirty="0"/>
              <a:t>b = 200</a:t>
            </a:r>
            <a:br>
              <a:rPr lang="en-US" altLang="ko-KR" dirty="0"/>
            </a:br>
            <a:r>
              <a:rPr lang="en-US" altLang="ko-KR" dirty="0"/>
              <a:t>a is b ??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848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연결리스트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3817088" y="932295"/>
            <a:ext cx="7801598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1D332ED-8DD5-47E7-9E69-D9B9C6C3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0486" cy="4351338"/>
          </a:xfrm>
        </p:spPr>
        <p:txBody>
          <a:bodyPr/>
          <a:lstStyle/>
          <a:p>
            <a:r>
              <a:rPr lang="ko-KR" altLang="en-US" sz="3600" b="1" dirty="0"/>
              <a:t>연결리스트</a:t>
            </a:r>
            <a:r>
              <a:rPr lang="ko-KR" altLang="en-US" dirty="0"/>
              <a:t>는 노드</a:t>
            </a:r>
            <a:r>
              <a:rPr lang="en-US" altLang="ko-KR" dirty="0"/>
              <a:t>(Node)</a:t>
            </a:r>
            <a:r>
              <a:rPr lang="ko-KR" altLang="en-US" dirty="0"/>
              <a:t>와 노드를 연결하는 링크</a:t>
            </a:r>
            <a:r>
              <a:rPr lang="en-US" altLang="ko-KR" dirty="0"/>
              <a:t>(Link)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통해서 한 줄로 연결되는 방식으로 데이터를 저장하는 자료구조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단일 연결 리스트</a:t>
            </a:r>
            <a:endParaRPr lang="en-US" altLang="ko-KR" dirty="0"/>
          </a:p>
          <a:p>
            <a:pPr lvl="1"/>
            <a:r>
              <a:rPr lang="ko-KR" altLang="en-US" dirty="0"/>
              <a:t>이중 연결 리스트</a:t>
            </a:r>
            <a:endParaRPr lang="en-US" altLang="ko-KR" dirty="0"/>
          </a:p>
          <a:p>
            <a:pPr lvl="1"/>
            <a:r>
              <a:rPr lang="ko-KR" altLang="en-US" dirty="0"/>
              <a:t>원형 연결 리스트</a:t>
            </a:r>
            <a:endParaRPr lang="en-US" altLang="ko-KR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9555364-B3D9-423E-9C3E-6252DBB68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63065"/>
              </p:ext>
            </p:extLst>
          </p:nvPr>
        </p:nvGraphicFramePr>
        <p:xfrm>
          <a:off x="838200" y="4643079"/>
          <a:ext cx="10515600" cy="1849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519575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839041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6050521"/>
                    </a:ext>
                  </a:extLst>
                </a:gridCol>
              </a:tblGrid>
              <a:tr h="524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단일 연결 리스트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이중 연결 리스트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원형 연결 리스트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96129376"/>
                  </a:ext>
                </a:extLst>
              </a:tr>
              <a:tr h="13255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77196342"/>
                  </a:ext>
                </a:extLst>
              </a:tr>
            </a:tbl>
          </a:graphicData>
        </a:graphic>
      </p:graphicFrame>
      <p:pic>
        <p:nvPicPr>
          <p:cNvPr id="6150" name="Picture 6" descr="https://upload.wikimedia.org/wikipedia/commons/thumb/9/9c/Single_linked_list.png/400px-Single_linked_list.png">
            <a:extLst>
              <a:ext uri="{FF2B5EF4-FFF2-40B4-BE49-F238E27FC236}">
                <a16:creationId xmlns:a16="http://schemas.microsoft.com/office/drawing/2014/main" id="{7ECCC152-E914-487C-AF81-0D375A61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91" y="5307177"/>
            <a:ext cx="3231935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upload.wikimedia.org/wikipedia/commons/thumb/c/ca/Doubly_linked_list.png/400px-Doubly_linked_list.png">
            <a:extLst>
              <a:ext uri="{FF2B5EF4-FFF2-40B4-BE49-F238E27FC236}">
                <a16:creationId xmlns:a16="http://schemas.microsoft.com/office/drawing/2014/main" id="{A3DA4BC8-9A36-4252-BA43-11610541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09" y="5326919"/>
            <a:ext cx="3125581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upload.wikimedia.org/wikipedia/commons/thumb/9/98/Circurlar_linked_list.png/400px-Circurlar_linked_list.png">
            <a:extLst>
              <a:ext uri="{FF2B5EF4-FFF2-40B4-BE49-F238E27FC236}">
                <a16:creationId xmlns:a16="http://schemas.microsoft.com/office/drawing/2014/main" id="{E692F01F-A5C8-4521-97A3-36DFD14D8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74" y="5307177"/>
            <a:ext cx="3231935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04A5614-2F25-4877-85E3-39167A78A137}"/>
              </a:ext>
            </a:extLst>
          </p:cNvPr>
          <p:cNvSpPr txBox="1"/>
          <p:nvPr/>
        </p:nvSpPr>
        <p:spPr>
          <a:xfrm>
            <a:off x="10122195" y="6564062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/>
              <a:t>위키피디아</a:t>
            </a:r>
          </a:p>
        </p:txBody>
      </p:sp>
    </p:spTree>
    <p:extLst>
      <p:ext uri="{BB962C8B-B14F-4D97-AF65-F5344CB8AC3E}">
        <p14:creationId xmlns:p14="http://schemas.microsoft.com/office/powerpoint/2010/main" val="399064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노드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2232837" y="932295"/>
            <a:ext cx="9385849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F677670-A910-44EF-A882-533A9FB9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연결 리스트는 노드</a:t>
            </a:r>
            <a:r>
              <a:rPr lang="en-US" altLang="ko-KR" dirty="0"/>
              <a:t>(Node)</a:t>
            </a:r>
            <a:r>
              <a:rPr lang="ko-KR" altLang="en-US" dirty="0"/>
              <a:t>들의 모임</a:t>
            </a:r>
            <a:endParaRPr lang="en-US" altLang="ko-KR" dirty="0"/>
          </a:p>
          <a:p>
            <a:r>
              <a:rPr lang="ko-KR" altLang="en-US" dirty="0"/>
              <a:t>각각의 노드는 최소 두 가지의 정보를 가지고 있어야 함</a:t>
            </a:r>
            <a:endParaRPr lang="en-US" altLang="ko-KR" dirty="0"/>
          </a:p>
          <a:p>
            <a:pPr lvl="1"/>
            <a:r>
              <a:rPr lang="ko-KR" altLang="en-US" dirty="0"/>
              <a:t>노드의 값</a:t>
            </a:r>
            <a:endParaRPr lang="en-US" altLang="ko-KR" dirty="0"/>
          </a:p>
          <a:p>
            <a:pPr lvl="1"/>
            <a:r>
              <a:rPr lang="ko-KR" altLang="en-US" dirty="0"/>
              <a:t>다음 노드의 </a:t>
            </a:r>
            <a:r>
              <a:rPr lang="en-US" altLang="ko-KR" dirty="0"/>
              <a:t>Reference</a:t>
            </a:r>
          </a:p>
          <a:p>
            <a:r>
              <a:rPr lang="ko-KR" altLang="en-US" dirty="0"/>
              <a:t>특별한 노드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altLang="ko-KR" dirty="0"/>
          </a:p>
          <a:p>
            <a:pPr lvl="1"/>
            <a:r>
              <a:rPr lang="en-US" altLang="ko-KR" dirty="0"/>
              <a:t>Head </a:t>
            </a:r>
            <a:r>
              <a:rPr lang="ko-KR" altLang="en-US" dirty="0"/>
              <a:t>노드</a:t>
            </a:r>
            <a:r>
              <a:rPr lang="en-US" altLang="ko-KR" dirty="0"/>
              <a:t> – </a:t>
            </a:r>
            <a:r>
              <a:rPr lang="ko-KR" altLang="en-US" dirty="0"/>
              <a:t>연결 리스트의 처음 노드</a:t>
            </a:r>
            <a:endParaRPr lang="en-US" altLang="ko-KR" dirty="0"/>
          </a:p>
          <a:p>
            <a:pPr lvl="1"/>
            <a:r>
              <a:rPr lang="en-US" altLang="ko-KR" dirty="0"/>
              <a:t>Tail </a:t>
            </a:r>
            <a:r>
              <a:rPr lang="ko-KR" altLang="en-US" dirty="0"/>
              <a:t>노드 </a:t>
            </a:r>
            <a:r>
              <a:rPr lang="en-US" altLang="ko-KR" dirty="0"/>
              <a:t>– </a:t>
            </a:r>
            <a:r>
              <a:rPr lang="ko-KR" altLang="en-US" dirty="0"/>
              <a:t>연결 리스트의 마지막 노드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049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노드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2232837" y="932295"/>
            <a:ext cx="9385849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F677670-A910-44EF-A882-533A9FB9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2749" cy="45113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000" dirty="0"/>
              <a:t>class Node:</a:t>
            </a:r>
          </a:p>
          <a:p>
            <a:pPr marL="0" indent="0">
              <a:buNone/>
            </a:pPr>
            <a:r>
              <a:rPr lang="en-US" altLang="ko-KR" sz="1000" dirty="0"/>
              <a:t>    def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</a:t>
            </a:r>
            <a:r>
              <a:rPr lang="en-US" altLang="ko-KR" sz="1000" dirty="0" err="1"/>
              <a:t>obj_val</a:t>
            </a:r>
            <a:r>
              <a:rPr lang="en-US" altLang="ko-KR" sz="1000" dirty="0"/>
              <a:t>='', </a:t>
            </a:r>
            <a:r>
              <a:rPr lang="en-US" altLang="ko-KR" sz="1000" dirty="0" err="1"/>
              <a:t>node_next</a:t>
            </a:r>
            <a:r>
              <a:rPr lang="en-US" altLang="ko-KR" sz="1000" dirty="0"/>
              <a:t>=None, </a:t>
            </a:r>
            <a:r>
              <a:rPr lang="en-US" altLang="ko-KR" sz="1000" dirty="0" err="1"/>
              <a:t>b_head</a:t>
            </a:r>
            <a:r>
              <a:rPr lang="en-US" altLang="ko-KR" sz="1000" dirty="0"/>
              <a:t>=False, </a:t>
            </a:r>
            <a:r>
              <a:rPr lang="en-US" altLang="ko-KR" sz="1000" dirty="0" err="1"/>
              <a:t>b_tail</a:t>
            </a:r>
            <a:r>
              <a:rPr lang="en-US" altLang="ko-KR" sz="1000" dirty="0"/>
              <a:t>=False):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self.node_next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node_next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self.obj_val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obj_val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self.b_head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b_head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self.b_tail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b_tail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</a:t>
            </a:r>
            <a:r>
              <a:rPr lang="en-US" altLang="ko-KR" sz="1000" dirty="0" err="1"/>
              <a:t>getValue</a:t>
            </a:r>
            <a:r>
              <a:rPr lang="en-US" altLang="ko-KR" sz="1000" dirty="0"/>
              <a:t>(self):</a:t>
            </a:r>
          </a:p>
          <a:p>
            <a:pPr marL="0" indent="0">
              <a:buNone/>
            </a:pPr>
            <a:r>
              <a:rPr lang="en-US" altLang="ko-KR" sz="1000" dirty="0"/>
              <a:t>        return </a:t>
            </a:r>
            <a:r>
              <a:rPr lang="en-US" altLang="ko-KR" sz="1000" dirty="0" err="1"/>
              <a:t>self.obj_val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</a:t>
            </a:r>
            <a:r>
              <a:rPr lang="en-US" altLang="ko-KR" sz="1000" dirty="0" err="1"/>
              <a:t>setValue</a:t>
            </a:r>
            <a:r>
              <a:rPr lang="en-US" altLang="ko-KR" sz="1000" dirty="0"/>
              <a:t>(self, </a:t>
            </a:r>
            <a:r>
              <a:rPr lang="en-US" altLang="ko-KR" sz="1000" dirty="0" err="1"/>
              <a:t>obj_val</a:t>
            </a:r>
            <a:r>
              <a:rPr lang="en-US" altLang="ko-KR" sz="1000" dirty="0"/>
              <a:t>):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self.obj_val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obj_val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</a:t>
            </a:r>
            <a:r>
              <a:rPr lang="en-US" altLang="ko-KR" sz="1000" dirty="0" err="1"/>
              <a:t>getNext</a:t>
            </a:r>
            <a:r>
              <a:rPr lang="en-US" altLang="ko-KR" sz="1000" dirty="0"/>
              <a:t>(self):</a:t>
            </a:r>
          </a:p>
          <a:p>
            <a:pPr marL="0" indent="0">
              <a:buNone/>
            </a:pPr>
            <a:r>
              <a:rPr lang="en-US" altLang="ko-KR" sz="1000" dirty="0"/>
              <a:t>        return </a:t>
            </a:r>
            <a:r>
              <a:rPr lang="en-US" altLang="ko-KR" sz="1000" dirty="0" err="1"/>
              <a:t>self.node_next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</a:t>
            </a:r>
            <a:r>
              <a:rPr lang="en-US" altLang="ko-KR" sz="1000" dirty="0" err="1"/>
              <a:t>setNext</a:t>
            </a:r>
            <a:r>
              <a:rPr lang="en-US" altLang="ko-KR" sz="1000" dirty="0"/>
              <a:t>(self, </a:t>
            </a:r>
            <a:r>
              <a:rPr lang="en-US" altLang="ko-KR" sz="1000" dirty="0" err="1"/>
              <a:t>node_next</a:t>
            </a:r>
            <a:r>
              <a:rPr lang="en-US" altLang="ko-KR" sz="1000" dirty="0"/>
              <a:t>):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self.node_next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node_next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</a:t>
            </a:r>
            <a:r>
              <a:rPr lang="en-US" altLang="ko-KR" sz="1000" dirty="0" err="1"/>
              <a:t>isHead</a:t>
            </a:r>
            <a:r>
              <a:rPr lang="en-US" altLang="ko-KR" sz="1000" dirty="0"/>
              <a:t>(self):</a:t>
            </a:r>
          </a:p>
          <a:p>
            <a:pPr marL="0" indent="0">
              <a:buNone/>
            </a:pPr>
            <a:r>
              <a:rPr lang="en-US" altLang="ko-KR" sz="1000" dirty="0"/>
              <a:t>        return </a:t>
            </a:r>
            <a:r>
              <a:rPr lang="en-US" altLang="ko-KR" sz="1000" dirty="0" err="1"/>
              <a:t>self.b_head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</a:t>
            </a:r>
            <a:r>
              <a:rPr lang="en-US" altLang="ko-KR" sz="1000" dirty="0" err="1"/>
              <a:t>isTail</a:t>
            </a:r>
            <a:r>
              <a:rPr lang="en-US" altLang="ko-KR" sz="1000" dirty="0"/>
              <a:t>(self):</a:t>
            </a:r>
          </a:p>
          <a:p>
            <a:pPr marL="0" indent="0">
              <a:buNone/>
            </a:pPr>
            <a:r>
              <a:rPr lang="en-US" altLang="ko-KR" sz="1000" dirty="0"/>
              <a:t>        return </a:t>
            </a:r>
            <a:r>
              <a:rPr lang="en-US" altLang="ko-KR" sz="1000" dirty="0" err="1"/>
              <a:t>self.b_tail</a:t>
            </a:r>
            <a:endParaRPr lang="en-US" altLang="ko-KR" sz="1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F4667D8-7365-4676-8580-30E171AAD6E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51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C2D5F3-9A91-4CF5-B1AB-4E1789B2F5CC}"/>
              </a:ext>
            </a:extLst>
          </p:cNvPr>
          <p:cNvCxnSpPr/>
          <p:nvPr/>
        </p:nvCxnSpPr>
        <p:spPr>
          <a:xfrm>
            <a:off x="5837274" y="1825625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B1EBA97-092B-4E3F-9633-F28359BB263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003848" cy="451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node1</a:t>
            </a:r>
            <a:r>
              <a:rPr lang="ko-KR" altLang="en-US" sz="1800" dirty="0"/>
              <a:t> </a:t>
            </a:r>
            <a:r>
              <a:rPr lang="en-US" altLang="ko-KR" sz="1800" dirty="0"/>
              <a:t>= Node(</a:t>
            </a:r>
            <a:r>
              <a:rPr lang="en-US" altLang="ko-KR" sz="1800" dirty="0" err="1"/>
              <a:t>obj_val</a:t>
            </a:r>
            <a:r>
              <a:rPr lang="en-US" altLang="ko-KR" sz="1800" dirty="0"/>
              <a:t>=“a”)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/>
              <a:t>node_tail</a:t>
            </a:r>
            <a:r>
              <a:rPr lang="en-US" altLang="ko-KR" sz="1800" dirty="0"/>
              <a:t> = Node(</a:t>
            </a:r>
            <a:r>
              <a:rPr lang="en-US" altLang="ko-KR" sz="1800" dirty="0" err="1"/>
              <a:t>b_tail</a:t>
            </a:r>
            <a:r>
              <a:rPr lang="en-US" altLang="ko-KR" sz="1800" dirty="0"/>
              <a:t>=True) </a:t>
            </a:r>
          </a:p>
          <a:p>
            <a:pPr marL="0" indent="0">
              <a:buNone/>
            </a:pPr>
            <a:r>
              <a:rPr lang="en-US" altLang="ko-KR" sz="1800" dirty="0" err="1"/>
              <a:t>node_head</a:t>
            </a:r>
            <a:r>
              <a:rPr lang="en-US" altLang="ko-KR" sz="1800" dirty="0"/>
              <a:t> = Node(</a:t>
            </a:r>
            <a:r>
              <a:rPr lang="en-US" altLang="ko-KR" sz="1800" dirty="0" err="1"/>
              <a:t>b_head</a:t>
            </a:r>
            <a:r>
              <a:rPr lang="en-US" altLang="ko-KR" sz="1800" dirty="0"/>
              <a:t>=True, </a:t>
            </a:r>
            <a:r>
              <a:rPr lang="en-US" altLang="ko-KR" sz="1800" dirty="0" err="1"/>
              <a:t>node_next</a:t>
            </a:r>
            <a:r>
              <a:rPr lang="en-US" altLang="ko-KR" sz="1800" dirty="0"/>
              <a:t> = node1)</a:t>
            </a:r>
          </a:p>
        </p:txBody>
      </p:sp>
    </p:spTree>
    <p:extLst>
      <p:ext uri="{BB962C8B-B14F-4D97-AF65-F5344CB8AC3E}">
        <p14:creationId xmlns:p14="http://schemas.microsoft.com/office/powerpoint/2010/main" val="46684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 리스트에서 데이터 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8293395" y="932295"/>
            <a:ext cx="3325291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1BA8645F-0ACB-4142-9ACD-11302EF7D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444345"/>
              </p:ext>
            </p:extLst>
          </p:nvPr>
        </p:nvGraphicFramePr>
        <p:xfrm>
          <a:off x="2284228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5" name="내용 개체 틀 9">
            <a:extLst>
              <a:ext uri="{FF2B5EF4-FFF2-40B4-BE49-F238E27FC236}">
                <a16:creationId xmlns:a16="http://schemas.microsoft.com/office/drawing/2014/main" id="{F4489403-7D72-4E9F-BDEC-888FD123E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405270"/>
              </p:ext>
            </p:extLst>
          </p:nvPr>
        </p:nvGraphicFramePr>
        <p:xfrm>
          <a:off x="3903921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6" name="내용 개체 틀 9">
            <a:extLst>
              <a:ext uri="{FF2B5EF4-FFF2-40B4-BE49-F238E27FC236}">
                <a16:creationId xmlns:a16="http://schemas.microsoft.com/office/drawing/2014/main" id="{04AB365F-2756-42CD-A09E-F30DB091A2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011328"/>
              </p:ext>
            </p:extLst>
          </p:nvPr>
        </p:nvGraphicFramePr>
        <p:xfrm>
          <a:off x="5523614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7" name="내용 개체 틀 9">
            <a:extLst>
              <a:ext uri="{FF2B5EF4-FFF2-40B4-BE49-F238E27FC236}">
                <a16:creationId xmlns:a16="http://schemas.microsoft.com/office/drawing/2014/main" id="{DFAAFF0A-9007-4CD6-8E4A-39ACB6A5EF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173802"/>
              </p:ext>
            </p:extLst>
          </p:nvPr>
        </p:nvGraphicFramePr>
        <p:xfrm>
          <a:off x="7143307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8" name="내용 개체 틀 9">
            <a:extLst>
              <a:ext uri="{FF2B5EF4-FFF2-40B4-BE49-F238E27FC236}">
                <a16:creationId xmlns:a16="http://schemas.microsoft.com/office/drawing/2014/main" id="{2A0AB32E-4545-45D0-8A3B-4FB541850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40938"/>
              </p:ext>
            </p:extLst>
          </p:nvPr>
        </p:nvGraphicFramePr>
        <p:xfrm>
          <a:off x="8763000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“f”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10E124-572F-4C19-A589-4D44EE341CA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51544" y="2022079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E9E9D6-E704-4AFD-A609-764256C828A4}"/>
              </a:ext>
            </a:extLst>
          </p:cNvPr>
          <p:cNvCxnSpPr>
            <a:cxnSpLocks/>
          </p:cNvCxnSpPr>
          <p:nvPr/>
        </p:nvCxnSpPr>
        <p:spPr>
          <a:xfrm>
            <a:off x="4671237" y="2022079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B30ACA-5F51-4B12-9884-FDA68131C7FB}"/>
              </a:ext>
            </a:extLst>
          </p:cNvPr>
          <p:cNvCxnSpPr>
            <a:cxnSpLocks/>
          </p:cNvCxnSpPr>
          <p:nvPr/>
        </p:nvCxnSpPr>
        <p:spPr>
          <a:xfrm>
            <a:off x="6290930" y="2038149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F047343-8557-4716-B956-D38FF2C27493}"/>
              </a:ext>
            </a:extLst>
          </p:cNvPr>
          <p:cNvCxnSpPr>
            <a:cxnSpLocks/>
          </p:cNvCxnSpPr>
          <p:nvPr/>
        </p:nvCxnSpPr>
        <p:spPr>
          <a:xfrm>
            <a:off x="7910623" y="2022079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내용 개체 틀 9">
            <a:extLst>
              <a:ext uri="{FF2B5EF4-FFF2-40B4-BE49-F238E27FC236}">
                <a16:creationId xmlns:a16="http://schemas.microsoft.com/office/drawing/2014/main" id="{63348014-65F8-41AC-B1F5-123C5B1CD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912382"/>
              </p:ext>
            </p:extLst>
          </p:nvPr>
        </p:nvGraphicFramePr>
        <p:xfrm>
          <a:off x="10382693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Tail</a:t>
                      </a:r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27" name="내용 개체 틀 9">
            <a:extLst>
              <a:ext uri="{FF2B5EF4-FFF2-40B4-BE49-F238E27FC236}">
                <a16:creationId xmlns:a16="http://schemas.microsoft.com/office/drawing/2014/main" id="{19B86468-D438-4B9A-9C28-2F6906C6B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028771"/>
              </p:ext>
            </p:extLst>
          </p:nvPr>
        </p:nvGraphicFramePr>
        <p:xfrm>
          <a:off x="723013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Head</a:t>
                      </a:r>
                      <a:endParaRPr lang="ko-KR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5A6AD0-8D35-4505-BBD8-EA8E05A04F4F}"/>
              </a:ext>
            </a:extLst>
          </p:cNvPr>
          <p:cNvCxnSpPr>
            <a:cxnSpLocks/>
          </p:cNvCxnSpPr>
          <p:nvPr/>
        </p:nvCxnSpPr>
        <p:spPr>
          <a:xfrm>
            <a:off x="1431851" y="2016884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C212E4-4A2D-4157-AEC6-A141015C5E89}"/>
              </a:ext>
            </a:extLst>
          </p:cNvPr>
          <p:cNvCxnSpPr>
            <a:cxnSpLocks/>
          </p:cNvCxnSpPr>
          <p:nvPr/>
        </p:nvCxnSpPr>
        <p:spPr>
          <a:xfrm>
            <a:off x="9530316" y="2016884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C826F77-2935-4B6C-88A6-2A18AC2E2AC3}"/>
              </a:ext>
            </a:extLst>
          </p:cNvPr>
          <p:cNvSpPr txBox="1">
            <a:spLocks/>
          </p:cNvSpPr>
          <p:nvPr/>
        </p:nvSpPr>
        <p:spPr>
          <a:xfrm>
            <a:off x="838200" y="2554959"/>
            <a:ext cx="10515600" cy="362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“c”</a:t>
            </a:r>
            <a:r>
              <a:rPr lang="ko-KR" altLang="en-US" dirty="0"/>
              <a:t>가 연결 리스트에 있는지 확인할 때</a:t>
            </a:r>
            <a:r>
              <a:rPr lang="en-US" altLang="ko-KR" dirty="0"/>
              <a:t> </a:t>
            </a:r>
            <a:r>
              <a:rPr lang="ko-KR" altLang="en-US" dirty="0"/>
              <a:t>몇 번의 조회가 필요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“d”</a:t>
            </a:r>
            <a:r>
              <a:rPr lang="ko-KR" altLang="en-US" dirty="0"/>
              <a:t>가 연결 리스트에 있는지 확인할 때 몇 번의 조회가 필요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“a”</a:t>
            </a:r>
            <a:r>
              <a:rPr lang="ko-KR" altLang="en-US" dirty="0"/>
              <a:t>가 연결 리스트에 있는지 확인할 때 몇 번의 조회가 필요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데이터 조회에 있어서는 배열 리스트와 차이가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708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배열과 연결리스트</a:t>
            </a:r>
            <a:endParaRPr lang="en-US" altLang="ko-KR" dirty="0"/>
          </a:p>
          <a:p>
            <a:r>
              <a:rPr lang="ko-KR" altLang="en-US" dirty="0"/>
              <a:t>스택과 큐</a:t>
            </a:r>
            <a:endParaRPr lang="en-US" altLang="ko-KR" dirty="0"/>
          </a:p>
          <a:p>
            <a:r>
              <a:rPr lang="ko-KR" altLang="en-US" dirty="0"/>
              <a:t>트리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147453" y="922698"/>
            <a:ext cx="10044547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1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 리스트에서 데이터 삽입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8293395" y="932295"/>
            <a:ext cx="3325291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1BA8645F-0ACB-4142-9ACD-11302EF7D7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4228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5" name="내용 개체 틀 9">
            <a:extLst>
              <a:ext uri="{FF2B5EF4-FFF2-40B4-BE49-F238E27FC236}">
                <a16:creationId xmlns:a16="http://schemas.microsoft.com/office/drawing/2014/main" id="{F4489403-7D72-4E9F-BDEC-888FD123E3BE}"/>
              </a:ext>
            </a:extLst>
          </p:cNvPr>
          <p:cNvGraphicFramePr>
            <a:graphicFrameLocks/>
          </p:cNvGraphicFramePr>
          <p:nvPr/>
        </p:nvGraphicFramePr>
        <p:xfrm>
          <a:off x="3903921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6" name="내용 개체 틀 9">
            <a:extLst>
              <a:ext uri="{FF2B5EF4-FFF2-40B4-BE49-F238E27FC236}">
                <a16:creationId xmlns:a16="http://schemas.microsoft.com/office/drawing/2014/main" id="{04AB365F-2756-42CD-A09E-F30DB091A263}"/>
              </a:ext>
            </a:extLst>
          </p:cNvPr>
          <p:cNvGraphicFramePr>
            <a:graphicFrameLocks/>
          </p:cNvGraphicFramePr>
          <p:nvPr/>
        </p:nvGraphicFramePr>
        <p:xfrm>
          <a:off x="5523614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7" name="내용 개체 틀 9">
            <a:extLst>
              <a:ext uri="{FF2B5EF4-FFF2-40B4-BE49-F238E27FC236}">
                <a16:creationId xmlns:a16="http://schemas.microsoft.com/office/drawing/2014/main" id="{DFAAFF0A-9007-4CD6-8E4A-39ACB6A5EFE9}"/>
              </a:ext>
            </a:extLst>
          </p:cNvPr>
          <p:cNvGraphicFramePr>
            <a:graphicFrameLocks/>
          </p:cNvGraphicFramePr>
          <p:nvPr/>
        </p:nvGraphicFramePr>
        <p:xfrm>
          <a:off x="7143307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8" name="내용 개체 틀 9">
            <a:extLst>
              <a:ext uri="{FF2B5EF4-FFF2-40B4-BE49-F238E27FC236}">
                <a16:creationId xmlns:a16="http://schemas.microsoft.com/office/drawing/2014/main" id="{2A0AB32E-4545-45D0-8A3B-4FB541850815}"/>
              </a:ext>
            </a:extLst>
          </p:cNvPr>
          <p:cNvGraphicFramePr>
            <a:graphicFrameLocks/>
          </p:cNvGraphicFramePr>
          <p:nvPr/>
        </p:nvGraphicFramePr>
        <p:xfrm>
          <a:off x="8763000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“f”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10E124-572F-4C19-A589-4D44EE341CA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51544" y="2022079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E9E9D6-E704-4AFD-A609-764256C828A4}"/>
              </a:ext>
            </a:extLst>
          </p:cNvPr>
          <p:cNvCxnSpPr>
            <a:cxnSpLocks/>
          </p:cNvCxnSpPr>
          <p:nvPr/>
        </p:nvCxnSpPr>
        <p:spPr>
          <a:xfrm>
            <a:off x="4671237" y="2022079"/>
            <a:ext cx="85237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B30ACA-5F51-4B12-9884-FDA68131C7FB}"/>
              </a:ext>
            </a:extLst>
          </p:cNvPr>
          <p:cNvCxnSpPr>
            <a:cxnSpLocks/>
          </p:cNvCxnSpPr>
          <p:nvPr/>
        </p:nvCxnSpPr>
        <p:spPr>
          <a:xfrm>
            <a:off x="6290930" y="2038149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F047343-8557-4716-B956-D38FF2C27493}"/>
              </a:ext>
            </a:extLst>
          </p:cNvPr>
          <p:cNvCxnSpPr>
            <a:cxnSpLocks/>
          </p:cNvCxnSpPr>
          <p:nvPr/>
        </p:nvCxnSpPr>
        <p:spPr>
          <a:xfrm>
            <a:off x="7910623" y="2022079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내용 개체 틀 9">
            <a:extLst>
              <a:ext uri="{FF2B5EF4-FFF2-40B4-BE49-F238E27FC236}">
                <a16:creationId xmlns:a16="http://schemas.microsoft.com/office/drawing/2014/main" id="{63348014-65F8-41AC-B1F5-123C5B1CD9C6}"/>
              </a:ext>
            </a:extLst>
          </p:cNvPr>
          <p:cNvGraphicFramePr>
            <a:graphicFrameLocks/>
          </p:cNvGraphicFramePr>
          <p:nvPr/>
        </p:nvGraphicFramePr>
        <p:xfrm>
          <a:off x="10382693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Tail</a:t>
                      </a:r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27" name="내용 개체 틀 9">
            <a:extLst>
              <a:ext uri="{FF2B5EF4-FFF2-40B4-BE49-F238E27FC236}">
                <a16:creationId xmlns:a16="http://schemas.microsoft.com/office/drawing/2014/main" id="{19B86468-D438-4B9A-9C28-2F6906C6B539}"/>
              </a:ext>
            </a:extLst>
          </p:cNvPr>
          <p:cNvGraphicFramePr>
            <a:graphicFrameLocks/>
          </p:cNvGraphicFramePr>
          <p:nvPr/>
        </p:nvGraphicFramePr>
        <p:xfrm>
          <a:off x="723013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Head</a:t>
                      </a:r>
                      <a:endParaRPr lang="ko-KR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5A6AD0-8D35-4505-BBD8-EA8E05A04F4F}"/>
              </a:ext>
            </a:extLst>
          </p:cNvPr>
          <p:cNvCxnSpPr>
            <a:cxnSpLocks/>
          </p:cNvCxnSpPr>
          <p:nvPr/>
        </p:nvCxnSpPr>
        <p:spPr>
          <a:xfrm>
            <a:off x="1431851" y="2016884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C212E4-4A2D-4157-AEC6-A141015C5E89}"/>
              </a:ext>
            </a:extLst>
          </p:cNvPr>
          <p:cNvCxnSpPr>
            <a:cxnSpLocks/>
          </p:cNvCxnSpPr>
          <p:nvPr/>
        </p:nvCxnSpPr>
        <p:spPr>
          <a:xfrm>
            <a:off x="9530316" y="2016884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내용 개체 틀 9">
            <a:extLst>
              <a:ext uri="{FF2B5EF4-FFF2-40B4-BE49-F238E27FC236}">
                <a16:creationId xmlns:a16="http://schemas.microsoft.com/office/drawing/2014/main" id="{6829AAB3-52B6-47ED-B5E9-F5A9D46BE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775737"/>
              </p:ext>
            </p:extLst>
          </p:nvPr>
        </p:nvGraphicFramePr>
        <p:xfrm>
          <a:off x="4671237" y="3429000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“c”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7602AC13-67D4-470F-B0B4-ADFDB2E40F86}"/>
              </a:ext>
            </a:extLst>
          </p:cNvPr>
          <p:cNvSpPr/>
          <p:nvPr/>
        </p:nvSpPr>
        <p:spPr>
          <a:xfrm>
            <a:off x="4626935" y="1495891"/>
            <a:ext cx="1041986" cy="1041986"/>
          </a:xfrm>
          <a:prstGeom prst="mathMultiply">
            <a:avLst>
              <a:gd name="adj1" fmla="val 41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E8944C4-0E10-4D8D-A886-CAE3E7EDEF27}"/>
              </a:ext>
            </a:extLst>
          </p:cNvPr>
          <p:cNvCxnSpPr>
            <a:cxnSpLocks/>
          </p:cNvCxnSpPr>
          <p:nvPr/>
        </p:nvCxnSpPr>
        <p:spPr>
          <a:xfrm>
            <a:off x="4671237" y="2016884"/>
            <a:ext cx="230368" cy="1412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24FCA0C-4703-4DB8-95C7-78DC490E8F19}"/>
              </a:ext>
            </a:extLst>
          </p:cNvPr>
          <p:cNvCxnSpPr>
            <a:cxnSpLocks/>
          </p:cNvCxnSpPr>
          <p:nvPr/>
        </p:nvCxnSpPr>
        <p:spPr>
          <a:xfrm flipV="1">
            <a:off x="5433237" y="2207499"/>
            <a:ext cx="324294" cy="1406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CE12F80-D60F-481E-B253-6826123784B6}"/>
              </a:ext>
            </a:extLst>
          </p:cNvPr>
          <p:cNvSpPr txBox="1">
            <a:spLocks/>
          </p:cNvSpPr>
          <p:nvPr/>
        </p:nvSpPr>
        <p:spPr>
          <a:xfrm>
            <a:off x="838200" y="3985260"/>
            <a:ext cx="10515600" cy="219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삽입할 노드로 </a:t>
            </a:r>
            <a:r>
              <a:rPr lang="en-US" altLang="ko-KR" dirty="0"/>
              <a:t>cursor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삽입할 노드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 err="1"/>
              <a:t>Prev</a:t>
            </a:r>
            <a:r>
              <a:rPr lang="ko-KR" altLang="en-US" dirty="0"/>
              <a:t> 노드의 </a:t>
            </a:r>
            <a:r>
              <a:rPr lang="en-US" altLang="ko-KR" dirty="0"/>
              <a:t>next</a:t>
            </a:r>
            <a:r>
              <a:rPr lang="ko-KR" altLang="en-US" dirty="0"/>
              <a:t>를 삽입할 노드로 지정</a:t>
            </a:r>
            <a:endParaRPr lang="en-US" altLang="ko-KR" dirty="0"/>
          </a:p>
          <a:p>
            <a:r>
              <a:rPr lang="ko-KR" altLang="en-US" dirty="0"/>
              <a:t>삽입할 노드의 </a:t>
            </a:r>
            <a:r>
              <a:rPr lang="en-US" altLang="ko-KR" dirty="0"/>
              <a:t>next</a:t>
            </a:r>
            <a:r>
              <a:rPr lang="ko-KR" altLang="en-US" dirty="0"/>
              <a:t>를 </a:t>
            </a:r>
            <a:r>
              <a:rPr lang="en-US" altLang="ko-KR" dirty="0" err="1"/>
              <a:t>Prev</a:t>
            </a:r>
            <a:r>
              <a:rPr lang="en-US" altLang="ko-KR" dirty="0"/>
              <a:t> </a:t>
            </a:r>
            <a:r>
              <a:rPr lang="ko-KR" altLang="en-US" dirty="0"/>
              <a:t>노드의 </a:t>
            </a:r>
            <a:r>
              <a:rPr lang="en-US" altLang="ko-KR" dirty="0"/>
              <a:t>next</a:t>
            </a:r>
            <a:r>
              <a:rPr lang="ko-KR" altLang="en-US" dirty="0"/>
              <a:t>로 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432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연결 리스트에서 데이터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8293395" y="932295"/>
            <a:ext cx="3325291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1BA8645F-0ACB-4142-9ACD-11302EF7D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96266"/>
              </p:ext>
            </p:extLst>
          </p:nvPr>
        </p:nvGraphicFramePr>
        <p:xfrm>
          <a:off x="2150440" y="1837803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5" name="내용 개체 틀 9">
            <a:extLst>
              <a:ext uri="{FF2B5EF4-FFF2-40B4-BE49-F238E27FC236}">
                <a16:creationId xmlns:a16="http://schemas.microsoft.com/office/drawing/2014/main" id="{F4489403-7D72-4E9F-BDEC-888FD123E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460556"/>
              </p:ext>
            </p:extLst>
          </p:nvPr>
        </p:nvGraphicFramePr>
        <p:xfrm>
          <a:off x="3460903" y="1839167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6" name="내용 개체 틀 9">
            <a:extLst>
              <a:ext uri="{FF2B5EF4-FFF2-40B4-BE49-F238E27FC236}">
                <a16:creationId xmlns:a16="http://schemas.microsoft.com/office/drawing/2014/main" id="{04AB365F-2756-42CD-A09E-F30DB091A2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733157"/>
              </p:ext>
            </p:extLst>
          </p:nvPr>
        </p:nvGraphicFramePr>
        <p:xfrm>
          <a:off x="6081829" y="1832608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7" name="내용 개체 틀 9">
            <a:extLst>
              <a:ext uri="{FF2B5EF4-FFF2-40B4-BE49-F238E27FC236}">
                <a16:creationId xmlns:a16="http://schemas.microsoft.com/office/drawing/2014/main" id="{DFAAFF0A-9007-4CD6-8E4A-39ACB6A5EF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397493"/>
              </p:ext>
            </p:extLst>
          </p:nvPr>
        </p:nvGraphicFramePr>
        <p:xfrm>
          <a:off x="7392292" y="1832608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8" name="내용 개체 틀 9">
            <a:extLst>
              <a:ext uri="{FF2B5EF4-FFF2-40B4-BE49-F238E27FC236}">
                <a16:creationId xmlns:a16="http://schemas.microsoft.com/office/drawing/2014/main" id="{2A0AB32E-4545-45D0-8A3B-4FB541850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277506"/>
              </p:ext>
            </p:extLst>
          </p:nvPr>
        </p:nvGraphicFramePr>
        <p:xfrm>
          <a:off x="8702755" y="1839167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“f”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26" name="내용 개체 틀 9">
            <a:extLst>
              <a:ext uri="{FF2B5EF4-FFF2-40B4-BE49-F238E27FC236}">
                <a16:creationId xmlns:a16="http://schemas.microsoft.com/office/drawing/2014/main" id="{63348014-65F8-41AC-B1F5-123C5B1CD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032919"/>
              </p:ext>
            </p:extLst>
          </p:nvPr>
        </p:nvGraphicFramePr>
        <p:xfrm>
          <a:off x="10013218" y="184070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Tail</a:t>
                      </a:r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27" name="내용 개체 틀 9">
            <a:extLst>
              <a:ext uri="{FF2B5EF4-FFF2-40B4-BE49-F238E27FC236}">
                <a16:creationId xmlns:a16="http://schemas.microsoft.com/office/drawing/2014/main" id="{19B86468-D438-4B9A-9C28-2F6906C6B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295116"/>
              </p:ext>
            </p:extLst>
          </p:nvPr>
        </p:nvGraphicFramePr>
        <p:xfrm>
          <a:off x="838200" y="1839167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Head</a:t>
                      </a:r>
                      <a:endParaRPr lang="ko-KR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5A6AD0-8D35-4505-BBD8-EA8E05A04F4F}"/>
              </a:ext>
            </a:extLst>
          </p:cNvPr>
          <p:cNvCxnSpPr>
            <a:cxnSpLocks/>
          </p:cNvCxnSpPr>
          <p:nvPr/>
        </p:nvCxnSpPr>
        <p:spPr>
          <a:xfrm>
            <a:off x="1586919" y="2018028"/>
            <a:ext cx="563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내용 개체 틀 9">
            <a:extLst>
              <a:ext uri="{FF2B5EF4-FFF2-40B4-BE49-F238E27FC236}">
                <a16:creationId xmlns:a16="http://schemas.microsoft.com/office/drawing/2014/main" id="{6829AAB3-52B6-47ED-B5E9-F5A9D46BE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22050"/>
              </p:ext>
            </p:extLst>
          </p:nvPr>
        </p:nvGraphicFramePr>
        <p:xfrm>
          <a:off x="4771366" y="1837803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“c”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CE12F80-D60F-481E-B253-6826123784B6}"/>
              </a:ext>
            </a:extLst>
          </p:cNvPr>
          <p:cNvSpPr txBox="1">
            <a:spLocks/>
          </p:cNvSpPr>
          <p:nvPr/>
        </p:nvSpPr>
        <p:spPr>
          <a:xfrm>
            <a:off x="838200" y="3985260"/>
            <a:ext cx="10515600" cy="219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삽입할 노드로 </a:t>
            </a:r>
            <a:r>
              <a:rPr lang="en-US" altLang="ko-KR" dirty="0"/>
              <a:t>cursor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en-US" altLang="ko-KR" dirty="0" err="1"/>
              <a:t>Prev</a:t>
            </a:r>
            <a:r>
              <a:rPr lang="ko-KR" altLang="en-US" dirty="0"/>
              <a:t> 노드의 </a:t>
            </a:r>
            <a:r>
              <a:rPr lang="en-US" altLang="ko-KR" dirty="0"/>
              <a:t>next</a:t>
            </a:r>
            <a:r>
              <a:rPr lang="ko-KR" altLang="en-US" dirty="0"/>
              <a:t>를 삭제할 노드의 </a:t>
            </a:r>
            <a:r>
              <a:rPr lang="en-US" altLang="ko-KR" dirty="0"/>
              <a:t>next</a:t>
            </a:r>
            <a:r>
              <a:rPr lang="ko-KR" altLang="en-US" dirty="0"/>
              <a:t>로 지정</a:t>
            </a:r>
            <a:endParaRPr lang="en-US" altLang="ko-KR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B1A6496-EE22-4044-8BF3-D3B479B7061B}"/>
              </a:ext>
            </a:extLst>
          </p:cNvPr>
          <p:cNvCxnSpPr>
            <a:cxnSpLocks/>
          </p:cNvCxnSpPr>
          <p:nvPr/>
        </p:nvCxnSpPr>
        <p:spPr>
          <a:xfrm>
            <a:off x="2897382" y="2040679"/>
            <a:ext cx="563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B24EAB-DF44-4D04-A0F8-C5A3DB279AD4}"/>
              </a:ext>
            </a:extLst>
          </p:cNvPr>
          <p:cNvCxnSpPr>
            <a:cxnSpLocks/>
          </p:cNvCxnSpPr>
          <p:nvPr/>
        </p:nvCxnSpPr>
        <p:spPr>
          <a:xfrm>
            <a:off x="4207845" y="2040679"/>
            <a:ext cx="563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565275C-1A64-4071-B7C0-C45C60C967DD}"/>
              </a:ext>
            </a:extLst>
          </p:cNvPr>
          <p:cNvCxnSpPr>
            <a:cxnSpLocks/>
          </p:cNvCxnSpPr>
          <p:nvPr/>
        </p:nvCxnSpPr>
        <p:spPr>
          <a:xfrm>
            <a:off x="5518308" y="2031433"/>
            <a:ext cx="563521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DBECBF-8652-4FE5-B375-5C38CC41FAB8}"/>
              </a:ext>
            </a:extLst>
          </p:cNvPr>
          <p:cNvCxnSpPr>
            <a:cxnSpLocks/>
          </p:cNvCxnSpPr>
          <p:nvPr/>
        </p:nvCxnSpPr>
        <p:spPr>
          <a:xfrm>
            <a:off x="6828771" y="2035592"/>
            <a:ext cx="563521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3569C6F-1035-459C-B44E-285CD2676BD0}"/>
              </a:ext>
            </a:extLst>
          </p:cNvPr>
          <p:cNvCxnSpPr>
            <a:cxnSpLocks/>
          </p:cNvCxnSpPr>
          <p:nvPr/>
        </p:nvCxnSpPr>
        <p:spPr>
          <a:xfrm>
            <a:off x="8139234" y="2018028"/>
            <a:ext cx="563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3B236BB-02D7-4432-865A-A40984477A62}"/>
              </a:ext>
            </a:extLst>
          </p:cNvPr>
          <p:cNvCxnSpPr>
            <a:cxnSpLocks/>
          </p:cNvCxnSpPr>
          <p:nvPr/>
        </p:nvCxnSpPr>
        <p:spPr>
          <a:xfrm>
            <a:off x="9449697" y="2040679"/>
            <a:ext cx="563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원호 13">
            <a:extLst>
              <a:ext uri="{FF2B5EF4-FFF2-40B4-BE49-F238E27FC236}">
                <a16:creationId xmlns:a16="http://schemas.microsoft.com/office/drawing/2014/main" id="{21B33AE3-BCC0-456B-8BCF-DF447012C03C}"/>
              </a:ext>
            </a:extLst>
          </p:cNvPr>
          <p:cNvSpPr/>
          <p:nvPr/>
        </p:nvSpPr>
        <p:spPr>
          <a:xfrm rot="9338896">
            <a:off x="5518352" y="1164297"/>
            <a:ext cx="2396667" cy="1604649"/>
          </a:xfrm>
          <a:prstGeom prst="arc">
            <a:avLst>
              <a:gd name="adj1" fmla="val 13470261"/>
              <a:gd name="adj2" fmla="val 835486"/>
            </a:avLst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EE72F063-7EA0-4417-A60E-13262BD9F731}"/>
              </a:ext>
            </a:extLst>
          </p:cNvPr>
          <p:cNvSpPr/>
          <p:nvPr/>
        </p:nvSpPr>
        <p:spPr>
          <a:xfrm>
            <a:off x="5577660" y="1682078"/>
            <a:ext cx="513041" cy="698710"/>
          </a:xfrm>
          <a:prstGeom prst="mathMultiply">
            <a:avLst>
              <a:gd name="adj1" fmla="val 41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D137B0-8F5C-49C3-BB0D-A0FE682E855F}"/>
              </a:ext>
            </a:extLst>
          </p:cNvPr>
          <p:cNvSpPr/>
          <p:nvPr/>
        </p:nvSpPr>
        <p:spPr>
          <a:xfrm>
            <a:off x="6006947" y="1605516"/>
            <a:ext cx="1346802" cy="775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0B28991-AF58-41D8-A55B-E846AEC0A65A}"/>
              </a:ext>
            </a:extLst>
          </p:cNvPr>
          <p:cNvCxnSpPr/>
          <p:nvPr/>
        </p:nvCxnSpPr>
        <p:spPr>
          <a:xfrm flipH="1" flipV="1">
            <a:off x="7110531" y="2456121"/>
            <a:ext cx="824908" cy="83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678A21-CCDB-4AEA-8032-553658DD0B93}"/>
              </a:ext>
            </a:extLst>
          </p:cNvPr>
          <p:cNvSpPr txBox="1"/>
          <p:nvPr/>
        </p:nvSpPr>
        <p:spPr>
          <a:xfrm>
            <a:off x="6269149" y="3292986"/>
            <a:ext cx="333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garbage collector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의해 삭제</a:t>
            </a:r>
          </a:p>
        </p:txBody>
      </p:sp>
    </p:spTree>
    <p:extLst>
      <p:ext uri="{BB962C8B-B14F-4D97-AF65-F5344CB8AC3E}">
        <p14:creationId xmlns:p14="http://schemas.microsoft.com/office/powerpoint/2010/main" val="28172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462C9B-177E-40FE-A19E-D71ECB85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38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def </a:t>
            </a:r>
            <a:r>
              <a:rPr lang="en-US" altLang="ko-KR" sz="1800" dirty="0" err="1"/>
              <a:t>insertAt</a:t>
            </a:r>
            <a:r>
              <a:rPr lang="en-US" altLang="ko-KR" sz="1800" dirty="0"/>
              <a:t>(self, </a:t>
            </a:r>
            <a:r>
              <a:rPr lang="en-US" altLang="ko-KR" sz="1800" dirty="0" err="1"/>
              <a:t>objInsert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idxInsert</a:t>
            </a:r>
            <a:r>
              <a:rPr lang="en-US" altLang="ko-KR" sz="1800" dirty="0"/>
              <a:t>):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nodeNew</a:t>
            </a:r>
            <a:r>
              <a:rPr lang="en-US" altLang="ko-KR" sz="1800" dirty="0"/>
              <a:t> = Node(</a:t>
            </a:r>
            <a:r>
              <a:rPr lang="en-US" altLang="ko-KR" sz="1800" dirty="0" err="1"/>
              <a:t>objValue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objInsert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nodePrev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self.get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idxInsert</a:t>
            </a:r>
            <a:r>
              <a:rPr lang="en-US" altLang="ko-KR" sz="1800" dirty="0"/>
              <a:t> - 1)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nodeNext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nodePrev.getNext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nodePrev.setNext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nodeNew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nodeNew.setNext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nodeNext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self.size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self.size</a:t>
            </a:r>
            <a:r>
              <a:rPr lang="en-US" altLang="ko-KR" sz="1800" dirty="0"/>
              <a:t> + 1</a:t>
            </a:r>
            <a:endParaRPr lang="ko-KR" altLang="en-US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연결 리스트 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5401341" y="932295"/>
            <a:ext cx="6217346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내용 개체 틀 5">
            <a:extLst>
              <a:ext uri="{FF2B5EF4-FFF2-40B4-BE49-F238E27FC236}">
                <a16:creationId xmlns:a16="http://schemas.microsoft.com/office/drawing/2014/main" id="{3C37D98E-9435-4BBF-B39C-2195BE3C7BF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438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def </a:t>
            </a:r>
            <a:r>
              <a:rPr lang="en-US" altLang="ko-KR" sz="1800" dirty="0" err="1"/>
              <a:t>removeAt</a:t>
            </a:r>
            <a:r>
              <a:rPr lang="en-US" altLang="ko-KR" sz="1800" dirty="0"/>
              <a:t>(self, </a:t>
            </a:r>
            <a:r>
              <a:rPr lang="en-US" altLang="ko-KR" sz="1800" dirty="0" err="1"/>
              <a:t>idxRemove</a:t>
            </a:r>
            <a:r>
              <a:rPr lang="en-US" altLang="ko-KR" sz="1800" dirty="0"/>
              <a:t>):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nodePrev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self.get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idxRemove</a:t>
            </a:r>
            <a:r>
              <a:rPr lang="en-US" altLang="ko-KR" sz="1800" dirty="0"/>
              <a:t> - 1)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nodeRemove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nodePrev.getNext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nodeNext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nodeRemove.getNext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nodePrev.setNext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nodeNext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self.size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self.size</a:t>
            </a:r>
            <a:r>
              <a:rPr lang="en-US" altLang="ko-KR" sz="1800" dirty="0"/>
              <a:t> - 1</a:t>
            </a:r>
          </a:p>
          <a:p>
            <a:pPr marL="0" indent="0">
              <a:buNone/>
            </a:pPr>
            <a:r>
              <a:rPr lang="en-US" altLang="ko-KR" sz="1800" dirty="0"/>
              <a:t>    return </a:t>
            </a:r>
            <a:r>
              <a:rPr lang="en-US" altLang="ko-KR" sz="1800" dirty="0" err="1"/>
              <a:t>nodeRemove.getValue</a:t>
            </a:r>
            <a:r>
              <a:rPr lang="en-US" altLang="ko-KR" sz="1800" dirty="0"/>
              <a:t>()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4908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연결리스트 </a:t>
            </a:r>
            <a:r>
              <a:rPr lang="en-US" altLang="ko-KR" b="1" dirty="0"/>
              <a:t>vs </a:t>
            </a:r>
            <a:r>
              <a:rPr lang="ko-KR" altLang="en-US" b="1" dirty="0"/>
              <a:t>배열리스트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7634176" y="932295"/>
            <a:ext cx="3984509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E1430B-C6A8-4595-B214-99C326595F46}"/>
              </a:ext>
            </a:extLst>
          </p:cNvPr>
          <p:cNvGraphicFramePr>
            <a:graphicFrameLocks noGrp="1"/>
          </p:cNvGraphicFramePr>
          <p:nvPr/>
        </p:nvGraphicFramePr>
        <p:xfrm>
          <a:off x="1018950" y="1690688"/>
          <a:ext cx="2447260" cy="401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15">
                  <a:extLst>
                    <a:ext uri="{9D8B030D-6E8A-4147-A177-3AD203B41FA5}">
                      <a16:colId xmlns:a16="http://schemas.microsoft.com/office/drawing/2014/main" val="4123022578"/>
                    </a:ext>
                  </a:extLst>
                </a:gridCol>
                <a:gridCol w="611815">
                  <a:extLst>
                    <a:ext uri="{9D8B030D-6E8A-4147-A177-3AD203B41FA5}">
                      <a16:colId xmlns:a16="http://schemas.microsoft.com/office/drawing/2014/main" val="3249598682"/>
                    </a:ext>
                  </a:extLst>
                </a:gridCol>
                <a:gridCol w="611815">
                  <a:extLst>
                    <a:ext uri="{9D8B030D-6E8A-4147-A177-3AD203B41FA5}">
                      <a16:colId xmlns:a16="http://schemas.microsoft.com/office/drawing/2014/main" val="3865863492"/>
                    </a:ext>
                  </a:extLst>
                </a:gridCol>
                <a:gridCol w="611815">
                  <a:extLst>
                    <a:ext uri="{9D8B030D-6E8A-4147-A177-3AD203B41FA5}">
                      <a16:colId xmlns:a16="http://schemas.microsoft.com/office/drawing/2014/main" val="2035332185"/>
                    </a:ext>
                  </a:extLst>
                </a:gridCol>
              </a:tblGrid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96411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12318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98152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98629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19485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999673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83923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2466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6C83FA3-1736-47D6-8F77-30F147BC82CD}"/>
              </a:ext>
            </a:extLst>
          </p:cNvPr>
          <p:cNvGraphicFramePr>
            <a:graphicFrameLocks noGrp="1"/>
          </p:cNvGraphicFramePr>
          <p:nvPr/>
        </p:nvGraphicFramePr>
        <p:xfrm>
          <a:off x="4015561" y="1687120"/>
          <a:ext cx="2447260" cy="401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15">
                  <a:extLst>
                    <a:ext uri="{9D8B030D-6E8A-4147-A177-3AD203B41FA5}">
                      <a16:colId xmlns:a16="http://schemas.microsoft.com/office/drawing/2014/main" val="4123022578"/>
                    </a:ext>
                  </a:extLst>
                </a:gridCol>
                <a:gridCol w="611815">
                  <a:extLst>
                    <a:ext uri="{9D8B030D-6E8A-4147-A177-3AD203B41FA5}">
                      <a16:colId xmlns:a16="http://schemas.microsoft.com/office/drawing/2014/main" val="3249598682"/>
                    </a:ext>
                  </a:extLst>
                </a:gridCol>
                <a:gridCol w="611815">
                  <a:extLst>
                    <a:ext uri="{9D8B030D-6E8A-4147-A177-3AD203B41FA5}">
                      <a16:colId xmlns:a16="http://schemas.microsoft.com/office/drawing/2014/main" val="3865863492"/>
                    </a:ext>
                  </a:extLst>
                </a:gridCol>
                <a:gridCol w="611815">
                  <a:extLst>
                    <a:ext uri="{9D8B030D-6E8A-4147-A177-3AD203B41FA5}">
                      <a16:colId xmlns:a16="http://schemas.microsoft.com/office/drawing/2014/main" val="2035332185"/>
                    </a:ext>
                  </a:extLst>
                </a:gridCol>
              </a:tblGrid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96411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812318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98152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98629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19485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999673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83923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246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3FEBABF-2B19-412E-9D0A-A7B222CEA2BD}"/>
              </a:ext>
            </a:extLst>
          </p:cNvPr>
          <p:cNvSpPr txBox="1"/>
          <p:nvPr/>
        </p:nvSpPr>
        <p:spPr>
          <a:xfrm>
            <a:off x="1661331" y="601733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Array List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791EF-B0FF-49B8-8FC9-A8E7D37B0C97}"/>
              </a:ext>
            </a:extLst>
          </p:cNvPr>
          <p:cNvSpPr txBox="1"/>
          <p:nvPr/>
        </p:nvSpPr>
        <p:spPr>
          <a:xfrm>
            <a:off x="4657944" y="6017338"/>
            <a:ext cx="12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Linked List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0059843-31EA-41E6-986E-3509CA52ECBB}"/>
              </a:ext>
            </a:extLst>
          </p:cNvPr>
          <p:cNvCxnSpPr/>
          <p:nvPr/>
        </p:nvCxnSpPr>
        <p:spPr>
          <a:xfrm flipH="1">
            <a:off x="4369978" y="3696620"/>
            <a:ext cx="1041991" cy="97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15D791-8B34-465D-AA1F-5EF866D353F9}"/>
              </a:ext>
            </a:extLst>
          </p:cNvPr>
          <p:cNvCxnSpPr/>
          <p:nvPr/>
        </p:nvCxnSpPr>
        <p:spPr>
          <a:xfrm flipV="1">
            <a:off x="4401876" y="2154841"/>
            <a:ext cx="499730" cy="247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5C7F6A-F866-45C6-851E-1EF426683A02}"/>
              </a:ext>
            </a:extLst>
          </p:cNvPr>
          <p:cNvCxnSpPr/>
          <p:nvPr/>
        </p:nvCxnSpPr>
        <p:spPr>
          <a:xfrm>
            <a:off x="5239191" y="1998338"/>
            <a:ext cx="619345" cy="45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45A5961-8ED7-4150-98E2-DA7F775D5F69}"/>
              </a:ext>
            </a:extLst>
          </p:cNvPr>
          <p:cNvGraphicFramePr>
            <a:graphicFrameLocks noGrp="1"/>
          </p:cNvGraphicFramePr>
          <p:nvPr/>
        </p:nvGraphicFramePr>
        <p:xfrm>
          <a:off x="7418870" y="1687120"/>
          <a:ext cx="4199817" cy="401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939">
                  <a:extLst>
                    <a:ext uri="{9D8B030D-6E8A-4147-A177-3AD203B41FA5}">
                      <a16:colId xmlns:a16="http://schemas.microsoft.com/office/drawing/2014/main" val="1316863447"/>
                    </a:ext>
                  </a:extLst>
                </a:gridCol>
                <a:gridCol w="1399939">
                  <a:extLst>
                    <a:ext uri="{9D8B030D-6E8A-4147-A177-3AD203B41FA5}">
                      <a16:colId xmlns:a16="http://schemas.microsoft.com/office/drawing/2014/main" val="3811124490"/>
                    </a:ext>
                  </a:extLst>
                </a:gridCol>
                <a:gridCol w="1399939">
                  <a:extLst>
                    <a:ext uri="{9D8B030D-6E8A-4147-A177-3AD203B41FA5}">
                      <a16:colId xmlns:a16="http://schemas.microsoft.com/office/drawing/2014/main" val="3993600213"/>
                    </a:ext>
                  </a:extLst>
                </a:gridCol>
              </a:tblGrid>
              <a:tr h="7121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10921006"/>
                  </a:ext>
                </a:extLst>
              </a:tr>
              <a:tr h="1653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Array List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빠름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느림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빠름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느림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95819670"/>
                  </a:ext>
                </a:extLst>
              </a:tr>
              <a:tr h="1653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Linked List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빠름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느림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빠름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느림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8807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3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연결리스트 </a:t>
            </a:r>
            <a:r>
              <a:rPr lang="en-US" altLang="ko-KR" b="1" dirty="0"/>
              <a:t>vs </a:t>
            </a:r>
            <a:r>
              <a:rPr lang="ko-KR" altLang="en-US" b="1" dirty="0"/>
              <a:t>배열리스트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7634176" y="932295"/>
            <a:ext cx="3984509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5">
            <a:extLst>
              <a:ext uri="{FF2B5EF4-FFF2-40B4-BE49-F238E27FC236}">
                <a16:creationId xmlns:a16="http://schemas.microsoft.com/office/drawing/2014/main" id="{251E2DBA-9319-4303-8E8B-9379400A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38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start_time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time.time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list1.insertAt(</a:t>
            </a:r>
            <a:r>
              <a:rPr lang="en-US" altLang="ko-KR" sz="1800" dirty="0" err="1"/>
              <a:t>val_insert</a:t>
            </a:r>
            <a:r>
              <a:rPr lang="en-US" altLang="ko-KR" sz="1800" dirty="0"/>
              <a:t>, int(</a:t>
            </a:r>
            <a:r>
              <a:rPr lang="en-US" altLang="ko-KR" sz="1800" dirty="0" err="1"/>
              <a:t>total_len</a:t>
            </a:r>
            <a:r>
              <a:rPr lang="en-US" altLang="ko-KR" sz="1800" dirty="0"/>
              <a:t> / 2))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time.time</a:t>
            </a:r>
            <a:r>
              <a:rPr lang="en-US" altLang="ko-KR" sz="1800" dirty="0"/>
              <a:t>() - </a:t>
            </a:r>
            <a:r>
              <a:rPr lang="en-US" altLang="ko-KR" sz="1800" dirty="0" err="1"/>
              <a:t>start_time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E2DD1472-7F32-4733-A16A-2522D3F096F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438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/>
              <a:t>start_time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time.time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itr</a:t>
            </a:r>
            <a:r>
              <a:rPr lang="en-US" altLang="ko-KR" sz="1800" dirty="0"/>
              <a:t> in range(0, </a:t>
            </a:r>
            <a:r>
              <a:rPr lang="en-US" altLang="ko-KR" sz="1800" dirty="0" err="1"/>
              <a:t>idx_insert</a:t>
            </a:r>
            <a:r>
              <a:rPr lang="en-US" altLang="ko-KR" sz="1800" dirty="0"/>
              <a:t>):    </a:t>
            </a:r>
          </a:p>
          <a:p>
            <a:pPr marL="0" indent="0">
              <a:buNone/>
            </a:pPr>
            <a:r>
              <a:rPr lang="en-US" altLang="ko-KR" sz="1800" dirty="0"/>
              <a:t>	y[</a:t>
            </a:r>
            <a:r>
              <a:rPr lang="en-US" altLang="ko-KR" sz="1800" dirty="0" err="1"/>
              <a:t>itr</a:t>
            </a:r>
            <a:r>
              <a:rPr lang="en-US" altLang="ko-KR" sz="1800" dirty="0"/>
              <a:t>] = x[</a:t>
            </a:r>
            <a:r>
              <a:rPr lang="en-US" altLang="ko-KR" sz="1800" dirty="0" err="1"/>
              <a:t>itr</a:t>
            </a:r>
            <a:r>
              <a:rPr lang="en-US" altLang="ko-KR" sz="1800" dirty="0"/>
              <a:t>]</a:t>
            </a:r>
          </a:p>
          <a:p>
            <a:pPr marL="0" indent="0">
              <a:buNone/>
            </a:pPr>
            <a:r>
              <a:rPr lang="en-US" altLang="ko-KR" sz="1800" dirty="0"/>
              <a:t>y[</a:t>
            </a:r>
            <a:r>
              <a:rPr lang="en-US" altLang="ko-KR" sz="1800" dirty="0" err="1"/>
              <a:t>idx_insert</a:t>
            </a:r>
            <a:r>
              <a:rPr lang="en-US" altLang="ko-KR" sz="1800" dirty="0"/>
              <a:t>] = </a:t>
            </a:r>
            <a:r>
              <a:rPr lang="en-US" altLang="ko-KR" sz="1800" dirty="0" err="1"/>
              <a:t>val_insert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itr</a:t>
            </a:r>
            <a:r>
              <a:rPr lang="en-US" altLang="ko-KR" sz="1800" dirty="0"/>
              <a:t> in range(</a:t>
            </a:r>
            <a:r>
              <a:rPr lang="en-US" altLang="ko-KR" sz="1800" dirty="0" err="1"/>
              <a:t>idx_insert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(x)):    </a:t>
            </a:r>
          </a:p>
          <a:p>
            <a:pPr marL="0" indent="0">
              <a:buNone/>
            </a:pPr>
            <a:r>
              <a:rPr lang="en-US" altLang="ko-KR" sz="1800" dirty="0"/>
              <a:t>	y[itr+1] = x[</a:t>
            </a:r>
            <a:r>
              <a:rPr lang="en-US" altLang="ko-KR" sz="1800" dirty="0" err="1"/>
              <a:t>itr</a:t>
            </a:r>
            <a:r>
              <a:rPr lang="en-US" altLang="ko-KR" sz="1800" dirty="0"/>
              <a:t>]</a:t>
            </a:r>
          </a:p>
          <a:p>
            <a:pPr marL="0" indent="0">
              <a:buNone/>
            </a:pPr>
            <a:r>
              <a:rPr lang="en-US" altLang="ko-KR" sz="1800" dirty="0"/>
              <a:t>x = y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time.time</a:t>
            </a:r>
            <a:r>
              <a:rPr lang="en-US" altLang="ko-KR" sz="1800" dirty="0"/>
              <a:t>() - </a:t>
            </a:r>
            <a:r>
              <a:rPr lang="en-US" altLang="ko-KR" sz="1800" dirty="0" err="1"/>
              <a:t>start_time</a:t>
            </a:r>
            <a:r>
              <a:rPr lang="en-US" altLang="ko-KR" sz="1800" dirty="0"/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ADE7B37-A691-4E8D-876E-90E5ECDEFB48}"/>
              </a:ext>
            </a:extLst>
          </p:cNvPr>
          <p:cNvCxnSpPr/>
          <p:nvPr/>
        </p:nvCxnSpPr>
        <p:spPr>
          <a:xfrm>
            <a:off x="5837274" y="1825625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37F87A-3006-479B-9C49-CDBB183C5534}"/>
              </a:ext>
            </a:extLst>
          </p:cNvPr>
          <p:cNvSpPr txBox="1"/>
          <p:nvPr/>
        </p:nvSpPr>
        <p:spPr>
          <a:xfrm>
            <a:off x="6092455" y="5556373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0.12168049812316895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3DEA0-7771-42E7-9C14-0EC49814FA05}"/>
              </a:ext>
            </a:extLst>
          </p:cNvPr>
          <p:cNvSpPr txBox="1"/>
          <p:nvPr/>
        </p:nvSpPr>
        <p:spPr>
          <a:xfrm>
            <a:off x="838200" y="5556373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0.057846784591674805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7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4161815" y="2875002"/>
            <a:ext cx="38683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/>
              <a:t>스택과 큐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1" y="3198598"/>
            <a:ext cx="4061636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9D1FB9-D2FC-4784-B28A-3257847DDC39}"/>
              </a:ext>
            </a:extLst>
          </p:cNvPr>
          <p:cNvSpPr/>
          <p:nvPr/>
        </p:nvSpPr>
        <p:spPr>
          <a:xfrm>
            <a:off x="8130361" y="3198598"/>
            <a:ext cx="4061638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6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247" cy="4351338"/>
          </a:xfrm>
        </p:spPr>
        <p:txBody>
          <a:bodyPr/>
          <a:lstStyle/>
          <a:p>
            <a:r>
              <a:rPr lang="ko-KR" altLang="en-US" sz="3600" b="1" dirty="0"/>
              <a:t>스택</a:t>
            </a:r>
            <a:r>
              <a:rPr lang="en-US" altLang="ko-KR" sz="3600" b="1" dirty="0"/>
              <a:t>(Stack)</a:t>
            </a:r>
            <a:r>
              <a:rPr lang="ko-KR" altLang="en-US" dirty="0"/>
              <a:t>이란 가장</a:t>
            </a:r>
            <a:r>
              <a:rPr lang="en-US" altLang="ko-KR" dirty="0"/>
              <a:t> </a:t>
            </a:r>
            <a:r>
              <a:rPr lang="ko-KR" altLang="en-US" dirty="0"/>
              <a:t>먼저 입력된 데이터가 가장 나중에 </a:t>
            </a:r>
            <a:br>
              <a:rPr lang="en-US" altLang="ko-KR" dirty="0"/>
            </a:br>
            <a:r>
              <a:rPr lang="ko-KR" altLang="en-US" dirty="0" err="1"/>
              <a:t>나오게되는</a:t>
            </a:r>
            <a:r>
              <a:rPr lang="ko-KR" altLang="en-US" dirty="0"/>
              <a:t> 자료구조</a:t>
            </a:r>
            <a:endParaRPr lang="en-US" altLang="ko-KR" dirty="0"/>
          </a:p>
          <a:p>
            <a:r>
              <a:rPr lang="ko-KR" altLang="en-US" dirty="0"/>
              <a:t>스택은 </a:t>
            </a:r>
            <a:r>
              <a:rPr lang="ko-KR" altLang="en-US" dirty="0" err="1"/>
              <a:t>후입선출형</a:t>
            </a:r>
            <a:r>
              <a:rPr lang="ko-KR" altLang="en-US" dirty="0"/>
              <a:t> </a:t>
            </a:r>
            <a:r>
              <a:rPr lang="en-US" altLang="ko-KR" dirty="0"/>
              <a:t>(Last-In, </a:t>
            </a:r>
            <a:r>
              <a:rPr lang="en-US" altLang="ko-KR" dirty="0" err="1"/>
              <a:t>Fisrt</a:t>
            </a:r>
            <a:r>
              <a:rPr lang="en-US" altLang="ko-KR" dirty="0"/>
              <a:t>-Out: LIFO)</a:t>
            </a:r>
          </a:p>
          <a:p>
            <a:r>
              <a:rPr lang="ko-KR" altLang="en-US" dirty="0"/>
              <a:t>스택의 주요 연산</a:t>
            </a:r>
            <a:endParaRPr lang="en-US" altLang="ko-KR" dirty="0"/>
          </a:p>
          <a:p>
            <a:pPr lvl="1"/>
            <a:r>
              <a:rPr lang="en-US" altLang="ko-KR" dirty="0"/>
              <a:t>pop(): </a:t>
            </a:r>
            <a:r>
              <a:rPr lang="ko-KR" altLang="en-US" dirty="0"/>
              <a:t>스택에서 가장 위에 있는 요소를 반환 및 제거</a:t>
            </a:r>
            <a:endParaRPr lang="en-US" altLang="ko-KR" dirty="0"/>
          </a:p>
          <a:p>
            <a:pPr lvl="1"/>
            <a:r>
              <a:rPr lang="en-US" altLang="ko-KR" dirty="0"/>
              <a:t>push(item): item</a:t>
            </a:r>
            <a:r>
              <a:rPr lang="ko-KR" altLang="en-US" dirty="0"/>
              <a:t>을 스택의 가장 위에 추가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688000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2114686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9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연결리스트를 이용한 스택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8825022" y="932295"/>
            <a:ext cx="3366977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11353800" y="932295"/>
            <a:ext cx="264886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2079DE-BECA-4054-8FD8-BBB13BD5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class Stack:</a:t>
            </a:r>
          </a:p>
          <a:p>
            <a:pPr marL="0" indent="0">
              <a:buNone/>
            </a:pPr>
            <a:r>
              <a:rPr lang="en-US" altLang="ko-KR" sz="1800" dirty="0"/>
              <a:t>    def 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self.lst_instance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SinglyLinkedList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pop(self):</a:t>
            </a:r>
          </a:p>
          <a:p>
            <a:pPr marL="0" indent="0">
              <a:buNone/>
            </a:pPr>
            <a:r>
              <a:rPr lang="en-US" altLang="ko-KR" sz="1800" dirty="0"/>
              <a:t>        return </a:t>
            </a:r>
            <a:r>
              <a:rPr lang="en-US" altLang="ko-KR" sz="1800" dirty="0" err="1"/>
              <a:t>self.lst_instance.removeAt</a:t>
            </a:r>
            <a:r>
              <a:rPr lang="en-US" altLang="ko-KR" sz="1800" dirty="0"/>
              <a:t>(0)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push(self, value):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self.lst_instance.insertAt</a:t>
            </a:r>
            <a:r>
              <a:rPr lang="en-US" altLang="ko-KR" sz="1800" dirty="0"/>
              <a:t>(value, 0)</a:t>
            </a:r>
            <a:endParaRPr lang="ko-KR" altLang="en-US" sz="1800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F7C91DD4-AC39-4C99-A2E2-CB8AA37422E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stack = Stack()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stack.push</a:t>
            </a:r>
            <a:r>
              <a:rPr lang="en-US" altLang="ko-KR" sz="1800" dirty="0"/>
              <a:t>("a")</a:t>
            </a:r>
          </a:p>
          <a:p>
            <a:pPr marL="0" indent="0">
              <a:buNone/>
            </a:pPr>
            <a:r>
              <a:rPr lang="en-US" altLang="ko-KR" sz="1800" dirty="0" err="1"/>
              <a:t>stack.push</a:t>
            </a:r>
            <a:r>
              <a:rPr lang="en-US" altLang="ko-KR" sz="1800" dirty="0"/>
              <a:t>("b")</a:t>
            </a:r>
          </a:p>
          <a:p>
            <a:pPr marL="0" indent="0">
              <a:buNone/>
            </a:pPr>
            <a:r>
              <a:rPr lang="en-US" altLang="ko-KR" sz="1800" dirty="0" err="1"/>
              <a:t>stack.push</a:t>
            </a:r>
            <a:r>
              <a:rPr lang="en-US" altLang="ko-KR" sz="1800" dirty="0"/>
              <a:t>("c")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stack.pop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stack.pop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stack.pop</a:t>
            </a:r>
            <a:r>
              <a:rPr lang="en-US" altLang="ko-KR" sz="1800" dirty="0"/>
              <a:t>())</a:t>
            </a:r>
            <a:endParaRPr lang="ko-KR" altLang="en-US" sz="1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7F7D44-BDD3-468E-B896-53AD0CB6B07E}"/>
              </a:ext>
            </a:extLst>
          </p:cNvPr>
          <p:cNvCxnSpPr/>
          <p:nvPr/>
        </p:nvCxnSpPr>
        <p:spPr>
          <a:xfrm>
            <a:off x="5837274" y="1825625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499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리스트를 이용한 스택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590566" y="932295"/>
            <a:ext cx="2601433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11353800" y="932295"/>
            <a:ext cx="264886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2079DE-BECA-4054-8FD8-BBB13BD5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class Stack:</a:t>
            </a:r>
          </a:p>
          <a:p>
            <a:pPr marL="0" indent="0">
              <a:buNone/>
            </a:pPr>
            <a:r>
              <a:rPr lang="en-US" altLang="ko-KR" sz="1800" dirty="0"/>
              <a:t>    def 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self.lst_instance</a:t>
            </a:r>
            <a:r>
              <a:rPr lang="en-US" altLang="ko-KR" sz="1800" dirty="0"/>
              <a:t> = []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pop(self):</a:t>
            </a:r>
          </a:p>
          <a:p>
            <a:pPr marL="0" indent="0">
              <a:buNone/>
            </a:pPr>
            <a:r>
              <a:rPr lang="en-US" altLang="ko-KR" sz="1800" dirty="0"/>
              <a:t>        ??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push(self, value):</a:t>
            </a:r>
          </a:p>
          <a:p>
            <a:pPr marL="0" indent="0">
              <a:buNone/>
            </a:pPr>
            <a:r>
              <a:rPr lang="en-US" altLang="ko-KR" sz="1800" dirty="0"/>
              <a:t>        ??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is_empty</a:t>
            </a:r>
            <a:r>
              <a:rPr lang="en-US" altLang="ko-KR" sz="1800" dirty="0"/>
              <a:t>(self):</a:t>
            </a:r>
          </a:p>
          <a:p>
            <a:pPr marL="0" indent="0">
              <a:buNone/>
            </a:pPr>
            <a:r>
              <a:rPr lang="en-US" altLang="ko-KR" sz="1800" dirty="0"/>
              <a:t>        ??</a:t>
            </a:r>
            <a:endParaRPr lang="ko-KR" altLang="en-US" sz="1800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F7C91DD4-AC39-4C99-A2E2-CB8AA37422E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stack = Stack()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stack.push</a:t>
            </a:r>
            <a:r>
              <a:rPr lang="en-US" altLang="ko-KR" sz="1800" dirty="0"/>
              <a:t>("a")</a:t>
            </a:r>
          </a:p>
          <a:p>
            <a:pPr marL="0" indent="0">
              <a:buNone/>
            </a:pPr>
            <a:r>
              <a:rPr lang="en-US" altLang="ko-KR" sz="1800" dirty="0" err="1"/>
              <a:t>stack.push</a:t>
            </a:r>
            <a:r>
              <a:rPr lang="en-US" altLang="ko-KR" sz="1800" dirty="0"/>
              <a:t>("b")</a:t>
            </a:r>
          </a:p>
          <a:p>
            <a:pPr marL="0" indent="0">
              <a:buNone/>
            </a:pPr>
            <a:r>
              <a:rPr lang="en-US" altLang="ko-KR" sz="1800" dirty="0" err="1"/>
              <a:t>stack.push</a:t>
            </a:r>
            <a:r>
              <a:rPr lang="en-US" altLang="ko-KR" sz="1800" dirty="0"/>
              <a:t>("c")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stack.pop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stack.pop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stack.pop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stack.is_empty</a:t>
            </a:r>
            <a:r>
              <a:rPr lang="en-US" altLang="ko-KR" sz="1800" dirty="0"/>
              <a:t>())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7F7D44-BDD3-468E-B896-53AD0CB6B07E}"/>
              </a:ext>
            </a:extLst>
          </p:cNvPr>
          <p:cNvCxnSpPr/>
          <p:nvPr/>
        </p:nvCxnSpPr>
        <p:spPr>
          <a:xfrm>
            <a:off x="5837274" y="1825625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74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247" cy="4351338"/>
          </a:xfrm>
        </p:spPr>
        <p:txBody>
          <a:bodyPr/>
          <a:lstStyle/>
          <a:p>
            <a:r>
              <a:rPr lang="ko-KR" altLang="en-US" sz="3600" b="1" dirty="0"/>
              <a:t>큐</a:t>
            </a:r>
            <a:r>
              <a:rPr lang="en-US" altLang="ko-KR" sz="3600" b="1" dirty="0"/>
              <a:t>(Queue)</a:t>
            </a:r>
            <a:r>
              <a:rPr lang="ko-KR" altLang="en-US" dirty="0"/>
              <a:t>란 가장</a:t>
            </a:r>
            <a:r>
              <a:rPr lang="en-US" altLang="ko-KR" dirty="0"/>
              <a:t> </a:t>
            </a:r>
            <a:r>
              <a:rPr lang="ko-KR" altLang="en-US" dirty="0"/>
              <a:t>먼저 입력된 데이터가 가장 먼저 </a:t>
            </a:r>
            <a:br>
              <a:rPr lang="en-US" altLang="ko-KR" dirty="0"/>
            </a:br>
            <a:r>
              <a:rPr lang="ko-KR" altLang="en-US" dirty="0" err="1"/>
              <a:t>나오게되는</a:t>
            </a:r>
            <a:r>
              <a:rPr lang="ko-KR" altLang="en-US" dirty="0"/>
              <a:t> 자료구조 </a:t>
            </a:r>
            <a:endParaRPr lang="en-US" altLang="ko-KR" dirty="0"/>
          </a:p>
          <a:p>
            <a:r>
              <a:rPr lang="ko-KR" altLang="en-US" dirty="0"/>
              <a:t>큐는 선입선출형 </a:t>
            </a:r>
            <a:r>
              <a:rPr lang="en-US" altLang="ko-KR" dirty="0"/>
              <a:t>(</a:t>
            </a:r>
            <a:r>
              <a:rPr lang="en-US" altLang="ko-KR" dirty="0" err="1"/>
              <a:t>Fisrt</a:t>
            </a:r>
            <a:r>
              <a:rPr lang="en-US" altLang="ko-KR" dirty="0"/>
              <a:t>-In, </a:t>
            </a:r>
            <a:r>
              <a:rPr lang="en-US" altLang="ko-KR" dirty="0" err="1"/>
              <a:t>Fisrt</a:t>
            </a:r>
            <a:r>
              <a:rPr lang="en-US" altLang="ko-KR" dirty="0"/>
              <a:t>-Out: FIFO)</a:t>
            </a:r>
          </a:p>
          <a:p>
            <a:r>
              <a:rPr lang="ko-KR" altLang="en-US" dirty="0"/>
              <a:t>큐의 주요 연산</a:t>
            </a:r>
            <a:endParaRPr lang="en-US" altLang="ko-KR" dirty="0"/>
          </a:p>
          <a:p>
            <a:pPr lvl="1"/>
            <a:r>
              <a:rPr lang="en-US" altLang="ko-KR" dirty="0"/>
              <a:t>enqueue(item): </a:t>
            </a:r>
            <a:r>
              <a:rPr lang="ko-KR" altLang="en-US" dirty="0"/>
              <a:t>큐에 가장 끝 부분에 </a:t>
            </a:r>
            <a:r>
              <a:rPr lang="en-US" altLang="ko-KR" dirty="0"/>
              <a:t>item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en-US" altLang="ko-KR" dirty="0"/>
              <a:t>dequeue(): </a:t>
            </a:r>
            <a:r>
              <a:rPr lang="ko-KR" altLang="en-US" dirty="0"/>
              <a:t>가장 첫 번째 요소를 반환 및 제거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688000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1573619" y="932295"/>
            <a:ext cx="10045067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8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2469045" y="2875002"/>
            <a:ext cx="72539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배열과 연결리스트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1" y="3198598"/>
            <a:ext cx="2351314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9D1FB9-D2FC-4784-B28A-3257847DDC39}"/>
              </a:ext>
            </a:extLst>
          </p:cNvPr>
          <p:cNvSpPr/>
          <p:nvPr/>
        </p:nvSpPr>
        <p:spPr>
          <a:xfrm>
            <a:off x="9840683" y="3198598"/>
            <a:ext cx="23513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연결리스트를 이용한 큐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8346558" y="932295"/>
            <a:ext cx="3845441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11353800" y="932295"/>
            <a:ext cx="264886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2079DE-BECA-4054-8FD8-BBB13BD5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152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class Queue:</a:t>
            </a:r>
          </a:p>
          <a:p>
            <a:pPr marL="0" indent="0">
              <a:buNone/>
            </a:pPr>
            <a:r>
              <a:rPr lang="en-US" altLang="ko-KR" sz="1800" dirty="0"/>
              <a:t>    def 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self.lst_instance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SinglyLinkedList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enqueue(self, value):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self.lst_instance.insertAt</a:t>
            </a:r>
            <a:r>
              <a:rPr lang="en-US" altLang="ko-KR" sz="1800" dirty="0"/>
              <a:t>(value, </a:t>
            </a:r>
            <a:r>
              <a:rPr lang="en-US" altLang="ko-KR" sz="1800" dirty="0" err="1"/>
              <a:t>self.lst_instance.getSize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dequeue(self):</a:t>
            </a:r>
          </a:p>
          <a:p>
            <a:pPr marL="0" indent="0">
              <a:buNone/>
            </a:pPr>
            <a:r>
              <a:rPr lang="en-US" altLang="ko-KR" sz="1800" dirty="0"/>
              <a:t>        return </a:t>
            </a:r>
            <a:r>
              <a:rPr lang="en-US" altLang="ko-KR" sz="1800" dirty="0" err="1"/>
              <a:t>self.lst_instance.removeAt</a:t>
            </a:r>
            <a:r>
              <a:rPr lang="en-US" altLang="ko-KR" sz="1800" dirty="0"/>
              <a:t>(0)</a:t>
            </a:r>
            <a:endParaRPr lang="ko-KR" altLang="en-US" sz="1800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F7C91DD4-AC39-4C99-A2E2-CB8AA37422E3}"/>
              </a:ext>
            </a:extLst>
          </p:cNvPr>
          <p:cNvSpPr txBox="1">
            <a:spLocks/>
          </p:cNvSpPr>
          <p:nvPr/>
        </p:nvSpPr>
        <p:spPr>
          <a:xfrm>
            <a:off x="7878731" y="1825625"/>
            <a:ext cx="2922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queue = Queue()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queue.enqueue</a:t>
            </a:r>
            <a:r>
              <a:rPr lang="en-US" altLang="ko-KR" sz="1800" dirty="0"/>
              <a:t>("a")</a:t>
            </a:r>
          </a:p>
          <a:p>
            <a:pPr marL="0" indent="0">
              <a:buNone/>
            </a:pPr>
            <a:r>
              <a:rPr lang="en-US" altLang="ko-KR" sz="1800" dirty="0" err="1"/>
              <a:t>queue.enqueue</a:t>
            </a:r>
            <a:r>
              <a:rPr lang="en-US" altLang="ko-KR" sz="1800" dirty="0"/>
              <a:t>("b")</a:t>
            </a:r>
          </a:p>
          <a:p>
            <a:pPr marL="0" indent="0">
              <a:buNone/>
            </a:pPr>
            <a:r>
              <a:rPr lang="en-US" altLang="ko-KR" sz="1800" dirty="0" err="1"/>
              <a:t>queue.enqueue</a:t>
            </a:r>
            <a:r>
              <a:rPr lang="en-US" altLang="ko-KR" sz="1800" dirty="0"/>
              <a:t>("c")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queue.dequeue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queue.dequeue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queue.dequeue</a:t>
            </a:r>
            <a:r>
              <a:rPr lang="en-US" altLang="ko-KR" sz="1800" dirty="0"/>
              <a:t>())</a:t>
            </a:r>
            <a:endParaRPr lang="ko-KR" altLang="en-US" sz="1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7F7D44-BDD3-468E-B896-53AD0CB6B07E}"/>
              </a:ext>
            </a:extLst>
          </p:cNvPr>
          <p:cNvCxnSpPr/>
          <p:nvPr/>
        </p:nvCxnSpPr>
        <p:spPr>
          <a:xfrm>
            <a:off x="7666074" y="1690688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39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리스트를 이용한 큐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080204" y="932295"/>
            <a:ext cx="3111795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11353800" y="932295"/>
            <a:ext cx="264886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2079DE-BECA-4054-8FD8-BBB13BD5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class Queue :</a:t>
            </a:r>
          </a:p>
          <a:p>
            <a:pPr marL="0" indent="0">
              <a:buNone/>
            </a:pPr>
            <a:r>
              <a:rPr lang="en-US" altLang="ko-KR" sz="1800" dirty="0"/>
              <a:t> def 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self.lst_instance</a:t>
            </a:r>
            <a:r>
              <a:rPr lang="en-US" altLang="ko-KR" sz="1800" dirty="0"/>
              <a:t> = []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enqueue(self, value):</a:t>
            </a:r>
          </a:p>
          <a:p>
            <a:pPr marL="0" indent="0">
              <a:buNone/>
            </a:pPr>
            <a:r>
              <a:rPr lang="en-US" altLang="ko-KR" sz="1800" dirty="0"/>
              <a:t>        ??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dequeue(self):</a:t>
            </a:r>
          </a:p>
          <a:p>
            <a:pPr marL="0" indent="0">
              <a:buNone/>
            </a:pPr>
            <a:r>
              <a:rPr lang="en-US" altLang="ko-KR" sz="1800" dirty="0"/>
              <a:t>        ??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</a:p>
          <a:p>
            <a:pPr marL="0" indent="0">
              <a:buNone/>
            </a:pPr>
            <a:r>
              <a:rPr lang="en-US" altLang="ko-KR" sz="1800" dirty="0"/>
              <a:t>    def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is_empty</a:t>
            </a:r>
            <a:r>
              <a:rPr lang="en-US" altLang="ko-KR" sz="1800" dirty="0"/>
              <a:t>(self):</a:t>
            </a:r>
          </a:p>
          <a:p>
            <a:pPr marL="0" indent="0">
              <a:buNone/>
            </a:pPr>
            <a:r>
              <a:rPr lang="en-US" altLang="ko-KR" sz="1800" dirty="0"/>
              <a:t>        ??</a:t>
            </a: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F7C91DD4-AC39-4C99-A2E2-CB8AA37422E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queue = Queue()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queue.enqueue</a:t>
            </a:r>
            <a:r>
              <a:rPr lang="en-US" altLang="ko-KR" sz="1800" dirty="0"/>
              <a:t>("a")</a:t>
            </a:r>
          </a:p>
          <a:p>
            <a:pPr marL="0" indent="0">
              <a:buNone/>
            </a:pPr>
            <a:r>
              <a:rPr lang="en-US" altLang="ko-KR" sz="1800" dirty="0" err="1"/>
              <a:t>queue.enqueue</a:t>
            </a:r>
            <a:r>
              <a:rPr lang="en-US" altLang="ko-KR" sz="1800" dirty="0"/>
              <a:t>("b")</a:t>
            </a:r>
          </a:p>
          <a:p>
            <a:pPr marL="0" indent="0">
              <a:buNone/>
            </a:pPr>
            <a:r>
              <a:rPr lang="en-US" altLang="ko-KR" sz="1800" dirty="0" err="1"/>
              <a:t>queue.enqueue</a:t>
            </a:r>
            <a:r>
              <a:rPr lang="en-US" altLang="ko-KR" sz="1800" dirty="0"/>
              <a:t>("c")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queue.dequeue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queue.dequeue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queue.dequeue</a:t>
            </a:r>
            <a:r>
              <a:rPr lang="en-US" altLang="ko-KR" sz="1800" dirty="0"/>
              <a:t>())</a:t>
            </a:r>
            <a:endParaRPr lang="ko-KR" altLang="en-US" sz="1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7F7D44-BDD3-468E-B896-53AD0CB6B07E}"/>
              </a:ext>
            </a:extLst>
          </p:cNvPr>
          <p:cNvCxnSpPr/>
          <p:nvPr/>
        </p:nvCxnSpPr>
        <p:spPr>
          <a:xfrm>
            <a:off x="5837274" y="1825625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81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157280" y="287500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/>
              <a:t>트리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515727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9D1FB9-D2FC-4784-B28A-3257847DDC39}"/>
              </a:ext>
            </a:extLst>
          </p:cNvPr>
          <p:cNvSpPr/>
          <p:nvPr/>
        </p:nvSpPr>
        <p:spPr>
          <a:xfrm>
            <a:off x="7034717" y="3198598"/>
            <a:ext cx="5157282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86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21280" cy="4351338"/>
          </a:xfrm>
        </p:spPr>
        <p:txBody>
          <a:bodyPr/>
          <a:lstStyle/>
          <a:p>
            <a:r>
              <a:rPr lang="ko-KR" altLang="en-US" sz="3600" b="1" dirty="0"/>
              <a:t>트리</a:t>
            </a:r>
            <a:r>
              <a:rPr lang="en-US" altLang="ko-KR" sz="3600" b="1" dirty="0"/>
              <a:t>(Tree)</a:t>
            </a:r>
            <a:r>
              <a:rPr lang="ko-KR" altLang="en-US" dirty="0"/>
              <a:t>는 노드</a:t>
            </a:r>
            <a:r>
              <a:rPr lang="en-US" altLang="ko-KR" dirty="0"/>
              <a:t>(Node)</a:t>
            </a:r>
            <a:r>
              <a:rPr lang="ko-KR" altLang="en-US" dirty="0"/>
              <a:t>와 노드를 </a:t>
            </a:r>
            <a:br>
              <a:rPr lang="en-US" altLang="ko-KR" dirty="0"/>
            </a:br>
            <a:r>
              <a:rPr lang="ko-KR" altLang="en-US" dirty="0"/>
              <a:t>연결하는 링크</a:t>
            </a:r>
            <a:r>
              <a:rPr lang="en-US" altLang="ko-KR" dirty="0"/>
              <a:t>(Link)</a:t>
            </a:r>
            <a:r>
              <a:rPr lang="ko-KR" altLang="en-US" dirty="0"/>
              <a:t>를 통해서 </a:t>
            </a:r>
            <a:r>
              <a:rPr lang="ko-KR" altLang="en-US" b="1" dirty="0"/>
              <a:t>계층적 관계</a:t>
            </a:r>
            <a:r>
              <a:rPr lang="ko-KR" altLang="en-US" dirty="0"/>
              <a:t>를</a:t>
            </a:r>
            <a:r>
              <a:rPr lang="ko-KR" altLang="en-US" b="1" dirty="0"/>
              <a:t> </a:t>
            </a:r>
            <a:r>
              <a:rPr lang="ko-KR" altLang="en-US" dirty="0"/>
              <a:t>표현하는 자료구조</a:t>
            </a:r>
            <a:endParaRPr lang="en-US" altLang="ko-KR" dirty="0"/>
          </a:p>
          <a:p>
            <a:r>
              <a:rPr lang="ko-KR" altLang="en-US" dirty="0"/>
              <a:t>트리는 단 하나의 부모 노드를 가짐</a:t>
            </a:r>
            <a:endParaRPr lang="en-US" altLang="ko-KR" dirty="0"/>
          </a:p>
          <a:p>
            <a:pPr lvl="1"/>
            <a:r>
              <a:rPr lang="ko-KR" altLang="en-US" dirty="0"/>
              <a:t>특정 노드에서 다른 노드로 가는 경로는 유일</a:t>
            </a:r>
            <a:endParaRPr lang="en-US" altLang="ko-KR" dirty="0"/>
          </a:p>
          <a:p>
            <a:pPr lvl="1"/>
            <a:r>
              <a:rPr lang="en-US" altLang="ko-KR" dirty="0"/>
              <a:t>Cycle</a:t>
            </a:r>
            <a:r>
              <a:rPr lang="ko-KR" altLang="en-US" dirty="0"/>
              <a:t>이 존재하지 않음</a:t>
            </a:r>
            <a:endParaRPr lang="en-US" altLang="ko-KR" dirty="0"/>
          </a:p>
          <a:p>
            <a:pPr lvl="1"/>
            <a:r>
              <a:rPr lang="ko-KR" altLang="en-US" dirty="0"/>
              <a:t>모든 노드는 서로 연결됨</a:t>
            </a:r>
            <a:endParaRPr lang="en-US" altLang="ko-KR" dirty="0"/>
          </a:p>
          <a:p>
            <a:pPr lvl="1"/>
            <a:r>
              <a:rPr lang="en-US" altLang="ko-KR" dirty="0"/>
              <a:t>(Edge</a:t>
            </a:r>
            <a:r>
              <a:rPr lang="ko-KR" altLang="en-US" dirty="0"/>
              <a:t>의 수</a:t>
            </a:r>
            <a:r>
              <a:rPr lang="en-US" altLang="ko-KR" dirty="0"/>
              <a:t>) = (Node</a:t>
            </a:r>
            <a:r>
              <a:rPr lang="ko-KR" altLang="en-US" dirty="0"/>
              <a:t>의 수</a:t>
            </a:r>
            <a:r>
              <a:rPr lang="en-US" altLang="ko-KR" dirty="0"/>
              <a:t>) - 1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688000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2114686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utoShape 2" descr="í¸ë¦¬ì ëí ì´ë¯¸ì§ ê²ìê²°ê³¼">
            <a:extLst>
              <a:ext uri="{FF2B5EF4-FFF2-40B4-BE49-F238E27FC236}">
                <a16:creationId xmlns:a16="http://schemas.microsoft.com/office/drawing/2014/main" id="{C0F9B0C8-F1F3-45DA-B824-C7547BD2E1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0B8DF36-0558-4BD9-A677-DD98A7AA7231}"/>
              </a:ext>
            </a:extLst>
          </p:cNvPr>
          <p:cNvSpPr/>
          <p:nvPr/>
        </p:nvSpPr>
        <p:spPr>
          <a:xfrm>
            <a:off x="8697433" y="169068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8BC281-A805-4522-8384-2D0C57E1F0FE}"/>
              </a:ext>
            </a:extLst>
          </p:cNvPr>
          <p:cNvSpPr/>
          <p:nvPr/>
        </p:nvSpPr>
        <p:spPr>
          <a:xfrm>
            <a:off x="8149911" y="238534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21D1543-BAC3-44B7-9487-975D113C3980}"/>
              </a:ext>
            </a:extLst>
          </p:cNvPr>
          <p:cNvSpPr/>
          <p:nvPr/>
        </p:nvSpPr>
        <p:spPr>
          <a:xfrm>
            <a:off x="8697433" y="238534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60C2590-0BFB-420D-B42D-7AEF084D8B18}"/>
              </a:ext>
            </a:extLst>
          </p:cNvPr>
          <p:cNvSpPr/>
          <p:nvPr/>
        </p:nvSpPr>
        <p:spPr>
          <a:xfrm>
            <a:off x="9244955" y="238534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A9CA01F-1347-4E2A-B74B-68CA839BF278}"/>
              </a:ext>
            </a:extLst>
          </p:cNvPr>
          <p:cNvSpPr/>
          <p:nvPr/>
        </p:nvSpPr>
        <p:spPr>
          <a:xfrm>
            <a:off x="7876151" y="3124311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E7E1B8-B8FA-4FEB-A141-24A1E951A685}"/>
              </a:ext>
            </a:extLst>
          </p:cNvPr>
          <p:cNvSpPr/>
          <p:nvPr/>
        </p:nvSpPr>
        <p:spPr>
          <a:xfrm>
            <a:off x="8479520" y="3129885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0B1BD2A-7BB7-4236-AC62-FDAE77A49CB7}"/>
              </a:ext>
            </a:extLst>
          </p:cNvPr>
          <p:cNvCxnSpPr>
            <a:stCxn id="6" idx="4"/>
            <a:endCxn id="31" idx="0"/>
          </p:cNvCxnSpPr>
          <p:nvPr/>
        </p:nvCxnSpPr>
        <p:spPr>
          <a:xfrm flipH="1">
            <a:off x="8378456" y="2147777"/>
            <a:ext cx="547522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0F0224-93DA-4FC9-84CB-628E647E64B0}"/>
              </a:ext>
            </a:extLst>
          </p:cNvPr>
          <p:cNvCxnSpPr>
            <a:cxnSpLocks/>
            <a:stCxn id="6" idx="4"/>
            <a:endCxn id="32" idx="0"/>
          </p:cNvCxnSpPr>
          <p:nvPr/>
        </p:nvCxnSpPr>
        <p:spPr>
          <a:xfrm>
            <a:off x="8925978" y="2147777"/>
            <a:ext cx="0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55EE7D-7BA2-49EE-B1BB-CDF724EAD5B8}"/>
              </a:ext>
            </a:extLst>
          </p:cNvPr>
          <p:cNvCxnSpPr>
            <a:cxnSpLocks/>
            <a:stCxn id="6" idx="4"/>
            <a:endCxn id="34" idx="0"/>
          </p:cNvCxnSpPr>
          <p:nvPr/>
        </p:nvCxnSpPr>
        <p:spPr>
          <a:xfrm>
            <a:off x="8925978" y="2147777"/>
            <a:ext cx="547522" cy="23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D003EC8-B5A6-4E3A-B879-907C24122CEB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8104696" y="2842437"/>
            <a:ext cx="273760" cy="28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74BFE99-BF62-4677-BDA6-5C470692DE12}"/>
              </a:ext>
            </a:extLst>
          </p:cNvPr>
          <p:cNvCxnSpPr>
            <a:cxnSpLocks/>
            <a:stCxn id="31" idx="4"/>
            <a:endCxn id="36" idx="0"/>
          </p:cNvCxnSpPr>
          <p:nvPr/>
        </p:nvCxnSpPr>
        <p:spPr>
          <a:xfrm>
            <a:off x="8378456" y="2842437"/>
            <a:ext cx="329609" cy="28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B68CF2F-0A83-42E5-ACEA-2BD42A763FE5}"/>
              </a:ext>
            </a:extLst>
          </p:cNvPr>
          <p:cNvSpPr/>
          <p:nvPr/>
        </p:nvSpPr>
        <p:spPr>
          <a:xfrm>
            <a:off x="10834246" y="170757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3D02A2F-638F-492B-ACF6-88A0D07ADEB7}"/>
              </a:ext>
            </a:extLst>
          </p:cNvPr>
          <p:cNvSpPr/>
          <p:nvPr/>
        </p:nvSpPr>
        <p:spPr>
          <a:xfrm>
            <a:off x="10286724" y="240223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3B90CF5-46F5-4A52-A260-F003166ECFBD}"/>
              </a:ext>
            </a:extLst>
          </p:cNvPr>
          <p:cNvSpPr/>
          <p:nvPr/>
        </p:nvSpPr>
        <p:spPr>
          <a:xfrm>
            <a:off x="10834245" y="3184505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8C8B32-25C6-44CB-B254-665F5C53EAFF}"/>
              </a:ext>
            </a:extLst>
          </p:cNvPr>
          <p:cNvCxnSpPr>
            <a:stCxn id="50" idx="4"/>
            <a:endCxn id="51" idx="0"/>
          </p:cNvCxnSpPr>
          <p:nvPr/>
        </p:nvCxnSpPr>
        <p:spPr>
          <a:xfrm flipH="1">
            <a:off x="10515269" y="2164667"/>
            <a:ext cx="547522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8B336ED-529F-45E7-BE59-93C8D0B99C75}"/>
              </a:ext>
            </a:extLst>
          </p:cNvPr>
          <p:cNvCxnSpPr>
            <a:cxnSpLocks/>
            <a:stCxn id="60" idx="0"/>
            <a:endCxn id="71" idx="4"/>
          </p:cNvCxnSpPr>
          <p:nvPr/>
        </p:nvCxnSpPr>
        <p:spPr>
          <a:xfrm flipV="1">
            <a:off x="11062790" y="2859326"/>
            <a:ext cx="562863" cy="32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B9B3C26-87C6-487E-8E64-EE257ACDF072}"/>
              </a:ext>
            </a:extLst>
          </p:cNvPr>
          <p:cNvCxnSpPr>
            <a:cxnSpLocks/>
            <a:stCxn id="51" idx="4"/>
            <a:endCxn id="60" idx="0"/>
          </p:cNvCxnSpPr>
          <p:nvPr/>
        </p:nvCxnSpPr>
        <p:spPr>
          <a:xfrm>
            <a:off x="10515269" y="2859327"/>
            <a:ext cx="547521" cy="32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31A34054-C3CE-430A-A852-DCA6779AB959}"/>
              </a:ext>
            </a:extLst>
          </p:cNvPr>
          <p:cNvSpPr/>
          <p:nvPr/>
        </p:nvSpPr>
        <p:spPr>
          <a:xfrm>
            <a:off x="11397108" y="240223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99FBC8-A646-449D-B5CF-51501850A684}"/>
              </a:ext>
            </a:extLst>
          </p:cNvPr>
          <p:cNvCxnSpPr>
            <a:cxnSpLocks/>
            <a:stCxn id="71" idx="0"/>
            <a:endCxn id="50" idx="5"/>
          </p:cNvCxnSpPr>
          <p:nvPr/>
        </p:nvCxnSpPr>
        <p:spPr>
          <a:xfrm flipH="1" flipV="1">
            <a:off x="11224396" y="2097728"/>
            <a:ext cx="401257" cy="30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5432C05-B460-473D-9AAE-83AE97CFAC9E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11062789" y="3641594"/>
            <a:ext cx="1" cy="23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81CEB251-178F-4206-A150-08EA1D80F3FC}"/>
              </a:ext>
            </a:extLst>
          </p:cNvPr>
          <p:cNvSpPr/>
          <p:nvPr/>
        </p:nvSpPr>
        <p:spPr>
          <a:xfrm>
            <a:off x="10834244" y="387916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26701B6-AB67-468E-9AE2-525EFEABBC5E}"/>
              </a:ext>
            </a:extLst>
          </p:cNvPr>
          <p:cNvSpPr/>
          <p:nvPr/>
        </p:nvSpPr>
        <p:spPr>
          <a:xfrm>
            <a:off x="8248567" y="422023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C44436-1CC8-4F26-8AFE-6545FDBF2C39}"/>
              </a:ext>
            </a:extLst>
          </p:cNvPr>
          <p:cNvSpPr/>
          <p:nvPr/>
        </p:nvSpPr>
        <p:spPr>
          <a:xfrm>
            <a:off x="7701045" y="491489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1B84A2-703C-44DF-8F07-4941F764842C}"/>
              </a:ext>
            </a:extLst>
          </p:cNvPr>
          <p:cNvSpPr/>
          <p:nvPr/>
        </p:nvSpPr>
        <p:spPr>
          <a:xfrm>
            <a:off x="8634189" y="523104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27B1A2E-5D42-4CB3-BEC2-D4A3B4A36C0D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 flipH="1">
            <a:off x="7929590" y="4677323"/>
            <a:ext cx="547522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3064BB5-D924-45EB-914A-802B347215AD}"/>
              </a:ext>
            </a:extLst>
          </p:cNvPr>
          <p:cNvCxnSpPr>
            <a:cxnSpLocks/>
            <a:stCxn id="78" idx="0"/>
            <a:endCxn id="82" idx="4"/>
          </p:cNvCxnSpPr>
          <p:nvPr/>
        </p:nvCxnSpPr>
        <p:spPr>
          <a:xfrm flipV="1">
            <a:off x="8862734" y="4858799"/>
            <a:ext cx="153677" cy="37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510DB8A6-5FD7-41FB-87E6-AC56C11522EF}"/>
              </a:ext>
            </a:extLst>
          </p:cNvPr>
          <p:cNvSpPr/>
          <p:nvPr/>
        </p:nvSpPr>
        <p:spPr>
          <a:xfrm>
            <a:off x="8787866" y="440171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892CFA8-A150-42A8-9B67-391AC2DF1FF2}"/>
              </a:ext>
            </a:extLst>
          </p:cNvPr>
          <p:cNvCxnSpPr>
            <a:cxnSpLocks/>
            <a:stCxn id="78" idx="4"/>
          </p:cNvCxnSpPr>
          <p:nvPr/>
        </p:nvCxnSpPr>
        <p:spPr>
          <a:xfrm flipH="1">
            <a:off x="8862733" y="5688135"/>
            <a:ext cx="1" cy="23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C4DCDDA-A22D-4032-A528-B00523BF2401}"/>
              </a:ext>
            </a:extLst>
          </p:cNvPr>
          <p:cNvSpPr/>
          <p:nvPr/>
        </p:nvSpPr>
        <p:spPr>
          <a:xfrm>
            <a:off x="8634188" y="5925705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873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트리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77131" cy="49260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/>
              <a:t>루트 노드</a:t>
            </a:r>
            <a:r>
              <a:rPr lang="en-US" altLang="ko-KR" sz="3600" dirty="0"/>
              <a:t>(root node): </a:t>
            </a:r>
            <a:r>
              <a:rPr lang="ko-KR" altLang="en-US" sz="3600" dirty="0"/>
              <a:t>부모가 없는 노드</a:t>
            </a:r>
            <a:r>
              <a:rPr lang="en-US" altLang="ko-KR" sz="3600" dirty="0"/>
              <a:t>, </a:t>
            </a:r>
            <a:r>
              <a:rPr lang="ko-KR" altLang="en-US" sz="3600" dirty="0"/>
              <a:t>트리는 하나의 루트 </a:t>
            </a:r>
            <a:r>
              <a:rPr lang="ko-KR" altLang="en-US" sz="3600" dirty="0" err="1"/>
              <a:t>노드만을</a:t>
            </a:r>
            <a:r>
              <a:rPr lang="ko-KR" altLang="en-US" sz="3600" dirty="0"/>
              <a:t> 가짐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단말 노드</a:t>
            </a:r>
            <a:r>
              <a:rPr lang="en-US" altLang="ko-KR" sz="3600" dirty="0"/>
              <a:t>(leaf node): </a:t>
            </a:r>
            <a:r>
              <a:rPr lang="ko-KR" altLang="en-US" sz="3600" dirty="0"/>
              <a:t>자식이 없는 노드</a:t>
            </a:r>
            <a:r>
              <a:rPr lang="en-US" altLang="ko-KR" sz="3600" dirty="0"/>
              <a:t>, ‘</a:t>
            </a:r>
            <a:r>
              <a:rPr lang="ko-KR" altLang="en-US" sz="3600" dirty="0"/>
              <a:t>말단 노드’ 또는 ‘잎 </a:t>
            </a:r>
            <a:r>
              <a:rPr lang="ko-KR" altLang="en-US" sz="3600" dirty="0" err="1"/>
              <a:t>노드’라고도</a:t>
            </a:r>
            <a:r>
              <a:rPr lang="ko-KR" altLang="en-US" sz="3600" dirty="0"/>
              <a:t> 부름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내부</a:t>
            </a:r>
            <a:r>
              <a:rPr lang="en-US" altLang="ko-KR" sz="3600" dirty="0"/>
              <a:t>(internal) </a:t>
            </a:r>
            <a:r>
              <a:rPr lang="ko-KR" altLang="en-US" sz="3600" dirty="0"/>
              <a:t>노드</a:t>
            </a:r>
            <a:r>
              <a:rPr lang="en-US" altLang="ko-KR" sz="3600" dirty="0"/>
              <a:t>: </a:t>
            </a:r>
            <a:r>
              <a:rPr lang="ko-KR" altLang="en-US" sz="3600" dirty="0"/>
              <a:t>단말 노드가 아닌 노드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간선</a:t>
            </a:r>
            <a:r>
              <a:rPr lang="en-US" altLang="ko-KR" sz="3600" dirty="0"/>
              <a:t>(edge): </a:t>
            </a:r>
            <a:r>
              <a:rPr lang="ko-KR" altLang="en-US" sz="3600" dirty="0"/>
              <a:t>노드를 연결하는 선 </a:t>
            </a:r>
            <a:r>
              <a:rPr lang="en-US" altLang="ko-KR" sz="3600" dirty="0"/>
              <a:t>(link, branch </a:t>
            </a:r>
            <a:r>
              <a:rPr lang="ko-KR" altLang="en-US" sz="3600" dirty="0"/>
              <a:t>라고도 부름</a:t>
            </a:r>
            <a:r>
              <a:rPr lang="en-US" altLang="ko-KR" sz="36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/>
              <a:t>형제</a:t>
            </a:r>
            <a:r>
              <a:rPr lang="en-US" altLang="ko-KR" sz="3600" dirty="0"/>
              <a:t>(sibling): </a:t>
            </a:r>
            <a:r>
              <a:rPr lang="ko-KR" altLang="en-US" sz="3600" dirty="0"/>
              <a:t>같은 부모를 가지는 노드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조상</a:t>
            </a:r>
            <a:r>
              <a:rPr lang="en-US" altLang="ko-KR" sz="3600" dirty="0"/>
              <a:t>(ancestor): </a:t>
            </a:r>
            <a:r>
              <a:rPr lang="ko-KR" altLang="en-US" sz="3600" dirty="0"/>
              <a:t>노드의 부모 노드의 집합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후손</a:t>
            </a:r>
            <a:r>
              <a:rPr lang="en-US" altLang="ko-KR" sz="3600" dirty="0"/>
              <a:t>(descendant): </a:t>
            </a:r>
            <a:r>
              <a:rPr lang="ko-KR" altLang="en-US" sz="3600" dirty="0"/>
              <a:t>노드의 </a:t>
            </a:r>
            <a:r>
              <a:rPr lang="en-US" altLang="ko-KR" sz="3600" dirty="0"/>
              <a:t>subtree</a:t>
            </a:r>
            <a:r>
              <a:rPr lang="ko-KR" altLang="en-US" sz="3600" dirty="0"/>
              <a:t>에 있는 모든 노드의 집합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노드의 크기</a:t>
            </a:r>
            <a:r>
              <a:rPr lang="en-US" altLang="ko-KR" sz="3600" dirty="0"/>
              <a:t>(size): </a:t>
            </a:r>
            <a:r>
              <a:rPr lang="ko-KR" altLang="en-US" sz="3600" dirty="0"/>
              <a:t>자신을 포함한 모든 자손 노드의 개수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노드의 깊이</a:t>
            </a:r>
            <a:r>
              <a:rPr lang="en-US" altLang="ko-KR" sz="3600" dirty="0"/>
              <a:t>(depth): </a:t>
            </a:r>
            <a:r>
              <a:rPr lang="ko-KR" altLang="en-US" sz="3600" dirty="0"/>
              <a:t>루트에서 어떤 노드에 도달하기 위해 거쳐야 하는 간선의 수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노드의 레벨</a:t>
            </a:r>
            <a:r>
              <a:rPr lang="en-US" altLang="ko-KR" sz="3600" dirty="0"/>
              <a:t>(level): </a:t>
            </a:r>
            <a:r>
              <a:rPr lang="ko-KR" altLang="en-US" sz="3600" dirty="0"/>
              <a:t>트리의 특정 깊이를 가지는 노드의 집합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노드의 차수</a:t>
            </a:r>
            <a:r>
              <a:rPr lang="en-US" altLang="ko-KR" sz="3600" dirty="0"/>
              <a:t>(degree): </a:t>
            </a:r>
            <a:r>
              <a:rPr lang="ko-KR" altLang="en-US" sz="3600" dirty="0"/>
              <a:t>하위 트리 개수 </a:t>
            </a:r>
            <a:r>
              <a:rPr lang="en-US" altLang="ko-KR" sz="3600" dirty="0"/>
              <a:t>/ </a:t>
            </a:r>
            <a:r>
              <a:rPr lang="ko-KR" altLang="en-US" sz="3600" dirty="0"/>
              <a:t>간선 수 </a:t>
            </a:r>
            <a:r>
              <a:rPr lang="en-US" altLang="ko-KR" sz="3600" dirty="0"/>
              <a:t>(degree) = </a:t>
            </a:r>
            <a:r>
              <a:rPr lang="ko-KR" altLang="en-US" sz="3600" dirty="0"/>
              <a:t>각 노드가 지닌 가지의 수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트리의 차수</a:t>
            </a:r>
            <a:r>
              <a:rPr lang="en-US" altLang="ko-KR" sz="3600" dirty="0"/>
              <a:t>(degree of tree): </a:t>
            </a:r>
            <a:r>
              <a:rPr lang="ko-KR" altLang="en-US" sz="3600" dirty="0"/>
              <a:t>트리의 최대 차수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트리의 높이</a:t>
            </a:r>
            <a:r>
              <a:rPr lang="en-US" altLang="ko-KR" sz="3600" dirty="0"/>
              <a:t>(height): </a:t>
            </a:r>
            <a:r>
              <a:rPr lang="ko-KR" altLang="en-US" sz="3600" dirty="0"/>
              <a:t>루트 노드에서 가장 깊숙이 있는 노드의 깊이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519376" y="932295"/>
            <a:ext cx="867262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3519376" y="932295"/>
            <a:ext cx="8099309" cy="534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utoShape 2" descr="í¸ë¦¬ì ëí ì´ë¯¸ì§ ê²ìê²°ê³¼">
            <a:extLst>
              <a:ext uri="{FF2B5EF4-FFF2-40B4-BE49-F238E27FC236}">
                <a16:creationId xmlns:a16="http://schemas.microsoft.com/office/drawing/2014/main" id="{C0F9B0C8-F1F3-45DA-B824-C7547BD2E1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12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트리 용어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519376" y="932295"/>
            <a:ext cx="867262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3519376" y="932295"/>
            <a:ext cx="8099309" cy="534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utoShape 2" descr="í¸ë¦¬ì ëí ì´ë¯¸ì§ ê²ìê²°ê³¼">
            <a:extLst>
              <a:ext uri="{FF2B5EF4-FFF2-40B4-BE49-F238E27FC236}">
                <a16:creationId xmlns:a16="http://schemas.microsoft.com/office/drawing/2014/main" id="{C0F9B0C8-F1F3-45DA-B824-C7547BD2E1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170E49-DF39-4DDC-B772-9E5EA25DA756}"/>
              </a:ext>
            </a:extLst>
          </p:cNvPr>
          <p:cNvSpPr/>
          <p:nvPr/>
        </p:nvSpPr>
        <p:spPr>
          <a:xfrm>
            <a:off x="1765005" y="168511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1F904B-D626-46EE-9CD0-9D66DC94978D}"/>
              </a:ext>
            </a:extLst>
          </p:cNvPr>
          <p:cNvSpPr/>
          <p:nvPr/>
        </p:nvSpPr>
        <p:spPr>
          <a:xfrm>
            <a:off x="1217483" y="237977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FBEDDAE-6DAA-4315-BE07-664EDD80D596}"/>
              </a:ext>
            </a:extLst>
          </p:cNvPr>
          <p:cNvSpPr/>
          <p:nvPr/>
        </p:nvSpPr>
        <p:spPr>
          <a:xfrm>
            <a:off x="2461383" y="2367109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DCF9E7D-B42F-4E9F-B533-7B80BFE44D07}"/>
              </a:ext>
            </a:extLst>
          </p:cNvPr>
          <p:cNvSpPr/>
          <p:nvPr/>
        </p:nvSpPr>
        <p:spPr>
          <a:xfrm>
            <a:off x="943723" y="311873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A66EA7-077F-4A85-9EB1-7B3B587CC466}"/>
              </a:ext>
            </a:extLst>
          </p:cNvPr>
          <p:cNvSpPr/>
          <p:nvPr/>
        </p:nvSpPr>
        <p:spPr>
          <a:xfrm>
            <a:off x="1547092" y="3124311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C2AED1-6976-4C0F-9D45-C6E5B9565995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1446028" y="2142203"/>
            <a:ext cx="547522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CA089C2-E22F-4965-A8BC-2DD5FD6D2D7C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993550" y="2142203"/>
            <a:ext cx="696378" cy="22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6B8619-7176-4F0B-A4D9-2A8B3681CACC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1172268" y="2836863"/>
            <a:ext cx="273760" cy="28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1483E32-65B4-4CA8-9C8D-234F7D84D139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1446028" y="2836863"/>
            <a:ext cx="329609" cy="28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074366F-7198-4242-84E8-71FB59E4307A}"/>
              </a:ext>
            </a:extLst>
          </p:cNvPr>
          <p:cNvSpPr/>
          <p:nvPr/>
        </p:nvSpPr>
        <p:spPr>
          <a:xfrm>
            <a:off x="372361" y="311873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B909F8-8C36-4C24-96EB-A5FB6108CBC1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600906" y="2836863"/>
            <a:ext cx="845122" cy="28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A5E7DBE-6C3A-44F9-B3C8-1FAF2CECCC0B}"/>
              </a:ext>
            </a:extLst>
          </p:cNvPr>
          <p:cNvSpPr/>
          <p:nvPr/>
        </p:nvSpPr>
        <p:spPr>
          <a:xfrm>
            <a:off x="2458918" y="327102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72D4640-5C3E-4AD3-8A47-3D12F95A613C}"/>
              </a:ext>
            </a:extLst>
          </p:cNvPr>
          <p:cNvSpPr/>
          <p:nvPr/>
        </p:nvSpPr>
        <p:spPr>
          <a:xfrm>
            <a:off x="3062287" y="327660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045847D-EC7A-429C-BCCF-9AB95175073A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 flipH="1">
            <a:off x="2687463" y="2824198"/>
            <a:ext cx="2465" cy="44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A7BB864-DB14-4D57-86D8-ECAE8B0F4367}"/>
              </a:ext>
            </a:extLst>
          </p:cNvPr>
          <p:cNvCxnSpPr>
            <a:cxnSpLocks/>
            <a:stCxn id="11" idx="4"/>
            <a:endCxn id="24" idx="0"/>
          </p:cNvCxnSpPr>
          <p:nvPr/>
        </p:nvCxnSpPr>
        <p:spPr>
          <a:xfrm>
            <a:off x="2689928" y="2824198"/>
            <a:ext cx="600904" cy="45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B1E63121-3C3E-480D-8447-C26D14CBAA70}"/>
              </a:ext>
            </a:extLst>
          </p:cNvPr>
          <p:cNvSpPr/>
          <p:nvPr/>
        </p:nvSpPr>
        <p:spPr>
          <a:xfrm>
            <a:off x="838200" y="4264911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EB985A0-72A0-45EA-B1DF-221D8A3188B2}"/>
              </a:ext>
            </a:extLst>
          </p:cNvPr>
          <p:cNvCxnSpPr>
            <a:cxnSpLocks/>
            <a:stCxn id="19" idx="4"/>
            <a:endCxn id="30" idx="0"/>
          </p:cNvCxnSpPr>
          <p:nvPr/>
        </p:nvCxnSpPr>
        <p:spPr>
          <a:xfrm>
            <a:off x="600906" y="3575825"/>
            <a:ext cx="465839" cy="68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ADFDD327-9521-4F40-8317-2DA62850F36B}"/>
              </a:ext>
            </a:extLst>
          </p:cNvPr>
          <p:cNvSpPr/>
          <p:nvPr/>
        </p:nvSpPr>
        <p:spPr>
          <a:xfrm>
            <a:off x="266838" y="426491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A25099-8859-45A1-8B66-37E8E3D3589F}"/>
              </a:ext>
            </a:extLst>
          </p:cNvPr>
          <p:cNvCxnSpPr>
            <a:cxnSpLocks/>
            <a:stCxn id="19" idx="4"/>
            <a:endCxn id="32" idx="0"/>
          </p:cNvCxnSpPr>
          <p:nvPr/>
        </p:nvCxnSpPr>
        <p:spPr>
          <a:xfrm flipH="1">
            <a:off x="495383" y="3575825"/>
            <a:ext cx="105523" cy="68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66740E42-DDCF-4428-BC9F-879163DA0428}"/>
              </a:ext>
            </a:extLst>
          </p:cNvPr>
          <p:cNvSpPr/>
          <p:nvPr/>
        </p:nvSpPr>
        <p:spPr>
          <a:xfrm>
            <a:off x="1610832" y="426491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FB0E007-5B55-42D1-BCA2-2742B75A0EB1}"/>
              </a:ext>
            </a:extLst>
          </p:cNvPr>
          <p:cNvCxnSpPr>
            <a:cxnSpLocks/>
            <a:stCxn id="12" idx="4"/>
            <a:endCxn id="36" idx="0"/>
          </p:cNvCxnSpPr>
          <p:nvPr/>
        </p:nvCxnSpPr>
        <p:spPr>
          <a:xfrm>
            <a:off x="1172268" y="3575826"/>
            <a:ext cx="667109" cy="6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8A01BDD-712C-4BE8-B89F-9825660FAFE1}"/>
              </a:ext>
            </a:extLst>
          </p:cNvPr>
          <p:cNvSpPr/>
          <p:nvPr/>
        </p:nvSpPr>
        <p:spPr>
          <a:xfrm>
            <a:off x="2383463" y="426234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4B615-3B7E-4A1B-BD47-64B23303478F}"/>
              </a:ext>
            </a:extLst>
          </p:cNvPr>
          <p:cNvCxnSpPr>
            <a:cxnSpLocks/>
            <a:stCxn id="23" idx="4"/>
            <a:endCxn id="40" idx="0"/>
          </p:cNvCxnSpPr>
          <p:nvPr/>
        </p:nvCxnSpPr>
        <p:spPr>
          <a:xfrm flipH="1">
            <a:off x="2612008" y="3728115"/>
            <a:ext cx="75455" cy="53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9215BFF-CF34-41CF-96D1-C43CB0B6C487}"/>
              </a:ext>
            </a:extLst>
          </p:cNvPr>
          <p:cNvSpPr/>
          <p:nvPr/>
        </p:nvSpPr>
        <p:spPr>
          <a:xfrm>
            <a:off x="3082416" y="426234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67044A4-AAAD-40E1-ADA5-35C387DB46CF}"/>
              </a:ext>
            </a:extLst>
          </p:cNvPr>
          <p:cNvSpPr/>
          <p:nvPr/>
        </p:nvSpPr>
        <p:spPr>
          <a:xfrm>
            <a:off x="3781369" y="426578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8DF28F9-FDBD-4A99-9C9D-15CFDE853487}"/>
              </a:ext>
            </a:extLst>
          </p:cNvPr>
          <p:cNvCxnSpPr>
            <a:cxnSpLocks/>
            <a:stCxn id="24" idx="4"/>
            <a:endCxn id="44" idx="0"/>
          </p:cNvCxnSpPr>
          <p:nvPr/>
        </p:nvCxnSpPr>
        <p:spPr>
          <a:xfrm>
            <a:off x="3290832" y="3733689"/>
            <a:ext cx="20129" cy="52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E9DD097-EB32-4A53-86A0-91FC45E64DE9}"/>
              </a:ext>
            </a:extLst>
          </p:cNvPr>
          <p:cNvCxnSpPr>
            <a:cxnSpLocks/>
            <a:stCxn id="24" idx="4"/>
            <a:endCxn id="45" idx="0"/>
          </p:cNvCxnSpPr>
          <p:nvPr/>
        </p:nvCxnSpPr>
        <p:spPr>
          <a:xfrm>
            <a:off x="3290832" y="3733689"/>
            <a:ext cx="719082" cy="53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1074E7A-4F63-4FA0-AF58-BADB417D383A}"/>
              </a:ext>
            </a:extLst>
          </p:cNvPr>
          <p:cNvSpPr txBox="1"/>
          <p:nvPr/>
        </p:nvSpPr>
        <p:spPr>
          <a:xfrm>
            <a:off x="4441016" y="1724138"/>
            <a:ext cx="8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Level ?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FEFFAE-A092-42F3-AB1D-DA868A1F4460}"/>
              </a:ext>
            </a:extLst>
          </p:cNvPr>
          <p:cNvSpPr txBox="1"/>
          <p:nvPr/>
        </p:nvSpPr>
        <p:spPr>
          <a:xfrm>
            <a:off x="4441015" y="2424790"/>
            <a:ext cx="8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Level ?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ED850E-97F8-4CBC-AF89-2A356054CA2F}"/>
              </a:ext>
            </a:extLst>
          </p:cNvPr>
          <p:cNvSpPr txBox="1"/>
          <p:nvPr/>
        </p:nvSpPr>
        <p:spPr>
          <a:xfrm>
            <a:off x="4441014" y="3314904"/>
            <a:ext cx="8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Level ?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44A46D-D207-4436-8A63-02E5D87F41A2}"/>
              </a:ext>
            </a:extLst>
          </p:cNvPr>
          <p:cNvSpPr txBox="1"/>
          <p:nvPr/>
        </p:nvSpPr>
        <p:spPr>
          <a:xfrm>
            <a:off x="4441013" y="4306225"/>
            <a:ext cx="8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Level ?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BDADC5-35C3-487D-9DC7-5CF853420505}"/>
              </a:ext>
            </a:extLst>
          </p:cNvPr>
          <p:cNvSpPr txBox="1"/>
          <p:nvPr/>
        </p:nvSpPr>
        <p:spPr>
          <a:xfrm>
            <a:off x="7123814" y="1685114"/>
            <a:ext cx="4380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노드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단말 노드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내부 노드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E</a:t>
            </a:r>
            <a:r>
              <a:rPr lang="ko-KR" altLang="en-US" dirty="0"/>
              <a:t>의 형제 노드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L</a:t>
            </a:r>
            <a:r>
              <a:rPr lang="ko-KR" altLang="en-US" dirty="0"/>
              <a:t>의 조상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의 크기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D</a:t>
            </a:r>
            <a:r>
              <a:rPr lang="ko-KR" altLang="en-US" dirty="0"/>
              <a:t>의 깊이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L</a:t>
            </a:r>
            <a:r>
              <a:rPr lang="ko-KR" altLang="en-US" dirty="0"/>
              <a:t>의 깊이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의 레벨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D</a:t>
            </a:r>
            <a:r>
              <a:rPr lang="ko-KR" altLang="en-US" dirty="0"/>
              <a:t>의 레벨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차수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의 차수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 트리의 차수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 트리의 높이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492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b="1" dirty="0"/>
              <a:t>배열</a:t>
            </a:r>
            <a:r>
              <a:rPr lang="ko-KR" altLang="en-US" dirty="0"/>
              <a:t>이란 연관된 데이터를 하나의 변수에 </a:t>
            </a:r>
            <a:r>
              <a:rPr lang="ko-KR" altLang="en-US" dirty="0" err="1"/>
              <a:t>그룹핑해서</a:t>
            </a:r>
            <a:r>
              <a:rPr lang="ko-KR" altLang="en-US" dirty="0"/>
              <a:t> 관리하기 위한 자료구조</a:t>
            </a:r>
            <a:endParaRPr lang="en-US" altLang="ko-KR" dirty="0"/>
          </a:p>
          <a:p>
            <a:r>
              <a:rPr lang="ko-KR" altLang="en-US" dirty="0"/>
              <a:t>배열의 이름과  인덱스로  데이터에 접근</a:t>
            </a:r>
            <a:endParaRPr lang="en-US" altLang="ko-KR" dirty="0"/>
          </a:p>
          <a:p>
            <a:r>
              <a:rPr lang="ko-KR" altLang="en-US" dirty="0"/>
              <a:t>각 데이터에 접근하는 시간은 모두 동일</a:t>
            </a:r>
            <a:endParaRPr lang="en-US" altLang="ko-KR" dirty="0"/>
          </a:p>
          <a:p>
            <a:r>
              <a:rPr lang="ko-KR" altLang="en-US" dirty="0"/>
              <a:t>데이터를 추가</a:t>
            </a:r>
            <a:r>
              <a:rPr lang="en-US" altLang="ko-KR" dirty="0"/>
              <a:t>/</a:t>
            </a:r>
            <a:r>
              <a:rPr lang="ko-KR" altLang="en-US" dirty="0"/>
              <a:t>삭제 시 비교적 많은 시간이 소요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688000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2114686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8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배열에서 데이터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 = [“a”, “b“, “d”, “e”, “f”]</a:t>
            </a:r>
          </a:p>
          <a:p>
            <a:r>
              <a:rPr lang="en-US" altLang="ko-KR" dirty="0"/>
              <a:t>“c”</a:t>
            </a:r>
            <a:r>
              <a:rPr lang="ko-KR" altLang="en-US" dirty="0"/>
              <a:t>가 </a:t>
            </a:r>
            <a:r>
              <a:rPr lang="en-US" altLang="ko-KR" dirty="0" err="1"/>
              <a:t>arr</a:t>
            </a:r>
            <a:r>
              <a:rPr lang="ko-KR" altLang="en-US" dirty="0"/>
              <a:t>에 있는지 확인할 때</a:t>
            </a:r>
            <a:r>
              <a:rPr lang="en-US" altLang="ko-KR" dirty="0"/>
              <a:t> </a:t>
            </a:r>
            <a:r>
              <a:rPr lang="ko-KR" altLang="en-US" dirty="0"/>
              <a:t>몇 번의 조회가 필요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“d”</a:t>
            </a:r>
            <a:r>
              <a:rPr lang="ko-KR" altLang="en-US" dirty="0"/>
              <a:t>가 </a:t>
            </a:r>
            <a:r>
              <a:rPr lang="en-US" altLang="ko-KR" dirty="0" err="1"/>
              <a:t>arr</a:t>
            </a:r>
            <a:r>
              <a:rPr lang="ko-KR" altLang="en-US" dirty="0"/>
              <a:t>에 있는지 확인할 때 몇 번의 조회가 필요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“a”</a:t>
            </a:r>
            <a:r>
              <a:rPr lang="ko-KR" altLang="en-US" dirty="0"/>
              <a:t>가 </a:t>
            </a:r>
            <a:r>
              <a:rPr lang="en-US" altLang="ko-KR" dirty="0" err="1"/>
              <a:t>arr</a:t>
            </a:r>
            <a:r>
              <a:rPr lang="ko-KR" altLang="en-US" dirty="0"/>
              <a:t>에 있는지 확인할 때 몇 번의 조회가 필요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arr</a:t>
            </a:r>
            <a:r>
              <a:rPr lang="en-US" altLang="ko-KR" dirty="0"/>
              <a:t> = ["a", "b", "c", "d", "e"]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idx</a:t>
            </a:r>
            <a:r>
              <a:rPr lang="en-US" altLang="ko-KR" dirty="0"/>
              <a:t>, x in enumerate(</a:t>
            </a:r>
            <a:r>
              <a:rPr lang="en-US" altLang="ko-KR" dirty="0" err="1"/>
              <a:t>arr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if x == “c":</a:t>
            </a:r>
          </a:p>
          <a:p>
            <a:pPr marL="0" indent="0">
              <a:buNone/>
            </a:pPr>
            <a:r>
              <a:rPr lang="en-US" altLang="ko-KR" dirty="0"/>
              <a:t>		print(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357256" y="932295"/>
            <a:ext cx="5834743" cy="104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72AD9-CB0A-4C68-BBD3-2ADCE5D21880}"/>
              </a:ext>
            </a:extLst>
          </p:cNvPr>
          <p:cNvSpPr/>
          <p:nvPr/>
        </p:nvSpPr>
        <p:spPr>
          <a:xfrm>
            <a:off x="6531429" y="941206"/>
            <a:ext cx="524147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배열에서 데이터 삽입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357256" y="932295"/>
            <a:ext cx="5834743" cy="104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72AD9-CB0A-4C68-BBD3-2ADCE5D21880}"/>
              </a:ext>
            </a:extLst>
          </p:cNvPr>
          <p:cNvSpPr/>
          <p:nvPr/>
        </p:nvSpPr>
        <p:spPr>
          <a:xfrm>
            <a:off x="6531429" y="941206"/>
            <a:ext cx="524147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680454C-0B3A-4058-8DC6-760B23EDE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907305"/>
              </p:ext>
            </p:extLst>
          </p:nvPr>
        </p:nvGraphicFramePr>
        <p:xfrm>
          <a:off x="838200" y="2041565"/>
          <a:ext cx="4850220" cy="779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044">
                  <a:extLst>
                    <a:ext uri="{9D8B030D-6E8A-4147-A177-3AD203B41FA5}">
                      <a16:colId xmlns:a16="http://schemas.microsoft.com/office/drawing/2014/main" val="3038966514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4273053260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1726234144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3718467120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359208896"/>
                    </a:ext>
                  </a:extLst>
                </a:gridCol>
              </a:tblGrid>
              <a:tr h="77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“f”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061991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3F170-09BB-4F8E-AD23-C793B629F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68029"/>
              </p:ext>
            </p:extLst>
          </p:nvPr>
        </p:nvGraphicFramePr>
        <p:xfrm>
          <a:off x="838200" y="3533668"/>
          <a:ext cx="5828412" cy="779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402">
                  <a:extLst>
                    <a:ext uri="{9D8B030D-6E8A-4147-A177-3AD203B41FA5}">
                      <a16:colId xmlns:a16="http://schemas.microsoft.com/office/drawing/2014/main" val="3038966514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4273053260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1726234144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3718467120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359208896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3761722591"/>
                    </a:ext>
                  </a:extLst>
                </a:gridCol>
              </a:tblGrid>
              <a:tr h="77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“f”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061991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9F7006-5044-4A8E-93D9-09138B434ABE}"/>
              </a:ext>
            </a:extLst>
          </p:cNvPr>
          <p:cNvCxnSpPr/>
          <p:nvPr/>
        </p:nvCxnSpPr>
        <p:spPr>
          <a:xfrm>
            <a:off x="1318437" y="2820977"/>
            <a:ext cx="0" cy="71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030D1A-9463-40A0-AAE3-B60E90E9D745}"/>
              </a:ext>
            </a:extLst>
          </p:cNvPr>
          <p:cNvCxnSpPr/>
          <p:nvPr/>
        </p:nvCxnSpPr>
        <p:spPr>
          <a:xfrm>
            <a:off x="2278912" y="2820977"/>
            <a:ext cx="0" cy="71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200B9B-1230-4B6D-B3FC-243A5102F7F0}"/>
              </a:ext>
            </a:extLst>
          </p:cNvPr>
          <p:cNvCxnSpPr>
            <a:cxnSpLocks/>
          </p:cNvCxnSpPr>
          <p:nvPr/>
        </p:nvCxnSpPr>
        <p:spPr>
          <a:xfrm>
            <a:off x="3257107" y="2820977"/>
            <a:ext cx="1017181" cy="71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485850-64DB-4DFD-A055-319070F22A24}"/>
              </a:ext>
            </a:extLst>
          </p:cNvPr>
          <p:cNvCxnSpPr>
            <a:cxnSpLocks/>
          </p:cNvCxnSpPr>
          <p:nvPr/>
        </p:nvCxnSpPr>
        <p:spPr>
          <a:xfrm>
            <a:off x="4235301" y="2820977"/>
            <a:ext cx="1017181" cy="71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DC87D8D-0CE8-4248-B38E-0661D980D1EB}"/>
              </a:ext>
            </a:extLst>
          </p:cNvPr>
          <p:cNvCxnSpPr>
            <a:cxnSpLocks/>
          </p:cNvCxnSpPr>
          <p:nvPr/>
        </p:nvCxnSpPr>
        <p:spPr>
          <a:xfrm>
            <a:off x="5142613" y="2820976"/>
            <a:ext cx="1017181" cy="71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083733-1B97-4561-8C2C-78F26AE77B0E}"/>
              </a:ext>
            </a:extLst>
          </p:cNvPr>
          <p:cNvSpPr/>
          <p:nvPr/>
        </p:nvSpPr>
        <p:spPr>
          <a:xfrm>
            <a:off x="3029929" y="5095652"/>
            <a:ext cx="45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“c”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1F0C54-761F-43E6-912A-5FB91A70166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257107" y="4313080"/>
            <a:ext cx="0" cy="782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91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배열에서 데이터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x = ['a', 'b', 'd', 'e', 'f’]</a:t>
            </a:r>
          </a:p>
          <a:p>
            <a:pPr marL="0" indent="0">
              <a:buNone/>
            </a:pPr>
            <a:r>
              <a:rPr lang="en-US" altLang="ko-KR" dirty="0" err="1"/>
              <a:t>idx_insert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dirty="0" err="1"/>
              <a:t>val_insert</a:t>
            </a:r>
            <a:r>
              <a:rPr lang="en-US" altLang="ko-KR" dirty="0"/>
              <a:t> = ‘c’</a:t>
            </a:r>
          </a:p>
          <a:p>
            <a:pPr marL="0" indent="0">
              <a:buNone/>
            </a:pPr>
            <a:r>
              <a:rPr lang="en-US" altLang="ko-KR" dirty="0"/>
              <a:t>y = </a:t>
            </a:r>
            <a:r>
              <a:rPr lang="en-US" altLang="ko-KR" b="1" dirty="0">
                <a:solidFill>
                  <a:schemeClr val="accent1"/>
                </a:solidFill>
              </a:rPr>
              <a:t>list</a:t>
            </a:r>
            <a:r>
              <a:rPr lang="en-US" altLang="ko-KR" dirty="0"/>
              <a:t>(range(6))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itr</a:t>
            </a:r>
            <a:r>
              <a:rPr lang="en-US" altLang="ko-KR" dirty="0"/>
              <a:t> in range(0, </a:t>
            </a:r>
            <a:r>
              <a:rPr lang="en-US" altLang="ko-KR" dirty="0" err="1"/>
              <a:t>idx_insert</a:t>
            </a:r>
            <a:r>
              <a:rPr lang="en-US" altLang="ko-KR" dirty="0"/>
              <a:t>):    </a:t>
            </a:r>
          </a:p>
          <a:p>
            <a:pPr marL="0" indent="0">
              <a:buNone/>
            </a:pPr>
            <a:r>
              <a:rPr lang="en-US" altLang="ko-KR" dirty="0"/>
              <a:t>	y[</a:t>
            </a:r>
            <a:r>
              <a:rPr lang="en-US" altLang="ko-KR" dirty="0" err="1"/>
              <a:t>itr</a:t>
            </a:r>
            <a:r>
              <a:rPr lang="en-US" altLang="ko-KR" dirty="0"/>
              <a:t>] = x[</a:t>
            </a:r>
            <a:r>
              <a:rPr lang="en-US" altLang="ko-KR" dirty="0" err="1"/>
              <a:t>itr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y[</a:t>
            </a:r>
            <a:r>
              <a:rPr lang="en-US" altLang="ko-KR" dirty="0" err="1"/>
              <a:t>idx_insert</a:t>
            </a:r>
            <a:r>
              <a:rPr lang="en-US" altLang="ko-KR" dirty="0"/>
              <a:t>] = </a:t>
            </a:r>
            <a:r>
              <a:rPr lang="en-US" altLang="ko-KR" dirty="0" err="1"/>
              <a:t>val_insert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itr</a:t>
            </a:r>
            <a:r>
              <a:rPr lang="en-US" altLang="ko-KR" dirty="0"/>
              <a:t> in range(</a:t>
            </a:r>
            <a:r>
              <a:rPr lang="en-US" altLang="ko-KR" dirty="0" err="1"/>
              <a:t>idx_insert</a:t>
            </a:r>
            <a:r>
              <a:rPr lang="en-US" altLang="ko-KR" dirty="0"/>
              <a:t>, </a:t>
            </a:r>
            <a:r>
              <a:rPr lang="en-US" altLang="ko-KR" dirty="0" err="1"/>
              <a:t>len</a:t>
            </a:r>
            <a:r>
              <a:rPr lang="en-US" altLang="ko-KR" dirty="0"/>
              <a:t>(x)):    </a:t>
            </a:r>
          </a:p>
          <a:p>
            <a:pPr marL="0" indent="0">
              <a:buNone/>
            </a:pPr>
            <a:r>
              <a:rPr lang="en-US" altLang="ko-KR" dirty="0"/>
              <a:t>	y[itr+1] = x[</a:t>
            </a:r>
            <a:r>
              <a:rPr lang="en-US" altLang="ko-KR" dirty="0" err="1"/>
              <a:t>itr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x = 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357256" y="932295"/>
            <a:ext cx="5834743" cy="104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72AD9-CB0A-4C68-BBD3-2ADCE5D21880}"/>
              </a:ext>
            </a:extLst>
          </p:cNvPr>
          <p:cNvSpPr/>
          <p:nvPr/>
        </p:nvSpPr>
        <p:spPr>
          <a:xfrm>
            <a:off x="6531429" y="941206"/>
            <a:ext cx="524147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A72566DB-9799-4CB4-8337-54C9B502BD73}"/>
              </a:ext>
            </a:extLst>
          </p:cNvPr>
          <p:cNvSpPr/>
          <p:nvPr/>
        </p:nvSpPr>
        <p:spPr>
          <a:xfrm>
            <a:off x="5631542" y="3236685"/>
            <a:ext cx="290285" cy="727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25579D00-0835-4AE1-AEB4-EF2439E61DA7}"/>
              </a:ext>
            </a:extLst>
          </p:cNvPr>
          <p:cNvSpPr/>
          <p:nvPr/>
        </p:nvSpPr>
        <p:spPr>
          <a:xfrm>
            <a:off x="5631541" y="4281716"/>
            <a:ext cx="290285" cy="4444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D12D60DE-1989-4F08-A591-4F36A870F37F}"/>
              </a:ext>
            </a:extLst>
          </p:cNvPr>
          <p:cNvSpPr/>
          <p:nvPr/>
        </p:nvSpPr>
        <p:spPr>
          <a:xfrm>
            <a:off x="5631540" y="5001987"/>
            <a:ext cx="290285" cy="727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34DD5-D1DD-4D61-B019-5D55A49F0BBF}"/>
              </a:ext>
            </a:extLst>
          </p:cNvPr>
          <p:cNvSpPr txBox="1"/>
          <p:nvPr/>
        </p:nvSpPr>
        <p:spPr>
          <a:xfrm>
            <a:off x="6098997" y="341578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C795B-DF89-4436-BFA4-DAFD4DF6EED2}"/>
              </a:ext>
            </a:extLst>
          </p:cNvPr>
          <p:cNvSpPr txBox="1"/>
          <p:nvPr/>
        </p:nvSpPr>
        <p:spPr>
          <a:xfrm>
            <a:off x="6098997" y="431929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17E73-AA92-4FBF-8072-BC57D4A17749}"/>
              </a:ext>
            </a:extLst>
          </p:cNvPr>
          <p:cNvSpPr txBox="1"/>
          <p:nvPr/>
        </p:nvSpPr>
        <p:spPr>
          <a:xfrm>
            <a:off x="6081488" y="518108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425783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배열에서 데이터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x = ['a', 'b’, ‘c', 'd', 'e', 'f’]</a:t>
            </a:r>
          </a:p>
          <a:p>
            <a:pPr marL="0" indent="0">
              <a:buNone/>
            </a:pPr>
            <a:r>
              <a:rPr lang="en-US" altLang="ko-KR" dirty="0" err="1"/>
              <a:t>idx_delete</a:t>
            </a:r>
            <a:r>
              <a:rPr lang="en-US" altLang="ko-KR" dirty="0"/>
              <a:t> = 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 = </a:t>
            </a:r>
            <a:r>
              <a:rPr lang="en-US" altLang="ko-KR" b="1" dirty="0">
                <a:solidFill>
                  <a:schemeClr val="accent1"/>
                </a:solidFill>
              </a:rPr>
              <a:t>list</a:t>
            </a:r>
            <a:r>
              <a:rPr lang="en-US" altLang="ko-KR" dirty="0"/>
              <a:t>(range(5))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itr</a:t>
            </a:r>
            <a:r>
              <a:rPr lang="en-US" altLang="ko-KR" dirty="0"/>
              <a:t> in range(0, </a:t>
            </a:r>
            <a:r>
              <a:rPr lang="en-US" altLang="ko-KR" dirty="0" err="1"/>
              <a:t>idx_delete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y[</a:t>
            </a:r>
            <a:r>
              <a:rPr lang="en-US" altLang="ko-KR" dirty="0" err="1"/>
              <a:t>itr</a:t>
            </a:r>
            <a:r>
              <a:rPr lang="en-US" altLang="ko-KR" dirty="0"/>
              <a:t>] = x[</a:t>
            </a:r>
            <a:r>
              <a:rPr lang="en-US" altLang="ko-KR" dirty="0" err="1"/>
              <a:t>itr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itr</a:t>
            </a:r>
            <a:r>
              <a:rPr lang="en-US" altLang="ko-KR" dirty="0"/>
              <a:t> in range(</a:t>
            </a:r>
            <a:r>
              <a:rPr lang="en-US" altLang="ko-KR" dirty="0" err="1"/>
              <a:t>idx_delete</a:t>
            </a:r>
            <a:r>
              <a:rPr lang="en-US" altLang="ko-KR" dirty="0"/>
              <a:t> + 1, </a:t>
            </a:r>
            <a:r>
              <a:rPr lang="en-US" altLang="ko-KR" dirty="0" err="1"/>
              <a:t>len</a:t>
            </a:r>
            <a:r>
              <a:rPr lang="en-US" altLang="ko-KR" dirty="0"/>
              <a:t>(x)):</a:t>
            </a:r>
          </a:p>
          <a:p>
            <a:pPr marL="0" indent="0">
              <a:buNone/>
            </a:pPr>
            <a:r>
              <a:rPr lang="en-US" altLang="ko-KR" dirty="0"/>
              <a:t>    y[</a:t>
            </a:r>
            <a:r>
              <a:rPr lang="en-US" altLang="ko-KR" dirty="0" err="1"/>
              <a:t>itr</a:t>
            </a:r>
            <a:r>
              <a:rPr lang="en-US" altLang="ko-KR" dirty="0"/>
              <a:t> - 1] = x[</a:t>
            </a:r>
            <a:r>
              <a:rPr lang="en-US" altLang="ko-KR" dirty="0" err="1"/>
              <a:t>itr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= 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357256" y="932295"/>
            <a:ext cx="5834743" cy="104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72AD9-CB0A-4C68-BBD3-2ADCE5D21880}"/>
              </a:ext>
            </a:extLst>
          </p:cNvPr>
          <p:cNvSpPr/>
          <p:nvPr/>
        </p:nvSpPr>
        <p:spPr>
          <a:xfrm>
            <a:off x="6531429" y="941206"/>
            <a:ext cx="524147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A72566DB-9799-4CB4-8337-54C9B502BD73}"/>
              </a:ext>
            </a:extLst>
          </p:cNvPr>
          <p:cNvSpPr/>
          <p:nvPr/>
        </p:nvSpPr>
        <p:spPr>
          <a:xfrm>
            <a:off x="6241144" y="3464703"/>
            <a:ext cx="290285" cy="727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D12D60DE-1989-4F08-A591-4F36A870F37F}"/>
              </a:ext>
            </a:extLst>
          </p:cNvPr>
          <p:cNvSpPr/>
          <p:nvPr/>
        </p:nvSpPr>
        <p:spPr>
          <a:xfrm>
            <a:off x="6241144" y="4617275"/>
            <a:ext cx="290285" cy="727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34DD5-D1DD-4D61-B019-5D55A49F0BBF}"/>
              </a:ext>
            </a:extLst>
          </p:cNvPr>
          <p:cNvSpPr txBox="1"/>
          <p:nvPr/>
        </p:nvSpPr>
        <p:spPr>
          <a:xfrm>
            <a:off x="6691092" y="364380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17E73-AA92-4FBF-8072-BC57D4A17749}"/>
              </a:ext>
            </a:extLst>
          </p:cNvPr>
          <p:cNvSpPr txBox="1"/>
          <p:nvPr/>
        </p:nvSpPr>
        <p:spPr>
          <a:xfrm>
            <a:off x="6691092" y="479637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07121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배열에서 데이터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357256" y="932295"/>
            <a:ext cx="5834743" cy="104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72AD9-CB0A-4C68-BBD3-2ADCE5D21880}"/>
              </a:ext>
            </a:extLst>
          </p:cNvPr>
          <p:cNvSpPr/>
          <p:nvPr/>
        </p:nvSpPr>
        <p:spPr>
          <a:xfrm>
            <a:off x="6531429" y="941206"/>
            <a:ext cx="524147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D3FEFEF-E079-438B-A16D-A0EDF8B5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02992"/>
              </p:ext>
            </p:extLst>
          </p:nvPr>
        </p:nvGraphicFramePr>
        <p:xfrm>
          <a:off x="838200" y="3537016"/>
          <a:ext cx="4850220" cy="779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044">
                  <a:extLst>
                    <a:ext uri="{9D8B030D-6E8A-4147-A177-3AD203B41FA5}">
                      <a16:colId xmlns:a16="http://schemas.microsoft.com/office/drawing/2014/main" val="3038966514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4273053260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1726234144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3718467120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359208896"/>
                    </a:ext>
                  </a:extLst>
                </a:gridCol>
              </a:tblGrid>
              <a:tr h="77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“f”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061991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C8EE8F4-C8EA-4402-99DF-7DF499C3B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85568"/>
              </p:ext>
            </p:extLst>
          </p:nvPr>
        </p:nvGraphicFramePr>
        <p:xfrm>
          <a:off x="838200" y="2038215"/>
          <a:ext cx="5828412" cy="779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402">
                  <a:extLst>
                    <a:ext uri="{9D8B030D-6E8A-4147-A177-3AD203B41FA5}">
                      <a16:colId xmlns:a16="http://schemas.microsoft.com/office/drawing/2014/main" val="3038966514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4273053260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1726234144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3718467120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359208896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3761722591"/>
                    </a:ext>
                  </a:extLst>
                </a:gridCol>
              </a:tblGrid>
              <a:tr h="77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“c”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“f”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0619918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1087E5D-626B-4ED1-A380-8A0321806E0C}"/>
              </a:ext>
            </a:extLst>
          </p:cNvPr>
          <p:cNvCxnSpPr/>
          <p:nvPr/>
        </p:nvCxnSpPr>
        <p:spPr>
          <a:xfrm>
            <a:off x="1318437" y="2820977"/>
            <a:ext cx="0" cy="71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33C0703-830A-4C7A-90EE-576EE01C29A6}"/>
              </a:ext>
            </a:extLst>
          </p:cNvPr>
          <p:cNvCxnSpPr/>
          <p:nvPr/>
        </p:nvCxnSpPr>
        <p:spPr>
          <a:xfrm>
            <a:off x="2278912" y="2820977"/>
            <a:ext cx="0" cy="71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D5DDE5B-0C53-4205-979B-0C58AF133A46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263310" y="2820977"/>
            <a:ext cx="971992" cy="716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F59E195-198C-4CC1-8445-2AC6B0F5C205}"/>
              </a:ext>
            </a:extLst>
          </p:cNvPr>
          <p:cNvCxnSpPr>
            <a:cxnSpLocks/>
          </p:cNvCxnSpPr>
          <p:nvPr/>
        </p:nvCxnSpPr>
        <p:spPr>
          <a:xfrm flipH="1">
            <a:off x="4247707" y="2817627"/>
            <a:ext cx="971992" cy="716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8B92199-2F93-4A40-9C44-E1EDF6D25161}"/>
              </a:ext>
            </a:extLst>
          </p:cNvPr>
          <p:cNvCxnSpPr>
            <a:cxnSpLocks/>
          </p:cNvCxnSpPr>
          <p:nvPr/>
        </p:nvCxnSpPr>
        <p:spPr>
          <a:xfrm flipH="1">
            <a:off x="5202424" y="2807134"/>
            <a:ext cx="971992" cy="716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3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1901</Words>
  <Application>Microsoft Office PowerPoint</Application>
  <PresentationFormat>와이드스크린</PresentationFormat>
  <Paragraphs>431</Paragraphs>
  <Slides>36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Object-oriented Programing</vt:lpstr>
      <vt:lpstr>목차</vt:lpstr>
      <vt:lpstr>PowerPoint 프레젠테이션</vt:lpstr>
      <vt:lpstr>배열</vt:lpstr>
      <vt:lpstr>배열에서 데이터 조회</vt:lpstr>
      <vt:lpstr>배열에서 데이터 삽입</vt:lpstr>
      <vt:lpstr>배열에서 데이터 삽입</vt:lpstr>
      <vt:lpstr>배열에서 데이터 삭제</vt:lpstr>
      <vt:lpstr>배열에서 데이터 삭제</vt:lpstr>
      <vt:lpstr>(참고) in </vt:lpstr>
      <vt:lpstr>Call-by-assignment</vt:lpstr>
      <vt:lpstr>mutable과 immutable 객체</vt:lpstr>
      <vt:lpstr>mutable과 immutable 객체</vt:lpstr>
      <vt:lpstr>copy 모듈</vt:lpstr>
      <vt:lpstr>is와 ==</vt:lpstr>
      <vt:lpstr>연결리스트</vt:lpstr>
      <vt:lpstr>노드</vt:lpstr>
      <vt:lpstr>노드</vt:lpstr>
      <vt:lpstr>연결 리스트에서 데이터 조회</vt:lpstr>
      <vt:lpstr>연결 리스트에서 데이터 삽입</vt:lpstr>
      <vt:lpstr>연결 리스트에서 데이터 삭제</vt:lpstr>
      <vt:lpstr>연결 리스트 코드</vt:lpstr>
      <vt:lpstr>연결리스트 vs 배열리스트</vt:lpstr>
      <vt:lpstr>연결리스트 vs 배열리스트</vt:lpstr>
      <vt:lpstr>PowerPoint 프레젠테이션</vt:lpstr>
      <vt:lpstr>스택</vt:lpstr>
      <vt:lpstr>연결리스트를 이용한 스택 구현</vt:lpstr>
      <vt:lpstr>파이썬 리스트를 이용한 스택 구현</vt:lpstr>
      <vt:lpstr>큐</vt:lpstr>
      <vt:lpstr>연결리스트를 이용한 큐 구현</vt:lpstr>
      <vt:lpstr>파이썬 리스트를 이용한 큐 구현</vt:lpstr>
      <vt:lpstr>PowerPoint 프레젠테이션</vt:lpstr>
      <vt:lpstr>트리</vt:lpstr>
      <vt:lpstr>트리 용어</vt:lpstr>
      <vt:lpstr>트리 용어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90</cp:revision>
  <dcterms:created xsi:type="dcterms:W3CDTF">2019-07-12T12:47:24Z</dcterms:created>
  <dcterms:modified xsi:type="dcterms:W3CDTF">2019-07-27T01:13:38Z</dcterms:modified>
</cp:coreProperties>
</file>