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22" r:id="rId4"/>
    <p:sldId id="294" r:id="rId5"/>
    <p:sldId id="295" r:id="rId6"/>
    <p:sldId id="262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7" r:id="rId18"/>
    <p:sldId id="306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26" r:id="rId30"/>
    <p:sldId id="320" r:id="rId31"/>
    <p:sldId id="321" r:id="rId32"/>
    <p:sldId id="323" r:id="rId33"/>
    <p:sldId id="319" r:id="rId34"/>
    <p:sldId id="324" r:id="rId35"/>
    <p:sldId id="318" r:id="rId36"/>
    <p:sldId id="325" r:id="rId37"/>
    <p:sldId id="327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69906" autoAdjust="0"/>
  </p:normalViewPr>
  <p:slideViewPr>
    <p:cSldViewPr snapToGrid="0">
      <p:cViewPr varScale="1">
        <p:scale>
          <a:sx n="68" d="100"/>
          <a:sy n="68" d="100"/>
        </p:scale>
        <p:origin x="90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9E070-752D-4BEC-88E9-BAE09FBA285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F68FC-F106-4EA7-A4CA-EE064AEB1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4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5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78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96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91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47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32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33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63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4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31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4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16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77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56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84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44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4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81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0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53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6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53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15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9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Object-oriented Programing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4 </a:t>
            </a:r>
            <a:r>
              <a:rPr lang="ko-KR" altLang="en-US" sz="3600" b="1" dirty="0"/>
              <a:t>주차 강의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37704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6F0E3D-4392-4801-9B9B-53428750327A}"/>
              </a:ext>
            </a:extLst>
          </p:cNvPr>
          <p:cNvSpPr/>
          <p:nvPr/>
        </p:nvSpPr>
        <p:spPr>
          <a:xfrm>
            <a:off x="8995062" y="2473035"/>
            <a:ext cx="319693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671619" cy="1325563"/>
          </a:xfrm>
        </p:spPr>
        <p:txBody>
          <a:bodyPr/>
          <a:lstStyle/>
          <a:p>
            <a:r>
              <a:rPr lang="ko-KR" altLang="en-US" b="1" dirty="0"/>
              <a:t>트리 노드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509818" y="998807"/>
            <a:ext cx="8682182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62BC07E-F8F5-4E02-97D5-4245559E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787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TreeNode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nodeLHS</a:t>
            </a:r>
            <a:r>
              <a:rPr lang="en-US" altLang="ko-KR" dirty="0"/>
              <a:t> = None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nodeRHS</a:t>
            </a:r>
            <a:r>
              <a:rPr lang="en-US" altLang="ko-KR" dirty="0"/>
              <a:t> = None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nodeParent</a:t>
            </a:r>
            <a:r>
              <a:rPr lang="en-US" altLang="ko-KR" dirty="0"/>
              <a:t> = None</a:t>
            </a:r>
          </a:p>
          <a:p>
            <a:pPr marL="0" indent="0">
              <a:buNone/>
            </a:pPr>
            <a:r>
              <a:rPr lang="en-US" altLang="ko-KR" dirty="0"/>
              <a:t>    value = None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value, </a:t>
            </a:r>
            <a:r>
              <a:rPr lang="en-US" altLang="ko-KR" dirty="0" err="1"/>
              <a:t>nodeParent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self.value</a:t>
            </a:r>
            <a:r>
              <a:rPr lang="en-US" altLang="ko-KR" dirty="0"/>
              <a:t> = value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self.nodeParent</a:t>
            </a:r>
            <a:r>
              <a:rPr lang="en-US" altLang="ko-KR" dirty="0"/>
              <a:t> = </a:t>
            </a:r>
            <a:r>
              <a:rPr lang="en-US" altLang="ko-KR" dirty="0" err="1"/>
              <a:t>nodeParent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getLHS</a:t>
            </a:r>
            <a:r>
              <a:rPr lang="en-US" altLang="ko-KR" dirty="0"/>
              <a:t>(self):</a:t>
            </a:r>
          </a:p>
          <a:p>
            <a:pPr marL="0" indent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self.nodeLHS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getRHS</a:t>
            </a:r>
            <a:r>
              <a:rPr lang="en-US" altLang="ko-KR" dirty="0"/>
              <a:t>(self):</a:t>
            </a:r>
          </a:p>
          <a:p>
            <a:pPr marL="0" indent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self.nodeRHS</a:t>
            </a:r>
            <a:endParaRPr lang="en-US" altLang="ko-KR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598F1A75-872A-4E2D-8B06-AE8DFC11FADA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3778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300" dirty="0"/>
              <a:t>def </a:t>
            </a:r>
            <a:r>
              <a:rPr lang="en-US" altLang="ko-KR" sz="2300" dirty="0" err="1"/>
              <a:t>getValue</a:t>
            </a:r>
            <a:r>
              <a:rPr lang="en-US" altLang="ko-KR" sz="2300" dirty="0"/>
              <a:t>(self):</a:t>
            </a:r>
          </a:p>
          <a:p>
            <a:pPr marL="0" indent="0">
              <a:buNone/>
            </a:pPr>
            <a:r>
              <a:rPr lang="en-US" altLang="ko-KR" sz="2300" dirty="0"/>
              <a:t>        return </a:t>
            </a:r>
            <a:r>
              <a:rPr lang="en-US" altLang="ko-KR" sz="2300" dirty="0" err="1"/>
              <a:t>self.value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    def </a:t>
            </a:r>
            <a:r>
              <a:rPr lang="en-US" altLang="ko-KR" sz="2300" dirty="0" err="1"/>
              <a:t>getParent</a:t>
            </a:r>
            <a:r>
              <a:rPr lang="en-US" altLang="ko-KR" sz="2300" dirty="0"/>
              <a:t>(self):</a:t>
            </a:r>
          </a:p>
          <a:p>
            <a:pPr marL="0" indent="0">
              <a:buNone/>
            </a:pPr>
            <a:r>
              <a:rPr lang="en-US" altLang="ko-KR" sz="2300" dirty="0"/>
              <a:t>        return </a:t>
            </a:r>
            <a:r>
              <a:rPr lang="en-US" altLang="ko-KR" sz="2300" dirty="0" err="1"/>
              <a:t>self.nodeParent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    def </a:t>
            </a:r>
            <a:r>
              <a:rPr lang="en-US" altLang="ko-KR" sz="2300" dirty="0" err="1"/>
              <a:t>setLHS</a:t>
            </a:r>
            <a:r>
              <a:rPr lang="en-US" altLang="ko-KR" sz="2300" dirty="0"/>
              <a:t>(self, LHS):</a:t>
            </a:r>
          </a:p>
          <a:p>
            <a:pPr marL="0" indent="0">
              <a:buNone/>
            </a:pPr>
            <a:r>
              <a:rPr lang="en-US" altLang="ko-KR" sz="2300" dirty="0"/>
              <a:t>        </a:t>
            </a:r>
            <a:r>
              <a:rPr lang="en-US" altLang="ko-KR" sz="2300" dirty="0" err="1"/>
              <a:t>self.nodeLHS</a:t>
            </a:r>
            <a:r>
              <a:rPr lang="en-US" altLang="ko-KR" sz="2300" dirty="0"/>
              <a:t> = LHS</a:t>
            </a:r>
          </a:p>
          <a:p>
            <a:pPr marL="0" indent="0">
              <a:buNone/>
            </a:pPr>
            <a:r>
              <a:rPr lang="en-US" altLang="ko-KR" sz="2300" dirty="0"/>
              <a:t>    def </a:t>
            </a:r>
            <a:r>
              <a:rPr lang="en-US" altLang="ko-KR" sz="2300" dirty="0" err="1"/>
              <a:t>setRHS</a:t>
            </a:r>
            <a:r>
              <a:rPr lang="en-US" altLang="ko-KR" sz="2300" dirty="0"/>
              <a:t>(self, RHS):</a:t>
            </a:r>
          </a:p>
          <a:p>
            <a:pPr marL="0" indent="0">
              <a:buNone/>
            </a:pPr>
            <a:r>
              <a:rPr lang="en-US" altLang="ko-KR" sz="2300" dirty="0"/>
              <a:t>        </a:t>
            </a:r>
            <a:r>
              <a:rPr lang="en-US" altLang="ko-KR" sz="2300" dirty="0" err="1"/>
              <a:t>self.nodeRHS</a:t>
            </a:r>
            <a:r>
              <a:rPr lang="en-US" altLang="ko-KR" sz="2300" dirty="0"/>
              <a:t> = RHS</a:t>
            </a:r>
          </a:p>
          <a:p>
            <a:pPr marL="0" indent="0">
              <a:buNone/>
            </a:pPr>
            <a:r>
              <a:rPr lang="en-US" altLang="ko-KR" sz="2300" dirty="0"/>
              <a:t>    def </a:t>
            </a:r>
            <a:r>
              <a:rPr lang="en-US" altLang="ko-KR" sz="2300" dirty="0" err="1"/>
              <a:t>setValue</a:t>
            </a:r>
            <a:r>
              <a:rPr lang="en-US" altLang="ko-KR" sz="2300" dirty="0"/>
              <a:t>(self, value):</a:t>
            </a:r>
          </a:p>
          <a:p>
            <a:pPr marL="0" indent="0">
              <a:buNone/>
            </a:pPr>
            <a:r>
              <a:rPr lang="en-US" altLang="ko-KR" sz="2300" dirty="0"/>
              <a:t>        </a:t>
            </a:r>
            <a:r>
              <a:rPr lang="en-US" altLang="ko-KR" sz="2300" dirty="0" err="1"/>
              <a:t>self.value</a:t>
            </a:r>
            <a:r>
              <a:rPr lang="en-US" altLang="ko-KR" sz="2300" dirty="0"/>
              <a:t> = value</a:t>
            </a:r>
          </a:p>
          <a:p>
            <a:pPr marL="0" indent="0">
              <a:buNone/>
            </a:pPr>
            <a:r>
              <a:rPr lang="en-US" altLang="ko-KR" sz="2300" dirty="0"/>
              <a:t>    </a:t>
            </a:r>
            <a:r>
              <a:rPr lang="en-US" altLang="ko-KR" sz="2400" dirty="0"/>
              <a:t>def </a:t>
            </a:r>
            <a:r>
              <a:rPr lang="en-US" altLang="ko-KR" sz="2400" dirty="0" err="1"/>
              <a:t>setParent</a:t>
            </a:r>
            <a:r>
              <a:rPr lang="en-US" altLang="ko-KR" sz="2400" dirty="0"/>
              <a:t>(self, </a:t>
            </a:r>
            <a:r>
              <a:rPr lang="en-US" altLang="ko-KR" sz="2400" dirty="0" err="1"/>
              <a:t>nodeParent</a:t>
            </a:r>
            <a:r>
              <a:rPr lang="en-US" altLang="ko-KR" sz="2400" dirty="0"/>
              <a:t>):</a:t>
            </a:r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en-US" altLang="ko-KR" sz="2400" dirty="0" err="1"/>
              <a:t>self.nodeParent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nodeParent</a:t>
            </a:r>
            <a:endParaRPr lang="ko-KR" altLang="en-US" sz="2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86BE496-BC3F-44F4-9464-37887900A31E}"/>
              </a:ext>
            </a:extLst>
          </p:cNvPr>
          <p:cNvCxnSpPr/>
          <p:nvPr/>
        </p:nvCxnSpPr>
        <p:spPr>
          <a:xfrm>
            <a:off x="5837274" y="1825625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4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207328" cy="1325563"/>
          </a:xfrm>
        </p:spPr>
        <p:txBody>
          <a:bodyPr/>
          <a:lstStyle/>
          <a:p>
            <a:r>
              <a:rPr lang="ko-KR" altLang="en-US" b="1"/>
              <a:t>데이터 조회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45527" y="998807"/>
            <a:ext cx="8146473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B7CA26-23EB-4235-9639-CAFF0F03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직관적으로 숫자 맞추기 게임을 생각해 보자</a:t>
            </a:r>
            <a:endParaRPr lang="en-US" altLang="ko-KR" dirty="0"/>
          </a:p>
          <a:p>
            <a:pPr lvl="1"/>
            <a:r>
              <a:rPr lang="en-US" altLang="ko-KR" dirty="0"/>
              <a:t>1~10</a:t>
            </a:r>
            <a:r>
              <a:rPr lang="ko-KR" altLang="en-US" dirty="0"/>
              <a:t>까지 숫자 중 하나를 고르고 이를 맞추는 게임을 생각해 보자</a:t>
            </a:r>
            <a:endParaRPr lang="en-US" altLang="ko-KR" dirty="0"/>
          </a:p>
          <a:p>
            <a:pPr lvl="1"/>
            <a:r>
              <a:rPr lang="ko-KR" altLang="en-US" dirty="0"/>
              <a:t>가장 전략적이고 효율적으로 숫자를 찾는 방법이 </a:t>
            </a:r>
            <a:r>
              <a:rPr lang="ko-KR" altLang="en-US" dirty="0" err="1"/>
              <a:t>뭘까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55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207328" cy="1325563"/>
          </a:xfrm>
        </p:spPr>
        <p:txBody>
          <a:bodyPr/>
          <a:lstStyle/>
          <a:p>
            <a:r>
              <a:rPr lang="ko-KR" altLang="en-US" b="1"/>
              <a:t>데이터 조회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45527" y="998807"/>
            <a:ext cx="8146473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A5B3DEB-E9BF-47F2-A584-A0D9B1BCE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08329"/>
              </p:ext>
            </p:extLst>
          </p:nvPr>
        </p:nvGraphicFramePr>
        <p:xfrm>
          <a:off x="8473029" y="1905395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8A6D7FD8-7C92-4B67-9F28-D194F56E5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50890"/>
              </p:ext>
            </p:extLst>
          </p:nvPr>
        </p:nvGraphicFramePr>
        <p:xfrm>
          <a:off x="7864876" y="2779116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EE6423F-72B5-4CAA-B1AE-13230C69A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75774"/>
              </p:ext>
            </p:extLst>
          </p:nvPr>
        </p:nvGraphicFramePr>
        <p:xfrm>
          <a:off x="9498794" y="2775000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9DA1612-D248-4094-97E3-6AE749EE3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81275"/>
              </p:ext>
            </p:extLst>
          </p:nvPr>
        </p:nvGraphicFramePr>
        <p:xfrm>
          <a:off x="7284807" y="3685151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F1094A5-E323-48AA-B906-C52366951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76543"/>
              </p:ext>
            </p:extLst>
          </p:nvPr>
        </p:nvGraphicFramePr>
        <p:xfrm>
          <a:off x="8322295" y="3684397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F1AEEE7-9D9D-402B-88C3-5577FF15DCD2}"/>
              </a:ext>
            </a:extLst>
          </p:cNvPr>
          <p:cNvCxnSpPr>
            <a:endCxn id="45" idx="0"/>
          </p:cNvCxnSpPr>
          <p:nvPr/>
        </p:nvCxnSpPr>
        <p:spPr>
          <a:xfrm flipH="1">
            <a:off x="8322295" y="2197871"/>
            <a:ext cx="331323" cy="58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7E256F0-B486-43ED-BFB2-32C2FBE892CE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237133" y="2124363"/>
            <a:ext cx="719080" cy="65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F0AAB35-F2C2-4711-8F98-B54BEA93F64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742226" y="2960420"/>
            <a:ext cx="312872" cy="72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B92FE74-7363-468D-A2C9-BA56F83ABA80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623444" y="2973011"/>
            <a:ext cx="156270" cy="71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1EC26890-D7F0-4CB3-9E30-50106DF24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01374"/>
              </p:ext>
            </p:extLst>
          </p:nvPr>
        </p:nvGraphicFramePr>
        <p:xfrm>
          <a:off x="6623545" y="4685918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13308AE-3578-4010-ADFE-24EA2A3C09A6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7080964" y="3837551"/>
            <a:ext cx="371228" cy="84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773B549-2014-45B6-8E10-F4933E5B0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536850"/>
              </p:ext>
            </p:extLst>
          </p:nvPr>
        </p:nvGraphicFramePr>
        <p:xfrm>
          <a:off x="9483752" y="3682436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FD153E7D-EEA2-447C-836D-6AA20C507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9346"/>
              </p:ext>
            </p:extLst>
          </p:nvPr>
        </p:nvGraphicFramePr>
        <p:xfrm>
          <a:off x="10710758" y="3696236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16C3BB1-107B-40E0-AAA5-DEAF89E9169B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9649528" y="2971116"/>
            <a:ext cx="291643" cy="71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EC8FD3E-88AD-40C6-AD08-24EF5DF8031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0252768" y="2946525"/>
            <a:ext cx="915409" cy="74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1E99B241-BDD7-4368-9526-F10B6DEC2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30406"/>
              </p:ext>
            </p:extLst>
          </p:nvPr>
        </p:nvGraphicFramePr>
        <p:xfrm>
          <a:off x="10710758" y="4685918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D0B6C1E-95CD-4174-8916-B6295FEB032E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11168177" y="3881656"/>
            <a:ext cx="311598" cy="80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A8E27FA1-97B7-4E6E-B4B2-1B6A829B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97589" cy="4351338"/>
          </a:xfrm>
        </p:spPr>
        <p:txBody>
          <a:bodyPr/>
          <a:lstStyle/>
          <a:p>
            <a:r>
              <a:rPr lang="ko-KR" altLang="en-US" dirty="0"/>
              <a:t>루트 노드에서 시작</a:t>
            </a:r>
            <a:endParaRPr lang="en-US" altLang="ko-KR" dirty="0"/>
          </a:p>
          <a:p>
            <a:r>
              <a:rPr lang="ko-KR" altLang="en-US" dirty="0"/>
              <a:t>현재 노드가 빈 값을 갖는 노드가 아닌 동안 반복</a:t>
            </a:r>
            <a:endParaRPr lang="en-US" altLang="ko-KR" dirty="0"/>
          </a:p>
          <a:p>
            <a:pPr lvl="1"/>
            <a:r>
              <a:rPr lang="ko-KR" altLang="en-US" dirty="0"/>
              <a:t>찾고자 하는 값이 현재 노드 값과 같으면 현재 노드 리턴</a:t>
            </a:r>
            <a:endParaRPr lang="en-US" altLang="ko-KR" dirty="0"/>
          </a:p>
          <a:p>
            <a:pPr lvl="1"/>
            <a:r>
              <a:rPr lang="ko-KR" altLang="en-US" dirty="0"/>
              <a:t>찾고자 하는 값이 현재 노드보다 작으면 왼쪽 서브 트리로 이동</a:t>
            </a:r>
            <a:endParaRPr lang="en-US" altLang="ko-KR" dirty="0"/>
          </a:p>
          <a:p>
            <a:pPr lvl="1"/>
            <a:r>
              <a:rPr lang="ko-KR" altLang="en-US" dirty="0"/>
              <a:t>찾고자 하는 값이 현재 노드보다 크면 오른쪽 서브 트리로 이동</a:t>
            </a:r>
            <a:endParaRPr lang="en-US" altLang="ko-K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E14ABE-A3E2-4798-8B31-D5A397919153}"/>
              </a:ext>
            </a:extLst>
          </p:cNvPr>
          <p:cNvSpPr txBox="1"/>
          <p:nvPr/>
        </p:nvSpPr>
        <p:spPr>
          <a:xfrm>
            <a:off x="8419731" y="567452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Find 4!!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7944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74310" cy="1325563"/>
          </a:xfrm>
        </p:spPr>
        <p:txBody>
          <a:bodyPr/>
          <a:lstStyle/>
          <a:p>
            <a:r>
              <a:rPr lang="ko-KR" altLang="en-US" b="1" dirty="0"/>
              <a:t>데이터 </a:t>
            </a:r>
            <a:r>
              <a:rPr lang="ko-KR" altLang="en-US" b="1"/>
              <a:t>조회 코드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412509" y="998807"/>
            <a:ext cx="6779491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A8E27FA1-97B7-4E6E-B4B2-1B6A829B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97589" cy="4351338"/>
          </a:xfrm>
        </p:spPr>
        <p:txBody>
          <a:bodyPr/>
          <a:lstStyle/>
          <a:p>
            <a:r>
              <a:rPr lang="ko-KR" altLang="en-US" dirty="0"/>
              <a:t>루트 노드에서 시작</a:t>
            </a:r>
            <a:endParaRPr lang="en-US" altLang="ko-KR" dirty="0"/>
          </a:p>
          <a:p>
            <a:r>
              <a:rPr lang="ko-KR" altLang="en-US" dirty="0"/>
              <a:t>현재 노드가 빈 값을 갖는 노드가 아닌 동안 반복</a:t>
            </a:r>
            <a:endParaRPr lang="en-US" altLang="ko-KR" dirty="0"/>
          </a:p>
          <a:p>
            <a:pPr lvl="1"/>
            <a:r>
              <a:rPr lang="ko-KR" altLang="en-US" dirty="0"/>
              <a:t>찾고자 하는 값이 현재 노드 값과 같으면 현재 노드 리턴</a:t>
            </a:r>
            <a:endParaRPr lang="en-US" altLang="ko-KR" dirty="0"/>
          </a:p>
          <a:p>
            <a:pPr lvl="1"/>
            <a:r>
              <a:rPr lang="ko-KR" altLang="en-US" dirty="0"/>
              <a:t>찾고자 하는 값이 현재 노드보다 작으면 왼쪽 서브 트리로 이동</a:t>
            </a:r>
            <a:endParaRPr lang="en-US" altLang="ko-KR" dirty="0"/>
          </a:p>
          <a:p>
            <a:pPr lvl="1"/>
            <a:r>
              <a:rPr lang="ko-KR" altLang="en-US" dirty="0"/>
              <a:t>찾고자 하는 값이 현재 노드보다 크면 오른쪽 서브 트리로 이동</a:t>
            </a:r>
            <a:endParaRPr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D9292CD-19F3-4250-AA2E-5DBD05287235}"/>
              </a:ext>
            </a:extLst>
          </p:cNvPr>
          <p:cNvSpPr txBox="1">
            <a:spLocks/>
          </p:cNvSpPr>
          <p:nvPr/>
        </p:nvSpPr>
        <p:spPr>
          <a:xfrm>
            <a:off x="6235788" y="1825625"/>
            <a:ext cx="53975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 def search(self, value, node = None):</a:t>
            </a:r>
          </a:p>
          <a:p>
            <a:pPr marL="0" indent="0">
              <a:buNone/>
            </a:pPr>
            <a:r>
              <a:rPr lang="en-US" altLang="ko-KR" dirty="0"/>
              <a:t>        if node is None:</a:t>
            </a:r>
          </a:p>
          <a:p>
            <a:pPr marL="0" indent="0">
              <a:buNone/>
            </a:pPr>
            <a:r>
              <a:rPr lang="en-US" altLang="ko-KR" dirty="0"/>
              <a:t>            node = </a:t>
            </a:r>
            <a:r>
              <a:rPr lang="en-US" altLang="ko-KR" dirty="0" err="1"/>
              <a:t>self.root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if value == </a:t>
            </a:r>
            <a:r>
              <a:rPr lang="en-US" altLang="ko-KR" dirty="0" err="1"/>
              <a:t>node.getValue</a:t>
            </a:r>
            <a:r>
              <a:rPr lang="en-US" altLang="ko-KR" dirty="0"/>
              <a:t>():</a:t>
            </a:r>
          </a:p>
          <a:p>
            <a:pPr marL="0" indent="0">
              <a:buNone/>
            </a:pPr>
            <a:r>
              <a:rPr lang="en-US" altLang="ko-KR" dirty="0"/>
              <a:t>            return True</a:t>
            </a:r>
          </a:p>
          <a:p>
            <a:pPr marL="0" indent="0">
              <a:buNone/>
            </a:pPr>
            <a:r>
              <a:rPr lang="en-US" altLang="ko-KR" dirty="0"/>
              <a:t>        if value &gt; </a:t>
            </a:r>
            <a:r>
              <a:rPr lang="en-US" altLang="ko-KR" dirty="0" err="1"/>
              <a:t>node.getValue</a:t>
            </a:r>
            <a:r>
              <a:rPr lang="en-US" altLang="ko-KR" dirty="0"/>
              <a:t>():</a:t>
            </a:r>
          </a:p>
          <a:p>
            <a:pPr marL="0" indent="0">
              <a:buNone/>
            </a:pPr>
            <a:r>
              <a:rPr lang="en-US" altLang="ko-KR" dirty="0"/>
              <a:t>            if </a:t>
            </a:r>
            <a:r>
              <a:rPr lang="en-US" altLang="ko-KR" dirty="0" err="1"/>
              <a:t>node.getRHS</a:t>
            </a:r>
            <a:r>
              <a:rPr lang="en-US" altLang="ko-KR" dirty="0"/>
              <a:t>() is None:</a:t>
            </a:r>
          </a:p>
          <a:p>
            <a:pPr marL="0" indent="0">
              <a:buNone/>
            </a:pPr>
            <a:r>
              <a:rPr lang="en-US" altLang="ko-KR" dirty="0"/>
              <a:t>                return False</a:t>
            </a:r>
          </a:p>
          <a:p>
            <a:pPr marL="0" indent="0">
              <a:buNone/>
            </a:pPr>
            <a:r>
              <a:rPr lang="en-US" altLang="ko-KR" dirty="0"/>
              <a:t>            else:</a:t>
            </a:r>
          </a:p>
          <a:p>
            <a:pPr marL="0" indent="0">
              <a:buNone/>
            </a:pPr>
            <a:r>
              <a:rPr lang="en-US" altLang="ko-KR" dirty="0"/>
              <a:t>                return </a:t>
            </a:r>
            <a:r>
              <a:rPr lang="en-US" altLang="ko-KR" dirty="0" err="1"/>
              <a:t>self.search</a:t>
            </a:r>
            <a:r>
              <a:rPr lang="en-US" altLang="ko-KR" dirty="0"/>
              <a:t>(value, </a:t>
            </a:r>
            <a:r>
              <a:rPr lang="en-US" altLang="ko-KR" dirty="0" err="1"/>
              <a:t>node.getRHS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        if value &lt; </a:t>
            </a:r>
            <a:r>
              <a:rPr lang="en-US" altLang="ko-KR" dirty="0" err="1"/>
              <a:t>node.getValue</a:t>
            </a:r>
            <a:r>
              <a:rPr lang="en-US" altLang="ko-KR" dirty="0"/>
              <a:t>():</a:t>
            </a:r>
          </a:p>
          <a:p>
            <a:pPr marL="0" indent="0">
              <a:buNone/>
            </a:pPr>
            <a:r>
              <a:rPr lang="en-US" altLang="ko-KR" dirty="0"/>
              <a:t>            if </a:t>
            </a:r>
            <a:r>
              <a:rPr lang="en-US" altLang="ko-KR" dirty="0" err="1"/>
              <a:t>node.getLHS</a:t>
            </a:r>
            <a:r>
              <a:rPr lang="en-US" altLang="ko-KR" dirty="0"/>
              <a:t>() is None:</a:t>
            </a:r>
          </a:p>
          <a:p>
            <a:pPr marL="0" indent="0">
              <a:buNone/>
            </a:pPr>
            <a:r>
              <a:rPr lang="en-US" altLang="ko-KR" dirty="0"/>
              <a:t>                return False</a:t>
            </a:r>
          </a:p>
          <a:p>
            <a:pPr marL="0" indent="0">
              <a:buNone/>
            </a:pPr>
            <a:r>
              <a:rPr lang="en-US" altLang="ko-KR" dirty="0"/>
              <a:t>            else:</a:t>
            </a:r>
          </a:p>
          <a:p>
            <a:pPr marL="0" indent="0">
              <a:buNone/>
            </a:pPr>
            <a:r>
              <a:rPr lang="en-US" altLang="ko-KR" dirty="0"/>
              <a:t>                return </a:t>
            </a:r>
            <a:r>
              <a:rPr lang="en-US" altLang="ko-KR" dirty="0" err="1"/>
              <a:t>self.search</a:t>
            </a:r>
            <a:r>
              <a:rPr lang="en-US" altLang="ko-KR" dirty="0"/>
              <a:t>(value, </a:t>
            </a:r>
            <a:r>
              <a:rPr lang="en-US" altLang="ko-KR" dirty="0" err="1"/>
              <a:t>node.getLHS</a:t>
            </a:r>
            <a:r>
              <a:rPr lang="en-US" altLang="ko-KR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8715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207328" cy="1325563"/>
          </a:xfrm>
        </p:spPr>
        <p:txBody>
          <a:bodyPr/>
          <a:lstStyle/>
          <a:p>
            <a:r>
              <a:rPr lang="ko-KR" altLang="en-US" b="1" dirty="0"/>
              <a:t>데이터 삽입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45527" y="998807"/>
            <a:ext cx="8146473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A5B3DEB-E9BF-47F2-A584-A0D9B1BCE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3462"/>
              </p:ext>
            </p:extLst>
          </p:nvPr>
        </p:nvGraphicFramePr>
        <p:xfrm>
          <a:off x="8473029" y="2561175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8A6D7FD8-7C92-4B67-9F28-D194F56E5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79210"/>
              </p:ext>
            </p:extLst>
          </p:nvPr>
        </p:nvGraphicFramePr>
        <p:xfrm>
          <a:off x="7864876" y="3434896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EE6423F-72B5-4CAA-B1AE-13230C69A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59851"/>
              </p:ext>
            </p:extLst>
          </p:nvPr>
        </p:nvGraphicFramePr>
        <p:xfrm>
          <a:off x="9498794" y="3430780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9DA1612-D248-4094-97E3-6AE749EE3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44444"/>
              </p:ext>
            </p:extLst>
          </p:nvPr>
        </p:nvGraphicFramePr>
        <p:xfrm>
          <a:off x="7284807" y="4340931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F1AEEE7-9D9D-402B-88C3-5577FF15DCD2}"/>
              </a:ext>
            </a:extLst>
          </p:cNvPr>
          <p:cNvCxnSpPr>
            <a:endCxn id="45" idx="0"/>
          </p:cNvCxnSpPr>
          <p:nvPr/>
        </p:nvCxnSpPr>
        <p:spPr>
          <a:xfrm flipH="1">
            <a:off x="8322295" y="2853651"/>
            <a:ext cx="331323" cy="58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7E256F0-B486-43ED-BFB2-32C2FBE892CE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237133" y="2780143"/>
            <a:ext cx="719080" cy="65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F0AAB35-F2C2-4711-8F98-B54BEA93F64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742226" y="3616200"/>
            <a:ext cx="312872" cy="72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773B549-2014-45B6-8E10-F4933E5B0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72949"/>
              </p:ext>
            </p:extLst>
          </p:nvPr>
        </p:nvGraphicFramePr>
        <p:xfrm>
          <a:off x="8988950" y="4352016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FD153E7D-EEA2-447C-836D-6AA20C507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49832"/>
              </p:ext>
            </p:extLst>
          </p:nvPr>
        </p:nvGraphicFramePr>
        <p:xfrm>
          <a:off x="10366070" y="4340931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16C3BB1-107B-40E0-AAA5-DEAF89E9169B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9446369" y="3616200"/>
            <a:ext cx="237817" cy="73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EC8FD3E-88AD-40C6-AD08-24EF5DF8031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0280073" y="3609253"/>
            <a:ext cx="543416" cy="73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A8E27FA1-97B7-4E6E-B4B2-1B6A829B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97589" cy="4351338"/>
          </a:xfrm>
        </p:spPr>
        <p:txBody>
          <a:bodyPr/>
          <a:lstStyle/>
          <a:p>
            <a:r>
              <a:rPr lang="ko-KR" altLang="en-US" dirty="0"/>
              <a:t>루트 노드에서 시작</a:t>
            </a:r>
            <a:endParaRPr lang="en-US" altLang="ko-KR" dirty="0"/>
          </a:p>
          <a:p>
            <a:r>
              <a:rPr lang="ko-KR" altLang="en-US" dirty="0"/>
              <a:t>현재 노드가 빈 값을 갖는 노드가 아닌 동안 반복</a:t>
            </a:r>
            <a:endParaRPr lang="en-US" altLang="ko-KR" dirty="0"/>
          </a:p>
          <a:p>
            <a:pPr lvl="1"/>
            <a:r>
              <a:rPr lang="ko-KR" altLang="en-US" dirty="0"/>
              <a:t>삽입하려는 값이 현재 노드 값과 같으면 이미 존재</a:t>
            </a:r>
          </a:p>
          <a:p>
            <a:pPr lvl="1"/>
            <a:r>
              <a:rPr lang="ko-KR" altLang="en-US" dirty="0"/>
              <a:t>삽입하려는 값이 현재 노드보다 작으면 왼쪽 서브 트리로 이동</a:t>
            </a:r>
            <a:endParaRPr lang="en-US" altLang="ko-KR" dirty="0"/>
          </a:p>
          <a:p>
            <a:pPr lvl="1"/>
            <a:r>
              <a:rPr lang="ko-KR" altLang="en-US" dirty="0"/>
              <a:t>삽입하려는 값이 현재 노드보다 크면 오른쪽 서브 트리로 이동</a:t>
            </a:r>
            <a:endParaRPr lang="en-US" altLang="ko-K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E14ABE-A3E2-4798-8B31-D5A397919153}"/>
              </a:ext>
            </a:extLst>
          </p:cNvPr>
          <p:cNvSpPr txBox="1"/>
          <p:nvPr/>
        </p:nvSpPr>
        <p:spPr>
          <a:xfrm>
            <a:off x="7691611" y="1821003"/>
            <a:ext cx="24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Insert: 3, 2, 0, 5, 7, 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3941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500419" cy="1325563"/>
          </a:xfrm>
        </p:spPr>
        <p:txBody>
          <a:bodyPr/>
          <a:lstStyle/>
          <a:p>
            <a:r>
              <a:rPr lang="ko-KR" altLang="en-US" b="1" dirty="0"/>
              <a:t>데이터 </a:t>
            </a:r>
            <a:r>
              <a:rPr lang="ko-KR" altLang="en-US" b="1"/>
              <a:t>삽입 코드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338617" y="998807"/>
            <a:ext cx="6853383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A8E27FA1-97B7-4E6E-B4B2-1B6A829B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97589" cy="4351338"/>
          </a:xfrm>
        </p:spPr>
        <p:txBody>
          <a:bodyPr/>
          <a:lstStyle/>
          <a:p>
            <a:r>
              <a:rPr lang="ko-KR" altLang="en-US" dirty="0"/>
              <a:t>루트 노드에서 시작</a:t>
            </a:r>
            <a:endParaRPr lang="en-US" altLang="ko-KR" dirty="0"/>
          </a:p>
          <a:p>
            <a:r>
              <a:rPr lang="ko-KR" altLang="en-US" dirty="0"/>
              <a:t>현재 노드가 빈 값을 갖는 노드가 아닌 동안 반복</a:t>
            </a:r>
            <a:endParaRPr lang="en-US" altLang="ko-KR" dirty="0"/>
          </a:p>
          <a:p>
            <a:pPr lvl="1"/>
            <a:r>
              <a:rPr lang="ko-KR" altLang="en-US" dirty="0"/>
              <a:t>삽입하려는 값이 현재 노드 값과 같으면 이미 존재</a:t>
            </a:r>
          </a:p>
          <a:p>
            <a:pPr lvl="1"/>
            <a:r>
              <a:rPr lang="ko-KR" altLang="en-US" dirty="0"/>
              <a:t>삽입하려는 값이 현재 노드보다 작으면 왼쪽 서브 트리로 이동</a:t>
            </a:r>
            <a:endParaRPr lang="en-US" altLang="ko-KR" dirty="0"/>
          </a:p>
          <a:p>
            <a:pPr lvl="1"/>
            <a:r>
              <a:rPr lang="ko-KR" altLang="en-US" dirty="0"/>
              <a:t>삽입하려는 값이 현재 노드보다 크면 오른쪽 서브 트리로 이동</a:t>
            </a:r>
            <a:endParaRPr lang="en-US" altLang="ko-KR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16BB6E1-1140-482E-AA26-68EEF97A2C4B}"/>
              </a:ext>
            </a:extLst>
          </p:cNvPr>
          <p:cNvSpPr txBox="1">
            <a:spLocks/>
          </p:cNvSpPr>
          <p:nvPr/>
        </p:nvSpPr>
        <p:spPr>
          <a:xfrm>
            <a:off x="6235788" y="1825625"/>
            <a:ext cx="53975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 def insert(self, value, node = None):</a:t>
            </a:r>
          </a:p>
          <a:p>
            <a:pPr marL="0" indent="0">
              <a:buNone/>
            </a:pPr>
            <a:r>
              <a:rPr lang="en-US" altLang="ko-KR" dirty="0"/>
              <a:t>        if node is None:</a:t>
            </a:r>
          </a:p>
          <a:p>
            <a:pPr marL="0" indent="0">
              <a:buNone/>
            </a:pPr>
            <a:r>
              <a:rPr lang="en-US" altLang="ko-KR" dirty="0"/>
              <a:t>            node = </a:t>
            </a:r>
            <a:r>
              <a:rPr lang="en-US" altLang="ko-KR" dirty="0" err="1"/>
              <a:t>self.root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self.root</a:t>
            </a:r>
            <a:r>
              <a:rPr lang="en-US" altLang="ko-KR" dirty="0"/>
              <a:t> is None: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self.root</a:t>
            </a:r>
            <a:r>
              <a:rPr lang="en-US" altLang="ko-KR" dirty="0"/>
              <a:t> = </a:t>
            </a:r>
            <a:r>
              <a:rPr lang="en-US" altLang="ko-KR" dirty="0" err="1"/>
              <a:t>TreeNode</a:t>
            </a:r>
            <a:r>
              <a:rPr lang="en-US" altLang="ko-KR" dirty="0"/>
              <a:t>(value, None)</a:t>
            </a:r>
          </a:p>
          <a:p>
            <a:pPr marL="0" indent="0">
              <a:buNone/>
            </a:pPr>
            <a:r>
              <a:rPr lang="en-US" altLang="ko-KR" dirty="0"/>
              <a:t>            return</a:t>
            </a:r>
          </a:p>
          <a:p>
            <a:pPr marL="0" indent="0">
              <a:buNone/>
            </a:pPr>
            <a:r>
              <a:rPr lang="en-US" altLang="ko-KR" dirty="0"/>
              <a:t>        if value == </a:t>
            </a:r>
            <a:r>
              <a:rPr lang="en-US" altLang="ko-KR" dirty="0" err="1"/>
              <a:t>node.getValue</a:t>
            </a:r>
            <a:r>
              <a:rPr lang="en-US" altLang="ko-KR" dirty="0"/>
              <a:t>():</a:t>
            </a:r>
          </a:p>
          <a:p>
            <a:pPr marL="0" indent="0">
              <a:buNone/>
            </a:pPr>
            <a:r>
              <a:rPr lang="en-US" altLang="ko-KR" dirty="0"/>
              <a:t>            return</a:t>
            </a:r>
          </a:p>
          <a:p>
            <a:pPr marL="0" indent="0">
              <a:buNone/>
            </a:pPr>
            <a:r>
              <a:rPr lang="en-US" altLang="ko-KR" dirty="0"/>
              <a:t>        if value &gt; </a:t>
            </a:r>
            <a:r>
              <a:rPr lang="en-US" altLang="ko-KR" dirty="0" err="1"/>
              <a:t>node.getValue</a:t>
            </a:r>
            <a:r>
              <a:rPr lang="en-US" altLang="ko-KR" dirty="0"/>
              <a:t>():</a:t>
            </a:r>
          </a:p>
          <a:p>
            <a:pPr marL="0" indent="0">
              <a:buNone/>
            </a:pPr>
            <a:r>
              <a:rPr lang="en-US" altLang="ko-KR" b="1" dirty="0"/>
              <a:t>            if </a:t>
            </a:r>
            <a:r>
              <a:rPr lang="en-US" altLang="ko-KR" b="1" dirty="0" err="1"/>
              <a:t>node.getRHS</a:t>
            </a:r>
            <a:r>
              <a:rPr lang="en-US" altLang="ko-KR" b="1" dirty="0"/>
              <a:t>() is None:</a:t>
            </a:r>
          </a:p>
          <a:p>
            <a:pPr marL="0" indent="0">
              <a:buNone/>
            </a:pPr>
            <a:r>
              <a:rPr lang="en-US" altLang="ko-KR" b="1" dirty="0"/>
              <a:t>                </a:t>
            </a:r>
            <a:r>
              <a:rPr lang="en-US" altLang="ko-KR" b="1" dirty="0" err="1"/>
              <a:t>node.setRHS</a:t>
            </a:r>
            <a:r>
              <a:rPr lang="en-US" altLang="ko-KR" b="1" dirty="0"/>
              <a:t>(</a:t>
            </a:r>
            <a:r>
              <a:rPr lang="en-US" altLang="ko-KR" b="1" dirty="0" err="1"/>
              <a:t>TreeNode</a:t>
            </a:r>
            <a:r>
              <a:rPr lang="en-US" altLang="ko-KR" b="1" dirty="0"/>
              <a:t>(value, node))</a:t>
            </a:r>
          </a:p>
          <a:p>
            <a:pPr marL="0" indent="0">
              <a:buNone/>
            </a:pPr>
            <a:r>
              <a:rPr lang="en-US" altLang="ko-KR" dirty="0"/>
              <a:t>            else: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self.insert</a:t>
            </a:r>
            <a:r>
              <a:rPr lang="en-US" altLang="ko-KR" dirty="0"/>
              <a:t>(value, </a:t>
            </a:r>
            <a:r>
              <a:rPr lang="en-US" altLang="ko-KR" dirty="0" err="1"/>
              <a:t>node.getRHS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        if value &lt; </a:t>
            </a:r>
            <a:r>
              <a:rPr lang="en-US" altLang="ko-KR" dirty="0" err="1"/>
              <a:t>node.getValue</a:t>
            </a:r>
            <a:r>
              <a:rPr lang="en-US" altLang="ko-KR" dirty="0"/>
              <a:t>():</a:t>
            </a:r>
          </a:p>
          <a:p>
            <a:pPr marL="0" indent="0">
              <a:buNone/>
            </a:pPr>
            <a:r>
              <a:rPr lang="en-US" altLang="ko-KR" b="1" dirty="0"/>
              <a:t>            if </a:t>
            </a:r>
            <a:r>
              <a:rPr lang="en-US" altLang="ko-KR" b="1" dirty="0" err="1"/>
              <a:t>node.getLHS</a:t>
            </a:r>
            <a:r>
              <a:rPr lang="en-US" altLang="ko-KR" b="1" dirty="0"/>
              <a:t>() is None:</a:t>
            </a:r>
          </a:p>
          <a:p>
            <a:pPr marL="0" indent="0">
              <a:buNone/>
            </a:pPr>
            <a:r>
              <a:rPr lang="en-US" altLang="ko-KR" b="1" dirty="0"/>
              <a:t>                </a:t>
            </a:r>
            <a:r>
              <a:rPr lang="en-US" altLang="ko-KR" b="1" dirty="0" err="1"/>
              <a:t>node.setLHS</a:t>
            </a:r>
            <a:r>
              <a:rPr lang="en-US" altLang="ko-KR" b="1" dirty="0"/>
              <a:t>(</a:t>
            </a:r>
            <a:r>
              <a:rPr lang="en-US" altLang="ko-KR" b="1" dirty="0" err="1"/>
              <a:t>TreeNode</a:t>
            </a:r>
            <a:r>
              <a:rPr lang="en-US" altLang="ko-KR" b="1" dirty="0"/>
              <a:t>(value, node))</a:t>
            </a:r>
          </a:p>
          <a:p>
            <a:pPr marL="0" indent="0">
              <a:buNone/>
            </a:pPr>
            <a:r>
              <a:rPr lang="en-US" altLang="ko-KR" dirty="0"/>
              <a:t>            else: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self.insert</a:t>
            </a:r>
            <a:r>
              <a:rPr lang="en-US" altLang="ko-KR" dirty="0"/>
              <a:t>(value, </a:t>
            </a:r>
            <a:r>
              <a:rPr lang="en-US" altLang="ko-KR" dirty="0" err="1"/>
              <a:t>node.getLHS</a:t>
            </a:r>
            <a:r>
              <a:rPr lang="en-US" altLang="ko-KR" dirty="0"/>
              <a:t>())            </a:t>
            </a:r>
          </a:p>
          <a:p>
            <a:pPr marL="0" indent="0">
              <a:buNone/>
            </a:pPr>
            <a:r>
              <a:rPr lang="en-US" altLang="ko-KR" dirty="0"/>
              <a:t>        return</a:t>
            </a:r>
          </a:p>
        </p:txBody>
      </p:sp>
    </p:spTree>
    <p:extLst>
      <p:ext uri="{BB962C8B-B14F-4D97-AF65-F5344CB8AC3E}">
        <p14:creationId xmlns:p14="http://schemas.microsoft.com/office/powerpoint/2010/main" val="14436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207328" cy="1325563"/>
          </a:xfrm>
        </p:spPr>
        <p:txBody>
          <a:bodyPr/>
          <a:lstStyle/>
          <a:p>
            <a:r>
              <a:rPr lang="ko-KR" altLang="en-US" b="1" dirty="0"/>
              <a:t>데이터 삭제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45527" y="998807"/>
            <a:ext cx="8146473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A72D5C-DE25-43B8-8D60-B3257D7F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이진 탐색 트리에서 데이터를 삭제하는 것은 </a:t>
            </a:r>
            <a:r>
              <a:rPr lang="en-US" altLang="ko-KR" dirty="0"/>
              <a:t>3</a:t>
            </a:r>
            <a:r>
              <a:rPr lang="ko-KR" altLang="en-US" dirty="0"/>
              <a:t>가지 경우가 있음</a:t>
            </a:r>
            <a:endParaRPr lang="en-US" altLang="ko-KR" dirty="0"/>
          </a:p>
          <a:p>
            <a:pPr lvl="1"/>
            <a:r>
              <a:rPr lang="ko-KR" altLang="en-US" dirty="0"/>
              <a:t>자식 노드가 하나도 없는 경우</a:t>
            </a:r>
            <a:endParaRPr lang="en-US" altLang="ko-KR" dirty="0"/>
          </a:p>
          <a:p>
            <a:pPr lvl="1"/>
            <a:r>
              <a:rPr lang="ko-KR" altLang="en-US" dirty="0"/>
              <a:t>자식 노드가 하나 있는 경우</a:t>
            </a:r>
            <a:endParaRPr lang="en-US" altLang="ko-KR" dirty="0"/>
          </a:p>
          <a:p>
            <a:pPr lvl="1"/>
            <a:r>
              <a:rPr lang="ko-KR" altLang="en-US" b="1" dirty="0"/>
              <a:t>자식 노드가 두 개 있는 경우</a:t>
            </a:r>
          </a:p>
        </p:txBody>
      </p:sp>
    </p:spTree>
    <p:extLst>
      <p:ext uri="{BB962C8B-B14F-4D97-AF65-F5344CB8AC3E}">
        <p14:creationId xmlns:p14="http://schemas.microsoft.com/office/powerpoint/2010/main" val="228469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207328" cy="1325563"/>
          </a:xfrm>
        </p:spPr>
        <p:txBody>
          <a:bodyPr/>
          <a:lstStyle/>
          <a:p>
            <a:r>
              <a:rPr lang="ko-KR" altLang="en-US" b="1" dirty="0"/>
              <a:t>데이터 삭제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45527" y="998807"/>
            <a:ext cx="8146473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A72D5C-DE25-43B8-8D60-B3257D7F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이진 탐색 트리에서 데이터를 삭제하는 것은 </a:t>
            </a:r>
            <a:r>
              <a:rPr lang="en-US" altLang="ko-KR" dirty="0"/>
              <a:t>3</a:t>
            </a:r>
            <a:r>
              <a:rPr lang="ko-KR" altLang="en-US" dirty="0"/>
              <a:t>가지 경우가 있음</a:t>
            </a:r>
            <a:endParaRPr lang="en-US" altLang="ko-KR" dirty="0"/>
          </a:p>
          <a:p>
            <a:pPr lvl="1"/>
            <a:r>
              <a:rPr lang="ko-KR" altLang="en-US" dirty="0"/>
              <a:t>자식 노드가 하나도 없는 경우</a:t>
            </a:r>
            <a:endParaRPr lang="en-US" altLang="ko-KR" dirty="0"/>
          </a:p>
          <a:p>
            <a:pPr lvl="1"/>
            <a:r>
              <a:rPr lang="ko-KR" altLang="en-US" dirty="0"/>
              <a:t>자식 노드가 하나 있는 경우</a:t>
            </a:r>
            <a:endParaRPr lang="en-US" altLang="ko-KR" dirty="0"/>
          </a:p>
          <a:p>
            <a:pPr lvl="1"/>
            <a:r>
              <a:rPr lang="ko-KR" altLang="en-US" b="1" dirty="0"/>
              <a:t>자식 노드가 두 개 있는 경우</a:t>
            </a:r>
            <a:br>
              <a:rPr lang="en-US" altLang="ko-KR" b="1" dirty="0"/>
            </a:br>
            <a:endParaRPr lang="en-US" altLang="ko-KR" b="1" dirty="0"/>
          </a:p>
          <a:p>
            <a:r>
              <a:rPr lang="en-US" altLang="ko-KR" dirty="0"/>
              <a:t>Case 1) </a:t>
            </a:r>
            <a:r>
              <a:rPr lang="ko-KR" altLang="en-US" dirty="0"/>
              <a:t>자식 노드가 하나도 없는 경우</a:t>
            </a:r>
            <a:endParaRPr lang="en-US" altLang="ko-KR" dirty="0"/>
          </a:p>
          <a:p>
            <a:pPr lvl="1"/>
            <a:r>
              <a:rPr lang="ko-KR" altLang="en-US" dirty="0"/>
              <a:t>가장 간단한 </a:t>
            </a:r>
            <a:r>
              <a:rPr lang="en-US" altLang="ko-KR" dirty="0"/>
              <a:t>Case</a:t>
            </a:r>
            <a:r>
              <a:rPr lang="ko-KR" altLang="en-US" dirty="0"/>
              <a:t>로 해당 노드를</a:t>
            </a:r>
            <a:r>
              <a:rPr lang="en-US" altLang="ko-KR" dirty="0"/>
              <a:t> </a:t>
            </a:r>
            <a:r>
              <a:rPr lang="ko-KR" altLang="en-US" dirty="0"/>
              <a:t>그냥 삭제</a:t>
            </a:r>
            <a:endParaRPr lang="en-US" altLang="ko-KR" dirty="0"/>
          </a:p>
          <a:p>
            <a:r>
              <a:rPr lang="en-US" altLang="ko-KR" dirty="0"/>
              <a:t>Case 2) </a:t>
            </a:r>
            <a:r>
              <a:rPr lang="ko-KR" altLang="en-US" dirty="0"/>
              <a:t>자식 노드가 하나 있는 경우</a:t>
            </a:r>
            <a:endParaRPr lang="en-US" altLang="ko-KR" dirty="0"/>
          </a:p>
          <a:p>
            <a:pPr lvl="1"/>
            <a:r>
              <a:rPr lang="ko-KR" altLang="en-US" dirty="0"/>
              <a:t>해당 노드를 삭제하고 삭제된 노드의 자식 노드를 부모  노드로 </a:t>
            </a:r>
            <a:r>
              <a:rPr lang="ko-KR" altLang="en-US" dirty="0" err="1"/>
              <a:t>올려줌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84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207328" cy="1325563"/>
          </a:xfrm>
        </p:spPr>
        <p:txBody>
          <a:bodyPr/>
          <a:lstStyle/>
          <a:p>
            <a:r>
              <a:rPr lang="ko-KR" altLang="en-US" b="1" dirty="0"/>
              <a:t>데이터 삭제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45527" y="998807"/>
            <a:ext cx="8146473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A72D5C-DE25-43B8-8D60-B3257D7F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3) </a:t>
            </a:r>
            <a:r>
              <a:rPr lang="ko-KR" altLang="en-US" dirty="0"/>
              <a:t>자식</a:t>
            </a:r>
            <a:r>
              <a:rPr lang="en-US" altLang="ko-KR" dirty="0"/>
              <a:t> </a:t>
            </a:r>
            <a:r>
              <a:rPr lang="ko-KR" altLang="en-US" dirty="0"/>
              <a:t>노드가 두개 있는 경우</a:t>
            </a:r>
            <a:endParaRPr lang="en-US" altLang="ko-KR" dirty="0"/>
          </a:p>
          <a:p>
            <a:pPr lvl="1"/>
            <a:r>
              <a:rPr lang="en-US" altLang="ko-KR" dirty="0"/>
              <a:t>Sol-1) </a:t>
            </a:r>
            <a:r>
              <a:rPr lang="ko-KR" altLang="en-US" dirty="0"/>
              <a:t>왼쪽 서브 트리에 가장 </a:t>
            </a:r>
            <a:r>
              <a:rPr lang="en-US" altLang="ko-KR" dirty="0"/>
              <a:t>(     )</a:t>
            </a:r>
            <a:r>
              <a:rPr lang="ko-KR" altLang="en-US" dirty="0"/>
              <a:t> 값을 삭제하려는 노드에 값을 복사하고 복사된 노드 역시 삭제</a:t>
            </a:r>
            <a:endParaRPr lang="en-US" altLang="ko-KR" dirty="0"/>
          </a:p>
          <a:p>
            <a:pPr lvl="1"/>
            <a:r>
              <a:rPr lang="en-US" altLang="ko-KR" dirty="0"/>
              <a:t>Sol-2) </a:t>
            </a:r>
            <a:r>
              <a:rPr lang="ko-KR" altLang="en-US" dirty="0"/>
              <a:t>오른쪽</a:t>
            </a:r>
            <a:r>
              <a:rPr lang="en-US" altLang="ko-KR" dirty="0"/>
              <a:t> </a:t>
            </a:r>
            <a:r>
              <a:rPr lang="ko-KR" altLang="en-US" dirty="0"/>
              <a:t>서브 트리에 가장 </a:t>
            </a:r>
            <a:r>
              <a:rPr lang="en-US" altLang="ko-KR" dirty="0"/>
              <a:t>(     )</a:t>
            </a:r>
            <a:r>
              <a:rPr lang="ko-KR" altLang="en-US" dirty="0"/>
              <a:t>값을 삭제하려는 노드에 값을 복사하고 복사된 노드 역시 삭제</a:t>
            </a:r>
          </a:p>
        </p:txBody>
      </p:sp>
    </p:spTree>
    <p:extLst>
      <p:ext uri="{BB962C8B-B14F-4D97-AF65-F5344CB8AC3E}">
        <p14:creationId xmlns:p14="http://schemas.microsoft.com/office/powerpoint/2010/main" val="1794014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500419" cy="1325563"/>
          </a:xfrm>
        </p:spPr>
        <p:txBody>
          <a:bodyPr/>
          <a:lstStyle/>
          <a:p>
            <a:r>
              <a:rPr lang="ko-KR" altLang="en-US" b="1" dirty="0"/>
              <a:t>데이터 삭제 코드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338617" y="998807"/>
            <a:ext cx="6853383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47C3128-F078-4714-B145-D63A337E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71" y="1690688"/>
            <a:ext cx="3358703" cy="5055018"/>
          </a:xfrm>
          <a:prstGeom prst="rect">
            <a:avLst/>
          </a:prstGeom>
        </p:spPr>
      </p:pic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D7F5677A-733B-43B1-A705-71CE8DFDE034}"/>
              </a:ext>
            </a:extLst>
          </p:cNvPr>
          <p:cNvSpPr/>
          <p:nvPr/>
        </p:nvSpPr>
        <p:spPr>
          <a:xfrm>
            <a:off x="4558004" y="1948873"/>
            <a:ext cx="277091" cy="628072"/>
          </a:xfrm>
          <a:prstGeom prst="rightBrace">
            <a:avLst>
              <a:gd name="adj1" fmla="val 8333"/>
              <a:gd name="adj2" fmla="val 44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1EF06-DE1F-4C1D-952D-00ADAD20A6BD}"/>
              </a:ext>
            </a:extLst>
          </p:cNvPr>
          <p:cNvSpPr txBox="1">
            <a:spLocks/>
          </p:cNvSpPr>
          <p:nvPr/>
        </p:nvSpPr>
        <p:spPr>
          <a:xfrm>
            <a:off x="5338617" y="1807152"/>
            <a:ext cx="53975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if node is None:</a:t>
            </a:r>
          </a:p>
          <a:p>
            <a:pPr marL="0" indent="0">
              <a:buNone/>
            </a:pPr>
            <a:r>
              <a:rPr lang="en-US" altLang="ko-KR" sz="1800" dirty="0"/>
              <a:t>        node = </a:t>
            </a:r>
            <a:r>
              <a:rPr lang="en-US" altLang="ko-KR" sz="1800" dirty="0" err="1"/>
              <a:t>self.root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if </a:t>
            </a:r>
            <a:r>
              <a:rPr lang="en-US" altLang="ko-KR" sz="1800" dirty="0" err="1"/>
              <a:t>node.getValue</a:t>
            </a:r>
            <a:r>
              <a:rPr lang="en-US" altLang="ko-KR" sz="1800" dirty="0"/>
              <a:t>() &lt; value:</a:t>
            </a:r>
          </a:p>
          <a:p>
            <a:pPr marL="0" indent="0">
              <a:buNone/>
            </a:pPr>
            <a:r>
              <a:rPr lang="en-US" altLang="ko-KR" sz="1800" dirty="0"/>
              <a:t>        return </a:t>
            </a:r>
            <a:r>
              <a:rPr lang="en-US" altLang="ko-KR" sz="1800" dirty="0" err="1"/>
              <a:t>self.delete</a:t>
            </a:r>
            <a:r>
              <a:rPr lang="en-US" altLang="ko-KR" sz="1800" dirty="0"/>
              <a:t>(value, </a:t>
            </a:r>
            <a:r>
              <a:rPr lang="en-US" altLang="ko-KR" sz="1800" dirty="0" err="1"/>
              <a:t>node.getRHS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if </a:t>
            </a:r>
            <a:r>
              <a:rPr lang="en-US" altLang="ko-KR" sz="1800" dirty="0" err="1"/>
              <a:t>node.getValue</a:t>
            </a:r>
            <a:r>
              <a:rPr lang="en-US" altLang="ko-KR" sz="1800" dirty="0"/>
              <a:t>() &gt; value:</a:t>
            </a:r>
          </a:p>
          <a:p>
            <a:pPr marL="0" indent="0">
              <a:buNone/>
            </a:pPr>
            <a:r>
              <a:rPr lang="en-US" altLang="ko-KR" sz="1800" dirty="0"/>
              <a:t>        return </a:t>
            </a:r>
            <a:r>
              <a:rPr lang="en-US" altLang="ko-KR" sz="1800" dirty="0" err="1"/>
              <a:t>self.delete</a:t>
            </a:r>
            <a:r>
              <a:rPr lang="en-US" altLang="ko-KR" sz="1800" dirty="0"/>
              <a:t>(value, </a:t>
            </a:r>
            <a:r>
              <a:rPr lang="en-US" altLang="ko-KR" sz="1800" dirty="0" err="1"/>
              <a:t>node.getLHS</a:t>
            </a:r>
            <a:r>
              <a:rPr lang="en-US" altLang="ko-KR" sz="18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77278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이진 탐색 트리</a:t>
            </a:r>
            <a:endParaRPr lang="en-US" altLang="ko-KR" dirty="0"/>
          </a:p>
          <a:p>
            <a:r>
              <a:rPr lang="ko-KR" altLang="en-US" dirty="0"/>
              <a:t>알고리즘 분석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147453" y="922698"/>
            <a:ext cx="10044547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1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500419" cy="1325563"/>
          </a:xfrm>
        </p:spPr>
        <p:txBody>
          <a:bodyPr/>
          <a:lstStyle/>
          <a:p>
            <a:r>
              <a:rPr lang="ko-KR" altLang="en-US" b="1" dirty="0"/>
              <a:t>데이터 삭제 코드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338617" y="998807"/>
            <a:ext cx="6853383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47C3128-F078-4714-B145-D63A337E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71" y="1690688"/>
            <a:ext cx="3358703" cy="5055018"/>
          </a:xfrm>
          <a:prstGeom prst="rect">
            <a:avLst/>
          </a:prstGeom>
        </p:spPr>
      </p:pic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D7F5677A-733B-43B1-A705-71CE8DFDE034}"/>
              </a:ext>
            </a:extLst>
          </p:cNvPr>
          <p:cNvSpPr/>
          <p:nvPr/>
        </p:nvSpPr>
        <p:spPr>
          <a:xfrm>
            <a:off x="4331574" y="2702215"/>
            <a:ext cx="277091" cy="628072"/>
          </a:xfrm>
          <a:prstGeom prst="rightBrace">
            <a:avLst>
              <a:gd name="adj1" fmla="val 8333"/>
              <a:gd name="adj2" fmla="val 441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1EF06-DE1F-4C1D-952D-00ADAD20A6BD}"/>
              </a:ext>
            </a:extLst>
          </p:cNvPr>
          <p:cNvSpPr txBox="1">
            <a:spLocks/>
          </p:cNvSpPr>
          <p:nvPr/>
        </p:nvSpPr>
        <p:spPr>
          <a:xfrm>
            <a:off x="5338617" y="1807152"/>
            <a:ext cx="53975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if </a:t>
            </a:r>
            <a:r>
              <a:rPr lang="en-US" altLang="ko-KR" sz="1400" dirty="0" err="1"/>
              <a:t>node.getLHS</a:t>
            </a:r>
            <a:r>
              <a:rPr lang="en-US" altLang="ko-KR" sz="1400" dirty="0"/>
              <a:t>() is not None and </a:t>
            </a:r>
            <a:r>
              <a:rPr lang="en-US" altLang="ko-KR" sz="1400" dirty="0" err="1"/>
              <a:t>node.getRHS</a:t>
            </a:r>
            <a:r>
              <a:rPr lang="en-US" altLang="ko-KR" sz="1400" dirty="0"/>
              <a:t>() is not None: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nodeMin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self.findMin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node.getRHS</a:t>
            </a:r>
            <a:r>
              <a:rPr lang="en-US" altLang="ko-KR" sz="1400" dirty="0"/>
              <a:t>() )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node.setValue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nodeMin.getValue</a:t>
            </a:r>
            <a:r>
              <a:rPr lang="en-US" altLang="ko-KR" sz="1400" dirty="0"/>
              <a:t>())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self.delete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nodeMin.getValue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node.getRHS</a:t>
            </a:r>
            <a:r>
              <a:rPr lang="en-US" altLang="ko-KR" sz="1400" dirty="0"/>
              <a:t>())</a:t>
            </a:r>
          </a:p>
          <a:p>
            <a:pPr marL="0" indent="0">
              <a:buNone/>
            </a:pPr>
            <a:r>
              <a:rPr lang="en-US" altLang="ko-KR" sz="1400" dirty="0"/>
              <a:t>    return 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0142C5AE-7B97-43EF-B715-4AB4F6581F3F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H="1">
            <a:off x="4608664" y="2336800"/>
            <a:ext cx="886971" cy="642508"/>
          </a:xfrm>
          <a:prstGeom prst="bentConnector3">
            <a:avLst>
              <a:gd name="adj1" fmla="val 315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8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500419" cy="1325563"/>
          </a:xfrm>
        </p:spPr>
        <p:txBody>
          <a:bodyPr/>
          <a:lstStyle/>
          <a:p>
            <a:r>
              <a:rPr lang="ko-KR" altLang="en-US" b="1" dirty="0"/>
              <a:t>데이터 삭제 코드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338617" y="998807"/>
            <a:ext cx="6853383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47C3128-F078-4714-B145-D63A337E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71" y="1690688"/>
            <a:ext cx="3358703" cy="5055018"/>
          </a:xfrm>
          <a:prstGeom prst="rect">
            <a:avLst/>
          </a:prstGeom>
        </p:spPr>
      </p:pic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D7F5677A-733B-43B1-A705-71CE8DFDE034}"/>
              </a:ext>
            </a:extLst>
          </p:cNvPr>
          <p:cNvSpPr/>
          <p:nvPr/>
        </p:nvSpPr>
        <p:spPr>
          <a:xfrm>
            <a:off x="4331574" y="3435415"/>
            <a:ext cx="277091" cy="2438911"/>
          </a:xfrm>
          <a:prstGeom prst="rightBrace">
            <a:avLst>
              <a:gd name="adj1" fmla="val 8333"/>
              <a:gd name="adj2" fmla="val 441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1EF06-DE1F-4C1D-952D-00ADAD20A6BD}"/>
              </a:ext>
            </a:extLst>
          </p:cNvPr>
          <p:cNvSpPr txBox="1">
            <a:spLocks/>
          </p:cNvSpPr>
          <p:nvPr/>
        </p:nvSpPr>
        <p:spPr>
          <a:xfrm>
            <a:off x="5338617" y="1340664"/>
            <a:ext cx="5397589" cy="528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/>
              <a:t>parent = </a:t>
            </a:r>
            <a:r>
              <a:rPr lang="en-US" altLang="ko-KR" sz="900" dirty="0" err="1"/>
              <a:t>node.getParent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r>
              <a:rPr lang="en-US" altLang="ko-KR" sz="900" dirty="0"/>
              <a:t>if </a:t>
            </a:r>
            <a:r>
              <a:rPr lang="en-US" altLang="ko-KR" sz="900" dirty="0" err="1"/>
              <a:t>node.getLHS</a:t>
            </a:r>
            <a:r>
              <a:rPr lang="en-US" altLang="ko-KR" sz="900" dirty="0"/>
              <a:t>() is not None:</a:t>
            </a:r>
          </a:p>
          <a:p>
            <a:pPr marL="0" indent="0">
              <a:buNone/>
            </a:pPr>
            <a:r>
              <a:rPr lang="en-US" altLang="ko-KR" sz="900" dirty="0"/>
              <a:t>    if node == </a:t>
            </a:r>
            <a:r>
              <a:rPr lang="en-US" altLang="ko-KR" sz="900" dirty="0" err="1"/>
              <a:t>self.root</a:t>
            </a:r>
            <a:r>
              <a:rPr lang="en-US" altLang="ko-KR" sz="900" dirty="0"/>
              <a:t>: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self.root</a:t>
            </a:r>
            <a:r>
              <a:rPr lang="en-US" altLang="ko-KR" sz="900" dirty="0"/>
              <a:t> = </a:t>
            </a:r>
            <a:r>
              <a:rPr lang="en-US" altLang="ko-KR" sz="900" dirty="0" err="1"/>
              <a:t>node.getLHS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elif</a:t>
            </a:r>
            <a:r>
              <a:rPr lang="en-US" altLang="ko-KR" sz="900" dirty="0"/>
              <a:t> </a:t>
            </a:r>
            <a:r>
              <a:rPr lang="en-US" altLang="ko-KR" sz="900" dirty="0" err="1"/>
              <a:t>parent.getLHS</a:t>
            </a:r>
            <a:r>
              <a:rPr lang="en-US" altLang="ko-KR" sz="900" dirty="0"/>
              <a:t>() == node: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parent.setLHS</a:t>
            </a:r>
            <a:r>
              <a:rPr lang="en-US" altLang="ko-KR" sz="900" dirty="0"/>
              <a:t>(</a:t>
            </a:r>
            <a:r>
              <a:rPr lang="en-US" altLang="ko-KR" sz="900" dirty="0" err="1"/>
              <a:t>node.getLHS</a:t>
            </a:r>
            <a:r>
              <a:rPr lang="en-US" altLang="ko-KR" sz="900" dirty="0"/>
              <a:t>())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node.getLHS</a:t>
            </a:r>
            <a:r>
              <a:rPr lang="en-US" altLang="ko-KR" sz="900" dirty="0"/>
              <a:t>().</a:t>
            </a:r>
            <a:r>
              <a:rPr lang="en-US" altLang="ko-KR" sz="900" dirty="0" err="1"/>
              <a:t>setParent</a:t>
            </a:r>
            <a:r>
              <a:rPr lang="en-US" altLang="ko-KR" sz="900" dirty="0"/>
              <a:t>(parent)</a:t>
            </a:r>
          </a:p>
          <a:p>
            <a:pPr marL="0" indent="0">
              <a:buNone/>
            </a:pPr>
            <a:r>
              <a:rPr lang="en-US" altLang="ko-KR" sz="900" dirty="0"/>
              <a:t>    else: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parent.setRHS</a:t>
            </a:r>
            <a:r>
              <a:rPr lang="en-US" altLang="ko-KR" sz="900" dirty="0"/>
              <a:t>(</a:t>
            </a:r>
            <a:r>
              <a:rPr lang="en-US" altLang="ko-KR" sz="900" dirty="0" err="1"/>
              <a:t>node.getLHS</a:t>
            </a:r>
            <a:r>
              <a:rPr lang="en-US" altLang="ko-KR" sz="900" dirty="0"/>
              <a:t>())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node.getLHS</a:t>
            </a:r>
            <a:r>
              <a:rPr lang="en-US" altLang="ko-KR" sz="900" dirty="0"/>
              <a:t>().</a:t>
            </a:r>
            <a:r>
              <a:rPr lang="en-US" altLang="ko-KR" sz="900" dirty="0" err="1"/>
              <a:t>setParent</a:t>
            </a:r>
            <a:r>
              <a:rPr lang="en-US" altLang="ko-KR" sz="900" dirty="0"/>
              <a:t>(parent)</a:t>
            </a:r>
          </a:p>
          <a:p>
            <a:pPr marL="0" indent="0">
              <a:buNone/>
            </a:pPr>
            <a:r>
              <a:rPr lang="en-US" altLang="ko-KR" sz="900" dirty="0"/>
              <a:t>    return</a:t>
            </a:r>
          </a:p>
          <a:p>
            <a:pPr marL="0" indent="0">
              <a:buNone/>
            </a:pPr>
            <a:r>
              <a:rPr lang="en-US" altLang="ko-KR" sz="900" dirty="0"/>
              <a:t>if </a:t>
            </a:r>
            <a:r>
              <a:rPr lang="en-US" altLang="ko-KR" sz="900" dirty="0" err="1"/>
              <a:t>node.getRHS</a:t>
            </a:r>
            <a:r>
              <a:rPr lang="en-US" altLang="ko-KR" sz="900" dirty="0"/>
              <a:t>() is not None:</a:t>
            </a:r>
          </a:p>
          <a:p>
            <a:pPr marL="0" indent="0">
              <a:buNone/>
            </a:pPr>
            <a:r>
              <a:rPr lang="en-US" altLang="ko-KR" sz="900" dirty="0"/>
              <a:t>    if node == </a:t>
            </a:r>
            <a:r>
              <a:rPr lang="en-US" altLang="ko-KR" sz="900" dirty="0" err="1"/>
              <a:t>self.root</a:t>
            </a:r>
            <a:r>
              <a:rPr lang="en-US" altLang="ko-KR" sz="900" dirty="0"/>
              <a:t>: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self.root</a:t>
            </a:r>
            <a:r>
              <a:rPr lang="en-US" altLang="ko-KR" sz="900" dirty="0"/>
              <a:t> = </a:t>
            </a:r>
            <a:r>
              <a:rPr lang="en-US" altLang="ko-KR" sz="900" dirty="0" err="1"/>
              <a:t>node.getRHS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elif</a:t>
            </a:r>
            <a:r>
              <a:rPr lang="en-US" altLang="ko-KR" sz="900" dirty="0"/>
              <a:t> </a:t>
            </a:r>
            <a:r>
              <a:rPr lang="en-US" altLang="ko-KR" sz="900" dirty="0" err="1"/>
              <a:t>parent.getLHS</a:t>
            </a:r>
            <a:r>
              <a:rPr lang="en-US" altLang="ko-KR" sz="900" dirty="0"/>
              <a:t>() == node: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parent.setLHS</a:t>
            </a:r>
            <a:r>
              <a:rPr lang="en-US" altLang="ko-KR" sz="900" dirty="0"/>
              <a:t>(</a:t>
            </a:r>
            <a:r>
              <a:rPr lang="en-US" altLang="ko-KR" sz="900" dirty="0" err="1"/>
              <a:t>node.getRHS</a:t>
            </a:r>
            <a:r>
              <a:rPr lang="en-US" altLang="ko-KR" sz="900" dirty="0"/>
              <a:t>())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node.getRHS</a:t>
            </a:r>
            <a:r>
              <a:rPr lang="en-US" altLang="ko-KR" sz="900" dirty="0"/>
              <a:t>().</a:t>
            </a:r>
            <a:r>
              <a:rPr lang="en-US" altLang="ko-KR" sz="900" dirty="0" err="1"/>
              <a:t>setParent</a:t>
            </a:r>
            <a:r>
              <a:rPr lang="en-US" altLang="ko-KR" sz="900" dirty="0"/>
              <a:t>(parent)</a:t>
            </a:r>
          </a:p>
          <a:p>
            <a:pPr marL="0" indent="0">
              <a:buNone/>
            </a:pPr>
            <a:r>
              <a:rPr lang="en-US" altLang="ko-KR" sz="900" dirty="0"/>
              <a:t>    else: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parent.setRHS</a:t>
            </a:r>
            <a:r>
              <a:rPr lang="en-US" altLang="ko-KR" sz="900" dirty="0"/>
              <a:t>(</a:t>
            </a:r>
            <a:r>
              <a:rPr lang="en-US" altLang="ko-KR" sz="900" dirty="0" err="1"/>
              <a:t>node.getRHS</a:t>
            </a:r>
            <a:r>
              <a:rPr lang="en-US" altLang="ko-KR" sz="900" dirty="0"/>
              <a:t>())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node.getRHS</a:t>
            </a:r>
            <a:r>
              <a:rPr lang="en-US" altLang="ko-KR" sz="900" dirty="0"/>
              <a:t>().</a:t>
            </a:r>
            <a:r>
              <a:rPr lang="en-US" altLang="ko-KR" sz="900" dirty="0" err="1"/>
              <a:t>setParent</a:t>
            </a:r>
            <a:r>
              <a:rPr lang="en-US" altLang="ko-KR" sz="900" dirty="0"/>
              <a:t>(parent)</a:t>
            </a:r>
          </a:p>
          <a:p>
            <a:pPr marL="0" indent="0">
              <a:buNone/>
            </a:pPr>
            <a:r>
              <a:rPr lang="en-US" altLang="ko-KR" sz="900" dirty="0"/>
              <a:t>    return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3D4D7D-F651-41AF-8A7D-B4339A1B763D}"/>
              </a:ext>
            </a:extLst>
          </p:cNvPr>
          <p:cNvSpPr/>
          <p:nvPr/>
        </p:nvSpPr>
        <p:spPr>
          <a:xfrm>
            <a:off x="8584444" y="1661589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8673EA-88C5-40D1-A983-E5E4683C34E6}"/>
              </a:ext>
            </a:extLst>
          </p:cNvPr>
          <p:cNvSpPr/>
          <p:nvPr/>
        </p:nvSpPr>
        <p:spPr>
          <a:xfrm>
            <a:off x="8036922" y="2356249"/>
            <a:ext cx="457089" cy="4570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52BFA09-E923-48B3-A882-5191B22A3256}"/>
              </a:ext>
            </a:extLst>
          </p:cNvPr>
          <p:cNvSpPr/>
          <p:nvPr/>
        </p:nvSpPr>
        <p:spPr>
          <a:xfrm>
            <a:off x="8802889" y="2356249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CFD7818-89A8-4B25-A48F-F3A61E4761E3}"/>
              </a:ext>
            </a:extLst>
          </p:cNvPr>
          <p:cNvSpPr/>
          <p:nvPr/>
        </p:nvSpPr>
        <p:spPr>
          <a:xfrm>
            <a:off x="7752275" y="3126095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F308C1E-B652-4F50-9C49-B5346A667907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8427072" y="2051739"/>
            <a:ext cx="224311" cy="371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818025F-6D29-4BC1-8A46-71BDD491FDAC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8974594" y="2051739"/>
            <a:ext cx="56840" cy="30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0EEA87B-A8DB-4F2E-BE18-2FAB9A9C292A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7980820" y="2813338"/>
            <a:ext cx="284647" cy="312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86F7E39A-44F1-499F-8360-1DAF9B8CAFF4}"/>
              </a:ext>
            </a:extLst>
          </p:cNvPr>
          <p:cNvSpPr/>
          <p:nvPr/>
        </p:nvSpPr>
        <p:spPr>
          <a:xfrm>
            <a:off x="10440722" y="1661589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0B3F41C-E495-435E-B546-24011387FF8C}"/>
              </a:ext>
            </a:extLst>
          </p:cNvPr>
          <p:cNvSpPr/>
          <p:nvPr/>
        </p:nvSpPr>
        <p:spPr>
          <a:xfrm>
            <a:off x="9893200" y="2356249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8A7FD55-DD15-4148-B693-E2484FE8F9D1}"/>
              </a:ext>
            </a:extLst>
          </p:cNvPr>
          <p:cNvSpPr/>
          <p:nvPr/>
        </p:nvSpPr>
        <p:spPr>
          <a:xfrm>
            <a:off x="10659167" y="2356249"/>
            <a:ext cx="457089" cy="4570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283FC86-4F3E-44DE-B47E-7E19911E10B4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10283350" y="2051739"/>
            <a:ext cx="224311" cy="371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30D50C-8ACA-4633-83A0-BCC8F1AD8E0A}"/>
              </a:ext>
            </a:extLst>
          </p:cNvPr>
          <p:cNvCxnSpPr>
            <a:cxnSpLocks/>
            <a:stCxn id="28" idx="5"/>
            <a:endCxn id="30" idx="0"/>
          </p:cNvCxnSpPr>
          <p:nvPr/>
        </p:nvCxnSpPr>
        <p:spPr>
          <a:xfrm>
            <a:off x="10830872" y="2051739"/>
            <a:ext cx="56840" cy="30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183376D-7668-4F61-BB2A-B3E97A7B525D}"/>
              </a:ext>
            </a:extLst>
          </p:cNvPr>
          <p:cNvSpPr/>
          <p:nvPr/>
        </p:nvSpPr>
        <p:spPr>
          <a:xfrm>
            <a:off x="10469142" y="3126095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AAEBE7-A848-4612-B43E-32F951A5A8D8}"/>
              </a:ext>
            </a:extLst>
          </p:cNvPr>
          <p:cNvCxnSpPr>
            <a:cxnSpLocks/>
            <a:stCxn id="35" idx="0"/>
            <a:endCxn id="30" idx="4"/>
          </p:cNvCxnSpPr>
          <p:nvPr/>
        </p:nvCxnSpPr>
        <p:spPr>
          <a:xfrm flipV="1">
            <a:off x="10697687" y="2813338"/>
            <a:ext cx="190025" cy="312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423A4EB9-18AB-4038-B617-AB18D31C511F}"/>
              </a:ext>
            </a:extLst>
          </p:cNvPr>
          <p:cNvSpPr/>
          <p:nvPr/>
        </p:nvSpPr>
        <p:spPr>
          <a:xfrm>
            <a:off x="8584444" y="4297676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65FC675-0FC6-4EE8-86DF-6A3DA57BB57F}"/>
              </a:ext>
            </a:extLst>
          </p:cNvPr>
          <p:cNvSpPr/>
          <p:nvPr/>
        </p:nvSpPr>
        <p:spPr>
          <a:xfrm>
            <a:off x="8036922" y="4992336"/>
            <a:ext cx="457089" cy="4570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CCC45A2-6546-482A-B8FD-DB47E4BAEB0D}"/>
              </a:ext>
            </a:extLst>
          </p:cNvPr>
          <p:cNvSpPr/>
          <p:nvPr/>
        </p:nvSpPr>
        <p:spPr>
          <a:xfrm>
            <a:off x="8802889" y="4992336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BB53B6B-830F-4E9D-917F-368955DC85AD}"/>
              </a:ext>
            </a:extLst>
          </p:cNvPr>
          <p:cNvSpPr/>
          <p:nvPr/>
        </p:nvSpPr>
        <p:spPr>
          <a:xfrm>
            <a:off x="8317419" y="581132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4592626-F95F-4CAA-930F-54D0B2E40E5E}"/>
              </a:ext>
            </a:extLst>
          </p:cNvPr>
          <p:cNvCxnSpPr>
            <a:stCxn id="40" idx="3"/>
            <a:endCxn id="41" idx="7"/>
          </p:cNvCxnSpPr>
          <p:nvPr/>
        </p:nvCxnSpPr>
        <p:spPr>
          <a:xfrm flipH="1">
            <a:off x="8427072" y="4687826"/>
            <a:ext cx="224311" cy="371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4685117-D9D1-4AF0-ACD5-AEC2E3964FAE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8974594" y="4687826"/>
            <a:ext cx="56840" cy="30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4A144B2-CD85-46D4-AADC-EF62D5F7F723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>
            <a:off x="8265467" y="5449425"/>
            <a:ext cx="280497" cy="361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CB0CFB5D-FC80-4E7E-BD82-9AC74EDA6EE2}"/>
              </a:ext>
            </a:extLst>
          </p:cNvPr>
          <p:cNvSpPr/>
          <p:nvPr/>
        </p:nvSpPr>
        <p:spPr>
          <a:xfrm>
            <a:off x="10440722" y="4297676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31D7FED-F629-4BD1-A9E0-CF0E3FCD0AE5}"/>
              </a:ext>
            </a:extLst>
          </p:cNvPr>
          <p:cNvSpPr/>
          <p:nvPr/>
        </p:nvSpPr>
        <p:spPr>
          <a:xfrm>
            <a:off x="9893200" y="4992336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8F8E534-A0BA-4A83-902E-75E84E295E07}"/>
              </a:ext>
            </a:extLst>
          </p:cNvPr>
          <p:cNvSpPr/>
          <p:nvPr/>
        </p:nvSpPr>
        <p:spPr>
          <a:xfrm>
            <a:off x="10659167" y="4992336"/>
            <a:ext cx="457089" cy="4570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45ED834-DB4E-4548-8BAB-BE8840578BDE}"/>
              </a:ext>
            </a:extLst>
          </p:cNvPr>
          <p:cNvCxnSpPr>
            <a:stCxn id="47" idx="3"/>
            <a:endCxn id="48" idx="7"/>
          </p:cNvCxnSpPr>
          <p:nvPr/>
        </p:nvCxnSpPr>
        <p:spPr>
          <a:xfrm flipH="1">
            <a:off x="10283350" y="4687826"/>
            <a:ext cx="224311" cy="371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91A2BCE-0CBE-416B-B9F4-B65DD18AA126}"/>
              </a:ext>
            </a:extLst>
          </p:cNvPr>
          <p:cNvCxnSpPr>
            <a:cxnSpLocks/>
            <a:stCxn id="47" idx="5"/>
            <a:endCxn id="49" idx="0"/>
          </p:cNvCxnSpPr>
          <p:nvPr/>
        </p:nvCxnSpPr>
        <p:spPr>
          <a:xfrm>
            <a:off x="10830872" y="4687826"/>
            <a:ext cx="56840" cy="30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1DAEB7FD-264E-4D3A-BA59-15F82E3BEA15}"/>
              </a:ext>
            </a:extLst>
          </p:cNvPr>
          <p:cNvSpPr/>
          <p:nvPr/>
        </p:nvSpPr>
        <p:spPr>
          <a:xfrm>
            <a:off x="11116256" y="582621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8DA1D51-B76B-4085-BF44-76D2BA79E782}"/>
              </a:ext>
            </a:extLst>
          </p:cNvPr>
          <p:cNvCxnSpPr>
            <a:cxnSpLocks/>
            <a:stCxn id="52" idx="0"/>
            <a:endCxn id="49" idx="4"/>
          </p:cNvCxnSpPr>
          <p:nvPr/>
        </p:nvCxnSpPr>
        <p:spPr>
          <a:xfrm flipH="1" flipV="1">
            <a:off x="10887712" y="5449425"/>
            <a:ext cx="457089" cy="376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32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500419" cy="1325563"/>
          </a:xfrm>
        </p:spPr>
        <p:txBody>
          <a:bodyPr/>
          <a:lstStyle/>
          <a:p>
            <a:r>
              <a:rPr lang="ko-KR" altLang="en-US" b="1" dirty="0"/>
              <a:t>데이터 삭제 코드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338617" y="998807"/>
            <a:ext cx="6853383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47C3128-F078-4714-B145-D63A337E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71" y="1690688"/>
            <a:ext cx="3358703" cy="5055018"/>
          </a:xfrm>
          <a:prstGeom prst="rect">
            <a:avLst/>
          </a:prstGeom>
        </p:spPr>
      </p:pic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D7F5677A-733B-43B1-A705-71CE8DFDE034}"/>
              </a:ext>
            </a:extLst>
          </p:cNvPr>
          <p:cNvSpPr/>
          <p:nvPr/>
        </p:nvSpPr>
        <p:spPr>
          <a:xfrm>
            <a:off x="4331574" y="5799047"/>
            <a:ext cx="277091" cy="831271"/>
          </a:xfrm>
          <a:prstGeom prst="rightBrace">
            <a:avLst>
              <a:gd name="adj1" fmla="val 8333"/>
              <a:gd name="adj2" fmla="val 441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1EF06-DE1F-4C1D-952D-00ADAD20A6BD}"/>
              </a:ext>
            </a:extLst>
          </p:cNvPr>
          <p:cNvSpPr txBox="1">
            <a:spLocks/>
          </p:cNvSpPr>
          <p:nvPr/>
        </p:nvSpPr>
        <p:spPr>
          <a:xfrm>
            <a:off x="5338617" y="1340664"/>
            <a:ext cx="5397589" cy="528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if node == </a:t>
            </a:r>
            <a:r>
              <a:rPr lang="en-US" altLang="ko-KR" sz="1600" dirty="0" err="1"/>
              <a:t>self.root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self.root</a:t>
            </a:r>
            <a:r>
              <a:rPr lang="en-US" altLang="ko-KR" sz="1600" dirty="0"/>
              <a:t> = None</a:t>
            </a:r>
          </a:p>
          <a:p>
            <a:pPr marL="0" indent="0">
              <a:buNone/>
            </a:pP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parent.getLHS</a:t>
            </a:r>
            <a:r>
              <a:rPr lang="en-US" altLang="ko-KR" sz="1600" dirty="0"/>
              <a:t>() == node: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parent.setLHS</a:t>
            </a:r>
            <a:r>
              <a:rPr lang="en-US" altLang="ko-KR" sz="1600" dirty="0"/>
              <a:t>(None)</a:t>
            </a:r>
          </a:p>
          <a:p>
            <a:pPr marL="0" indent="0">
              <a:buNone/>
            </a:pPr>
            <a:r>
              <a:rPr lang="en-US" altLang="ko-KR" sz="1600" dirty="0"/>
              <a:t>else: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parent.setRHS</a:t>
            </a:r>
            <a:r>
              <a:rPr lang="en-US" altLang="ko-KR" sz="1600" dirty="0"/>
              <a:t>(None)</a:t>
            </a:r>
          </a:p>
          <a:p>
            <a:pPr marL="0" indent="0">
              <a:buNone/>
            </a:pPr>
            <a:r>
              <a:rPr lang="en-US" altLang="ko-KR" sz="1600" dirty="0"/>
              <a:t>return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16817ECE-369C-48F2-B1BF-4FA10041D2A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H="1">
            <a:off x="4608664" y="3814619"/>
            <a:ext cx="1487335" cy="2351169"/>
          </a:xfrm>
          <a:prstGeom prst="bentConnector4">
            <a:avLst>
              <a:gd name="adj1" fmla="val 28721"/>
              <a:gd name="adj2" fmla="val 577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A8926B53-CF5A-4DD6-83EC-5BAC2044D92A}"/>
              </a:ext>
            </a:extLst>
          </p:cNvPr>
          <p:cNvSpPr/>
          <p:nvPr/>
        </p:nvSpPr>
        <p:spPr>
          <a:xfrm>
            <a:off x="8957423" y="1661589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8F0123A-D12A-49DD-BCDC-987009F174AD}"/>
              </a:ext>
            </a:extLst>
          </p:cNvPr>
          <p:cNvSpPr/>
          <p:nvPr/>
        </p:nvSpPr>
        <p:spPr>
          <a:xfrm>
            <a:off x="8409901" y="2356249"/>
            <a:ext cx="457089" cy="4570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14D9681-DA78-497F-AA15-0449FAE8A122}"/>
              </a:ext>
            </a:extLst>
          </p:cNvPr>
          <p:cNvSpPr/>
          <p:nvPr/>
        </p:nvSpPr>
        <p:spPr>
          <a:xfrm>
            <a:off x="9175868" y="2356249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E0ACF7-AF3A-45EE-A97F-3B38FF91EADC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8800051" y="2051739"/>
            <a:ext cx="224311" cy="371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802053-FC7D-40F7-ACF2-219A9F39A61B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9347573" y="2051739"/>
            <a:ext cx="56840" cy="30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BF70E4D1-9754-4F52-A6B3-67F26974D8AF}"/>
              </a:ext>
            </a:extLst>
          </p:cNvPr>
          <p:cNvSpPr/>
          <p:nvPr/>
        </p:nvSpPr>
        <p:spPr>
          <a:xfrm>
            <a:off x="11067715" y="172852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127514E-1657-49C4-AB9B-8F4F2A72766F}"/>
              </a:ext>
            </a:extLst>
          </p:cNvPr>
          <p:cNvSpPr/>
          <p:nvPr/>
        </p:nvSpPr>
        <p:spPr>
          <a:xfrm>
            <a:off x="11286160" y="2423188"/>
            <a:ext cx="457089" cy="4570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66907E3-39C7-4CBD-926C-95C76737DCBF}"/>
              </a:ext>
            </a:extLst>
          </p:cNvPr>
          <p:cNvCxnSpPr>
            <a:cxnSpLocks/>
            <a:stCxn id="14" idx="3"/>
            <a:endCxn id="19" idx="0"/>
          </p:cNvCxnSpPr>
          <p:nvPr/>
        </p:nvCxnSpPr>
        <p:spPr>
          <a:xfrm flipH="1">
            <a:off x="10890646" y="2118678"/>
            <a:ext cx="244008" cy="37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D218A7B-D1CA-43E0-920D-596B5E07F097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>
            <a:off x="11457865" y="2118678"/>
            <a:ext cx="56840" cy="30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01931C3-23C9-45DF-99C1-A39B2F59FCE2}"/>
              </a:ext>
            </a:extLst>
          </p:cNvPr>
          <p:cNvSpPr/>
          <p:nvPr/>
        </p:nvSpPr>
        <p:spPr>
          <a:xfrm>
            <a:off x="10662101" y="249837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11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207328" cy="1325563"/>
          </a:xfrm>
        </p:spPr>
        <p:txBody>
          <a:bodyPr/>
          <a:lstStyle/>
          <a:p>
            <a:r>
              <a:rPr lang="ko-KR" altLang="en-US" b="1" dirty="0"/>
              <a:t>데이터 순회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45527" y="998807"/>
            <a:ext cx="8146473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A72D5C-DE25-43B8-8D60-B3257D7F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이진 트리를 대상으로 하는 대표적인 순회의 세 가지 방법</a:t>
            </a:r>
            <a:endParaRPr lang="en-US" altLang="ko-KR" dirty="0"/>
          </a:p>
          <a:p>
            <a:pPr lvl="1"/>
            <a:r>
              <a:rPr lang="ko-KR" altLang="en-US" dirty="0"/>
              <a:t>전위 순회</a:t>
            </a:r>
            <a:r>
              <a:rPr lang="en-US" altLang="ko-KR" dirty="0"/>
              <a:t>(Preorder Traversal)</a:t>
            </a:r>
          </a:p>
          <a:p>
            <a:pPr lvl="1"/>
            <a:r>
              <a:rPr lang="ko-KR" altLang="en-US" dirty="0"/>
              <a:t>중위 순회</a:t>
            </a:r>
            <a:r>
              <a:rPr lang="en-US" altLang="ko-KR" dirty="0"/>
              <a:t>(</a:t>
            </a:r>
            <a:r>
              <a:rPr lang="en-US" altLang="ko-KR" dirty="0" err="1"/>
              <a:t>Inorder</a:t>
            </a:r>
            <a:r>
              <a:rPr lang="en-US" altLang="ko-KR" dirty="0"/>
              <a:t> Traversal)</a:t>
            </a:r>
          </a:p>
          <a:p>
            <a:pPr lvl="1"/>
            <a:r>
              <a:rPr lang="ko-KR" altLang="en-US" dirty="0"/>
              <a:t>후위 순회</a:t>
            </a:r>
            <a:r>
              <a:rPr lang="en-US" altLang="ko-KR" dirty="0"/>
              <a:t>(</a:t>
            </a:r>
            <a:r>
              <a:rPr lang="en-US" altLang="ko-KR" dirty="0" err="1"/>
              <a:t>Postorder</a:t>
            </a:r>
            <a:r>
              <a:rPr lang="en-US" altLang="ko-KR" dirty="0"/>
              <a:t> Traversal)</a:t>
            </a:r>
          </a:p>
          <a:p>
            <a:r>
              <a:rPr lang="ko-KR" altLang="en-US" dirty="0"/>
              <a:t>이진 트리를 순회하는 대표적인 방법은 </a:t>
            </a:r>
            <a:r>
              <a:rPr lang="en-US" altLang="ko-KR" dirty="0"/>
              <a:t>‘</a:t>
            </a:r>
            <a:r>
              <a:rPr lang="ko-KR" altLang="en-US" dirty="0"/>
              <a:t>루트 노드를 언제 방문하느냐</a:t>
            </a:r>
            <a:r>
              <a:rPr lang="en-US" altLang="ko-KR" dirty="0"/>
              <a:t>’</a:t>
            </a:r>
            <a:r>
              <a:rPr lang="ko-KR" altLang="en-US" dirty="0"/>
              <a:t>를 기준으로 나뉨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9E6B57-DE72-43BE-8EF7-9A23015C26A3}"/>
              </a:ext>
            </a:extLst>
          </p:cNvPr>
          <p:cNvSpPr/>
          <p:nvPr/>
        </p:nvSpPr>
        <p:spPr>
          <a:xfrm>
            <a:off x="2322748" y="4460451"/>
            <a:ext cx="492144" cy="492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F34D124-C4A8-4292-8A86-22C2419CE5E4}"/>
              </a:ext>
            </a:extLst>
          </p:cNvPr>
          <p:cNvSpPr/>
          <p:nvPr/>
        </p:nvSpPr>
        <p:spPr>
          <a:xfrm>
            <a:off x="1724228" y="5420397"/>
            <a:ext cx="492144" cy="492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C18CD9-9AC3-44F2-B123-E871C6A16F1E}"/>
              </a:ext>
            </a:extLst>
          </p:cNvPr>
          <p:cNvSpPr/>
          <p:nvPr/>
        </p:nvSpPr>
        <p:spPr>
          <a:xfrm>
            <a:off x="2968128" y="5407732"/>
            <a:ext cx="492144" cy="492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DE75B88-1C1B-47A1-8CAF-2D4BCC3AC7AF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V="1">
            <a:off x="1970300" y="4880522"/>
            <a:ext cx="424521" cy="539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425826-4327-4A53-A2AE-E7B75B289765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2742819" y="4880522"/>
            <a:ext cx="471381" cy="52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64463A8D-31BB-43FD-BD4D-3B113886DF30}"/>
              </a:ext>
            </a:extLst>
          </p:cNvPr>
          <p:cNvSpPr/>
          <p:nvPr/>
        </p:nvSpPr>
        <p:spPr>
          <a:xfrm>
            <a:off x="5524526" y="4452483"/>
            <a:ext cx="492144" cy="492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8F2A616-48FF-46FB-999A-8440D58F0E9E}"/>
              </a:ext>
            </a:extLst>
          </p:cNvPr>
          <p:cNvSpPr/>
          <p:nvPr/>
        </p:nvSpPr>
        <p:spPr>
          <a:xfrm>
            <a:off x="4926006" y="5412429"/>
            <a:ext cx="492144" cy="492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9A9259-2C0D-4094-B1DA-631361CCAB47}"/>
              </a:ext>
            </a:extLst>
          </p:cNvPr>
          <p:cNvSpPr/>
          <p:nvPr/>
        </p:nvSpPr>
        <p:spPr>
          <a:xfrm>
            <a:off x="6169906" y="5399764"/>
            <a:ext cx="492144" cy="492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8A55B21-B7DC-4E05-BB7C-573900BE53BA}"/>
              </a:ext>
            </a:extLst>
          </p:cNvPr>
          <p:cNvCxnSpPr>
            <a:stCxn id="18" idx="0"/>
            <a:endCxn id="17" idx="3"/>
          </p:cNvCxnSpPr>
          <p:nvPr/>
        </p:nvCxnSpPr>
        <p:spPr>
          <a:xfrm flipV="1">
            <a:off x="5172078" y="4872554"/>
            <a:ext cx="424521" cy="539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9A8FA0-735B-4C43-9709-417063DAFD80}"/>
              </a:ext>
            </a:extLst>
          </p:cNvPr>
          <p:cNvCxnSpPr>
            <a:cxnSpLocks/>
            <a:stCxn id="19" idx="0"/>
            <a:endCxn id="17" idx="5"/>
          </p:cNvCxnSpPr>
          <p:nvPr/>
        </p:nvCxnSpPr>
        <p:spPr>
          <a:xfrm flipH="1" flipV="1">
            <a:off x="5944597" y="4872554"/>
            <a:ext cx="471381" cy="52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2EAAD8AA-5A24-451F-B493-10FD54176C03}"/>
              </a:ext>
            </a:extLst>
          </p:cNvPr>
          <p:cNvSpPr/>
          <p:nvPr/>
        </p:nvSpPr>
        <p:spPr>
          <a:xfrm>
            <a:off x="8720665" y="4473116"/>
            <a:ext cx="492144" cy="492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50C6D7D-700B-4618-A88D-45F668C40E2F}"/>
              </a:ext>
            </a:extLst>
          </p:cNvPr>
          <p:cNvSpPr/>
          <p:nvPr/>
        </p:nvSpPr>
        <p:spPr>
          <a:xfrm>
            <a:off x="8122145" y="5433062"/>
            <a:ext cx="492144" cy="492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A501767-3BBC-4F83-888E-EDBAFA5577C6}"/>
              </a:ext>
            </a:extLst>
          </p:cNvPr>
          <p:cNvSpPr/>
          <p:nvPr/>
        </p:nvSpPr>
        <p:spPr>
          <a:xfrm>
            <a:off x="9366045" y="5420397"/>
            <a:ext cx="492144" cy="492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C8B0FA4-4FA6-4C40-90F2-66263163DD70}"/>
              </a:ext>
            </a:extLst>
          </p:cNvPr>
          <p:cNvCxnSpPr>
            <a:stCxn id="23" idx="0"/>
            <a:endCxn id="22" idx="3"/>
          </p:cNvCxnSpPr>
          <p:nvPr/>
        </p:nvCxnSpPr>
        <p:spPr>
          <a:xfrm flipV="1">
            <a:off x="8368217" y="4893187"/>
            <a:ext cx="424521" cy="539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005A4A6-ACCB-4D54-B8D4-8D990C19F97F}"/>
              </a:ext>
            </a:extLst>
          </p:cNvPr>
          <p:cNvCxnSpPr>
            <a:cxnSpLocks/>
            <a:stCxn id="24" idx="0"/>
            <a:endCxn id="22" idx="5"/>
          </p:cNvCxnSpPr>
          <p:nvPr/>
        </p:nvCxnSpPr>
        <p:spPr>
          <a:xfrm flipH="1" flipV="1">
            <a:off x="9140736" y="4893187"/>
            <a:ext cx="471381" cy="52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B4727674-4E0A-401F-AE15-CE4B499DCD6D}"/>
              </a:ext>
            </a:extLst>
          </p:cNvPr>
          <p:cNvSpPr/>
          <p:nvPr/>
        </p:nvSpPr>
        <p:spPr>
          <a:xfrm>
            <a:off x="5573215" y="5054204"/>
            <a:ext cx="591052" cy="527210"/>
          </a:xfrm>
          <a:custGeom>
            <a:avLst/>
            <a:gdLst>
              <a:gd name="connsiteX0" fmla="*/ 0 w 549291"/>
              <a:gd name="connsiteY0" fmla="*/ 480706 h 480706"/>
              <a:gd name="connsiteX1" fmla="*/ 147782 w 549291"/>
              <a:gd name="connsiteY1" fmla="*/ 415 h 480706"/>
              <a:gd name="connsiteX2" fmla="*/ 508000 w 549291"/>
              <a:gd name="connsiteY2" fmla="*/ 397578 h 480706"/>
              <a:gd name="connsiteX3" fmla="*/ 526473 w 549291"/>
              <a:gd name="connsiteY3" fmla="*/ 443760 h 48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291" h="480706">
                <a:moveTo>
                  <a:pt x="0" y="480706"/>
                </a:moveTo>
                <a:cubicBezTo>
                  <a:pt x="31557" y="247488"/>
                  <a:pt x="63115" y="14270"/>
                  <a:pt x="147782" y="415"/>
                </a:cubicBezTo>
                <a:cubicBezTo>
                  <a:pt x="232449" y="-13440"/>
                  <a:pt x="444885" y="323687"/>
                  <a:pt x="508000" y="397578"/>
                </a:cubicBezTo>
                <a:cubicBezTo>
                  <a:pt x="571115" y="471469"/>
                  <a:pt x="548794" y="457614"/>
                  <a:pt x="526473" y="4437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D1D80FB-6759-4D20-B26C-2CF3D64378DA}"/>
              </a:ext>
            </a:extLst>
          </p:cNvPr>
          <p:cNvSpPr/>
          <p:nvPr/>
        </p:nvSpPr>
        <p:spPr>
          <a:xfrm>
            <a:off x="2247526" y="5107709"/>
            <a:ext cx="615747" cy="651462"/>
          </a:xfrm>
          <a:custGeom>
            <a:avLst/>
            <a:gdLst>
              <a:gd name="connsiteX0" fmla="*/ 237056 w 615747"/>
              <a:gd name="connsiteY0" fmla="*/ 0 h 651462"/>
              <a:gd name="connsiteX1" fmla="*/ 15383 w 615747"/>
              <a:gd name="connsiteY1" fmla="*/ 581891 h 651462"/>
              <a:gd name="connsiteX2" fmla="*/ 615747 w 615747"/>
              <a:gd name="connsiteY2" fmla="*/ 618836 h 65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747" h="651462">
                <a:moveTo>
                  <a:pt x="237056" y="0"/>
                </a:moveTo>
                <a:cubicBezTo>
                  <a:pt x="94662" y="239376"/>
                  <a:pt x="-47732" y="478752"/>
                  <a:pt x="15383" y="581891"/>
                </a:cubicBezTo>
                <a:cubicBezTo>
                  <a:pt x="78498" y="685030"/>
                  <a:pt x="347122" y="651933"/>
                  <a:pt x="615747" y="61883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E1C3E350-7A59-47FA-B785-639D49FEAD5D}"/>
              </a:ext>
            </a:extLst>
          </p:cNvPr>
          <p:cNvSpPr/>
          <p:nvPr/>
        </p:nvSpPr>
        <p:spPr>
          <a:xfrm>
            <a:off x="8728364" y="5061527"/>
            <a:ext cx="570559" cy="667980"/>
          </a:xfrm>
          <a:custGeom>
            <a:avLst/>
            <a:gdLst>
              <a:gd name="connsiteX0" fmla="*/ 0 w 570559"/>
              <a:gd name="connsiteY0" fmla="*/ 628073 h 667980"/>
              <a:gd name="connsiteX1" fmla="*/ 554181 w 570559"/>
              <a:gd name="connsiteY1" fmla="*/ 600364 h 667980"/>
              <a:gd name="connsiteX2" fmla="*/ 369454 w 570559"/>
              <a:gd name="connsiteY2" fmla="*/ 0 h 66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559" h="667980">
                <a:moveTo>
                  <a:pt x="0" y="628073"/>
                </a:moveTo>
                <a:cubicBezTo>
                  <a:pt x="246302" y="666558"/>
                  <a:pt x="492605" y="705043"/>
                  <a:pt x="554181" y="600364"/>
                </a:cubicBezTo>
                <a:cubicBezTo>
                  <a:pt x="615757" y="495685"/>
                  <a:pt x="492605" y="247842"/>
                  <a:pt x="369454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76E96D-0F04-49DC-92AD-F1995239B647}"/>
              </a:ext>
            </a:extLst>
          </p:cNvPr>
          <p:cNvSpPr txBox="1"/>
          <p:nvPr/>
        </p:nvSpPr>
        <p:spPr>
          <a:xfrm>
            <a:off x="1960524" y="620119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전위 순회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73E288-4A2A-46AA-BCD6-AD72B30FF1EC}"/>
              </a:ext>
            </a:extLst>
          </p:cNvPr>
          <p:cNvSpPr txBox="1"/>
          <p:nvPr/>
        </p:nvSpPr>
        <p:spPr>
          <a:xfrm>
            <a:off x="5172078" y="615319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중위 순회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69F621-2C78-4742-A829-940DD8EF5810}"/>
              </a:ext>
            </a:extLst>
          </p:cNvPr>
          <p:cNvSpPr txBox="1"/>
          <p:nvPr/>
        </p:nvSpPr>
        <p:spPr>
          <a:xfrm>
            <a:off x="8418768" y="61769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후위 순회</a:t>
            </a:r>
          </a:p>
        </p:txBody>
      </p:sp>
    </p:spTree>
    <p:extLst>
      <p:ext uri="{BB962C8B-B14F-4D97-AF65-F5344CB8AC3E}">
        <p14:creationId xmlns:p14="http://schemas.microsoft.com/office/powerpoint/2010/main" val="427504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207328" cy="1325563"/>
          </a:xfrm>
        </p:spPr>
        <p:txBody>
          <a:bodyPr/>
          <a:lstStyle/>
          <a:p>
            <a:r>
              <a:rPr lang="ko-KR" altLang="en-US" b="1" dirty="0"/>
              <a:t>데이터 순회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45527" y="998807"/>
            <a:ext cx="8146473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EA363061-8493-4BDB-B4BC-EC7CA88EE11B}"/>
              </a:ext>
            </a:extLst>
          </p:cNvPr>
          <p:cNvSpPr/>
          <p:nvPr/>
        </p:nvSpPr>
        <p:spPr>
          <a:xfrm>
            <a:off x="2801137" y="1999402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0898350-A11F-4CC7-A8B3-00C42CB756A3}"/>
              </a:ext>
            </a:extLst>
          </p:cNvPr>
          <p:cNvSpPr/>
          <p:nvPr/>
        </p:nvSpPr>
        <p:spPr>
          <a:xfrm>
            <a:off x="2253615" y="2694062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6D4D4B5-A237-422E-87EA-46C2781E60C9}"/>
              </a:ext>
            </a:extLst>
          </p:cNvPr>
          <p:cNvSpPr/>
          <p:nvPr/>
        </p:nvSpPr>
        <p:spPr>
          <a:xfrm>
            <a:off x="3497515" y="268139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00F213E-C18B-4D42-8363-BF5B0E846D80}"/>
              </a:ext>
            </a:extLst>
          </p:cNvPr>
          <p:cNvSpPr/>
          <p:nvPr/>
        </p:nvSpPr>
        <p:spPr>
          <a:xfrm>
            <a:off x="2698120" y="3575972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23F74A6-312F-45FA-ADCD-F49ACFF4B947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2482160" y="2456491"/>
            <a:ext cx="547522" cy="23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3FEF101-9D0A-4C2B-B9A9-92E88A87FA9F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3029682" y="2456491"/>
            <a:ext cx="696378" cy="22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EED61E8-84A1-4897-9B5A-869DEFF09AB5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2482160" y="3151151"/>
            <a:ext cx="444505" cy="42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72906B52-09C9-4FE1-BB82-B753BE6C53A9}"/>
              </a:ext>
            </a:extLst>
          </p:cNvPr>
          <p:cNvSpPr/>
          <p:nvPr/>
        </p:nvSpPr>
        <p:spPr>
          <a:xfrm>
            <a:off x="1713752" y="3575971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FB05432-35BE-4E2B-A45C-B9BA4671711E}"/>
              </a:ext>
            </a:extLst>
          </p:cNvPr>
          <p:cNvCxnSpPr>
            <a:cxnSpLocks/>
            <a:stCxn id="29" idx="4"/>
            <a:endCxn id="41" idx="0"/>
          </p:cNvCxnSpPr>
          <p:nvPr/>
        </p:nvCxnSpPr>
        <p:spPr>
          <a:xfrm flipH="1">
            <a:off x="1942297" y="3151151"/>
            <a:ext cx="539863" cy="42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6A9493B9-5C5E-445C-B926-C921BE2BFC8C}"/>
              </a:ext>
            </a:extLst>
          </p:cNvPr>
          <p:cNvSpPr/>
          <p:nvPr/>
        </p:nvSpPr>
        <p:spPr>
          <a:xfrm>
            <a:off x="3495050" y="358531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5E61BE2-8D0F-48D6-B118-A318B22F493C}"/>
              </a:ext>
            </a:extLst>
          </p:cNvPr>
          <p:cNvSpPr/>
          <p:nvPr/>
        </p:nvSpPr>
        <p:spPr>
          <a:xfrm>
            <a:off x="4098419" y="359088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8A3AC79-4D00-4A5D-BF2F-79746B0CC299}"/>
              </a:ext>
            </a:extLst>
          </p:cNvPr>
          <p:cNvCxnSpPr>
            <a:cxnSpLocks/>
            <a:stCxn id="30" idx="4"/>
            <a:endCxn id="43" idx="0"/>
          </p:cNvCxnSpPr>
          <p:nvPr/>
        </p:nvCxnSpPr>
        <p:spPr>
          <a:xfrm flipH="1">
            <a:off x="3723595" y="3138486"/>
            <a:ext cx="2465" cy="44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38F0B85-84A7-4888-B6E8-CE4F7EE16306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>
            <a:off x="3726060" y="3138486"/>
            <a:ext cx="600904" cy="45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81B18D9-7296-4CD5-9D52-F34747F07C91}"/>
              </a:ext>
            </a:extLst>
          </p:cNvPr>
          <p:cNvSpPr/>
          <p:nvPr/>
        </p:nvSpPr>
        <p:spPr>
          <a:xfrm>
            <a:off x="1556571" y="4579201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E5DE0F5-4889-4908-B9BE-B65E00405614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 flipH="1">
            <a:off x="1785116" y="4033060"/>
            <a:ext cx="157181" cy="54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6E2306D9-5290-472C-B1EC-2D656A3060C7}"/>
              </a:ext>
            </a:extLst>
          </p:cNvPr>
          <p:cNvSpPr/>
          <p:nvPr/>
        </p:nvSpPr>
        <p:spPr>
          <a:xfrm>
            <a:off x="838199" y="457920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4E79D7-4CC9-4927-A624-42021121385A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1066744" y="4033060"/>
            <a:ext cx="875553" cy="54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9F5EC8D2-41BD-4AC8-BE2D-DB07280D843C}"/>
              </a:ext>
            </a:extLst>
          </p:cNvPr>
          <p:cNvSpPr/>
          <p:nvPr/>
        </p:nvSpPr>
        <p:spPr>
          <a:xfrm>
            <a:off x="2212325" y="4576635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141EF4D-1B25-42D1-A3F0-3D4BF3B2D4B0}"/>
              </a:ext>
            </a:extLst>
          </p:cNvPr>
          <p:cNvCxnSpPr>
            <a:cxnSpLocks/>
            <a:stCxn id="31" idx="4"/>
            <a:endCxn id="51" idx="0"/>
          </p:cNvCxnSpPr>
          <p:nvPr/>
        </p:nvCxnSpPr>
        <p:spPr>
          <a:xfrm flipH="1">
            <a:off x="2440870" y="4033061"/>
            <a:ext cx="485795" cy="5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AD0233D-A0AE-4B85-97B2-94F38A1691BB}"/>
              </a:ext>
            </a:extLst>
          </p:cNvPr>
          <p:cNvSpPr/>
          <p:nvPr/>
        </p:nvSpPr>
        <p:spPr>
          <a:xfrm>
            <a:off x="3353126" y="4591552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7B69721-2DA0-49F9-8559-2717F4D1592A}"/>
              </a:ext>
            </a:extLst>
          </p:cNvPr>
          <p:cNvCxnSpPr>
            <a:cxnSpLocks/>
            <a:stCxn id="43" idx="4"/>
            <a:endCxn id="53" idx="0"/>
          </p:cNvCxnSpPr>
          <p:nvPr/>
        </p:nvCxnSpPr>
        <p:spPr>
          <a:xfrm flipH="1">
            <a:off x="3581671" y="4042403"/>
            <a:ext cx="141924" cy="5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9B4D5C6B-F2BB-4069-A7D5-EF116C092C09}"/>
              </a:ext>
            </a:extLst>
          </p:cNvPr>
          <p:cNvSpPr/>
          <p:nvPr/>
        </p:nvSpPr>
        <p:spPr>
          <a:xfrm>
            <a:off x="4432581" y="4576635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4AA4003-5D2D-480D-9749-6CCD4ADF79BF}"/>
              </a:ext>
            </a:extLst>
          </p:cNvPr>
          <p:cNvSpPr/>
          <p:nvPr/>
        </p:nvSpPr>
        <p:spPr>
          <a:xfrm>
            <a:off x="5131534" y="458006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72C70A1-1CFC-4FD2-A4B6-83D0C21433AE}"/>
              </a:ext>
            </a:extLst>
          </p:cNvPr>
          <p:cNvCxnSpPr>
            <a:cxnSpLocks/>
            <a:stCxn id="44" idx="4"/>
            <a:endCxn id="55" idx="0"/>
          </p:cNvCxnSpPr>
          <p:nvPr/>
        </p:nvCxnSpPr>
        <p:spPr>
          <a:xfrm>
            <a:off x="4326964" y="4047977"/>
            <a:ext cx="334162" cy="52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48BE2F4-FBC4-4979-8FC2-01A840A03E64}"/>
              </a:ext>
            </a:extLst>
          </p:cNvPr>
          <p:cNvCxnSpPr>
            <a:cxnSpLocks/>
            <a:stCxn id="44" idx="4"/>
            <a:endCxn id="56" idx="0"/>
          </p:cNvCxnSpPr>
          <p:nvPr/>
        </p:nvCxnSpPr>
        <p:spPr>
          <a:xfrm>
            <a:off x="4326964" y="4047977"/>
            <a:ext cx="1033115" cy="53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63D8B340-58F4-45F3-87D0-CC92B710F9CC}"/>
              </a:ext>
            </a:extLst>
          </p:cNvPr>
          <p:cNvSpPr/>
          <p:nvPr/>
        </p:nvSpPr>
        <p:spPr>
          <a:xfrm>
            <a:off x="2763497" y="4595013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6D27E9E-2588-48BB-BBE7-0EF402BE2A09}"/>
              </a:ext>
            </a:extLst>
          </p:cNvPr>
          <p:cNvCxnSpPr>
            <a:cxnSpLocks/>
            <a:stCxn id="31" idx="4"/>
            <a:endCxn id="59" idx="0"/>
          </p:cNvCxnSpPr>
          <p:nvPr/>
        </p:nvCxnSpPr>
        <p:spPr>
          <a:xfrm>
            <a:off x="2926665" y="4033061"/>
            <a:ext cx="65377" cy="56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1F4DB377-35AC-40ED-9F12-79E028D004AF}"/>
              </a:ext>
            </a:extLst>
          </p:cNvPr>
          <p:cNvSpPr/>
          <p:nvPr/>
        </p:nvSpPr>
        <p:spPr>
          <a:xfrm>
            <a:off x="3910839" y="4591552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7CE581D-E522-4ACC-8F38-7D06BAD5EC18}"/>
              </a:ext>
            </a:extLst>
          </p:cNvPr>
          <p:cNvCxnSpPr>
            <a:cxnSpLocks/>
            <a:stCxn id="43" idx="4"/>
            <a:endCxn id="61" idx="0"/>
          </p:cNvCxnSpPr>
          <p:nvPr/>
        </p:nvCxnSpPr>
        <p:spPr>
          <a:xfrm>
            <a:off x="3723595" y="4042403"/>
            <a:ext cx="415789" cy="5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BB461E-A81F-4C80-9C4D-17089B67E28F}"/>
              </a:ext>
            </a:extLst>
          </p:cNvPr>
          <p:cNvSpPr txBox="1"/>
          <p:nvPr/>
        </p:nvSpPr>
        <p:spPr>
          <a:xfrm>
            <a:off x="6012873" y="1639002"/>
            <a:ext cx="1322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전위 순회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중위 순회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후위 순회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474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21880" cy="1325563"/>
          </a:xfrm>
        </p:spPr>
        <p:txBody>
          <a:bodyPr/>
          <a:lstStyle/>
          <a:p>
            <a:r>
              <a:rPr lang="ko-KR" altLang="en-US" b="1"/>
              <a:t>데이터 순회 코드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360079" y="998807"/>
            <a:ext cx="6831921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F35A05EA-76EE-4327-80A6-E7485D46CE6C}"/>
              </a:ext>
            </a:extLst>
          </p:cNvPr>
          <p:cNvSpPr txBox="1">
            <a:spLocks/>
          </p:cNvSpPr>
          <p:nvPr/>
        </p:nvSpPr>
        <p:spPr>
          <a:xfrm>
            <a:off x="561112" y="1876369"/>
            <a:ext cx="3713018" cy="4829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def </a:t>
            </a:r>
            <a:r>
              <a:rPr lang="en-US" altLang="ko-KR" sz="1100" dirty="0" err="1"/>
              <a:t>traversePreOrder</a:t>
            </a:r>
            <a:r>
              <a:rPr lang="en-US" altLang="ko-KR" sz="1100" dirty="0"/>
              <a:t>(self, node = None):</a:t>
            </a:r>
          </a:p>
          <a:p>
            <a:pPr marL="0" indent="0">
              <a:buNone/>
            </a:pPr>
            <a:r>
              <a:rPr lang="en-US" altLang="ko-KR" sz="1100" dirty="0"/>
              <a:t>    if node is None:</a:t>
            </a:r>
          </a:p>
          <a:p>
            <a:pPr marL="0" indent="0">
              <a:buNone/>
            </a:pPr>
            <a:r>
              <a:rPr lang="en-US" altLang="ko-KR" sz="1100" dirty="0"/>
              <a:t>        node = </a:t>
            </a:r>
            <a:r>
              <a:rPr lang="en-US" altLang="ko-KR" sz="1100" dirty="0" err="1"/>
              <a:t>self.root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  ret = []</a:t>
            </a:r>
          </a:p>
          <a:p>
            <a:pPr marL="0" indent="0">
              <a:buNone/>
            </a:pPr>
            <a:r>
              <a:rPr lang="en-US" altLang="ko-KR" sz="1100" b="1" dirty="0"/>
              <a:t>    </a:t>
            </a:r>
            <a:r>
              <a:rPr lang="en-US" altLang="ko-KR" sz="1100" b="1" dirty="0" err="1"/>
              <a:t>ret.append</a:t>
            </a:r>
            <a:r>
              <a:rPr lang="en-US" altLang="ko-KR" sz="1100" b="1" dirty="0"/>
              <a:t>( </a:t>
            </a:r>
            <a:r>
              <a:rPr lang="en-US" altLang="ko-KR" sz="1100" b="1" dirty="0" err="1"/>
              <a:t>node.getValue</a:t>
            </a:r>
            <a:r>
              <a:rPr lang="en-US" altLang="ko-KR" sz="1100" b="1" dirty="0"/>
              <a:t>() )</a:t>
            </a:r>
          </a:p>
          <a:p>
            <a:pPr marL="0" indent="0">
              <a:buNone/>
            </a:pPr>
            <a:r>
              <a:rPr lang="en-US" altLang="ko-KR" sz="1100" dirty="0"/>
              <a:t>    if </a:t>
            </a:r>
            <a:r>
              <a:rPr lang="en-US" altLang="ko-KR" sz="1100" dirty="0" err="1"/>
              <a:t>node.getLHS</a:t>
            </a:r>
            <a:r>
              <a:rPr lang="en-US" altLang="ko-KR" sz="1100" dirty="0"/>
              <a:t>() is not None:</a:t>
            </a:r>
          </a:p>
          <a:p>
            <a:pPr marL="0" indent="0">
              <a:buNone/>
            </a:pPr>
            <a:r>
              <a:rPr lang="en-US" altLang="ko-KR" sz="1100" dirty="0"/>
              <a:t>        ret = ret + </a:t>
            </a:r>
            <a:r>
              <a:rPr lang="en-US" altLang="ko-KR" sz="1100" dirty="0" err="1"/>
              <a:t>self.traversePreOrder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node.getLHS</a:t>
            </a:r>
            <a:r>
              <a:rPr lang="en-US" altLang="ko-KR" sz="1100" dirty="0"/>
              <a:t>())</a:t>
            </a:r>
          </a:p>
          <a:p>
            <a:pPr marL="0" indent="0">
              <a:buNone/>
            </a:pPr>
            <a:r>
              <a:rPr lang="en-US" altLang="ko-KR" sz="1100" dirty="0"/>
              <a:t>    if </a:t>
            </a:r>
            <a:r>
              <a:rPr lang="en-US" altLang="ko-KR" sz="1100" dirty="0" err="1"/>
              <a:t>node.getRHS</a:t>
            </a:r>
            <a:r>
              <a:rPr lang="en-US" altLang="ko-KR" sz="1100" dirty="0"/>
              <a:t>() is not None:</a:t>
            </a:r>
          </a:p>
          <a:p>
            <a:pPr marL="0" indent="0">
              <a:buNone/>
            </a:pPr>
            <a:r>
              <a:rPr lang="en-US" altLang="ko-KR" sz="1100" dirty="0"/>
              <a:t>        ret = ret + </a:t>
            </a:r>
            <a:r>
              <a:rPr lang="en-US" altLang="ko-KR" sz="1100" dirty="0" err="1"/>
              <a:t>self.traversePreOrder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node.getRHS</a:t>
            </a:r>
            <a:r>
              <a:rPr lang="en-US" altLang="ko-KR" sz="1100" dirty="0"/>
              <a:t>())</a:t>
            </a:r>
          </a:p>
          <a:p>
            <a:pPr marL="0" indent="0">
              <a:buNone/>
            </a:pPr>
            <a:r>
              <a:rPr lang="en-US" altLang="ko-KR" sz="1100" dirty="0"/>
              <a:t>    return ret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4AAD4B00-4B00-47F9-85E6-0725DC6F53F0}"/>
              </a:ext>
            </a:extLst>
          </p:cNvPr>
          <p:cNvSpPr txBox="1">
            <a:spLocks/>
          </p:cNvSpPr>
          <p:nvPr/>
        </p:nvSpPr>
        <p:spPr>
          <a:xfrm>
            <a:off x="4417294" y="1876369"/>
            <a:ext cx="3713018" cy="4829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def </a:t>
            </a:r>
            <a:r>
              <a:rPr lang="en-US" altLang="ko-KR" sz="1100" dirty="0" err="1"/>
              <a:t>traverseInOrder</a:t>
            </a:r>
            <a:r>
              <a:rPr lang="en-US" altLang="ko-KR" sz="1100" dirty="0"/>
              <a:t>(self, node = None):</a:t>
            </a:r>
          </a:p>
          <a:p>
            <a:pPr marL="0" indent="0">
              <a:buNone/>
            </a:pPr>
            <a:r>
              <a:rPr lang="en-US" altLang="ko-KR" sz="1100" dirty="0"/>
              <a:t>    if node is None:</a:t>
            </a:r>
          </a:p>
          <a:p>
            <a:pPr marL="0" indent="0">
              <a:buNone/>
            </a:pPr>
            <a:r>
              <a:rPr lang="en-US" altLang="ko-KR" sz="1100" dirty="0"/>
              <a:t>        node = </a:t>
            </a:r>
            <a:r>
              <a:rPr lang="en-US" altLang="ko-KR" sz="1100" dirty="0" err="1"/>
              <a:t>self.root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  ret = []</a:t>
            </a:r>
          </a:p>
          <a:p>
            <a:pPr marL="0" indent="0">
              <a:buNone/>
            </a:pPr>
            <a:r>
              <a:rPr lang="en-US" altLang="ko-KR" sz="1100" dirty="0"/>
              <a:t>    if </a:t>
            </a:r>
            <a:r>
              <a:rPr lang="en-US" altLang="ko-KR" sz="1100" dirty="0" err="1"/>
              <a:t>node.getLHS</a:t>
            </a:r>
            <a:r>
              <a:rPr lang="en-US" altLang="ko-KR" sz="1100" dirty="0"/>
              <a:t>() is not None:</a:t>
            </a:r>
          </a:p>
          <a:p>
            <a:pPr marL="0" indent="0">
              <a:buNone/>
            </a:pPr>
            <a:r>
              <a:rPr lang="en-US" altLang="ko-KR" sz="1100" dirty="0"/>
              <a:t>        ret = ret + </a:t>
            </a:r>
            <a:r>
              <a:rPr lang="en-US" altLang="ko-KR" sz="1100" dirty="0" err="1"/>
              <a:t>self.traverseInOrder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node.getLHS</a:t>
            </a:r>
            <a:r>
              <a:rPr lang="en-US" altLang="ko-KR" sz="1100" dirty="0"/>
              <a:t>())</a:t>
            </a:r>
          </a:p>
          <a:p>
            <a:pPr marL="0" indent="0">
              <a:buNone/>
            </a:pPr>
            <a:r>
              <a:rPr lang="en-US" altLang="ko-KR" sz="1100" b="1" dirty="0"/>
              <a:t>    </a:t>
            </a:r>
            <a:r>
              <a:rPr lang="en-US" altLang="ko-KR" sz="1100" b="1" dirty="0" err="1"/>
              <a:t>ret.append</a:t>
            </a:r>
            <a:r>
              <a:rPr lang="en-US" altLang="ko-KR" sz="1100" b="1" dirty="0"/>
              <a:t>( </a:t>
            </a:r>
            <a:r>
              <a:rPr lang="en-US" altLang="ko-KR" sz="1100" b="1" dirty="0" err="1"/>
              <a:t>node.getValue</a:t>
            </a:r>
            <a:r>
              <a:rPr lang="en-US" altLang="ko-KR" sz="1100" b="1" dirty="0"/>
              <a:t>() )</a:t>
            </a:r>
          </a:p>
          <a:p>
            <a:pPr marL="0" indent="0">
              <a:buNone/>
            </a:pPr>
            <a:r>
              <a:rPr lang="en-US" altLang="ko-KR" sz="1100" dirty="0"/>
              <a:t>    if </a:t>
            </a:r>
            <a:r>
              <a:rPr lang="en-US" altLang="ko-KR" sz="1100" dirty="0" err="1"/>
              <a:t>node.getRHS</a:t>
            </a:r>
            <a:r>
              <a:rPr lang="en-US" altLang="ko-KR" sz="1100" dirty="0"/>
              <a:t>() is not None:</a:t>
            </a:r>
          </a:p>
          <a:p>
            <a:pPr marL="0" indent="0">
              <a:buNone/>
            </a:pPr>
            <a:r>
              <a:rPr lang="en-US" altLang="ko-KR" sz="1100" dirty="0"/>
              <a:t>        ret = ret + </a:t>
            </a:r>
            <a:r>
              <a:rPr lang="en-US" altLang="ko-KR" sz="1100" dirty="0" err="1"/>
              <a:t>self.traverseInOrder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node.getRHS</a:t>
            </a:r>
            <a:r>
              <a:rPr lang="en-US" altLang="ko-KR" sz="1100" dirty="0"/>
              <a:t>()) </a:t>
            </a:r>
          </a:p>
          <a:p>
            <a:pPr marL="0" indent="0">
              <a:buNone/>
            </a:pPr>
            <a:r>
              <a:rPr lang="en-US" altLang="ko-KR" sz="1100" dirty="0"/>
              <a:t>    return ret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45E8C0B0-3C1B-42B1-B0A9-A91637A5894B}"/>
              </a:ext>
            </a:extLst>
          </p:cNvPr>
          <p:cNvSpPr txBox="1">
            <a:spLocks/>
          </p:cNvSpPr>
          <p:nvPr/>
        </p:nvSpPr>
        <p:spPr>
          <a:xfrm>
            <a:off x="8273476" y="1876369"/>
            <a:ext cx="3713018" cy="4829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def </a:t>
            </a:r>
            <a:r>
              <a:rPr lang="en-US" altLang="ko-KR" sz="1100" dirty="0" err="1"/>
              <a:t>traversePostOrder</a:t>
            </a:r>
            <a:r>
              <a:rPr lang="en-US" altLang="ko-KR" sz="1100" dirty="0"/>
              <a:t>(self, node = None):</a:t>
            </a:r>
          </a:p>
          <a:p>
            <a:pPr marL="0" indent="0">
              <a:buNone/>
            </a:pPr>
            <a:r>
              <a:rPr lang="en-US" altLang="ko-KR" sz="1100" dirty="0"/>
              <a:t>    if node is None:</a:t>
            </a:r>
          </a:p>
          <a:p>
            <a:pPr marL="0" indent="0">
              <a:buNone/>
            </a:pPr>
            <a:r>
              <a:rPr lang="en-US" altLang="ko-KR" sz="1100" dirty="0"/>
              <a:t>        node = </a:t>
            </a:r>
            <a:r>
              <a:rPr lang="en-US" altLang="ko-KR" sz="1100" dirty="0" err="1"/>
              <a:t>self.root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  ret = []</a:t>
            </a:r>
          </a:p>
          <a:p>
            <a:pPr marL="0" indent="0">
              <a:buNone/>
            </a:pPr>
            <a:r>
              <a:rPr lang="en-US" altLang="ko-KR" sz="1100" dirty="0"/>
              <a:t>    if </a:t>
            </a:r>
            <a:r>
              <a:rPr lang="en-US" altLang="ko-KR" sz="1100" dirty="0" err="1"/>
              <a:t>node.getLHS</a:t>
            </a:r>
            <a:r>
              <a:rPr lang="en-US" altLang="ko-KR" sz="1100" dirty="0"/>
              <a:t>() is not None:</a:t>
            </a:r>
          </a:p>
          <a:p>
            <a:pPr marL="0" indent="0">
              <a:buNone/>
            </a:pPr>
            <a:r>
              <a:rPr lang="en-US" altLang="ko-KR" sz="1100" dirty="0"/>
              <a:t>        ret = ret + </a:t>
            </a:r>
            <a:r>
              <a:rPr lang="en-US" altLang="ko-KR" sz="1100" dirty="0" err="1"/>
              <a:t>self.traversePostOrder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node.getLHS</a:t>
            </a:r>
            <a:r>
              <a:rPr lang="en-US" altLang="ko-KR" sz="1100" dirty="0"/>
              <a:t>())</a:t>
            </a:r>
          </a:p>
          <a:p>
            <a:pPr marL="0" indent="0">
              <a:buNone/>
            </a:pPr>
            <a:r>
              <a:rPr lang="en-US" altLang="ko-KR" sz="1100" dirty="0"/>
              <a:t>    if </a:t>
            </a:r>
            <a:r>
              <a:rPr lang="en-US" altLang="ko-KR" sz="1100" dirty="0" err="1"/>
              <a:t>node.getRHS</a:t>
            </a:r>
            <a:r>
              <a:rPr lang="en-US" altLang="ko-KR" sz="1100" dirty="0"/>
              <a:t>() is not None:</a:t>
            </a:r>
          </a:p>
          <a:p>
            <a:pPr marL="0" indent="0">
              <a:buNone/>
            </a:pPr>
            <a:r>
              <a:rPr lang="en-US" altLang="ko-KR" sz="1100" dirty="0"/>
              <a:t>        ret = ret + </a:t>
            </a:r>
            <a:r>
              <a:rPr lang="en-US" altLang="ko-KR" sz="1100" dirty="0" err="1"/>
              <a:t>self.traversePostOrder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node.getRHS</a:t>
            </a:r>
            <a:r>
              <a:rPr lang="en-US" altLang="ko-KR" sz="1100" dirty="0"/>
              <a:t>())</a:t>
            </a:r>
          </a:p>
          <a:p>
            <a:pPr marL="0" indent="0">
              <a:buNone/>
            </a:pPr>
            <a:r>
              <a:rPr lang="en-US" altLang="ko-KR" sz="1100" b="1" dirty="0"/>
              <a:t>    </a:t>
            </a:r>
            <a:r>
              <a:rPr lang="en-US" altLang="ko-KR" sz="1100" b="1" dirty="0" err="1"/>
              <a:t>ret.append</a:t>
            </a:r>
            <a:r>
              <a:rPr lang="en-US" altLang="ko-KR" sz="1100" b="1" dirty="0"/>
              <a:t>( </a:t>
            </a:r>
            <a:r>
              <a:rPr lang="en-US" altLang="ko-KR" sz="1100" b="1" dirty="0" err="1"/>
              <a:t>node.getValue</a:t>
            </a:r>
            <a:r>
              <a:rPr lang="en-US" altLang="ko-KR" sz="1100" b="1" dirty="0"/>
              <a:t>() )</a:t>
            </a:r>
          </a:p>
          <a:p>
            <a:pPr marL="0" indent="0">
              <a:buNone/>
            </a:pPr>
            <a:r>
              <a:rPr lang="en-US" altLang="ko-KR" sz="1100" dirty="0"/>
              <a:t>    return ret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F6410E9-1364-4B62-B2BE-1EA7D67ADFC3}"/>
              </a:ext>
            </a:extLst>
          </p:cNvPr>
          <p:cNvCxnSpPr/>
          <p:nvPr/>
        </p:nvCxnSpPr>
        <p:spPr>
          <a:xfrm>
            <a:off x="4274130" y="1818698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540D96B-7C63-4D67-A580-65DF5B1FFEC6}"/>
              </a:ext>
            </a:extLst>
          </p:cNvPr>
          <p:cNvCxnSpPr/>
          <p:nvPr/>
        </p:nvCxnSpPr>
        <p:spPr>
          <a:xfrm>
            <a:off x="8155715" y="1818698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4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954540" cy="1325563"/>
          </a:xfrm>
        </p:spPr>
        <p:txBody>
          <a:bodyPr/>
          <a:lstStyle/>
          <a:p>
            <a:r>
              <a:rPr lang="ko-KR" altLang="en-US" b="1" dirty="0"/>
              <a:t>데이터 층별 순회</a:t>
            </a:r>
            <a:r>
              <a:rPr lang="en-US" altLang="ko-KR" b="1" dirty="0"/>
              <a:t>(Level-Order)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792738" y="998807"/>
            <a:ext cx="3399262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A72D5C-DE25-43B8-8D60-B3257D7F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이진 탐색 트리에서 레벨 순회는 위에서부터 차례로 방문하는 방식</a:t>
            </a:r>
            <a:endParaRPr lang="en-US" altLang="ko-KR" dirty="0"/>
          </a:p>
          <a:p>
            <a:r>
              <a:rPr lang="ko-KR" altLang="en-US" dirty="0"/>
              <a:t>이 순회방식에서 </a:t>
            </a:r>
            <a:r>
              <a:rPr lang="en-US" altLang="ko-KR" dirty="0"/>
              <a:t>Queue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ko-KR" altLang="en-US" dirty="0"/>
              <a:t>노드를 방문하면 동시에 자식 노드를 큐에다 저장해 놓고 나중에 큐에 들어갔던 자식 노드를 방문하는 방식</a:t>
            </a:r>
          </a:p>
        </p:txBody>
      </p:sp>
    </p:spTree>
    <p:extLst>
      <p:ext uri="{BB962C8B-B14F-4D97-AF65-F5344CB8AC3E}">
        <p14:creationId xmlns:p14="http://schemas.microsoft.com/office/powerpoint/2010/main" val="4037555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21880" cy="1325563"/>
          </a:xfrm>
        </p:spPr>
        <p:txBody>
          <a:bodyPr/>
          <a:lstStyle/>
          <a:p>
            <a:r>
              <a:rPr lang="ko-KR" altLang="en-US" b="1" dirty="0"/>
              <a:t>데이터 층별 순회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360079" y="998807"/>
            <a:ext cx="6831921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EA363061-8493-4BDB-B4BC-EC7CA88EE11B}"/>
              </a:ext>
            </a:extLst>
          </p:cNvPr>
          <p:cNvSpPr/>
          <p:nvPr/>
        </p:nvSpPr>
        <p:spPr>
          <a:xfrm>
            <a:off x="2801137" y="1999402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0898350-A11F-4CC7-A8B3-00C42CB756A3}"/>
              </a:ext>
            </a:extLst>
          </p:cNvPr>
          <p:cNvSpPr/>
          <p:nvPr/>
        </p:nvSpPr>
        <p:spPr>
          <a:xfrm>
            <a:off x="2253615" y="2694062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6D4D4B5-A237-422E-87EA-46C2781E60C9}"/>
              </a:ext>
            </a:extLst>
          </p:cNvPr>
          <p:cNvSpPr/>
          <p:nvPr/>
        </p:nvSpPr>
        <p:spPr>
          <a:xfrm>
            <a:off x="3497515" y="268139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00F213E-C18B-4D42-8363-BF5B0E846D80}"/>
              </a:ext>
            </a:extLst>
          </p:cNvPr>
          <p:cNvSpPr/>
          <p:nvPr/>
        </p:nvSpPr>
        <p:spPr>
          <a:xfrm>
            <a:off x="2698120" y="3575972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23F74A6-312F-45FA-ADCD-F49ACFF4B947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2482160" y="2456491"/>
            <a:ext cx="547522" cy="23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3FEF101-9D0A-4C2B-B9A9-92E88A87FA9F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3029682" y="2456491"/>
            <a:ext cx="696378" cy="22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EED61E8-84A1-4897-9B5A-869DEFF09AB5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2482160" y="3151151"/>
            <a:ext cx="444505" cy="42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72906B52-09C9-4FE1-BB82-B753BE6C53A9}"/>
              </a:ext>
            </a:extLst>
          </p:cNvPr>
          <p:cNvSpPr/>
          <p:nvPr/>
        </p:nvSpPr>
        <p:spPr>
          <a:xfrm>
            <a:off x="1713752" y="3575971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FB05432-35BE-4E2B-A45C-B9BA4671711E}"/>
              </a:ext>
            </a:extLst>
          </p:cNvPr>
          <p:cNvCxnSpPr>
            <a:cxnSpLocks/>
            <a:stCxn id="29" idx="4"/>
            <a:endCxn id="41" idx="0"/>
          </p:cNvCxnSpPr>
          <p:nvPr/>
        </p:nvCxnSpPr>
        <p:spPr>
          <a:xfrm flipH="1">
            <a:off x="1942297" y="3151151"/>
            <a:ext cx="539863" cy="42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6A9493B9-5C5E-445C-B926-C921BE2BFC8C}"/>
              </a:ext>
            </a:extLst>
          </p:cNvPr>
          <p:cNvSpPr/>
          <p:nvPr/>
        </p:nvSpPr>
        <p:spPr>
          <a:xfrm>
            <a:off x="3495050" y="358531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5E61BE2-8D0F-48D6-B118-A318B22F493C}"/>
              </a:ext>
            </a:extLst>
          </p:cNvPr>
          <p:cNvSpPr/>
          <p:nvPr/>
        </p:nvSpPr>
        <p:spPr>
          <a:xfrm>
            <a:off x="4098419" y="359088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8A3AC79-4D00-4A5D-BF2F-79746B0CC299}"/>
              </a:ext>
            </a:extLst>
          </p:cNvPr>
          <p:cNvCxnSpPr>
            <a:cxnSpLocks/>
            <a:stCxn id="30" idx="4"/>
            <a:endCxn id="43" idx="0"/>
          </p:cNvCxnSpPr>
          <p:nvPr/>
        </p:nvCxnSpPr>
        <p:spPr>
          <a:xfrm flipH="1">
            <a:off x="3723595" y="3138486"/>
            <a:ext cx="2465" cy="44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38F0B85-84A7-4888-B6E8-CE4F7EE16306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>
            <a:off x="3726060" y="3138486"/>
            <a:ext cx="600904" cy="45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81B18D9-7296-4CD5-9D52-F34747F07C91}"/>
              </a:ext>
            </a:extLst>
          </p:cNvPr>
          <p:cNvSpPr/>
          <p:nvPr/>
        </p:nvSpPr>
        <p:spPr>
          <a:xfrm>
            <a:off x="1556571" y="4579201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E5DE0F5-4889-4908-B9BE-B65E00405614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 flipH="1">
            <a:off x="1785116" y="4033060"/>
            <a:ext cx="157181" cy="54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6E2306D9-5290-472C-B1EC-2D656A3060C7}"/>
              </a:ext>
            </a:extLst>
          </p:cNvPr>
          <p:cNvSpPr/>
          <p:nvPr/>
        </p:nvSpPr>
        <p:spPr>
          <a:xfrm>
            <a:off x="838199" y="457920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4E79D7-4CC9-4927-A624-42021121385A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1066744" y="4033060"/>
            <a:ext cx="875553" cy="54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9F5EC8D2-41BD-4AC8-BE2D-DB07280D843C}"/>
              </a:ext>
            </a:extLst>
          </p:cNvPr>
          <p:cNvSpPr/>
          <p:nvPr/>
        </p:nvSpPr>
        <p:spPr>
          <a:xfrm>
            <a:off x="2212325" y="4576635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141EF4D-1B25-42D1-A3F0-3D4BF3B2D4B0}"/>
              </a:ext>
            </a:extLst>
          </p:cNvPr>
          <p:cNvCxnSpPr>
            <a:cxnSpLocks/>
            <a:stCxn id="31" idx="4"/>
            <a:endCxn id="51" idx="0"/>
          </p:cNvCxnSpPr>
          <p:nvPr/>
        </p:nvCxnSpPr>
        <p:spPr>
          <a:xfrm flipH="1">
            <a:off x="2440870" y="4033061"/>
            <a:ext cx="485795" cy="5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63D8B340-58F4-45F3-87D0-CC92B710F9CC}"/>
              </a:ext>
            </a:extLst>
          </p:cNvPr>
          <p:cNvSpPr/>
          <p:nvPr/>
        </p:nvSpPr>
        <p:spPr>
          <a:xfrm>
            <a:off x="2763497" y="4595013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6D27E9E-2588-48BB-BBE7-0EF402BE2A09}"/>
              </a:ext>
            </a:extLst>
          </p:cNvPr>
          <p:cNvCxnSpPr>
            <a:cxnSpLocks/>
            <a:stCxn id="31" idx="4"/>
            <a:endCxn id="59" idx="0"/>
          </p:cNvCxnSpPr>
          <p:nvPr/>
        </p:nvCxnSpPr>
        <p:spPr>
          <a:xfrm>
            <a:off x="2926665" y="4033061"/>
            <a:ext cx="65377" cy="56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937E2A-FFE9-4074-AB62-E2C64A151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22080"/>
              </p:ext>
            </p:extLst>
          </p:nvPr>
        </p:nvGraphicFramePr>
        <p:xfrm>
          <a:off x="6372969" y="1375932"/>
          <a:ext cx="5670642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2547">
                  <a:extLst>
                    <a:ext uri="{9D8B030D-6E8A-4147-A177-3AD203B41FA5}">
                      <a16:colId xmlns:a16="http://schemas.microsoft.com/office/drawing/2014/main" val="458288263"/>
                    </a:ext>
                  </a:extLst>
                </a:gridCol>
                <a:gridCol w="4608095">
                  <a:extLst>
                    <a:ext uri="{9D8B030D-6E8A-4147-A177-3AD203B41FA5}">
                      <a16:colId xmlns:a16="http://schemas.microsoft.com/office/drawing/2014/main" val="1773455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Current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3512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3656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0967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6250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659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4077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8399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2692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1310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202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9529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3244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5959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637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5887447" cy="1325563"/>
          </a:xfrm>
        </p:spPr>
        <p:txBody>
          <a:bodyPr/>
          <a:lstStyle/>
          <a:p>
            <a:r>
              <a:rPr lang="ko-KR" altLang="en-US" b="1" dirty="0"/>
              <a:t>데이터 층별 순회 코드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25645" y="998807"/>
            <a:ext cx="5466355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F35A05EA-76EE-4327-80A6-E7485D46CE6C}"/>
              </a:ext>
            </a:extLst>
          </p:cNvPr>
          <p:cNvSpPr txBox="1">
            <a:spLocks/>
          </p:cNvSpPr>
          <p:nvPr/>
        </p:nvSpPr>
        <p:spPr>
          <a:xfrm>
            <a:off x="6725645" y="1456569"/>
            <a:ext cx="4684297" cy="4829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def </a:t>
            </a:r>
            <a:r>
              <a:rPr lang="en-US" altLang="ko-KR" sz="1600" dirty="0" err="1"/>
              <a:t>traverseLevelOrder</a:t>
            </a:r>
            <a:r>
              <a:rPr lang="en-US" altLang="ko-KR" sz="1600" dirty="0"/>
              <a:t>(self):</a:t>
            </a:r>
          </a:p>
          <a:p>
            <a:pPr marL="0" indent="0">
              <a:buNone/>
            </a:pPr>
            <a:r>
              <a:rPr lang="en-US" altLang="ko-KR" sz="1600" dirty="0"/>
              <a:t>    ret = []</a:t>
            </a:r>
          </a:p>
          <a:p>
            <a:pPr marL="0" indent="0">
              <a:buNone/>
            </a:pPr>
            <a:r>
              <a:rPr lang="en-US" altLang="ko-KR" sz="1600" dirty="0"/>
              <a:t>    Q = Queue()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Q.enqueue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self.root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    while not </a:t>
            </a:r>
            <a:r>
              <a:rPr lang="en-US" altLang="ko-KR" sz="1600" dirty="0" err="1"/>
              <a:t>Q.isEmpty</a:t>
            </a:r>
            <a:r>
              <a:rPr lang="en-US" altLang="ko-KR" sz="1600" dirty="0"/>
              <a:t>():</a:t>
            </a:r>
          </a:p>
          <a:p>
            <a:pPr marL="0" indent="0">
              <a:buNone/>
            </a:pPr>
            <a:r>
              <a:rPr lang="en-US" altLang="ko-KR" sz="1600" dirty="0"/>
              <a:t>        node = </a:t>
            </a:r>
            <a:r>
              <a:rPr lang="en-US" altLang="ko-KR" sz="1600" dirty="0" err="1"/>
              <a:t>Q.dequeue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r>
              <a:rPr lang="en-US" altLang="ko-KR" sz="1600" dirty="0"/>
              <a:t>        if node is None:</a:t>
            </a:r>
          </a:p>
          <a:p>
            <a:pPr marL="0" indent="0">
              <a:buNone/>
            </a:pPr>
            <a:r>
              <a:rPr lang="en-US" altLang="ko-KR" sz="1600" dirty="0"/>
              <a:t>            continue 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ret.append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node.getValue</a:t>
            </a:r>
            <a:r>
              <a:rPr lang="en-US" altLang="ko-KR" sz="1600" dirty="0"/>
              <a:t>())</a:t>
            </a:r>
          </a:p>
          <a:p>
            <a:pPr marL="0" indent="0">
              <a:buNone/>
            </a:pPr>
            <a:r>
              <a:rPr lang="en-US" altLang="ko-KR" sz="1600" dirty="0"/>
              <a:t>        if </a:t>
            </a:r>
            <a:r>
              <a:rPr lang="en-US" altLang="ko-KR" sz="1600" dirty="0" err="1"/>
              <a:t>node.getLHS</a:t>
            </a:r>
            <a:r>
              <a:rPr lang="en-US" altLang="ko-KR" sz="1600" dirty="0"/>
              <a:t>() is not None:</a:t>
            </a:r>
          </a:p>
          <a:p>
            <a:pPr marL="0" indent="0"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Q.enqueue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node.getLHS</a:t>
            </a:r>
            <a:r>
              <a:rPr lang="en-US" altLang="ko-KR" sz="1600" dirty="0"/>
              <a:t>())</a:t>
            </a:r>
          </a:p>
          <a:p>
            <a:pPr marL="0" indent="0">
              <a:buNone/>
            </a:pPr>
            <a:r>
              <a:rPr lang="en-US" altLang="ko-KR" sz="1600" dirty="0"/>
              <a:t>        if </a:t>
            </a:r>
            <a:r>
              <a:rPr lang="en-US" altLang="ko-KR" sz="1600" dirty="0" err="1"/>
              <a:t>node.getRHS</a:t>
            </a:r>
            <a:r>
              <a:rPr lang="en-US" altLang="ko-KR" sz="1600" dirty="0"/>
              <a:t>() is not None:</a:t>
            </a:r>
          </a:p>
          <a:p>
            <a:pPr marL="0" indent="0"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Q.enqueue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node.getRHS</a:t>
            </a:r>
            <a:r>
              <a:rPr lang="en-US" altLang="ko-KR" sz="1600" dirty="0"/>
              <a:t>())</a:t>
            </a:r>
          </a:p>
          <a:p>
            <a:pPr marL="0" indent="0">
              <a:buNone/>
            </a:pPr>
            <a:r>
              <a:rPr lang="en-US" altLang="ko-KR" sz="1600" dirty="0"/>
              <a:t>    return ret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BB1F716-6391-4A0A-938D-85B26C32C8D0}"/>
              </a:ext>
            </a:extLst>
          </p:cNvPr>
          <p:cNvSpPr/>
          <p:nvPr/>
        </p:nvSpPr>
        <p:spPr>
          <a:xfrm>
            <a:off x="3150053" y="205672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59061F7-46BE-4B5C-8A28-7BD1D8DD9D42}"/>
              </a:ext>
            </a:extLst>
          </p:cNvPr>
          <p:cNvSpPr/>
          <p:nvPr/>
        </p:nvSpPr>
        <p:spPr>
          <a:xfrm>
            <a:off x="2602531" y="275138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1B7F87B-AF94-4C9E-BDE9-92EF1C51EDB8}"/>
              </a:ext>
            </a:extLst>
          </p:cNvPr>
          <p:cNvSpPr/>
          <p:nvPr/>
        </p:nvSpPr>
        <p:spPr>
          <a:xfrm>
            <a:off x="3846431" y="2738722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83D529-07FD-458E-A0EC-16484BDD12ED}"/>
              </a:ext>
            </a:extLst>
          </p:cNvPr>
          <p:cNvSpPr/>
          <p:nvPr/>
        </p:nvSpPr>
        <p:spPr>
          <a:xfrm>
            <a:off x="3047036" y="363329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617EDB-BC74-4287-BF32-30F3CBA32169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2831076" y="2513816"/>
            <a:ext cx="547522" cy="23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23B4179-39CB-49DD-A4D9-9471AAAC50C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3378598" y="2513816"/>
            <a:ext cx="696378" cy="22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DF3A8B-03F1-433E-A0BE-93606EA6BEB3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2831076" y="3208476"/>
            <a:ext cx="444505" cy="42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BD9A18DE-D07F-4427-944C-005F5BE4E6D5}"/>
              </a:ext>
            </a:extLst>
          </p:cNvPr>
          <p:cNvSpPr/>
          <p:nvPr/>
        </p:nvSpPr>
        <p:spPr>
          <a:xfrm>
            <a:off x="2062668" y="3633296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6026EA4-AF56-424A-B723-AFBB513726C7}"/>
              </a:ext>
            </a:extLst>
          </p:cNvPr>
          <p:cNvCxnSpPr>
            <a:cxnSpLocks/>
            <a:stCxn id="11" idx="4"/>
            <a:endCxn id="17" idx="0"/>
          </p:cNvCxnSpPr>
          <p:nvPr/>
        </p:nvCxnSpPr>
        <p:spPr>
          <a:xfrm flipH="1">
            <a:off x="2291213" y="3208476"/>
            <a:ext cx="539863" cy="42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EA17926-AD3C-4D3F-A196-0242B61DFE7B}"/>
              </a:ext>
            </a:extLst>
          </p:cNvPr>
          <p:cNvSpPr/>
          <p:nvPr/>
        </p:nvSpPr>
        <p:spPr>
          <a:xfrm>
            <a:off x="3843966" y="3642639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41F1CBA-B1A4-461E-8196-DB379E703213}"/>
              </a:ext>
            </a:extLst>
          </p:cNvPr>
          <p:cNvSpPr/>
          <p:nvPr/>
        </p:nvSpPr>
        <p:spPr>
          <a:xfrm>
            <a:off x="4447335" y="3648213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AE3EFC-FDAD-4067-ACB7-55629539C085}"/>
              </a:ext>
            </a:extLst>
          </p:cNvPr>
          <p:cNvCxnSpPr>
            <a:cxnSpLocks/>
            <a:stCxn id="12" idx="4"/>
            <a:endCxn id="19" idx="0"/>
          </p:cNvCxnSpPr>
          <p:nvPr/>
        </p:nvCxnSpPr>
        <p:spPr>
          <a:xfrm flipH="1">
            <a:off x="4072511" y="3195811"/>
            <a:ext cx="2465" cy="44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13C7B60-66D9-47D0-9B9F-BCA645163A45}"/>
              </a:ext>
            </a:extLst>
          </p:cNvPr>
          <p:cNvCxnSpPr>
            <a:cxnSpLocks/>
            <a:stCxn id="12" idx="4"/>
            <a:endCxn id="20" idx="0"/>
          </p:cNvCxnSpPr>
          <p:nvPr/>
        </p:nvCxnSpPr>
        <p:spPr>
          <a:xfrm>
            <a:off x="4074976" y="3195811"/>
            <a:ext cx="600904" cy="45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EFC034F3-89C4-4E77-AD5F-2A3917532569}"/>
              </a:ext>
            </a:extLst>
          </p:cNvPr>
          <p:cNvSpPr/>
          <p:nvPr/>
        </p:nvSpPr>
        <p:spPr>
          <a:xfrm>
            <a:off x="1905487" y="4636526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229CEE8-D2D5-474F-8C97-5E528A9168C6}"/>
              </a:ext>
            </a:extLst>
          </p:cNvPr>
          <p:cNvCxnSpPr>
            <a:cxnSpLocks/>
            <a:stCxn id="17" idx="4"/>
            <a:endCxn id="23" idx="0"/>
          </p:cNvCxnSpPr>
          <p:nvPr/>
        </p:nvCxnSpPr>
        <p:spPr>
          <a:xfrm flipH="1">
            <a:off x="2134032" y="4090385"/>
            <a:ext cx="157181" cy="54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EBCA61AE-F54E-437A-8F5F-CE242424DEE0}"/>
              </a:ext>
            </a:extLst>
          </p:cNvPr>
          <p:cNvSpPr/>
          <p:nvPr/>
        </p:nvSpPr>
        <p:spPr>
          <a:xfrm>
            <a:off x="1187115" y="4636525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24FD0E4-320F-4F5A-B223-9EDA3A74BB94}"/>
              </a:ext>
            </a:extLst>
          </p:cNvPr>
          <p:cNvCxnSpPr>
            <a:cxnSpLocks/>
            <a:stCxn id="17" idx="4"/>
            <a:endCxn id="25" idx="0"/>
          </p:cNvCxnSpPr>
          <p:nvPr/>
        </p:nvCxnSpPr>
        <p:spPr>
          <a:xfrm flipH="1">
            <a:off x="1415660" y="4090385"/>
            <a:ext cx="875553" cy="54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19B4457B-497A-40A2-8123-DF834E063DB5}"/>
              </a:ext>
            </a:extLst>
          </p:cNvPr>
          <p:cNvSpPr/>
          <p:nvPr/>
        </p:nvSpPr>
        <p:spPr>
          <a:xfrm>
            <a:off x="2561241" y="463396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CB7DBA3-1849-4A4E-9336-69FE7F3ABF1A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>
          <a:xfrm flipH="1">
            <a:off x="2789786" y="4090386"/>
            <a:ext cx="485795" cy="5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7A365BF-1BEF-4D80-9CB8-C21EE24F6591}"/>
              </a:ext>
            </a:extLst>
          </p:cNvPr>
          <p:cNvSpPr/>
          <p:nvPr/>
        </p:nvSpPr>
        <p:spPr>
          <a:xfrm>
            <a:off x="3112413" y="465233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20EC173-883D-49C9-9C87-B5256EA480EA}"/>
              </a:ext>
            </a:extLst>
          </p:cNvPr>
          <p:cNvCxnSpPr>
            <a:cxnSpLocks/>
            <a:stCxn id="13" idx="4"/>
            <a:endCxn id="29" idx="0"/>
          </p:cNvCxnSpPr>
          <p:nvPr/>
        </p:nvCxnSpPr>
        <p:spPr>
          <a:xfrm>
            <a:off x="3275581" y="4090386"/>
            <a:ext cx="65377" cy="56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65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315431" y="2875001"/>
            <a:ext cx="55611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알고리즘 분석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1" y="3198598"/>
            <a:ext cx="3166352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9025648" y="3198597"/>
            <a:ext cx="3166352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9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166352" y="2875001"/>
            <a:ext cx="58592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/>
              <a:t>이진 탐색 트리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1" y="3198598"/>
            <a:ext cx="3166352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9025648" y="3198597"/>
            <a:ext cx="3166352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88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3625518" cy="1325563"/>
          </a:xfrm>
        </p:spPr>
        <p:txBody>
          <a:bodyPr/>
          <a:lstStyle/>
          <a:p>
            <a:r>
              <a:rPr lang="ko-KR" altLang="en-US" b="1"/>
              <a:t>알고리즘이란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463716" y="998807"/>
            <a:ext cx="7728284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9C416695-7BB7-467B-990D-F2EE9968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sz="3600" b="1" dirty="0"/>
              <a:t>알고리즘</a:t>
            </a:r>
            <a:r>
              <a:rPr lang="ko-KR" altLang="en-US" dirty="0"/>
              <a:t>이란 문제를 해결하기 위한 것으로</a:t>
            </a:r>
            <a:r>
              <a:rPr lang="en-US" altLang="ko-KR" dirty="0"/>
              <a:t>, </a:t>
            </a:r>
            <a:r>
              <a:rPr lang="ko-KR" altLang="en-US" dirty="0"/>
              <a:t>명확하게 정의되고 순서가 있는 유한 개의 규칙으로 이루어진 집합</a:t>
            </a:r>
            <a:endParaRPr lang="en-US" altLang="ko-KR" dirty="0"/>
          </a:p>
          <a:p>
            <a:r>
              <a:rPr lang="ko-KR" altLang="en-US" sz="3600" b="1" dirty="0"/>
              <a:t>의사코드</a:t>
            </a:r>
            <a:r>
              <a:rPr lang="en-US" altLang="ko-KR" sz="3600" b="1" dirty="0"/>
              <a:t>(pseudo-code)</a:t>
            </a:r>
            <a:r>
              <a:rPr lang="ko-KR" altLang="en-US" dirty="0"/>
              <a:t>란 컴퓨터 프로그램이나 알고리즘이 수행해야할 내용을 우리가 사용하는 언어 </a:t>
            </a:r>
            <a:r>
              <a:rPr lang="en-US" altLang="ko-KR" dirty="0"/>
              <a:t>(</a:t>
            </a:r>
            <a:r>
              <a:rPr lang="ko-KR" altLang="en-US" dirty="0"/>
              <a:t>한국어 또는 영어 등</a:t>
            </a:r>
            <a:r>
              <a:rPr lang="en-US" altLang="ko-KR" dirty="0"/>
              <a:t>)</a:t>
            </a:r>
            <a:r>
              <a:rPr lang="ko-KR" altLang="en-US" dirty="0"/>
              <a:t>로 간략히 서술해 놓은 것</a:t>
            </a:r>
            <a:endParaRPr lang="en-US" altLang="ko-KR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31798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832813" cy="1325563"/>
          </a:xfrm>
        </p:spPr>
        <p:txBody>
          <a:bodyPr/>
          <a:lstStyle/>
          <a:p>
            <a:r>
              <a:rPr lang="en-US" altLang="ko-KR" b="1" dirty="0"/>
              <a:t>Big-O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671011" y="998807"/>
            <a:ext cx="9520989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3">
                <a:extLst>
                  <a:ext uri="{FF2B5EF4-FFF2-40B4-BE49-F238E27FC236}">
                    <a16:creationId xmlns:a16="http://schemas.microsoft.com/office/drawing/2014/main" id="{DD483AEC-76A5-4C48-BC2E-2BF0D190F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sz="3600" b="1" dirty="0"/>
                  <a:t>Big-O</a:t>
                </a:r>
                <a:r>
                  <a:rPr lang="ko-KR" altLang="en-US" dirty="0"/>
                  <a:t>는 알고리즘의 효율성을 나타내는 지표</a:t>
                </a:r>
                <a:endParaRPr lang="en-US" altLang="ko-KR" dirty="0"/>
              </a:p>
              <a:p>
                <a:r>
                  <a:rPr lang="ko-KR" altLang="en-US" dirty="0"/>
                  <a:t>수행되는 연산의 수를 가지고 계산</a:t>
                </a:r>
                <a:endParaRPr lang="en-US" altLang="ko-KR" dirty="0"/>
              </a:p>
              <a:p>
                <a:r>
                  <a:rPr lang="ko-KR" altLang="en-US" dirty="0"/>
                  <a:t>사용하는 연산이란 산술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비교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대입 등을 말함</a:t>
                </a:r>
                <a:endParaRPr lang="en-US" altLang="ko-KR" dirty="0"/>
              </a:p>
              <a:p>
                <a:r>
                  <a:rPr lang="ko-KR" altLang="en-US" dirty="0"/>
                  <a:t>어떤 연산이 해당되는지 보다는 </a:t>
                </a:r>
                <a:r>
                  <a:rPr lang="en-US" altLang="ko-KR" dirty="0"/>
                  <a:t>Input </a:t>
                </a:r>
                <a:r>
                  <a:rPr lang="ko-KR" altLang="en-US" dirty="0"/>
                  <a:t>사이즈에 따른 영향을 </a:t>
                </a:r>
                <a:br>
                  <a:rPr lang="en-US" altLang="ko-KR" dirty="0"/>
                </a:br>
                <a:r>
                  <a:rPr lang="ko-KR" altLang="en-US" dirty="0"/>
                  <a:t>받는 핵심 코드가 어디인지를 파악하는 능력이 더 중요</a:t>
                </a:r>
                <a:endParaRPr lang="en-US" altLang="ko-KR" dirty="0"/>
              </a:p>
              <a:p>
                <a:r>
                  <a:rPr lang="ko-KR" altLang="en-US" dirty="0"/>
                  <a:t>수학적 정의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dirty="0"/>
                  <a:t> 양의 상수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존재 하면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다</a:t>
                </a:r>
              </a:p>
            </p:txBody>
          </p:sp>
        </mc:Choice>
        <mc:Fallback xmlns="">
          <p:sp>
            <p:nvSpPr>
              <p:cNvPr id="5" name="내용 개체 틀 3">
                <a:extLst>
                  <a:ext uri="{FF2B5EF4-FFF2-40B4-BE49-F238E27FC236}">
                    <a16:creationId xmlns:a16="http://schemas.microsoft.com/office/drawing/2014/main" id="{DD483AEC-76A5-4C48-BC2E-2BF0D190F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583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3060034" cy="1325563"/>
          </a:xfrm>
        </p:spPr>
        <p:txBody>
          <a:bodyPr/>
          <a:lstStyle/>
          <a:p>
            <a:r>
              <a:rPr lang="en-US" altLang="ko-KR" b="1"/>
              <a:t>Big-O </a:t>
            </a:r>
            <a:r>
              <a:rPr lang="ko-KR" altLang="en-US" b="1" dirty="0"/>
              <a:t>예제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898232" y="998807"/>
            <a:ext cx="8293768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3">
                <a:extLst>
                  <a:ext uri="{FF2B5EF4-FFF2-40B4-BE49-F238E27FC236}">
                    <a16:creationId xmlns:a16="http://schemas.microsoft.com/office/drawing/2014/main" id="{DD483AEC-76A5-4C48-BC2E-2BF0D190F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altLang="ko-KR" b="0" dirty="0"/>
                  <a:t> 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    )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     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ko-KR" dirty="0"/>
                  <a:t>		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   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r>
                  <a:rPr lang="en-US" altLang="ko-KR" dirty="0"/>
                  <a:t>			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     )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3">
                <a:extLst>
                  <a:ext uri="{FF2B5EF4-FFF2-40B4-BE49-F238E27FC236}">
                    <a16:creationId xmlns:a16="http://schemas.microsoft.com/office/drawing/2014/main" id="{DD483AEC-76A5-4C48-BC2E-2BF0D190F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884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2855497" cy="1325563"/>
          </a:xfrm>
        </p:spPr>
        <p:txBody>
          <a:bodyPr/>
          <a:lstStyle/>
          <a:p>
            <a:r>
              <a:rPr lang="ko-KR" altLang="en-US" b="1"/>
              <a:t>버블 정렬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693695" y="998807"/>
            <a:ext cx="8498305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EA0854-030A-4DD1-8403-EED915C5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인접한 두 개의 요소를 비교하여 크기가 정렬하려는 순서대로 되어 있지 않으면 서로 교환하여</a:t>
            </a:r>
            <a:r>
              <a:rPr lang="en-US" altLang="ko-KR" dirty="0"/>
              <a:t> </a:t>
            </a:r>
            <a:r>
              <a:rPr lang="ko-KR" altLang="en-US" dirty="0"/>
              <a:t>정렬하는 알고리즘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48790BC-4790-432D-9E0C-3AD5B823A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20834"/>
              </p:ext>
            </p:extLst>
          </p:nvPr>
        </p:nvGraphicFramePr>
        <p:xfrm>
          <a:off x="838198" y="3365755"/>
          <a:ext cx="16884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8A8E72-2DB3-4CA8-895C-A523EC4BE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74189"/>
              </p:ext>
            </p:extLst>
          </p:nvPr>
        </p:nvGraphicFramePr>
        <p:xfrm>
          <a:off x="2849477" y="3365755"/>
          <a:ext cx="168843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207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EBFE37-52AE-4599-B628-9DB2995CB888}"/>
              </a:ext>
            </a:extLst>
          </p:cNvPr>
          <p:cNvSpPr txBox="1"/>
          <p:nvPr/>
        </p:nvSpPr>
        <p:spPr>
          <a:xfrm>
            <a:off x="838198" y="2919480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Iteration 1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3DB1E35-DD69-42D6-846E-8BDFEE2BA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04435"/>
              </p:ext>
            </p:extLst>
          </p:nvPr>
        </p:nvGraphicFramePr>
        <p:xfrm>
          <a:off x="4860756" y="3358671"/>
          <a:ext cx="16884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8A3D3EF-C4A3-4BC2-9A88-E07CB4A083AD}"/>
              </a:ext>
            </a:extLst>
          </p:cNvPr>
          <p:cNvSpPr txBox="1"/>
          <p:nvPr/>
        </p:nvSpPr>
        <p:spPr>
          <a:xfrm>
            <a:off x="838198" y="3902618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Iteration 2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3822B7A-7681-4DE3-BE29-F44AC588C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99689"/>
              </p:ext>
            </p:extLst>
          </p:nvPr>
        </p:nvGraphicFramePr>
        <p:xfrm>
          <a:off x="838198" y="4406887"/>
          <a:ext cx="16884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54F4B05-DC2E-44FB-A769-359A261C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6782"/>
              </p:ext>
            </p:extLst>
          </p:nvPr>
        </p:nvGraphicFramePr>
        <p:xfrm>
          <a:off x="2849477" y="4406887"/>
          <a:ext cx="16884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1CB4F9C-82E7-4F2A-B390-A660712EA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4507"/>
              </p:ext>
            </p:extLst>
          </p:nvPr>
        </p:nvGraphicFramePr>
        <p:xfrm>
          <a:off x="4860756" y="4410670"/>
          <a:ext cx="16884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6E96E9B-2A82-48F3-B5FA-B2B7C0C7483C}"/>
              </a:ext>
            </a:extLst>
          </p:cNvPr>
          <p:cNvSpPr txBox="1"/>
          <p:nvPr/>
        </p:nvSpPr>
        <p:spPr>
          <a:xfrm>
            <a:off x="838198" y="5122112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Iteration 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61D6D5E-16A3-4FBA-B25C-116E2A612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66257"/>
              </p:ext>
            </p:extLst>
          </p:nvPr>
        </p:nvGraphicFramePr>
        <p:xfrm>
          <a:off x="838198" y="5626381"/>
          <a:ext cx="16884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3DD2B05-FEAA-4493-83DD-1CB491E1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76056"/>
              </p:ext>
            </p:extLst>
          </p:nvPr>
        </p:nvGraphicFramePr>
        <p:xfrm>
          <a:off x="2849477" y="5626381"/>
          <a:ext cx="16884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1631461-D051-4AB3-85B2-F07A6B3D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34000"/>
              </p:ext>
            </p:extLst>
          </p:nvPr>
        </p:nvGraphicFramePr>
        <p:xfrm>
          <a:off x="4860756" y="5630164"/>
          <a:ext cx="16884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1B1A545-E0B8-404D-9018-9D6E260DF8E8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537913" y="5811801"/>
            <a:ext cx="322843" cy="3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6F0F0F-4F9C-44DE-9654-0BE535BD981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526634" y="5811801"/>
            <a:ext cx="3228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8A8F7FA-123D-4736-B5B8-D349DAB498B4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526634" y="3548635"/>
            <a:ext cx="322843" cy="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0BAF91F-8DDB-494E-94FE-4B96274394C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537913" y="3544091"/>
            <a:ext cx="322843" cy="4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D692E3A-31EB-413C-BF27-F467C8DD822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26634" y="4592307"/>
            <a:ext cx="3228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465BAE7-A01D-49C9-BF35-952078A3A9B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537913" y="4592307"/>
            <a:ext cx="322843" cy="3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67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3962402" cy="1325563"/>
          </a:xfrm>
        </p:spPr>
        <p:txBody>
          <a:bodyPr/>
          <a:lstStyle/>
          <a:p>
            <a:r>
              <a:rPr lang="ko-KR" altLang="en-US" b="1"/>
              <a:t>버블 정렬 코드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00600" y="998807"/>
            <a:ext cx="7391400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4BC093B-E8C6-4D0B-93EB-029C2938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performBubbleSort</a:t>
            </a:r>
            <a:r>
              <a:rPr lang="en-US" altLang="ko-KR" dirty="0"/>
              <a:t>(</a:t>
            </a:r>
            <a:r>
              <a:rPr lang="en-US" altLang="ko-KR" dirty="0" err="1"/>
              <a:t>lst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for _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lst</a:t>
            </a:r>
            <a:r>
              <a:rPr lang="en-US" altLang="ko-KR" dirty="0"/>
              <a:t>) - 1):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itr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lst</a:t>
            </a:r>
            <a:r>
              <a:rPr lang="en-US" altLang="ko-KR" dirty="0"/>
              <a:t>) - 1):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구현 해보기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return </a:t>
            </a:r>
            <a:r>
              <a:rPr lang="en-US" altLang="ko-KR" dirty="0" err="1"/>
              <a:t>lst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628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2855497" cy="1325563"/>
          </a:xfrm>
        </p:spPr>
        <p:txBody>
          <a:bodyPr/>
          <a:lstStyle/>
          <a:p>
            <a:r>
              <a:rPr lang="ko-KR" altLang="en-US" b="1" dirty="0"/>
              <a:t>선택 정렬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693695" y="998807"/>
            <a:ext cx="8498305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3">
            <a:extLst>
              <a:ext uri="{FF2B5EF4-FFF2-40B4-BE49-F238E27FC236}">
                <a16:creationId xmlns:a16="http://schemas.microsoft.com/office/drawing/2014/main" id="{C549AC8F-654C-4199-B226-A0C0A5A1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해당 순서에 원소를 넣을 위치는 이미 정해져 있고</a:t>
            </a:r>
            <a:r>
              <a:rPr lang="en-US" altLang="ko-KR" dirty="0"/>
              <a:t>, </a:t>
            </a:r>
            <a:r>
              <a:rPr lang="ko-KR" altLang="en-US" dirty="0"/>
              <a:t>어떤 원소를 넣을지 선택하여 정렬하는 알고리즘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201EEAD-0227-42A3-9F10-1951B969D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46165"/>
              </p:ext>
            </p:extLst>
          </p:nvPr>
        </p:nvGraphicFramePr>
        <p:xfrm>
          <a:off x="838198" y="3365755"/>
          <a:ext cx="16884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C32BEE1-D363-4916-B670-02BE72D2F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05262"/>
              </p:ext>
            </p:extLst>
          </p:nvPr>
        </p:nvGraphicFramePr>
        <p:xfrm>
          <a:off x="2849477" y="3365755"/>
          <a:ext cx="16884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DDAEFC2-B9D1-462F-A493-5ADF21313D1D}"/>
              </a:ext>
            </a:extLst>
          </p:cNvPr>
          <p:cNvSpPr txBox="1"/>
          <p:nvPr/>
        </p:nvSpPr>
        <p:spPr>
          <a:xfrm>
            <a:off x="838198" y="2919480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Iteration 1</a:t>
            </a:r>
            <a:endParaRPr lang="ko-KR" altLang="en-US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3F24F1FE-9E8F-401F-BBD8-2AD9A252E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10082"/>
              </p:ext>
            </p:extLst>
          </p:nvPr>
        </p:nvGraphicFramePr>
        <p:xfrm>
          <a:off x="4860756" y="3358671"/>
          <a:ext cx="16884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E7D29B3-9E7C-4E9F-B9C9-E26C68451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173936"/>
              </p:ext>
            </p:extLst>
          </p:nvPr>
        </p:nvGraphicFramePr>
        <p:xfrm>
          <a:off x="6872035" y="3365755"/>
          <a:ext cx="16884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BD364A-FE0A-4D05-B42D-19ADE823B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20628"/>
              </p:ext>
            </p:extLst>
          </p:nvPr>
        </p:nvGraphicFramePr>
        <p:xfrm>
          <a:off x="838198" y="4451018"/>
          <a:ext cx="16884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CC05F45-D8A3-4AC4-8AE0-D7561F383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11196"/>
              </p:ext>
            </p:extLst>
          </p:nvPr>
        </p:nvGraphicFramePr>
        <p:xfrm>
          <a:off x="2849477" y="4451018"/>
          <a:ext cx="16884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18B8E19-085E-4564-9AAD-BA51585AEE6E}"/>
              </a:ext>
            </a:extLst>
          </p:cNvPr>
          <p:cNvSpPr txBox="1"/>
          <p:nvPr/>
        </p:nvSpPr>
        <p:spPr>
          <a:xfrm>
            <a:off x="838198" y="4004743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Iteration 2</a:t>
            </a:r>
            <a:endParaRPr lang="ko-KR" altLang="en-US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93406F3-FE4B-4EA0-A656-CFA95B015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66133"/>
              </p:ext>
            </p:extLst>
          </p:nvPr>
        </p:nvGraphicFramePr>
        <p:xfrm>
          <a:off x="4860756" y="4443934"/>
          <a:ext cx="16884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3B8C34E-CBCB-44E3-A5CE-33C3B7E1F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47527"/>
              </p:ext>
            </p:extLst>
          </p:nvPr>
        </p:nvGraphicFramePr>
        <p:xfrm>
          <a:off x="838198" y="5537128"/>
          <a:ext cx="16884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09">
                  <a:extLst>
                    <a:ext uri="{9D8B030D-6E8A-4147-A177-3AD203B41FA5}">
                      <a16:colId xmlns:a16="http://schemas.microsoft.com/office/drawing/2014/main" val="3063105557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2656137134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675037176"/>
                    </a:ext>
                  </a:extLst>
                </a:gridCol>
                <a:gridCol w="422109">
                  <a:extLst>
                    <a:ext uri="{9D8B030D-6E8A-4147-A177-3AD203B41FA5}">
                      <a16:colId xmlns:a16="http://schemas.microsoft.com/office/drawing/2014/main" val="1734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6505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1DBFABD7-FAED-4C81-A0DE-7EC345B315DB}"/>
              </a:ext>
            </a:extLst>
          </p:cNvPr>
          <p:cNvSpPr txBox="1"/>
          <p:nvPr/>
        </p:nvSpPr>
        <p:spPr>
          <a:xfrm>
            <a:off x="838198" y="5090853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Iteration 3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BF2F6B7-EC85-4321-A0F2-E00C00152B10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26634" y="3551175"/>
            <a:ext cx="3228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AA014BF-A6FB-406E-9C79-E45A9CA2474F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 flipV="1">
            <a:off x="4537913" y="3544091"/>
            <a:ext cx="322843" cy="7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205C0B9-CE3A-4564-9EF8-3FB89E299C24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6549192" y="3544091"/>
            <a:ext cx="322843" cy="7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BA23E5A-0184-47F3-9CE7-12B7569A6DC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2526634" y="4636438"/>
            <a:ext cx="3228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F7330F6-B08D-4611-A693-2B785B9E050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4537913" y="4629354"/>
            <a:ext cx="322843" cy="7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66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3962402" cy="1325563"/>
          </a:xfrm>
        </p:spPr>
        <p:txBody>
          <a:bodyPr/>
          <a:lstStyle/>
          <a:p>
            <a:r>
              <a:rPr lang="ko-KR" altLang="en-US" b="1" dirty="0"/>
              <a:t>선택 정렬 코드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00600" y="998807"/>
            <a:ext cx="7391400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4BC093B-E8C6-4D0B-93EB-029C2938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performSelectionSort</a:t>
            </a:r>
            <a:r>
              <a:rPr lang="en-US" altLang="ko-KR" dirty="0"/>
              <a:t>(</a:t>
            </a:r>
            <a:r>
              <a:rPr lang="en-US" altLang="ko-KR" dirty="0" err="1"/>
              <a:t>lst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for itr1 in range(0,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lst</a:t>
            </a:r>
            <a:r>
              <a:rPr lang="en-US" altLang="ko-KR" dirty="0"/>
              <a:t>)):</a:t>
            </a:r>
          </a:p>
          <a:p>
            <a:pPr marL="0" indent="0">
              <a:buNone/>
            </a:pPr>
            <a:r>
              <a:rPr lang="en-US" altLang="ko-KR" dirty="0"/>
              <a:t>        for itr2 in range(itr1+1,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lst</a:t>
            </a:r>
            <a:r>
              <a:rPr lang="en-US" altLang="ko-KR" dirty="0"/>
              <a:t>)):</a:t>
            </a:r>
          </a:p>
          <a:p>
            <a:pPr marL="0" indent="0">
              <a:buNone/>
            </a:pPr>
            <a:r>
              <a:rPr lang="en-US" altLang="ko-KR" dirty="0"/>
              <a:t>            if </a:t>
            </a:r>
            <a:r>
              <a:rPr lang="en-US" altLang="ko-KR" dirty="0" err="1"/>
              <a:t>lst</a:t>
            </a:r>
            <a:r>
              <a:rPr lang="en-US" altLang="ko-KR" dirty="0"/>
              <a:t>[itr1] &lt; </a:t>
            </a:r>
            <a:r>
              <a:rPr lang="en-US" altLang="ko-KR" dirty="0" err="1"/>
              <a:t>lst</a:t>
            </a:r>
            <a:r>
              <a:rPr lang="en-US" altLang="ko-KR" dirty="0"/>
              <a:t>[itr2]: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lst</a:t>
            </a:r>
            <a:r>
              <a:rPr lang="en-US" altLang="ko-KR" dirty="0"/>
              <a:t>[itr1], </a:t>
            </a:r>
            <a:r>
              <a:rPr lang="en-US" altLang="ko-KR" dirty="0" err="1"/>
              <a:t>lst</a:t>
            </a:r>
            <a:r>
              <a:rPr lang="en-US" altLang="ko-KR" dirty="0"/>
              <a:t>[itr2] = </a:t>
            </a:r>
            <a:r>
              <a:rPr lang="en-US" altLang="ko-KR" dirty="0" err="1"/>
              <a:t>lst</a:t>
            </a:r>
            <a:r>
              <a:rPr lang="en-US" altLang="ko-KR" dirty="0"/>
              <a:t>[itr2], </a:t>
            </a:r>
            <a:r>
              <a:rPr lang="en-US" altLang="ko-KR" dirty="0" err="1"/>
              <a:t>lst</a:t>
            </a:r>
            <a:r>
              <a:rPr lang="en-US" altLang="ko-KR" dirty="0"/>
              <a:t>[itr1]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lst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363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3962402" cy="1325563"/>
          </a:xfrm>
        </p:spPr>
        <p:txBody>
          <a:bodyPr/>
          <a:lstStyle/>
          <a:p>
            <a:r>
              <a:rPr lang="ko-KR" altLang="en-US" b="1" dirty="0"/>
              <a:t>선택 정렬 코드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00600" y="998807"/>
            <a:ext cx="7391400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4BC093B-E8C6-4D0B-93EB-029C2938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performSelectionSort</a:t>
            </a:r>
            <a:r>
              <a:rPr lang="en-US" altLang="ko-KR" dirty="0"/>
              <a:t>(</a:t>
            </a:r>
            <a:r>
              <a:rPr lang="en-US" altLang="ko-KR" dirty="0" err="1"/>
              <a:t>lst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for itr1 in range(0,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lst</a:t>
            </a:r>
            <a:r>
              <a:rPr lang="en-US" altLang="ko-KR" dirty="0"/>
              <a:t>)):</a:t>
            </a:r>
          </a:p>
          <a:p>
            <a:pPr marL="0" indent="0">
              <a:buNone/>
            </a:pPr>
            <a:r>
              <a:rPr lang="en-US" altLang="ko-KR" dirty="0"/>
              <a:t>        for itr2 in range(itr1+1,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lst</a:t>
            </a:r>
            <a:r>
              <a:rPr lang="en-US" altLang="ko-KR" dirty="0"/>
              <a:t>)):</a:t>
            </a:r>
          </a:p>
          <a:p>
            <a:pPr marL="0" indent="0">
              <a:buNone/>
            </a:pPr>
            <a:r>
              <a:rPr lang="en-US" altLang="ko-KR" dirty="0"/>
              <a:t>            if </a:t>
            </a:r>
            <a:r>
              <a:rPr lang="en-US" altLang="ko-KR" dirty="0" err="1"/>
              <a:t>lst</a:t>
            </a:r>
            <a:r>
              <a:rPr lang="en-US" altLang="ko-KR" dirty="0"/>
              <a:t>[itr1] &lt; </a:t>
            </a:r>
            <a:r>
              <a:rPr lang="en-US" altLang="ko-KR" dirty="0" err="1"/>
              <a:t>lst</a:t>
            </a:r>
            <a:r>
              <a:rPr lang="en-US" altLang="ko-KR" dirty="0"/>
              <a:t>[itr2]: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lst</a:t>
            </a:r>
            <a:r>
              <a:rPr lang="en-US" altLang="ko-KR" dirty="0"/>
              <a:t>[itr1], </a:t>
            </a:r>
            <a:r>
              <a:rPr lang="en-US" altLang="ko-KR" dirty="0" err="1"/>
              <a:t>lst</a:t>
            </a:r>
            <a:r>
              <a:rPr lang="en-US" altLang="ko-KR" dirty="0"/>
              <a:t>[itr2] = </a:t>
            </a:r>
            <a:r>
              <a:rPr lang="en-US" altLang="ko-KR" dirty="0" err="1"/>
              <a:t>lst</a:t>
            </a:r>
            <a:r>
              <a:rPr lang="en-US" altLang="ko-KR" dirty="0"/>
              <a:t>[itr2], </a:t>
            </a:r>
            <a:r>
              <a:rPr lang="en-US" altLang="ko-KR" dirty="0" err="1"/>
              <a:t>lst</a:t>
            </a:r>
            <a:r>
              <a:rPr lang="en-US" altLang="ko-KR" dirty="0"/>
              <a:t>[itr1]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lst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344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23978" cy="1325563"/>
          </a:xfrm>
        </p:spPr>
        <p:txBody>
          <a:bodyPr/>
          <a:lstStyle/>
          <a:p>
            <a:r>
              <a:rPr lang="ko-KR" altLang="en-US" b="1"/>
              <a:t>재귀함수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4127" cy="4351338"/>
          </a:xfrm>
        </p:spPr>
        <p:txBody>
          <a:bodyPr/>
          <a:lstStyle/>
          <a:p>
            <a:r>
              <a:rPr lang="ko-KR" altLang="en-US" dirty="0"/>
              <a:t>함수 정의 내에 같은 이름의 함수가 올 때 이를 </a:t>
            </a:r>
            <a:r>
              <a:rPr lang="ko-KR" altLang="en-US" sz="3600" b="1" dirty="0"/>
              <a:t>재귀함수</a:t>
            </a:r>
            <a:r>
              <a:rPr lang="ko-KR" altLang="en-US" dirty="0"/>
              <a:t>라 함</a:t>
            </a:r>
            <a:endParaRPr lang="en-US" altLang="ko-KR" dirty="0"/>
          </a:p>
          <a:p>
            <a:r>
              <a:rPr lang="ko-KR" altLang="en-US" dirty="0"/>
              <a:t>재귀함수는 반드시 함수를 나올 수 있는 조건이 필요함</a:t>
            </a: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stCxn id="2" idx="3"/>
          </p:cNvCxnSpPr>
          <p:nvPr/>
        </p:nvCxnSpPr>
        <p:spPr>
          <a:xfrm flipV="1">
            <a:off x="3362178" y="998806"/>
            <a:ext cx="8829822" cy="29101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2310C0-6AC7-4664-A5EE-C100E7C39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57277"/>
              </p:ext>
            </p:extLst>
          </p:nvPr>
        </p:nvGraphicFramePr>
        <p:xfrm>
          <a:off x="1022930" y="3276495"/>
          <a:ext cx="4426525" cy="3198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6525">
                  <a:extLst>
                    <a:ext uri="{9D8B030D-6E8A-4147-A177-3AD203B41FA5}">
                      <a16:colId xmlns:a16="http://schemas.microsoft.com/office/drawing/2014/main" val="3115808305"/>
                    </a:ext>
                  </a:extLst>
                </a:gridCol>
              </a:tblGrid>
              <a:tr h="656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Factorial </a:t>
                      </a:r>
                      <a:r>
                        <a:rPr lang="ko-KR" altLang="en-US" b="1" dirty="0"/>
                        <a:t>예제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65597"/>
                  </a:ext>
                </a:extLst>
              </a:tr>
              <a:tr h="2542753">
                <a:tc>
                  <a:txBody>
                    <a:bodyPr/>
                    <a:lstStyle/>
                    <a:p>
                      <a:r>
                        <a:rPr lang="pt-BR" altLang="ko-KR" dirty="0"/>
                        <a:t>def factorial(num):</a:t>
                      </a:r>
                    </a:p>
                    <a:p>
                      <a:r>
                        <a:rPr lang="pt-BR" altLang="ko-KR" dirty="0"/>
                        <a:t>    if num == 0:</a:t>
                      </a:r>
                    </a:p>
                    <a:p>
                      <a:r>
                        <a:rPr lang="pt-BR" altLang="ko-KR" dirty="0"/>
                        <a:t>        return 1</a:t>
                      </a:r>
                    </a:p>
                    <a:p>
                      <a:r>
                        <a:rPr lang="pt-BR" altLang="ko-KR" dirty="0"/>
                        <a:t>    else:</a:t>
                      </a:r>
                    </a:p>
                    <a:p>
                      <a:r>
                        <a:rPr lang="pt-BR" altLang="ko-KR" dirty="0"/>
                        <a:t>        return num * factorial(num - 1)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 </a:t>
                      </a:r>
                    </a:p>
                    <a:p>
                      <a:r>
                        <a:rPr lang="en-US" altLang="ko-KR" dirty="0"/>
                        <a:t>print(</a:t>
                      </a:r>
                      <a:r>
                        <a:rPr lang="pt-BR" altLang="ko-KR" dirty="0"/>
                        <a:t>factorial(5))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98517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13731BD-F837-40AD-9215-5C71C6672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29466"/>
              </p:ext>
            </p:extLst>
          </p:nvPr>
        </p:nvGraphicFramePr>
        <p:xfrm>
          <a:off x="7035801" y="3276494"/>
          <a:ext cx="4426525" cy="3198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6525">
                  <a:extLst>
                    <a:ext uri="{9D8B030D-6E8A-4147-A177-3AD203B41FA5}">
                      <a16:colId xmlns:a16="http://schemas.microsoft.com/office/drawing/2014/main" val="3115808305"/>
                    </a:ext>
                  </a:extLst>
                </a:gridCol>
              </a:tblGrid>
              <a:tr h="656060">
                <a:tc>
                  <a:txBody>
                    <a:bodyPr/>
                    <a:lstStyle/>
                    <a:p>
                      <a:r>
                        <a:rPr lang="ko-KR" altLang="en-US" b="1"/>
                        <a:t>피보나치 수열</a:t>
                      </a:r>
                      <a:r>
                        <a:rPr lang="en-US" altLang="ko-KR" b="1"/>
                        <a:t> </a:t>
                      </a:r>
                      <a:r>
                        <a:rPr lang="ko-KR" altLang="en-US" b="1"/>
                        <a:t>예제</a:t>
                      </a:r>
                      <a:endParaRPr lang="en-US" altLang="ko-K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265597"/>
                  </a:ext>
                </a:extLst>
              </a:tr>
              <a:tr h="2542753">
                <a:tc>
                  <a:txBody>
                    <a:bodyPr/>
                    <a:lstStyle/>
                    <a:p>
                      <a:r>
                        <a:rPr lang="en-US" altLang="ko-KR" dirty="0"/>
                        <a:t>def fib(n) : </a:t>
                      </a:r>
                    </a:p>
                    <a:p>
                      <a:r>
                        <a:rPr lang="en-US" altLang="ko-KR" dirty="0"/>
                        <a:t>    if n == 1 or n == 2 : </a:t>
                      </a:r>
                    </a:p>
                    <a:p>
                      <a:r>
                        <a:rPr lang="en-US" altLang="ko-KR" dirty="0"/>
                        <a:t>        return 1 </a:t>
                      </a:r>
                    </a:p>
                    <a:p>
                      <a:r>
                        <a:rPr lang="en-US" altLang="ko-KR" dirty="0"/>
                        <a:t>    return fib(n - 1) + fib(n - 2)</a:t>
                      </a:r>
                      <a:endParaRPr lang="ko-KR" altLang="en-US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print(fib(5))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985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36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634673" cy="1325563"/>
          </a:xfrm>
        </p:spPr>
        <p:txBody>
          <a:bodyPr/>
          <a:lstStyle/>
          <a:p>
            <a:r>
              <a:rPr lang="ko-KR" altLang="en-US" b="1" dirty="0"/>
              <a:t>서브 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5874" cy="4351338"/>
          </a:xfrm>
        </p:spPr>
        <p:txBody>
          <a:bodyPr/>
          <a:lstStyle/>
          <a:p>
            <a:r>
              <a:rPr lang="ko-KR" altLang="en-US" dirty="0"/>
              <a:t>서브 트리</a:t>
            </a:r>
            <a:r>
              <a:rPr lang="en-US" altLang="ko-KR" dirty="0"/>
              <a:t>(Sub Tree)</a:t>
            </a:r>
            <a:r>
              <a:rPr lang="ko-KR" altLang="en-US" dirty="0"/>
              <a:t>란 큰 트리에 속하는 작은 트리를 말함</a:t>
            </a: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72872" y="998807"/>
            <a:ext cx="8719128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5D6AF2AE-6842-4C35-8D10-DEC31F20F196}"/>
              </a:ext>
            </a:extLst>
          </p:cNvPr>
          <p:cNvSpPr/>
          <p:nvPr/>
        </p:nvSpPr>
        <p:spPr>
          <a:xfrm>
            <a:off x="5703621" y="235037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3D18432-FF2B-4F33-BE1E-0D93D9D57003}"/>
              </a:ext>
            </a:extLst>
          </p:cNvPr>
          <p:cNvSpPr/>
          <p:nvPr/>
        </p:nvSpPr>
        <p:spPr>
          <a:xfrm>
            <a:off x="5156099" y="304503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F1C960-14F5-4E31-AC07-6D99C68D29FE}"/>
              </a:ext>
            </a:extLst>
          </p:cNvPr>
          <p:cNvSpPr/>
          <p:nvPr/>
        </p:nvSpPr>
        <p:spPr>
          <a:xfrm>
            <a:off x="6399999" y="3032372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129D3CD-956F-46C6-BE74-19DBC267D826}"/>
              </a:ext>
            </a:extLst>
          </p:cNvPr>
          <p:cNvSpPr/>
          <p:nvPr/>
        </p:nvSpPr>
        <p:spPr>
          <a:xfrm>
            <a:off x="4882339" y="378400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0C7F16-405A-4C20-BFAC-F335D78B1EA7}"/>
              </a:ext>
            </a:extLst>
          </p:cNvPr>
          <p:cNvSpPr/>
          <p:nvPr/>
        </p:nvSpPr>
        <p:spPr>
          <a:xfrm>
            <a:off x="5485708" y="378957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DDEA04-1021-4E49-ADDB-BDCD34E3C715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5384644" y="2807466"/>
            <a:ext cx="547522" cy="23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B3342C-0C92-4C9F-81FF-C1181A26810D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5932166" y="2807466"/>
            <a:ext cx="696378" cy="22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695898-7211-4334-9E07-03C8ECD54B8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5110884" y="3502126"/>
            <a:ext cx="273760" cy="28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0999325-A9E4-4147-A9D8-F75E417336A3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5384644" y="3502126"/>
            <a:ext cx="329609" cy="28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D2BF2F8-937B-42AF-8F05-B2CD14CFF92E}"/>
              </a:ext>
            </a:extLst>
          </p:cNvPr>
          <p:cNvSpPr/>
          <p:nvPr/>
        </p:nvSpPr>
        <p:spPr>
          <a:xfrm>
            <a:off x="4310977" y="3783999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A86D1B-CFC5-4973-88D3-87F615646866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4539522" y="3502126"/>
            <a:ext cx="845122" cy="28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D76C855-F68B-4C1D-9CF7-A04892CFA2FC}"/>
              </a:ext>
            </a:extLst>
          </p:cNvPr>
          <p:cNvSpPr/>
          <p:nvPr/>
        </p:nvSpPr>
        <p:spPr>
          <a:xfrm>
            <a:off x="6397534" y="3936289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B5562FC-8929-4EDB-B108-B3B462EF9877}"/>
              </a:ext>
            </a:extLst>
          </p:cNvPr>
          <p:cNvSpPr/>
          <p:nvPr/>
        </p:nvSpPr>
        <p:spPr>
          <a:xfrm>
            <a:off x="7000903" y="3941863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067F42-DC1E-4AFB-96D0-6E2C44A4365E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 flipH="1">
            <a:off x="6626079" y="3489461"/>
            <a:ext cx="2465" cy="44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F8FDB7-AA66-42F1-A6BC-CE88A6115D48}"/>
              </a:ext>
            </a:extLst>
          </p:cNvPr>
          <p:cNvCxnSpPr>
            <a:cxnSpLocks/>
            <a:stCxn id="12" idx="4"/>
            <a:endCxn id="22" idx="0"/>
          </p:cNvCxnSpPr>
          <p:nvPr/>
        </p:nvCxnSpPr>
        <p:spPr>
          <a:xfrm>
            <a:off x="6628544" y="3489461"/>
            <a:ext cx="600904" cy="45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4F803557-7189-4432-8D77-60C0B55DFD68}"/>
              </a:ext>
            </a:extLst>
          </p:cNvPr>
          <p:cNvSpPr/>
          <p:nvPr/>
        </p:nvSpPr>
        <p:spPr>
          <a:xfrm>
            <a:off x="4776816" y="493017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0B36339-0200-489E-A2B9-230DF2366486}"/>
              </a:ext>
            </a:extLst>
          </p:cNvPr>
          <p:cNvCxnSpPr>
            <a:cxnSpLocks/>
            <a:stCxn id="19" idx="4"/>
            <a:endCxn id="25" idx="0"/>
          </p:cNvCxnSpPr>
          <p:nvPr/>
        </p:nvCxnSpPr>
        <p:spPr>
          <a:xfrm>
            <a:off x="4539522" y="4241088"/>
            <a:ext cx="465839" cy="68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3134627E-5EAF-4D2B-B38B-2FC2FBFA86CB}"/>
              </a:ext>
            </a:extLst>
          </p:cNvPr>
          <p:cNvSpPr/>
          <p:nvPr/>
        </p:nvSpPr>
        <p:spPr>
          <a:xfrm>
            <a:off x="4205454" y="4930173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1C18981-3797-41E7-BD07-F4234E050479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4433999" y="4241088"/>
            <a:ext cx="105523" cy="68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B8D3F7ED-60F4-4EC0-B155-6EE4E2AF1B33}"/>
              </a:ext>
            </a:extLst>
          </p:cNvPr>
          <p:cNvSpPr/>
          <p:nvPr/>
        </p:nvSpPr>
        <p:spPr>
          <a:xfrm>
            <a:off x="5549448" y="4930173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E44577-D224-48EF-99A5-55EADD80EF91}"/>
              </a:ext>
            </a:extLst>
          </p:cNvPr>
          <p:cNvCxnSpPr>
            <a:cxnSpLocks/>
            <a:stCxn id="13" idx="4"/>
            <a:endCxn id="29" idx="0"/>
          </p:cNvCxnSpPr>
          <p:nvPr/>
        </p:nvCxnSpPr>
        <p:spPr>
          <a:xfrm>
            <a:off x="5110884" y="4241089"/>
            <a:ext cx="667109" cy="6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4688B946-1BC3-4C3A-A190-06D2ED2946BB}"/>
              </a:ext>
            </a:extLst>
          </p:cNvPr>
          <p:cNvSpPr/>
          <p:nvPr/>
        </p:nvSpPr>
        <p:spPr>
          <a:xfrm>
            <a:off x="6322079" y="492761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56BF87E-D76E-458C-80A3-3DDF33676039}"/>
              </a:ext>
            </a:extLst>
          </p:cNvPr>
          <p:cNvCxnSpPr>
            <a:cxnSpLocks/>
            <a:stCxn id="21" idx="4"/>
            <a:endCxn id="31" idx="0"/>
          </p:cNvCxnSpPr>
          <p:nvPr/>
        </p:nvCxnSpPr>
        <p:spPr>
          <a:xfrm flipH="1">
            <a:off x="6550624" y="4393378"/>
            <a:ext cx="75455" cy="53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B04EE629-BD6F-40ED-9C5A-29DC847AB5CD}"/>
              </a:ext>
            </a:extLst>
          </p:cNvPr>
          <p:cNvSpPr/>
          <p:nvPr/>
        </p:nvSpPr>
        <p:spPr>
          <a:xfrm>
            <a:off x="7021032" y="492761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BB71C40-D86A-4E62-A296-A92385D65BC0}"/>
              </a:ext>
            </a:extLst>
          </p:cNvPr>
          <p:cNvSpPr/>
          <p:nvPr/>
        </p:nvSpPr>
        <p:spPr>
          <a:xfrm>
            <a:off x="7719985" y="4931043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7F5050C-5076-4E14-BA01-7671B51E7139}"/>
              </a:ext>
            </a:extLst>
          </p:cNvPr>
          <p:cNvCxnSpPr>
            <a:cxnSpLocks/>
            <a:stCxn id="22" idx="4"/>
            <a:endCxn id="33" idx="0"/>
          </p:cNvCxnSpPr>
          <p:nvPr/>
        </p:nvCxnSpPr>
        <p:spPr>
          <a:xfrm>
            <a:off x="7229448" y="4398952"/>
            <a:ext cx="20129" cy="52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E623BD6-9196-43AC-B1AF-5D795F3B49D0}"/>
              </a:ext>
            </a:extLst>
          </p:cNvPr>
          <p:cNvCxnSpPr>
            <a:cxnSpLocks/>
            <a:stCxn id="22" idx="4"/>
            <a:endCxn id="34" idx="0"/>
          </p:cNvCxnSpPr>
          <p:nvPr/>
        </p:nvCxnSpPr>
        <p:spPr>
          <a:xfrm>
            <a:off x="7229448" y="4398952"/>
            <a:ext cx="719082" cy="53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71F3B38-A967-453E-BF8B-3A6A5F8A7269}"/>
              </a:ext>
            </a:extLst>
          </p:cNvPr>
          <p:cNvSpPr/>
          <p:nvPr/>
        </p:nvSpPr>
        <p:spPr>
          <a:xfrm>
            <a:off x="4075764" y="2899591"/>
            <a:ext cx="2020236" cy="2959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8411B0C-34B5-4F50-AF5B-B7A7C5D4F4CE}"/>
              </a:ext>
            </a:extLst>
          </p:cNvPr>
          <p:cNvSpPr/>
          <p:nvPr/>
        </p:nvSpPr>
        <p:spPr>
          <a:xfrm>
            <a:off x="6258340" y="2899591"/>
            <a:ext cx="2020236" cy="2959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9100F-D2D6-42B0-A524-76997446202B}"/>
              </a:ext>
            </a:extLst>
          </p:cNvPr>
          <p:cNvSpPr txBox="1"/>
          <p:nvPr/>
        </p:nvSpPr>
        <p:spPr>
          <a:xfrm>
            <a:off x="4219298" y="599036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왼쪽 서브 트리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5A32B0-2742-4707-AD89-9C3F8933E027}"/>
              </a:ext>
            </a:extLst>
          </p:cNvPr>
          <p:cNvSpPr txBox="1"/>
          <p:nvPr/>
        </p:nvSpPr>
        <p:spPr>
          <a:xfrm>
            <a:off x="6267576" y="59903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오른쪽 서브 트리</a:t>
            </a:r>
          </a:p>
        </p:txBody>
      </p:sp>
    </p:spTree>
    <p:extLst>
      <p:ext uri="{BB962C8B-B14F-4D97-AF65-F5344CB8AC3E}">
        <p14:creationId xmlns:p14="http://schemas.microsoft.com/office/powerpoint/2010/main" val="91894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653145" cy="1325563"/>
          </a:xfrm>
        </p:spPr>
        <p:txBody>
          <a:bodyPr/>
          <a:lstStyle/>
          <a:p>
            <a:r>
              <a:rPr lang="ko-KR" altLang="en-US" b="1" dirty="0"/>
              <a:t>이진 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이진 트리 </a:t>
            </a:r>
            <a:r>
              <a:rPr lang="en-US" altLang="ko-KR" sz="3200" b="1" dirty="0"/>
              <a:t>(Binary Tree)</a:t>
            </a:r>
            <a:r>
              <a:rPr lang="ko-KR" altLang="en-US" dirty="0"/>
              <a:t>란  각각의 노드가 최대 </a:t>
            </a:r>
            <a:r>
              <a:rPr lang="en-US" altLang="ko-KR" dirty="0"/>
              <a:t>(   )</a:t>
            </a:r>
            <a:r>
              <a:rPr lang="ko-KR" altLang="en-US" dirty="0"/>
              <a:t> 개의 자식 노드를 가지고 트리</a:t>
            </a:r>
            <a:endParaRPr lang="en-US" altLang="ko-KR" dirty="0"/>
          </a:p>
          <a:p>
            <a:r>
              <a:rPr lang="ko-KR" altLang="en-US" dirty="0"/>
              <a:t>이진 트리는 다음 두 조건을 만족해야 함</a:t>
            </a:r>
            <a:endParaRPr lang="en-US" altLang="ko-KR" dirty="0"/>
          </a:p>
          <a:p>
            <a:pPr lvl="1"/>
            <a:r>
              <a:rPr lang="ko-KR" altLang="en-US" dirty="0"/>
              <a:t>루트 노드를 중심으로 두 개의 </a:t>
            </a:r>
            <a:r>
              <a:rPr lang="en-US" altLang="ko-KR" dirty="0"/>
              <a:t>(    )</a:t>
            </a:r>
            <a:r>
              <a:rPr lang="ko-KR" altLang="en-US" dirty="0"/>
              <a:t> 트리로 나뉨</a:t>
            </a:r>
            <a:endParaRPr lang="en-US" altLang="ko-KR" dirty="0"/>
          </a:p>
          <a:p>
            <a:pPr lvl="1"/>
            <a:r>
              <a:rPr lang="ko-KR" altLang="en-US" dirty="0"/>
              <a:t>나뉘어진 두 서브 트리도 모두 </a:t>
            </a:r>
            <a:r>
              <a:rPr lang="en-US" altLang="ko-KR" dirty="0"/>
              <a:t>(    )</a:t>
            </a:r>
            <a:r>
              <a:rPr lang="ko-KR" altLang="en-US" dirty="0"/>
              <a:t> </a:t>
            </a:r>
            <a:r>
              <a:rPr lang="ko-KR" altLang="en-US" dirty="0" err="1"/>
              <a:t>트리어야함</a:t>
            </a: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91344" y="998807"/>
            <a:ext cx="8700656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8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062996" cy="1325563"/>
          </a:xfrm>
        </p:spPr>
        <p:txBody>
          <a:bodyPr/>
          <a:lstStyle/>
          <a:p>
            <a:r>
              <a:rPr lang="ko-KR" altLang="en-US" b="1"/>
              <a:t>포화 </a:t>
            </a:r>
            <a:r>
              <a:rPr lang="en-US" altLang="ko-KR" b="1" dirty="0"/>
              <a:t>&amp; </a:t>
            </a:r>
            <a:r>
              <a:rPr lang="ko-KR" altLang="en-US" b="1" dirty="0"/>
              <a:t>완전 이진 트리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901195" y="998807"/>
            <a:ext cx="5290805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FA5B8-FD1B-4E4E-8193-96208ED22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66704"/>
              </p:ext>
            </p:extLst>
          </p:nvPr>
        </p:nvGraphicFramePr>
        <p:xfrm>
          <a:off x="838199" y="1883447"/>
          <a:ext cx="5257801" cy="4443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1">
                  <a:extLst>
                    <a:ext uri="{9D8B030D-6E8A-4147-A177-3AD203B41FA5}">
                      <a16:colId xmlns:a16="http://schemas.microsoft.com/office/drawing/2014/main" val="493906266"/>
                    </a:ext>
                  </a:extLst>
                </a:gridCol>
              </a:tblGrid>
              <a:tr h="708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포화</a:t>
                      </a:r>
                      <a:r>
                        <a:rPr lang="en-US" altLang="ko-KR" sz="2000" b="1" dirty="0"/>
                        <a:t> </a:t>
                      </a:r>
                      <a:r>
                        <a:rPr lang="ko-KR" altLang="en-US" sz="2000" b="1" dirty="0"/>
                        <a:t>이진 트리</a:t>
                      </a:r>
                      <a:r>
                        <a:rPr lang="en-US" altLang="ko-KR" sz="2000" b="1" dirty="0"/>
                        <a:t>(Full Binary Tree)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97992640"/>
                  </a:ext>
                </a:extLst>
              </a:tr>
              <a:tr h="3735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96028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2AF7C9A6-7041-441A-96E0-39F6BD42EE81}"/>
              </a:ext>
            </a:extLst>
          </p:cNvPr>
          <p:cNvSpPr/>
          <p:nvPr/>
        </p:nvSpPr>
        <p:spPr>
          <a:xfrm>
            <a:off x="3098967" y="282143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993C71C-76AF-4E34-B684-BE7504168E8C}"/>
              </a:ext>
            </a:extLst>
          </p:cNvPr>
          <p:cNvSpPr/>
          <p:nvPr/>
        </p:nvSpPr>
        <p:spPr>
          <a:xfrm>
            <a:off x="2551445" y="351609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7FB9B27-BF07-458B-9A0D-95DC84BD15E9}"/>
              </a:ext>
            </a:extLst>
          </p:cNvPr>
          <p:cNvSpPr/>
          <p:nvPr/>
        </p:nvSpPr>
        <p:spPr>
          <a:xfrm>
            <a:off x="3795345" y="3503433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C2AED9-6D40-47DF-A8BC-231A2453925E}"/>
              </a:ext>
            </a:extLst>
          </p:cNvPr>
          <p:cNvSpPr/>
          <p:nvPr/>
        </p:nvSpPr>
        <p:spPr>
          <a:xfrm>
            <a:off x="2995950" y="439800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8F74DB-57CE-4E86-AFA2-07BE27EEED90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2779990" y="3278527"/>
            <a:ext cx="547522" cy="23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94C568-77BC-46E8-B978-3630937ED42C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3327512" y="3278527"/>
            <a:ext cx="696378" cy="22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84930E-8D6A-4323-A664-C8EC922FEDCB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779990" y="3973187"/>
            <a:ext cx="444505" cy="42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18180BCD-8BF7-443A-902F-B13EA245173B}"/>
              </a:ext>
            </a:extLst>
          </p:cNvPr>
          <p:cNvSpPr/>
          <p:nvPr/>
        </p:nvSpPr>
        <p:spPr>
          <a:xfrm>
            <a:off x="2011582" y="439800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D7966-F4AD-42D6-AA6C-8E7C0C94E092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H="1">
            <a:off x="2240127" y="3973187"/>
            <a:ext cx="539863" cy="42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A0E1D5FE-1F4B-4CF1-858B-4D62DCC2665D}"/>
              </a:ext>
            </a:extLst>
          </p:cNvPr>
          <p:cNvSpPr/>
          <p:nvPr/>
        </p:nvSpPr>
        <p:spPr>
          <a:xfrm>
            <a:off x="3792880" y="440735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19D5E86-CA85-46E1-B149-3EA5BF91C11A}"/>
              </a:ext>
            </a:extLst>
          </p:cNvPr>
          <p:cNvSpPr/>
          <p:nvPr/>
        </p:nvSpPr>
        <p:spPr>
          <a:xfrm>
            <a:off x="4396249" y="441292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C2D821-5660-48AD-B537-82E010462DE5}"/>
              </a:ext>
            </a:extLst>
          </p:cNvPr>
          <p:cNvCxnSpPr>
            <a:cxnSpLocks/>
            <a:stCxn id="11" idx="4"/>
            <a:endCxn id="20" idx="0"/>
          </p:cNvCxnSpPr>
          <p:nvPr/>
        </p:nvCxnSpPr>
        <p:spPr>
          <a:xfrm flipH="1">
            <a:off x="4021425" y="3960522"/>
            <a:ext cx="2465" cy="44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E98FA3-7DA9-4E62-BFC6-332D5614B864}"/>
              </a:ext>
            </a:extLst>
          </p:cNvPr>
          <p:cNvCxnSpPr>
            <a:cxnSpLocks/>
            <a:stCxn id="11" idx="4"/>
            <a:endCxn id="21" idx="0"/>
          </p:cNvCxnSpPr>
          <p:nvPr/>
        </p:nvCxnSpPr>
        <p:spPr>
          <a:xfrm>
            <a:off x="4023890" y="3960522"/>
            <a:ext cx="600904" cy="45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128CBC8-FBB9-4288-A64D-26607BF74140}"/>
              </a:ext>
            </a:extLst>
          </p:cNvPr>
          <p:cNvSpPr/>
          <p:nvPr/>
        </p:nvSpPr>
        <p:spPr>
          <a:xfrm>
            <a:off x="1854401" y="540123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DE015A-2C1F-4416-B76E-DA2C9405A993}"/>
              </a:ext>
            </a:extLst>
          </p:cNvPr>
          <p:cNvCxnSpPr>
            <a:cxnSpLocks/>
            <a:stCxn id="18" idx="4"/>
            <a:endCxn id="24" idx="0"/>
          </p:cNvCxnSpPr>
          <p:nvPr/>
        </p:nvCxnSpPr>
        <p:spPr>
          <a:xfrm flipH="1">
            <a:off x="2082946" y="4855096"/>
            <a:ext cx="157181" cy="54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2803D3B3-A76A-4C4A-A64C-E6293D9FE566}"/>
              </a:ext>
            </a:extLst>
          </p:cNvPr>
          <p:cNvSpPr/>
          <p:nvPr/>
        </p:nvSpPr>
        <p:spPr>
          <a:xfrm>
            <a:off x="1136029" y="5401236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FB87D5B-1367-4205-A9F3-1E682194DBFC}"/>
              </a:ext>
            </a:extLst>
          </p:cNvPr>
          <p:cNvCxnSpPr>
            <a:cxnSpLocks/>
            <a:stCxn id="18" idx="4"/>
            <a:endCxn id="26" idx="0"/>
          </p:cNvCxnSpPr>
          <p:nvPr/>
        </p:nvCxnSpPr>
        <p:spPr>
          <a:xfrm flipH="1">
            <a:off x="1364574" y="4855096"/>
            <a:ext cx="875553" cy="54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05D86FAF-E1B5-47D2-97F5-AE6AE121293E}"/>
              </a:ext>
            </a:extLst>
          </p:cNvPr>
          <p:cNvSpPr/>
          <p:nvPr/>
        </p:nvSpPr>
        <p:spPr>
          <a:xfrm>
            <a:off x="2510155" y="5398671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69C47D-A69E-47F6-8236-D2A44B74C108}"/>
              </a:ext>
            </a:extLst>
          </p:cNvPr>
          <p:cNvCxnSpPr>
            <a:cxnSpLocks/>
            <a:stCxn id="12" idx="4"/>
            <a:endCxn id="28" idx="0"/>
          </p:cNvCxnSpPr>
          <p:nvPr/>
        </p:nvCxnSpPr>
        <p:spPr>
          <a:xfrm flipH="1">
            <a:off x="2738700" y="4855097"/>
            <a:ext cx="485795" cy="5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9F1987A2-5CB3-4E45-959A-FE5CD52F468F}"/>
              </a:ext>
            </a:extLst>
          </p:cNvPr>
          <p:cNvSpPr/>
          <p:nvPr/>
        </p:nvSpPr>
        <p:spPr>
          <a:xfrm>
            <a:off x="3650956" y="541358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4B1BAB5-8B2F-4D03-B398-37BE8EF7D251}"/>
              </a:ext>
            </a:extLst>
          </p:cNvPr>
          <p:cNvCxnSpPr>
            <a:cxnSpLocks/>
            <a:stCxn id="20" idx="4"/>
            <a:endCxn id="30" idx="0"/>
          </p:cNvCxnSpPr>
          <p:nvPr/>
        </p:nvCxnSpPr>
        <p:spPr>
          <a:xfrm flipH="1">
            <a:off x="3879501" y="4864439"/>
            <a:ext cx="141924" cy="5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9E328377-3ACE-422A-93DC-1DA2A915F0F3}"/>
              </a:ext>
            </a:extLst>
          </p:cNvPr>
          <p:cNvSpPr/>
          <p:nvPr/>
        </p:nvSpPr>
        <p:spPr>
          <a:xfrm>
            <a:off x="4730411" y="5398671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4FBBB5F-7196-47F4-9C67-280428CBC826}"/>
              </a:ext>
            </a:extLst>
          </p:cNvPr>
          <p:cNvSpPr/>
          <p:nvPr/>
        </p:nvSpPr>
        <p:spPr>
          <a:xfrm>
            <a:off x="5429364" y="540210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04500C-6831-4CE5-9CEC-AE3E4261E064}"/>
              </a:ext>
            </a:extLst>
          </p:cNvPr>
          <p:cNvCxnSpPr>
            <a:cxnSpLocks/>
            <a:stCxn id="21" idx="4"/>
            <a:endCxn id="32" idx="0"/>
          </p:cNvCxnSpPr>
          <p:nvPr/>
        </p:nvCxnSpPr>
        <p:spPr>
          <a:xfrm>
            <a:off x="4624794" y="4870013"/>
            <a:ext cx="334162" cy="52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358EF4A-9FDB-4D0D-97F0-C5A42373EC18}"/>
              </a:ext>
            </a:extLst>
          </p:cNvPr>
          <p:cNvCxnSpPr>
            <a:cxnSpLocks/>
            <a:stCxn id="21" idx="4"/>
            <a:endCxn id="33" idx="0"/>
          </p:cNvCxnSpPr>
          <p:nvPr/>
        </p:nvCxnSpPr>
        <p:spPr>
          <a:xfrm>
            <a:off x="4624794" y="4870013"/>
            <a:ext cx="1033115" cy="53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60F6EA93-EC6F-46DF-B926-F96AD5BF8AC1}"/>
              </a:ext>
            </a:extLst>
          </p:cNvPr>
          <p:cNvSpPr/>
          <p:nvPr/>
        </p:nvSpPr>
        <p:spPr>
          <a:xfrm>
            <a:off x="3061327" y="5417049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F5A73AB-67DF-47AA-973F-80DD4FAF4C3E}"/>
              </a:ext>
            </a:extLst>
          </p:cNvPr>
          <p:cNvCxnSpPr>
            <a:cxnSpLocks/>
            <a:stCxn id="12" idx="4"/>
            <a:endCxn id="48" idx="0"/>
          </p:cNvCxnSpPr>
          <p:nvPr/>
        </p:nvCxnSpPr>
        <p:spPr>
          <a:xfrm>
            <a:off x="3224495" y="4855097"/>
            <a:ext cx="65377" cy="56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D82739F0-0C01-40ED-ADE0-883BA63EDA3C}"/>
              </a:ext>
            </a:extLst>
          </p:cNvPr>
          <p:cNvSpPr/>
          <p:nvPr/>
        </p:nvSpPr>
        <p:spPr>
          <a:xfrm>
            <a:off x="4208669" y="541358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7A2C1F7-D74B-4038-BA3B-8F7CECABBE04}"/>
              </a:ext>
            </a:extLst>
          </p:cNvPr>
          <p:cNvCxnSpPr>
            <a:cxnSpLocks/>
            <a:stCxn id="20" idx="4"/>
            <a:endCxn id="54" idx="0"/>
          </p:cNvCxnSpPr>
          <p:nvPr/>
        </p:nvCxnSpPr>
        <p:spPr>
          <a:xfrm>
            <a:off x="4021425" y="4864439"/>
            <a:ext cx="415789" cy="5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89057174-F4B7-4CC4-8CCF-7900E2158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957552"/>
              </p:ext>
            </p:extLst>
          </p:nvPr>
        </p:nvGraphicFramePr>
        <p:xfrm>
          <a:off x="6353250" y="1910289"/>
          <a:ext cx="5257801" cy="4443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1">
                  <a:extLst>
                    <a:ext uri="{9D8B030D-6E8A-4147-A177-3AD203B41FA5}">
                      <a16:colId xmlns:a16="http://schemas.microsoft.com/office/drawing/2014/main" val="493906266"/>
                    </a:ext>
                  </a:extLst>
                </a:gridCol>
              </a:tblGrid>
              <a:tr h="708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완전</a:t>
                      </a:r>
                      <a:r>
                        <a:rPr lang="en-US" altLang="ko-KR" sz="2000" b="1" dirty="0"/>
                        <a:t> </a:t>
                      </a:r>
                      <a:r>
                        <a:rPr lang="ko-KR" altLang="en-US" sz="2000" b="1" dirty="0"/>
                        <a:t>이진 트리</a:t>
                      </a:r>
                      <a:r>
                        <a:rPr lang="en-US" altLang="ko-KR" sz="2000" b="1" dirty="0"/>
                        <a:t>(Complete) Binary Tree)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97992640"/>
                  </a:ext>
                </a:extLst>
              </a:tr>
              <a:tr h="3735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96028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2D8F6D46-44E1-433A-AED4-E6BFFE006634}"/>
              </a:ext>
            </a:extLst>
          </p:cNvPr>
          <p:cNvSpPr/>
          <p:nvPr/>
        </p:nvSpPr>
        <p:spPr>
          <a:xfrm>
            <a:off x="8635588" y="280232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EC66FC9-CADB-40B2-BF1A-1CF3A70B8ECC}"/>
              </a:ext>
            </a:extLst>
          </p:cNvPr>
          <p:cNvSpPr/>
          <p:nvPr/>
        </p:nvSpPr>
        <p:spPr>
          <a:xfrm>
            <a:off x="8088066" y="349698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93A11B6-6E83-4A21-AA31-4A6E805F9276}"/>
              </a:ext>
            </a:extLst>
          </p:cNvPr>
          <p:cNvSpPr/>
          <p:nvPr/>
        </p:nvSpPr>
        <p:spPr>
          <a:xfrm>
            <a:off x="9331966" y="3484322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858D937-533A-4DCB-8EDF-162F827176EB}"/>
              </a:ext>
            </a:extLst>
          </p:cNvPr>
          <p:cNvSpPr/>
          <p:nvPr/>
        </p:nvSpPr>
        <p:spPr>
          <a:xfrm>
            <a:off x="8532571" y="437889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8A19216-4B5C-4ED9-9166-CFC7DB05B687}"/>
              </a:ext>
            </a:extLst>
          </p:cNvPr>
          <p:cNvCxnSpPr>
            <a:stCxn id="65" idx="4"/>
            <a:endCxn id="66" idx="0"/>
          </p:cNvCxnSpPr>
          <p:nvPr/>
        </p:nvCxnSpPr>
        <p:spPr>
          <a:xfrm flipH="1">
            <a:off x="8316611" y="3259416"/>
            <a:ext cx="547522" cy="23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6DA041E-DC61-4861-8ACC-DB485859B2CB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>
            <a:off x="8864133" y="3259416"/>
            <a:ext cx="696378" cy="22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F962491-A156-417A-BD78-AC7E188F5EE4}"/>
              </a:ext>
            </a:extLst>
          </p:cNvPr>
          <p:cNvCxnSpPr>
            <a:cxnSpLocks/>
            <a:stCxn id="66" idx="4"/>
            <a:endCxn id="68" idx="0"/>
          </p:cNvCxnSpPr>
          <p:nvPr/>
        </p:nvCxnSpPr>
        <p:spPr>
          <a:xfrm>
            <a:off x="8316611" y="3954076"/>
            <a:ext cx="444505" cy="42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9D54AB34-A917-4954-9FD8-6D62DCC210D8}"/>
              </a:ext>
            </a:extLst>
          </p:cNvPr>
          <p:cNvSpPr/>
          <p:nvPr/>
        </p:nvSpPr>
        <p:spPr>
          <a:xfrm>
            <a:off x="7548203" y="4378896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6020CF7-34CB-4E81-976C-2179B26D409A}"/>
              </a:ext>
            </a:extLst>
          </p:cNvPr>
          <p:cNvCxnSpPr>
            <a:cxnSpLocks/>
            <a:stCxn id="66" idx="4"/>
            <a:endCxn id="72" idx="0"/>
          </p:cNvCxnSpPr>
          <p:nvPr/>
        </p:nvCxnSpPr>
        <p:spPr>
          <a:xfrm flipH="1">
            <a:off x="7776748" y="3954076"/>
            <a:ext cx="539863" cy="42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89F11D8A-2351-4189-B575-B31CE5A557B4}"/>
              </a:ext>
            </a:extLst>
          </p:cNvPr>
          <p:cNvSpPr/>
          <p:nvPr/>
        </p:nvSpPr>
        <p:spPr>
          <a:xfrm>
            <a:off x="9329501" y="4388239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8FA8996-DDB2-42BC-87AF-6D7BAB2EF2C1}"/>
              </a:ext>
            </a:extLst>
          </p:cNvPr>
          <p:cNvSpPr/>
          <p:nvPr/>
        </p:nvSpPr>
        <p:spPr>
          <a:xfrm>
            <a:off x="9932870" y="4393813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F70F4C7-E14D-4821-AAC5-0E1EBB1747F9}"/>
              </a:ext>
            </a:extLst>
          </p:cNvPr>
          <p:cNvCxnSpPr>
            <a:cxnSpLocks/>
            <a:stCxn id="67" idx="4"/>
            <a:endCxn id="74" idx="0"/>
          </p:cNvCxnSpPr>
          <p:nvPr/>
        </p:nvCxnSpPr>
        <p:spPr>
          <a:xfrm flipH="1">
            <a:off x="9558046" y="3941411"/>
            <a:ext cx="2465" cy="44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5CC83D2-6EA9-4439-9832-47368E075566}"/>
              </a:ext>
            </a:extLst>
          </p:cNvPr>
          <p:cNvCxnSpPr>
            <a:cxnSpLocks/>
            <a:stCxn id="67" idx="4"/>
            <a:endCxn id="75" idx="0"/>
          </p:cNvCxnSpPr>
          <p:nvPr/>
        </p:nvCxnSpPr>
        <p:spPr>
          <a:xfrm>
            <a:off x="9560511" y="3941411"/>
            <a:ext cx="600904" cy="45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BB515B5C-5888-4ECC-83F8-11C5BA44E88E}"/>
              </a:ext>
            </a:extLst>
          </p:cNvPr>
          <p:cNvSpPr/>
          <p:nvPr/>
        </p:nvSpPr>
        <p:spPr>
          <a:xfrm>
            <a:off x="7391022" y="5382126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555A943-E5BF-4551-9C74-804B56F27854}"/>
              </a:ext>
            </a:extLst>
          </p:cNvPr>
          <p:cNvCxnSpPr>
            <a:cxnSpLocks/>
            <a:stCxn id="72" idx="4"/>
            <a:endCxn id="78" idx="0"/>
          </p:cNvCxnSpPr>
          <p:nvPr/>
        </p:nvCxnSpPr>
        <p:spPr>
          <a:xfrm flipH="1">
            <a:off x="7619567" y="4835985"/>
            <a:ext cx="157181" cy="54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66E48AAC-3F30-4FED-A42F-FEE1D8FEA6C8}"/>
              </a:ext>
            </a:extLst>
          </p:cNvPr>
          <p:cNvSpPr/>
          <p:nvPr/>
        </p:nvSpPr>
        <p:spPr>
          <a:xfrm>
            <a:off x="6672650" y="5382125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171120E-0874-4281-B7A3-424FCF075E02}"/>
              </a:ext>
            </a:extLst>
          </p:cNvPr>
          <p:cNvCxnSpPr>
            <a:cxnSpLocks/>
            <a:stCxn id="72" idx="4"/>
            <a:endCxn id="80" idx="0"/>
          </p:cNvCxnSpPr>
          <p:nvPr/>
        </p:nvCxnSpPr>
        <p:spPr>
          <a:xfrm flipH="1">
            <a:off x="6901195" y="4835985"/>
            <a:ext cx="875553" cy="54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00CD29D9-FD65-4240-BD0F-242A3660B59F}"/>
              </a:ext>
            </a:extLst>
          </p:cNvPr>
          <p:cNvSpPr/>
          <p:nvPr/>
        </p:nvSpPr>
        <p:spPr>
          <a:xfrm>
            <a:off x="8046776" y="537956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1BB03B7-D539-423C-B63A-6005CD12CBDB}"/>
              </a:ext>
            </a:extLst>
          </p:cNvPr>
          <p:cNvCxnSpPr>
            <a:cxnSpLocks/>
            <a:stCxn id="68" idx="4"/>
            <a:endCxn id="82" idx="0"/>
          </p:cNvCxnSpPr>
          <p:nvPr/>
        </p:nvCxnSpPr>
        <p:spPr>
          <a:xfrm flipH="1">
            <a:off x="8275321" y="4835986"/>
            <a:ext cx="485795" cy="5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6A20CFA2-DE6E-4633-A8BD-AABC45F8D3F7}"/>
              </a:ext>
            </a:extLst>
          </p:cNvPr>
          <p:cNvSpPr/>
          <p:nvPr/>
        </p:nvSpPr>
        <p:spPr>
          <a:xfrm>
            <a:off x="8597948" y="539793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06FFBD7-7F3D-4207-AC2F-6690FC801B21}"/>
              </a:ext>
            </a:extLst>
          </p:cNvPr>
          <p:cNvCxnSpPr>
            <a:cxnSpLocks/>
            <a:stCxn id="68" idx="4"/>
            <a:endCxn id="90" idx="0"/>
          </p:cNvCxnSpPr>
          <p:nvPr/>
        </p:nvCxnSpPr>
        <p:spPr>
          <a:xfrm>
            <a:off x="8761116" y="4835986"/>
            <a:ext cx="65377" cy="56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5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ko-KR" altLang="en-US" b="1"/>
              <a:t>이진 트리 구현하기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096000" y="998807"/>
            <a:ext cx="6096000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FA5B8-FD1B-4E4E-8193-96208ED22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61288"/>
              </p:ext>
            </p:extLst>
          </p:nvPr>
        </p:nvGraphicFramePr>
        <p:xfrm>
          <a:off x="4170645" y="1712092"/>
          <a:ext cx="3446853" cy="4443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6853">
                  <a:extLst>
                    <a:ext uri="{9D8B030D-6E8A-4147-A177-3AD203B41FA5}">
                      <a16:colId xmlns:a16="http://schemas.microsoft.com/office/drawing/2014/main" val="493906266"/>
                    </a:ext>
                  </a:extLst>
                </a:gridCol>
              </a:tblGrid>
              <a:tr h="708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배열을 이용한 구현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97992640"/>
                  </a:ext>
                </a:extLst>
              </a:tr>
              <a:tr h="3735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96028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2AF7C9A6-7041-441A-96E0-39F6BD42EE81}"/>
              </a:ext>
            </a:extLst>
          </p:cNvPr>
          <p:cNvSpPr/>
          <p:nvPr/>
        </p:nvSpPr>
        <p:spPr>
          <a:xfrm>
            <a:off x="1925584" y="2368546"/>
            <a:ext cx="679071" cy="679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993C71C-76AF-4E34-B684-BE7504168E8C}"/>
              </a:ext>
            </a:extLst>
          </p:cNvPr>
          <p:cNvSpPr/>
          <p:nvPr/>
        </p:nvSpPr>
        <p:spPr>
          <a:xfrm>
            <a:off x="1327064" y="3605580"/>
            <a:ext cx="679071" cy="679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7FB9B27-BF07-458B-9A0D-95DC84BD15E9}"/>
              </a:ext>
            </a:extLst>
          </p:cNvPr>
          <p:cNvSpPr/>
          <p:nvPr/>
        </p:nvSpPr>
        <p:spPr>
          <a:xfrm>
            <a:off x="2570964" y="3592915"/>
            <a:ext cx="679071" cy="679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C2AED9-6D40-47DF-A8BC-231A2453925E}"/>
              </a:ext>
            </a:extLst>
          </p:cNvPr>
          <p:cNvSpPr/>
          <p:nvPr/>
        </p:nvSpPr>
        <p:spPr>
          <a:xfrm>
            <a:off x="1632361" y="4842615"/>
            <a:ext cx="679071" cy="679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8F74DB-57CE-4E86-AFA2-07BE27EEED90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1666600" y="3047617"/>
            <a:ext cx="598520" cy="55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94C568-77BC-46E8-B978-3630937ED42C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2265120" y="3047617"/>
            <a:ext cx="645380" cy="54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84930E-8D6A-4323-A664-C8EC922FEDCB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1666600" y="4284651"/>
            <a:ext cx="305297" cy="55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18180BCD-8BF7-443A-902F-B13EA245173B}"/>
              </a:ext>
            </a:extLst>
          </p:cNvPr>
          <p:cNvSpPr/>
          <p:nvPr/>
        </p:nvSpPr>
        <p:spPr>
          <a:xfrm>
            <a:off x="647993" y="4842614"/>
            <a:ext cx="679071" cy="679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D7966-F4AD-42D6-AA6C-8E7C0C94E092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H="1">
            <a:off x="987529" y="4284651"/>
            <a:ext cx="679071" cy="55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C7C3A70B-6F4D-4AF1-AA77-DAED88EB4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96543"/>
              </p:ext>
            </p:extLst>
          </p:nvPr>
        </p:nvGraphicFramePr>
        <p:xfrm>
          <a:off x="8290547" y="1712092"/>
          <a:ext cx="3446853" cy="4443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6853">
                  <a:extLst>
                    <a:ext uri="{9D8B030D-6E8A-4147-A177-3AD203B41FA5}">
                      <a16:colId xmlns:a16="http://schemas.microsoft.com/office/drawing/2014/main" val="493906266"/>
                    </a:ext>
                  </a:extLst>
                </a:gridCol>
              </a:tblGrid>
              <a:tr h="708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연결 리스트를 이용한 구현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97992640"/>
                  </a:ext>
                </a:extLst>
              </a:tr>
              <a:tr h="3735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9602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DC7C8D9-A77C-4C17-8B41-4386A25A0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51413"/>
              </p:ext>
            </p:extLst>
          </p:nvPr>
        </p:nvGraphicFramePr>
        <p:xfrm>
          <a:off x="5881182" y="2914048"/>
          <a:ext cx="842893" cy="2715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893">
                  <a:extLst>
                    <a:ext uri="{9D8B030D-6E8A-4147-A177-3AD203B41FA5}">
                      <a16:colId xmlns:a16="http://schemas.microsoft.com/office/drawing/2014/main" val="358774221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08250474"/>
                  </a:ext>
                </a:extLst>
              </a:tr>
              <a:tr h="45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58690585"/>
                  </a:ext>
                </a:extLst>
              </a:tr>
              <a:tr h="45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93851911"/>
                  </a:ext>
                </a:extLst>
              </a:tr>
              <a:tr h="45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69315743"/>
                  </a:ext>
                </a:extLst>
              </a:tr>
              <a:tr h="45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0410181"/>
                  </a:ext>
                </a:extLst>
              </a:tr>
              <a:tr h="45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187976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43E57989-32E9-4467-B29C-4D67C4DA6209}"/>
              </a:ext>
            </a:extLst>
          </p:cNvPr>
          <p:cNvSpPr txBox="1"/>
          <p:nvPr/>
        </p:nvSpPr>
        <p:spPr>
          <a:xfrm>
            <a:off x="5092290" y="295093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AE08CD-FA59-4244-973C-31ECED0B74DD}"/>
              </a:ext>
            </a:extLst>
          </p:cNvPr>
          <p:cNvSpPr txBox="1"/>
          <p:nvPr/>
        </p:nvSpPr>
        <p:spPr>
          <a:xfrm>
            <a:off x="5092290" y="34290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1E9F15-E49F-44E4-B9AC-3C1846A32716}"/>
              </a:ext>
            </a:extLst>
          </p:cNvPr>
          <p:cNvSpPr txBox="1"/>
          <p:nvPr/>
        </p:nvSpPr>
        <p:spPr>
          <a:xfrm>
            <a:off x="5092290" y="390265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C386CD-B029-4292-BFFB-842FE08896CB}"/>
              </a:ext>
            </a:extLst>
          </p:cNvPr>
          <p:cNvSpPr txBox="1"/>
          <p:nvPr/>
        </p:nvSpPr>
        <p:spPr>
          <a:xfrm>
            <a:off x="5092290" y="428465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E0BE89-A570-4C56-BF7C-42221E468910}"/>
              </a:ext>
            </a:extLst>
          </p:cNvPr>
          <p:cNvSpPr txBox="1"/>
          <p:nvPr/>
        </p:nvSpPr>
        <p:spPr>
          <a:xfrm>
            <a:off x="5092290" y="472031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8B5E0F-221B-4499-91F2-688010C64D7E}"/>
              </a:ext>
            </a:extLst>
          </p:cNvPr>
          <p:cNvSpPr txBox="1"/>
          <p:nvPr/>
        </p:nvSpPr>
        <p:spPr>
          <a:xfrm>
            <a:off x="5092195" y="515598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[5]</a:t>
            </a:r>
            <a:endParaRPr lang="ko-KR" altLang="en-US" dirty="0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F035C18-2125-4A7E-9597-92EE80C9D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89113"/>
              </p:ext>
            </p:extLst>
          </p:nvPr>
        </p:nvGraphicFramePr>
        <p:xfrm>
          <a:off x="9601419" y="2755141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BB85248A-C005-4ABF-BE46-EE0F1CA4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86920"/>
              </p:ext>
            </p:extLst>
          </p:nvPr>
        </p:nvGraphicFramePr>
        <p:xfrm>
          <a:off x="8993266" y="3628862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22B746D8-AA69-4DB9-996A-6A7FF9DE6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84583"/>
              </p:ext>
            </p:extLst>
          </p:nvPr>
        </p:nvGraphicFramePr>
        <p:xfrm>
          <a:off x="10244793" y="3624534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A2A62C4C-4BC1-4052-B48D-9678058F7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93091"/>
              </p:ext>
            </p:extLst>
          </p:nvPr>
        </p:nvGraphicFramePr>
        <p:xfrm>
          <a:off x="8413197" y="4534897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8696F0E0-DEFA-4871-8891-A438A0BB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99967"/>
              </p:ext>
            </p:extLst>
          </p:nvPr>
        </p:nvGraphicFramePr>
        <p:xfrm>
          <a:off x="9450685" y="4534143"/>
          <a:ext cx="9148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6">
                  <a:extLst>
                    <a:ext uri="{9D8B030D-6E8A-4147-A177-3AD203B41FA5}">
                      <a16:colId xmlns:a16="http://schemas.microsoft.com/office/drawing/2014/main" val="3284166184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632488190"/>
                    </a:ext>
                  </a:extLst>
                </a:gridCol>
                <a:gridCol w="304946">
                  <a:extLst>
                    <a:ext uri="{9D8B030D-6E8A-4147-A177-3AD203B41FA5}">
                      <a16:colId xmlns:a16="http://schemas.microsoft.com/office/drawing/2014/main" val="219701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12959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836E1DD-9A12-4F10-8A49-A7417FCBB84A}"/>
              </a:ext>
            </a:extLst>
          </p:cNvPr>
          <p:cNvCxnSpPr>
            <a:endCxn id="89" idx="0"/>
          </p:cNvCxnSpPr>
          <p:nvPr/>
        </p:nvCxnSpPr>
        <p:spPr>
          <a:xfrm flipH="1">
            <a:off x="9450685" y="3047617"/>
            <a:ext cx="331323" cy="58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FDA500A-54C3-45FA-BAF5-629C516FDA3E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10365523" y="3035329"/>
            <a:ext cx="336689" cy="58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9BDF523-8597-4C1B-81F2-3DAEBC403E84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8870616" y="3810166"/>
            <a:ext cx="312872" cy="72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50C1D25-4D2A-4A4E-8CCB-907F115E1322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9751834" y="3822757"/>
            <a:ext cx="156270" cy="71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3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029365" cy="1325563"/>
          </a:xfrm>
        </p:spPr>
        <p:txBody>
          <a:bodyPr/>
          <a:lstStyle/>
          <a:p>
            <a:r>
              <a:rPr lang="ko-KR" altLang="en-US" b="1" dirty="0"/>
              <a:t>이진 탐색 트리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78B013-5388-4897-B692-E9975EA892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67564" y="998807"/>
            <a:ext cx="7324436" cy="2910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B11C9758-499A-44ED-BE20-B7FF9A92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5874" cy="4351338"/>
          </a:xfrm>
        </p:spPr>
        <p:txBody>
          <a:bodyPr/>
          <a:lstStyle/>
          <a:p>
            <a:r>
              <a:rPr lang="ko-KR" altLang="en-US" dirty="0"/>
              <a:t>이진 탐색 트리는 다음 속성을 가지고 있는 이진 트리</a:t>
            </a:r>
            <a:endParaRPr lang="en-US" altLang="ko-KR" dirty="0"/>
          </a:p>
          <a:p>
            <a:pPr lvl="1"/>
            <a:r>
              <a:rPr lang="ko-KR" altLang="en-US" sz="2000" dirty="0"/>
              <a:t>각 노드는 값을 가짐</a:t>
            </a:r>
            <a:endParaRPr lang="en-US" altLang="ko-KR" sz="2000" dirty="0"/>
          </a:p>
          <a:p>
            <a:pPr lvl="1"/>
            <a:r>
              <a:rPr lang="ko-KR" altLang="en-US" sz="2000" dirty="0"/>
              <a:t>노드의 왼쪽 서브 트리에는 그 노드의 값보다 작은 값들을 지닌 노드로 구성</a:t>
            </a:r>
            <a:endParaRPr lang="en-US" altLang="ko-KR" sz="2000" dirty="0"/>
          </a:p>
          <a:p>
            <a:pPr lvl="1"/>
            <a:r>
              <a:rPr lang="ko-KR" altLang="en-US" sz="2000" dirty="0"/>
              <a:t>노드의 오른쪽 서브 트리에는 그 노드의 값과 같거나 큰 값들을 지닌 노드로 구성</a:t>
            </a:r>
            <a:endParaRPr lang="en-US" altLang="ko-KR" sz="2000" dirty="0"/>
          </a:p>
          <a:p>
            <a:pPr lvl="1"/>
            <a:r>
              <a:rPr lang="ko-KR" altLang="en-US" sz="2000" dirty="0"/>
              <a:t>좌우 하위 트리는 각각이 다시 이진 탐색 트리여야 함</a:t>
            </a:r>
            <a:endParaRPr lang="en-US" altLang="ko-KR" sz="20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40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5375</TotalTime>
  <Words>2262</Words>
  <Application>Microsoft Office PowerPoint</Application>
  <PresentationFormat>와이드스크린</PresentationFormat>
  <Paragraphs>542</Paragraphs>
  <Slides>38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Cambria Math</vt:lpstr>
      <vt:lpstr>Office 테마</vt:lpstr>
      <vt:lpstr>Object-oriented Programing</vt:lpstr>
      <vt:lpstr>목차</vt:lpstr>
      <vt:lpstr>PowerPoint 프레젠테이션</vt:lpstr>
      <vt:lpstr>재귀함수</vt:lpstr>
      <vt:lpstr>서브 트리</vt:lpstr>
      <vt:lpstr>이진 트리</vt:lpstr>
      <vt:lpstr>포화 &amp; 완전 이진 트리</vt:lpstr>
      <vt:lpstr>이진 트리 구현하기</vt:lpstr>
      <vt:lpstr>이진 탐색 트리</vt:lpstr>
      <vt:lpstr>트리 노드</vt:lpstr>
      <vt:lpstr>데이터 조회</vt:lpstr>
      <vt:lpstr>데이터 조회</vt:lpstr>
      <vt:lpstr>데이터 조회 코드</vt:lpstr>
      <vt:lpstr>데이터 삽입</vt:lpstr>
      <vt:lpstr>데이터 삽입 코드</vt:lpstr>
      <vt:lpstr>데이터 삭제</vt:lpstr>
      <vt:lpstr>데이터 삭제</vt:lpstr>
      <vt:lpstr>데이터 삭제</vt:lpstr>
      <vt:lpstr>데이터 삭제 코드</vt:lpstr>
      <vt:lpstr>데이터 삭제 코드</vt:lpstr>
      <vt:lpstr>데이터 삭제 코드</vt:lpstr>
      <vt:lpstr>데이터 삭제 코드</vt:lpstr>
      <vt:lpstr>데이터 순회</vt:lpstr>
      <vt:lpstr>데이터 순회</vt:lpstr>
      <vt:lpstr>데이터 순회 코드</vt:lpstr>
      <vt:lpstr>데이터 층별 순회(Level-Order)</vt:lpstr>
      <vt:lpstr>데이터 층별 순회 </vt:lpstr>
      <vt:lpstr>데이터 층별 순회 코드</vt:lpstr>
      <vt:lpstr>PowerPoint 프레젠테이션</vt:lpstr>
      <vt:lpstr>알고리즘이란</vt:lpstr>
      <vt:lpstr>Big-O</vt:lpstr>
      <vt:lpstr>Big-O 예제</vt:lpstr>
      <vt:lpstr>버블 정렬</vt:lpstr>
      <vt:lpstr>버블 정렬 코드</vt:lpstr>
      <vt:lpstr>선택 정렬</vt:lpstr>
      <vt:lpstr>선택 정렬 코드</vt:lpstr>
      <vt:lpstr>선택 정렬 코드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150</cp:revision>
  <dcterms:created xsi:type="dcterms:W3CDTF">2019-07-12T12:47:24Z</dcterms:created>
  <dcterms:modified xsi:type="dcterms:W3CDTF">2019-08-02T13:10:15Z</dcterms:modified>
</cp:coreProperties>
</file>