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2" r:id="rId5"/>
    <p:sldId id="263" r:id="rId6"/>
    <p:sldId id="264" r:id="rId7"/>
    <p:sldId id="303" r:id="rId8"/>
    <p:sldId id="266" r:id="rId9"/>
    <p:sldId id="267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  <p:sldId id="29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78689" autoAdjust="0"/>
  </p:normalViewPr>
  <p:slideViewPr>
    <p:cSldViewPr snapToGrid="0">
      <p:cViewPr varScale="1">
        <p:scale>
          <a:sx n="90" d="100"/>
          <a:sy n="90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9E070-752D-4BEC-88E9-BAE09FBA2856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F68FC-F106-4EA7-A4CA-EE064AEB1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4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033903/python-super-method-and-calling-alternativ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https://stackoverflow.com/questions/5033903/python-super-method-and-calling-alternatives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8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1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1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1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8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5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3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막 프로그래밍한 것을 타이핑이라고 합니다 </a:t>
            </a:r>
            <a:r>
              <a:rPr lang="ko-KR" altLang="en-US" dirty="0" err="1"/>
              <a:t>ㅠㅠ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Object-oriented Programing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2 </a:t>
            </a:r>
            <a:r>
              <a:rPr lang="ko-KR" altLang="en-US" sz="3600" b="1" dirty="0"/>
              <a:t>주차 강의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37704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6F0E3D-4392-4801-9B9B-53428750327A}"/>
              </a:ext>
            </a:extLst>
          </p:cNvPr>
          <p:cNvSpPr/>
          <p:nvPr/>
        </p:nvSpPr>
        <p:spPr>
          <a:xfrm>
            <a:off x="8995062" y="2473035"/>
            <a:ext cx="319693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다중 상속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8A648-DDB4-4743-A2E7-19133EBA0205}"/>
              </a:ext>
            </a:extLst>
          </p:cNvPr>
          <p:cNvSpPr/>
          <p:nvPr/>
        </p:nvSpPr>
        <p:spPr>
          <a:xfrm>
            <a:off x="3431097" y="932296"/>
            <a:ext cx="8760903" cy="103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2709CA-306B-4AC5-8846-50A24490DD0B}"/>
              </a:ext>
            </a:extLst>
          </p:cNvPr>
          <p:cNvSpPr/>
          <p:nvPr/>
        </p:nvSpPr>
        <p:spPr>
          <a:xfrm>
            <a:off x="1023457" y="1847127"/>
            <a:ext cx="2021747" cy="1543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부모 클래스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8AAFB-E1AB-471C-9B51-F704F1CB039F}"/>
              </a:ext>
            </a:extLst>
          </p:cNvPr>
          <p:cNvSpPr/>
          <p:nvPr/>
        </p:nvSpPr>
        <p:spPr>
          <a:xfrm>
            <a:off x="3250733" y="4717410"/>
            <a:ext cx="2969702" cy="1543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학생인턴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자식 클래스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99A14E-C8ED-412E-AADB-D2D267CBFCFA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2034331" y="3390702"/>
            <a:ext cx="2701253" cy="13267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857B72-BA1E-43C8-AC1C-7F8956CEFF7D}"/>
              </a:ext>
            </a:extLst>
          </p:cNvPr>
          <p:cNvSpPr/>
          <p:nvPr/>
        </p:nvSpPr>
        <p:spPr>
          <a:xfrm>
            <a:off x="6382626" y="1847126"/>
            <a:ext cx="2021747" cy="1543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부모 클래스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C66429-B571-4463-BE7F-9153B77B3151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4735584" y="3390701"/>
            <a:ext cx="2657916" cy="1326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D3610-07DB-47B6-A320-357933CF5132}"/>
              </a:ext>
            </a:extLst>
          </p:cNvPr>
          <p:cNvSpPr txBox="1"/>
          <p:nvPr/>
        </p:nvSpPr>
        <p:spPr>
          <a:xfrm>
            <a:off x="3250733" y="1842078"/>
            <a:ext cx="27012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class Student: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def 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__(self, name, </a:t>
            </a:r>
            <a:r>
              <a:rPr lang="en-US" altLang="ko-KR" sz="1100" dirty="0" err="1"/>
              <a:t>student_id</a:t>
            </a:r>
            <a:r>
              <a:rPr lang="en-US" altLang="ko-KR" sz="1100" dirty="0"/>
              <a:t>):</a:t>
            </a:r>
          </a:p>
          <a:p>
            <a:r>
              <a:rPr lang="en-US" altLang="ko-KR" sz="1100" dirty="0"/>
              <a:t>        self.name = name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self.student_id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student_id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  def study(self):</a:t>
            </a:r>
          </a:p>
          <a:p>
            <a:r>
              <a:rPr lang="en-US" altLang="ko-KR" sz="1100" dirty="0"/>
              <a:t>        print("</a:t>
            </a:r>
            <a:r>
              <a:rPr lang="ko-KR" altLang="en-US" sz="1100" dirty="0"/>
              <a:t>공부공부</a:t>
            </a:r>
            <a:r>
              <a:rPr lang="en-US" altLang="ko-KR" sz="1100" dirty="0"/>
              <a:t>!!!")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def play(self):</a:t>
            </a:r>
          </a:p>
          <a:p>
            <a:r>
              <a:rPr lang="en-US" altLang="ko-KR" sz="1100" dirty="0"/>
              <a:t>        print(“</a:t>
            </a:r>
            <a:r>
              <a:rPr lang="ko-KR" altLang="en-US" sz="1100" dirty="0"/>
              <a:t>미적분학문제를 풀며 놀자</a:t>
            </a:r>
            <a:r>
              <a:rPr lang="en-US" altLang="ko-KR" sz="1100" dirty="0"/>
              <a:t>“)</a:t>
            </a:r>
          </a:p>
          <a:p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744054-6169-4D0E-895E-183FB1BA6FBF}"/>
              </a:ext>
            </a:extLst>
          </p:cNvPr>
          <p:cNvSpPr txBox="1"/>
          <p:nvPr/>
        </p:nvSpPr>
        <p:spPr>
          <a:xfrm>
            <a:off x="8553975" y="1851865"/>
            <a:ext cx="305638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class Intern: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def 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__(self, name, company):</a:t>
            </a:r>
          </a:p>
          <a:p>
            <a:r>
              <a:rPr lang="en-US" altLang="ko-KR" sz="1100" dirty="0"/>
              <a:t>        self.name = name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self.company</a:t>
            </a:r>
            <a:r>
              <a:rPr lang="en-US" altLang="ko-KR" sz="1100" dirty="0"/>
              <a:t> = company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def work(self):</a:t>
            </a:r>
          </a:p>
          <a:p>
            <a:r>
              <a:rPr lang="en-US" altLang="ko-KR" sz="1100" dirty="0"/>
              <a:t>        print(</a:t>
            </a:r>
            <a:r>
              <a:rPr lang="en-US" altLang="ko-KR" sz="1100" dirty="0" err="1"/>
              <a:t>self.company</a:t>
            </a:r>
            <a:r>
              <a:rPr lang="en-US" altLang="ko-KR" sz="1100" dirty="0"/>
              <a:t> + "</a:t>
            </a:r>
            <a:r>
              <a:rPr lang="ko-KR" altLang="en-US" sz="1100" dirty="0"/>
              <a:t>에서 일해요</a:t>
            </a:r>
            <a:r>
              <a:rPr lang="en-US" altLang="ko-KR" sz="1100" dirty="0"/>
              <a:t>!!!")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def play(self):</a:t>
            </a:r>
          </a:p>
          <a:p>
            <a:r>
              <a:rPr lang="en-US" altLang="ko-KR" sz="1100" dirty="0"/>
              <a:t>        print(“</a:t>
            </a:r>
            <a:r>
              <a:rPr lang="ko-KR" altLang="en-US" sz="1100" dirty="0"/>
              <a:t>맥주 한잔 하자</a:t>
            </a:r>
            <a:r>
              <a:rPr lang="en-US" altLang="ko-KR" sz="1100" dirty="0"/>
              <a:t>“)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2CFBFE-581A-459A-AE0D-CFFE2590430B}"/>
              </a:ext>
            </a:extLst>
          </p:cNvPr>
          <p:cNvSpPr txBox="1"/>
          <p:nvPr/>
        </p:nvSpPr>
        <p:spPr>
          <a:xfrm>
            <a:off x="6382626" y="4717410"/>
            <a:ext cx="38938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class </a:t>
            </a:r>
            <a:r>
              <a:rPr lang="en-US" altLang="ko-KR" sz="1100" dirty="0" err="1"/>
              <a:t>StudentIntern</a:t>
            </a:r>
            <a:r>
              <a:rPr lang="en-US" altLang="ko-KR" sz="1100" dirty="0"/>
              <a:t>(Student, Intern):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def 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__(self, name, </a:t>
            </a:r>
            <a:r>
              <a:rPr lang="en-US" altLang="ko-KR" sz="1100" dirty="0" err="1"/>
              <a:t>student_id</a:t>
            </a:r>
            <a:r>
              <a:rPr lang="en-US" altLang="ko-KR" sz="1100" dirty="0"/>
              <a:t>, subject):</a:t>
            </a:r>
          </a:p>
          <a:p>
            <a:r>
              <a:rPr lang="en-US" altLang="ko-KR" sz="1100" dirty="0"/>
              <a:t>        Student.__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__(self, name, </a:t>
            </a:r>
            <a:r>
              <a:rPr lang="en-US" altLang="ko-KR" sz="1100" dirty="0" err="1"/>
              <a:t>student_id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  Intern.__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__(self, name, subject)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2808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2045853" y="2875002"/>
            <a:ext cx="8100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/>
              <a:t>다형성과 추상클래스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7"/>
            <a:ext cx="204585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9D1FB9-D2FC-4784-B28A-3257847DDC39}"/>
              </a:ext>
            </a:extLst>
          </p:cNvPr>
          <p:cNvSpPr/>
          <p:nvPr/>
        </p:nvSpPr>
        <p:spPr>
          <a:xfrm>
            <a:off x="10146145" y="3198598"/>
            <a:ext cx="2045854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2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다형성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8367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(Polymorphism)</a:t>
            </a:r>
          </a:p>
          <a:p>
            <a:pPr lvl="1"/>
            <a:r>
              <a:rPr lang="ko-KR" altLang="en-US" dirty="0"/>
              <a:t>같은 자료형에 여러 가지 객체를 대입하여 다양한 결과를 얻어내는 성질</a:t>
            </a:r>
            <a:endParaRPr lang="en-US" altLang="ko-KR" dirty="0"/>
          </a:p>
          <a:p>
            <a:pPr lvl="1"/>
            <a:r>
              <a:rPr lang="ko-KR" altLang="en-US" dirty="0"/>
              <a:t>같은 모양의 코드가 다른 동작을 하는 것</a:t>
            </a:r>
            <a:endParaRPr lang="en-US" altLang="ko-KR" dirty="0"/>
          </a:p>
          <a:p>
            <a:r>
              <a:rPr lang="en-US" altLang="ko-KR" dirty="0"/>
              <a:t>Overloading</a:t>
            </a:r>
          </a:p>
          <a:p>
            <a:pPr lvl="1"/>
            <a:r>
              <a:rPr lang="ko-KR" altLang="en-US" dirty="0"/>
              <a:t>두 메서드가 같은 이름을 갖고 있으나 인자의 수나 자료형이 다른 경우</a:t>
            </a:r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overloading</a:t>
            </a:r>
            <a:r>
              <a:rPr lang="ko-KR" altLang="en-US" dirty="0"/>
              <a:t>을 지원하지 않음</a:t>
            </a:r>
            <a:endParaRPr lang="en-US" altLang="ko-KR" dirty="0"/>
          </a:p>
          <a:p>
            <a:r>
              <a:rPr lang="en-US" altLang="ko-KR" dirty="0"/>
              <a:t>Overriding</a:t>
            </a:r>
          </a:p>
          <a:p>
            <a:pPr lvl="1"/>
            <a:r>
              <a:rPr lang="ko-KR" altLang="en-US" dirty="0"/>
              <a:t>상위 클래스의 메서드와 이름과 용례</a:t>
            </a:r>
            <a:r>
              <a:rPr lang="en-US" altLang="ko-KR" dirty="0"/>
              <a:t>(signature)</a:t>
            </a:r>
            <a:r>
              <a:rPr lang="ko-KR" altLang="en-US" dirty="0"/>
              <a:t>가 같은 함수를 </a:t>
            </a:r>
            <a:br>
              <a:rPr lang="en-US" altLang="ko-KR" dirty="0"/>
            </a:br>
            <a:r>
              <a:rPr lang="ko-KR" altLang="en-US" dirty="0"/>
              <a:t>하위 클래스에 재정의하는 것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3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오버로딩</a:t>
            </a:r>
            <a:r>
              <a:rPr lang="en-US" altLang="ko-KR" b="1" dirty="0"/>
              <a:t>(JAVA </a:t>
            </a:r>
            <a:r>
              <a:rPr lang="ko-KR" altLang="en-US" b="1" dirty="0"/>
              <a:t>예제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49"/>
            <a:ext cx="518443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class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OverloadingTest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dirty="0"/>
              <a:t>    void </a:t>
            </a:r>
            <a:r>
              <a:rPr lang="en-US" altLang="ko-KR" dirty="0" err="1"/>
              <a:t>printParam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매개변수 없음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void </a:t>
            </a:r>
            <a:r>
              <a:rPr lang="en-US" altLang="ko-KR" dirty="0" err="1"/>
              <a:t>printParam</a:t>
            </a:r>
            <a:r>
              <a:rPr lang="en-US" altLang="ko-KR" dirty="0"/>
              <a:t>(int a, int b){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매개변수 </a:t>
            </a:r>
            <a:r>
              <a:rPr lang="en-US" altLang="ko-KR" dirty="0"/>
              <a:t>:"+a+", "+b);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void </a:t>
            </a:r>
            <a:r>
              <a:rPr lang="en-US" altLang="ko-KR" dirty="0" err="1"/>
              <a:t>printParam</a:t>
            </a:r>
            <a:r>
              <a:rPr lang="en-US" altLang="ko-KR" dirty="0"/>
              <a:t>(String c){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매개변수 </a:t>
            </a:r>
            <a:r>
              <a:rPr lang="en-US" altLang="ko-KR" dirty="0"/>
              <a:t>: "+ c);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507126" y="932295"/>
            <a:ext cx="568487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ED59A4-AA2D-4DD0-B0C8-32C92AA7A95D}"/>
              </a:ext>
            </a:extLst>
          </p:cNvPr>
          <p:cNvSpPr/>
          <p:nvPr/>
        </p:nvSpPr>
        <p:spPr>
          <a:xfrm>
            <a:off x="6241312" y="932295"/>
            <a:ext cx="1105785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FBC38-C105-4132-BCAD-F0E591CAC6B2}"/>
              </a:ext>
            </a:extLst>
          </p:cNvPr>
          <p:cNvSpPr txBox="1"/>
          <p:nvPr/>
        </p:nvSpPr>
        <p:spPr>
          <a:xfrm>
            <a:off x="6403283" y="1414561"/>
            <a:ext cx="518443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public class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OverTest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{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   public static void main(String[]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{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OverloadingTest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ot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= new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OverloadingTest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();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    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ot</a:t>
            </a:r>
            <a:r>
              <a:rPr lang="en-US" altLang="ko-KR" dirty="0"/>
              <a:t>. </a:t>
            </a:r>
            <a:r>
              <a:rPr lang="en-US" altLang="ko-KR" dirty="0" err="1"/>
              <a:t>printParam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ot</a:t>
            </a:r>
            <a:r>
              <a:rPr lang="en-US" altLang="ko-KR" dirty="0"/>
              <a:t>. </a:t>
            </a:r>
            <a:r>
              <a:rPr lang="en-US" altLang="ko-KR" dirty="0" err="1"/>
              <a:t>printParam</a:t>
            </a:r>
            <a:r>
              <a:rPr lang="en-US" altLang="ko-KR" dirty="0"/>
              <a:t>(20, 80);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ot</a:t>
            </a:r>
            <a:r>
              <a:rPr lang="en-US" altLang="ko-KR" dirty="0"/>
              <a:t>. </a:t>
            </a:r>
            <a:r>
              <a:rPr lang="en-US" altLang="ko-KR" dirty="0" err="1"/>
              <a:t>printParam</a:t>
            </a:r>
            <a:r>
              <a:rPr lang="en-US" altLang="ko-KR" dirty="0"/>
              <a:t>("</a:t>
            </a:r>
            <a:r>
              <a:rPr lang="ko-KR" altLang="en-US" dirty="0"/>
              <a:t>오버로딩 예제입니다</a:t>
            </a:r>
            <a:r>
              <a:rPr lang="en-US" altLang="ko-KR" dirty="0"/>
              <a:t>.");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   }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endParaRPr lang="en-US" altLang="ko-KR" dirty="0"/>
          </a:p>
          <a:p>
            <a:endParaRPr lang="ko-KR" altLang="en-US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4AC707F-3F8A-43E6-A35C-90B3580F1A21}"/>
              </a:ext>
            </a:extLst>
          </p:cNvPr>
          <p:cNvCxnSpPr/>
          <p:nvPr/>
        </p:nvCxnSpPr>
        <p:spPr>
          <a:xfrm>
            <a:off x="6072231" y="1825625"/>
            <a:ext cx="0" cy="43513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6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오버로딩</a:t>
            </a:r>
            <a:r>
              <a:rPr lang="en-US" altLang="ko-KR" b="1" dirty="0"/>
              <a:t>(</a:t>
            </a:r>
            <a:r>
              <a:rPr lang="ko-KR" altLang="en-US" b="1" dirty="0" err="1"/>
              <a:t>파이썬으로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49"/>
            <a:ext cx="10515600" cy="48354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def </a:t>
            </a:r>
            <a:r>
              <a:rPr lang="en-US" altLang="ko-KR" sz="2000" dirty="0" err="1"/>
              <a:t>print_param</a:t>
            </a:r>
            <a:r>
              <a:rPr lang="en-US" altLang="ko-KR" sz="2000" dirty="0"/>
              <a:t>(*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    if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== 0:</a:t>
            </a:r>
          </a:p>
          <a:p>
            <a:pPr marL="0" indent="0">
              <a:buNone/>
            </a:pPr>
            <a:r>
              <a:rPr lang="en-US" altLang="ko-KR" sz="2000" dirty="0"/>
              <a:t>        print("</a:t>
            </a:r>
            <a:r>
              <a:rPr lang="ko-KR" altLang="en-US" sz="2000" dirty="0"/>
              <a:t>매개변수 없음</a:t>
            </a:r>
            <a:r>
              <a:rPr lang="en-US" altLang="ko-KR" sz="2000" dirty="0"/>
              <a:t>")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== 1:</a:t>
            </a:r>
          </a:p>
          <a:p>
            <a:pPr marL="0" indent="0">
              <a:buNone/>
            </a:pPr>
            <a:r>
              <a:rPr lang="en-US" altLang="ko-KR" sz="2000" dirty="0"/>
              <a:t>	if type(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[0]) is str:</a:t>
            </a:r>
          </a:p>
          <a:p>
            <a:pPr marL="0" indent="0">
              <a:buNone/>
            </a:pPr>
            <a:r>
              <a:rPr lang="en-US" altLang="ko-KR" sz="2000" dirty="0"/>
              <a:t>           print("</a:t>
            </a:r>
            <a:r>
              <a:rPr lang="ko-KR" altLang="en-US" sz="2000" dirty="0"/>
              <a:t>매개변수</a:t>
            </a:r>
            <a:r>
              <a:rPr lang="en-US" altLang="ko-KR" sz="2000" dirty="0"/>
              <a:t>: {}".format(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[0]))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== 2:</a:t>
            </a:r>
          </a:p>
          <a:p>
            <a:pPr marL="0" indent="0">
              <a:buNone/>
            </a:pPr>
            <a:r>
              <a:rPr lang="en-US" altLang="ko-KR" sz="2000" dirty="0"/>
              <a:t>        if type(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[0]) is int and type(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[1]) is int:</a:t>
            </a:r>
          </a:p>
          <a:p>
            <a:pPr marL="0" indent="0">
              <a:buNone/>
            </a:pPr>
            <a:r>
              <a:rPr lang="en-US" altLang="ko-KR" sz="2000" dirty="0"/>
              <a:t>           print("</a:t>
            </a:r>
            <a:r>
              <a:rPr lang="ko-KR" altLang="en-US" sz="2000" dirty="0"/>
              <a:t>매개변수</a:t>
            </a:r>
            <a:r>
              <a:rPr lang="en-US" altLang="ko-KR" sz="2000" dirty="0"/>
              <a:t>: {}, {}".format(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[0],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[1]))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print_param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 err="1"/>
              <a:t>print_param</a:t>
            </a:r>
            <a:r>
              <a:rPr lang="en-US" altLang="ko-KR" sz="2000" dirty="0"/>
              <a:t>("TEST")</a:t>
            </a:r>
          </a:p>
          <a:p>
            <a:pPr marL="0" indent="0">
              <a:buNone/>
            </a:pPr>
            <a:r>
              <a:rPr lang="en-US" altLang="ko-KR" sz="2000" dirty="0" err="1"/>
              <a:t>print_param</a:t>
            </a:r>
            <a:r>
              <a:rPr lang="en-US" altLang="ko-KR" sz="2000" dirty="0"/>
              <a:t>(1, 2)</a:t>
            </a:r>
          </a:p>
          <a:p>
            <a:pPr marL="0" indent="0">
              <a:buNone/>
            </a:pPr>
            <a:r>
              <a:rPr lang="en-US" altLang="ko-KR" sz="2000" dirty="0" err="1"/>
              <a:t>print_param</a:t>
            </a:r>
            <a:r>
              <a:rPr lang="en-US" altLang="ko-KR" sz="2000" dirty="0"/>
              <a:t>(1, 2, 4)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507126" y="932295"/>
            <a:ext cx="568487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ED59A4-AA2D-4DD0-B0C8-32C92AA7A95D}"/>
              </a:ext>
            </a:extLst>
          </p:cNvPr>
          <p:cNvSpPr/>
          <p:nvPr/>
        </p:nvSpPr>
        <p:spPr>
          <a:xfrm>
            <a:off x="6507126" y="932295"/>
            <a:ext cx="83997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9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오버라이딩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49"/>
            <a:ext cx="5257800" cy="48354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class Person:</a:t>
            </a:r>
          </a:p>
          <a:p>
            <a:pPr marL="0" indent="0">
              <a:buNone/>
            </a:pPr>
            <a:r>
              <a:rPr lang="en-US" altLang="ko-KR" sz="2000" dirty="0"/>
              <a:t>    def introduce(self):</a:t>
            </a:r>
          </a:p>
          <a:p>
            <a:pPr marL="0" indent="0">
              <a:buNone/>
            </a:pPr>
            <a:r>
              <a:rPr lang="en-US" altLang="ko-KR" sz="2000" dirty="0"/>
              <a:t>        print("</a:t>
            </a:r>
            <a:r>
              <a:rPr lang="ko-KR" altLang="en-US" sz="2000" dirty="0"/>
              <a:t>나는 </a:t>
            </a:r>
            <a:r>
              <a:rPr lang="ko-KR" altLang="en-US" sz="2000" dirty="0" err="1"/>
              <a:t>사람이올시다</a:t>
            </a:r>
            <a:r>
              <a:rPr lang="en-US" altLang="ko-KR" sz="2000" dirty="0"/>
              <a:t>!!!")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class Student(Person):</a:t>
            </a:r>
          </a:p>
          <a:p>
            <a:pPr marL="0" indent="0">
              <a:buNone/>
            </a:pPr>
            <a:r>
              <a:rPr lang="en-US" altLang="ko-KR" sz="2000" dirty="0"/>
              <a:t>    def introduce(self):</a:t>
            </a:r>
          </a:p>
          <a:p>
            <a:pPr marL="0" indent="0">
              <a:buNone/>
            </a:pPr>
            <a:r>
              <a:rPr lang="en-US" altLang="ko-KR" sz="2000" dirty="0"/>
              <a:t>        print("</a:t>
            </a:r>
            <a:r>
              <a:rPr lang="ko-KR" altLang="en-US" sz="2000" dirty="0"/>
              <a:t>안녕하세요</a:t>
            </a:r>
            <a:r>
              <a:rPr lang="en-US" altLang="ko-KR" sz="2000" dirty="0"/>
              <a:t>?? </a:t>
            </a:r>
            <a:r>
              <a:rPr lang="ko-KR" altLang="en-US" sz="2000" dirty="0"/>
              <a:t>학생입니다</a:t>
            </a:r>
            <a:r>
              <a:rPr lang="en-US" altLang="ko-KR" sz="2000" dirty="0"/>
              <a:t>.")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class Teacher(Person):</a:t>
            </a:r>
          </a:p>
          <a:p>
            <a:pPr marL="0" indent="0">
              <a:buNone/>
            </a:pPr>
            <a:r>
              <a:rPr lang="en-US" altLang="ko-KR" sz="2000" dirty="0"/>
              <a:t>    def introduce(self):</a:t>
            </a:r>
          </a:p>
          <a:p>
            <a:pPr marL="0" indent="0">
              <a:buNone/>
            </a:pPr>
            <a:r>
              <a:rPr lang="en-US" altLang="ko-KR" sz="2000" dirty="0"/>
              <a:t>        print("</a:t>
            </a:r>
            <a:r>
              <a:rPr lang="ko-KR" altLang="en-US" sz="2000" dirty="0"/>
              <a:t>안녕하세요</a:t>
            </a:r>
            <a:r>
              <a:rPr lang="en-US" altLang="ko-KR" sz="2000" dirty="0"/>
              <a:t>?? </a:t>
            </a:r>
            <a:r>
              <a:rPr lang="ko-KR" altLang="en-US" sz="2000" dirty="0"/>
              <a:t>선생님입니다</a:t>
            </a:r>
            <a:r>
              <a:rPr lang="en-US" altLang="ko-KR" sz="2000" dirty="0"/>
              <a:t>.")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class Police(Person):</a:t>
            </a:r>
          </a:p>
          <a:p>
            <a:pPr marL="0" indent="0">
              <a:buNone/>
            </a:pPr>
            <a:r>
              <a:rPr lang="en-US" altLang="ko-KR" sz="2000" dirty="0"/>
              <a:t>    def introduce(self):</a:t>
            </a:r>
          </a:p>
          <a:p>
            <a:pPr marL="0" indent="0">
              <a:buNone/>
            </a:pPr>
            <a:r>
              <a:rPr lang="en-US" altLang="ko-KR" sz="2000" dirty="0"/>
              <a:t>        print("</a:t>
            </a:r>
            <a:r>
              <a:rPr lang="ko-KR" altLang="en-US" sz="2000" dirty="0"/>
              <a:t>안녕하세요</a:t>
            </a:r>
            <a:r>
              <a:rPr lang="en-US" altLang="ko-KR" sz="2000" dirty="0"/>
              <a:t>?? </a:t>
            </a:r>
            <a:r>
              <a:rPr lang="ko-KR" altLang="en-US" sz="2000" dirty="0"/>
              <a:t>경찰입니다</a:t>
            </a:r>
            <a:r>
              <a:rPr lang="en-US" altLang="ko-KR" sz="2000" dirty="0"/>
              <a:t>.")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507126" y="932295"/>
            <a:ext cx="568487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ED59A4-AA2D-4DD0-B0C8-32C92AA7A95D}"/>
              </a:ext>
            </a:extLst>
          </p:cNvPr>
          <p:cNvSpPr/>
          <p:nvPr/>
        </p:nvSpPr>
        <p:spPr>
          <a:xfrm>
            <a:off x="3795822" y="932295"/>
            <a:ext cx="3551275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5A19FC-CC7F-446E-A37F-81115DC167F6}"/>
              </a:ext>
            </a:extLst>
          </p:cNvPr>
          <p:cNvSpPr txBox="1">
            <a:spLocks/>
          </p:cNvSpPr>
          <p:nvPr/>
        </p:nvSpPr>
        <p:spPr>
          <a:xfrm>
            <a:off x="6507126" y="2017921"/>
            <a:ext cx="5257800" cy="483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s = Student()</a:t>
            </a:r>
          </a:p>
          <a:p>
            <a:pPr marL="0" indent="0">
              <a:buNone/>
            </a:pPr>
            <a:r>
              <a:rPr lang="en-US" altLang="ko-KR" sz="2000" dirty="0"/>
              <a:t>t = Teacher()</a:t>
            </a:r>
          </a:p>
          <a:p>
            <a:pPr marL="0" indent="0">
              <a:buNone/>
            </a:pPr>
            <a:r>
              <a:rPr lang="en-US" altLang="ko-KR" sz="2000" dirty="0"/>
              <a:t>p = Police()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lst</a:t>
            </a:r>
            <a:r>
              <a:rPr lang="en-US" altLang="ko-KR" sz="2000" dirty="0"/>
              <a:t> = [s, t, p]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 x in </a:t>
            </a:r>
            <a:r>
              <a:rPr lang="en-US" altLang="ko-KR" sz="2000" dirty="0" err="1"/>
              <a:t>lst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x.introduce</a:t>
            </a:r>
            <a:r>
              <a:rPr lang="en-US" altLang="ko-KR" sz="2000" dirty="0"/>
              <a:t>()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D4F309-4FF7-42CE-8AEE-7FFAD43A282D}"/>
              </a:ext>
            </a:extLst>
          </p:cNvPr>
          <p:cNvCxnSpPr>
            <a:cxnSpLocks/>
          </p:cNvCxnSpPr>
          <p:nvPr/>
        </p:nvCxnSpPr>
        <p:spPr>
          <a:xfrm>
            <a:off x="5827682" y="1857523"/>
            <a:ext cx="0" cy="475592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추상클래스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507126" y="932295"/>
            <a:ext cx="568487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ED59A4-AA2D-4DD0-B0C8-32C92AA7A95D}"/>
              </a:ext>
            </a:extLst>
          </p:cNvPr>
          <p:cNvSpPr/>
          <p:nvPr/>
        </p:nvSpPr>
        <p:spPr>
          <a:xfrm>
            <a:off x="3838352" y="932295"/>
            <a:ext cx="3508745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0BA62B3-238A-4AFD-AB89-BA832191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추상클래스</a:t>
            </a:r>
            <a:endParaRPr lang="en-US" altLang="ko-KR" dirty="0"/>
          </a:p>
          <a:p>
            <a:pPr lvl="1"/>
            <a:r>
              <a:rPr lang="ko-KR" altLang="en-US" dirty="0"/>
              <a:t>메서드의 목록만 가진 클래스</a:t>
            </a:r>
            <a:endParaRPr lang="en-US" altLang="ko-KR" dirty="0"/>
          </a:p>
          <a:p>
            <a:pPr lvl="1"/>
            <a:r>
              <a:rPr lang="ko-KR" altLang="en-US" dirty="0"/>
              <a:t> 상속받는 클래스에서 메서드 구현을 강제하기 위해 사용</a:t>
            </a:r>
            <a:endParaRPr lang="en-US" altLang="ko-KR" dirty="0"/>
          </a:p>
          <a:p>
            <a:r>
              <a:rPr lang="en-US" altLang="ko-KR" b="1" dirty="0" err="1"/>
              <a:t>abc</a:t>
            </a:r>
            <a:r>
              <a:rPr lang="en-US" altLang="ko-KR" dirty="0"/>
              <a:t> </a:t>
            </a:r>
            <a:r>
              <a:rPr lang="ko-KR" altLang="en-US" dirty="0"/>
              <a:t>모듈을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106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추상클래스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507126" y="932295"/>
            <a:ext cx="568487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ED59A4-AA2D-4DD0-B0C8-32C92AA7A95D}"/>
              </a:ext>
            </a:extLst>
          </p:cNvPr>
          <p:cNvSpPr/>
          <p:nvPr/>
        </p:nvSpPr>
        <p:spPr>
          <a:xfrm>
            <a:off x="3838352" y="932295"/>
            <a:ext cx="3508745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0BA62B3-238A-4AFD-AB89-BA832191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6892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b="1" dirty="0"/>
              <a:t>from </a:t>
            </a:r>
            <a:r>
              <a:rPr lang="en-US" altLang="ko-KR" sz="2400" b="1" dirty="0" err="1"/>
              <a:t>abc</a:t>
            </a:r>
            <a:r>
              <a:rPr lang="en-US" altLang="ko-KR" sz="2400" b="1" dirty="0"/>
              <a:t> import *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 </a:t>
            </a:r>
            <a:r>
              <a:rPr lang="en-US" altLang="ko-KR" sz="2400" dirty="0" err="1"/>
              <a:t>DogBase</a:t>
            </a:r>
            <a:r>
              <a:rPr lang="en-US" altLang="ko-KR" sz="2400" dirty="0"/>
              <a:t>(</a:t>
            </a:r>
            <a:r>
              <a:rPr lang="en-US" altLang="ko-KR" sz="2400" b="1" dirty="0" err="1"/>
              <a:t>metaclass</a:t>
            </a:r>
            <a:r>
              <a:rPr lang="en-US" altLang="ko-KR" sz="2400" b="1" dirty="0"/>
              <a:t>=</a:t>
            </a:r>
            <a:r>
              <a:rPr lang="en-US" altLang="ko-KR" sz="2400" b="1" dirty="0" err="1"/>
              <a:t>ABCMeta</a:t>
            </a:r>
            <a:r>
              <a:rPr lang="en-US" altLang="ko-KR" sz="2400" dirty="0"/>
              <a:t>):</a:t>
            </a:r>
          </a:p>
          <a:p>
            <a:pPr marL="0" indent="0">
              <a:buNone/>
            </a:pPr>
            <a:r>
              <a:rPr lang="en-US" altLang="ko-KR" sz="2400" b="1" dirty="0"/>
              <a:t>    @</a:t>
            </a:r>
            <a:r>
              <a:rPr lang="en-US" altLang="ko-KR" sz="2400" b="1" dirty="0" err="1"/>
              <a:t>abstractmethod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dirty="0"/>
              <a:t>    def bark(self):</a:t>
            </a:r>
          </a:p>
          <a:p>
            <a:pPr marL="0" indent="0">
              <a:buNone/>
            </a:pPr>
            <a:r>
              <a:rPr lang="en-US" altLang="ko-KR" sz="2400" dirty="0"/>
              <a:t>        pass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    @</a:t>
            </a:r>
            <a:r>
              <a:rPr lang="en-US" altLang="ko-KR" sz="2400" b="1" dirty="0" err="1"/>
              <a:t>abstractmethod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dirty="0"/>
              <a:t>    def eat(self):</a:t>
            </a:r>
          </a:p>
          <a:p>
            <a:pPr marL="0" indent="0">
              <a:buNone/>
            </a:pPr>
            <a:r>
              <a:rPr lang="en-US" altLang="ko-KR" sz="2400" dirty="0"/>
              <a:t>        pass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30B570A-5928-494D-A31E-4D65EC65685B}"/>
              </a:ext>
            </a:extLst>
          </p:cNvPr>
          <p:cNvSpPr txBox="1">
            <a:spLocks/>
          </p:cNvSpPr>
          <p:nvPr/>
        </p:nvSpPr>
        <p:spPr>
          <a:xfrm>
            <a:off x="6881042" y="2027920"/>
            <a:ext cx="43044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en-US" altLang="ko-KR" sz="2400" dirty="0" err="1"/>
              <a:t>Sharpei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DogBase</a:t>
            </a:r>
            <a:r>
              <a:rPr lang="en-US" altLang="ko-KR" sz="2400" dirty="0"/>
              <a:t>):</a:t>
            </a:r>
          </a:p>
          <a:p>
            <a:pPr marL="0" indent="0">
              <a:buNone/>
            </a:pPr>
            <a:r>
              <a:rPr lang="en-US" altLang="ko-KR" sz="2400" dirty="0"/>
              <a:t>    def bark(self):</a:t>
            </a:r>
          </a:p>
          <a:p>
            <a:pPr marL="0" indent="0">
              <a:buNone/>
            </a:pPr>
            <a:r>
              <a:rPr lang="en-US" altLang="ko-KR" sz="2400" dirty="0"/>
              <a:t>        print("</a:t>
            </a:r>
            <a:r>
              <a:rPr lang="ko-KR" altLang="en-US" sz="2400" dirty="0"/>
              <a:t>왕왕</a:t>
            </a:r>
            <a:r>
              <a:rPr lang="en-US" altLang="ko-KR" sz="2400" dirty="0"/>
              <a:t>!!!!")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def eat(self):</a:t>
            </a:r>
          </a:p>
          <a:p>
            <a:pPr marL="0" indent="0">
              <a:buNone/>
            </a:pPr>
            <a:r>
              <a:rPr lang="en-US" altLang="ko-KR" sz="2400" dirty="0"/>
              <a:t>        print("</a:t>
            </a:r>
            <a:r>
              <a:rPr lang="ko-KR" altLang="en-US" sz="2400" dirty="0"/>
              <a:t>냠냠</a:t>
            </a:r>
            <a:r>
              <a:rPr lang="en-US" altLang="ko-KR" sz="2400" dirty="0"/>
              <a:t>")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 = </a:t>
            </a:r>
            <a:r>
              <a:rPr lang="en-US" altLang="ko-KR" sz="2400" dirty="0" err="1"/>
              <a:t>Sharpei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 err="1"/>
              <a:t>s.bark</a:t>
            </a:r>
            <a:r>
              <a:rPr lang="en-US" altLang="ko-KR" sz="2400" dirty="0"/>
              <a:t>()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381600-0D6E-4DC9-9F6B-4AD4E02CA9DC}"/>
              </a:ext>
            </a:extLst>
          </p:cNvPr>
          <p:cNvCxnSpPr>
            <a:cxnSpLocks/>
          </p:cNvCxnSpPr>
          <p:nvPr/>
        </p:nvCxnSpPr>
        <p:spPr>
          <a:xfrm>
            <a:off x="6423106" y="1825625"/>
            <a:ext cx="0" cy="475592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8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예제를 통한 매직함수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507126" y="932295"/>
            <a:ext cx="568487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ED59A4-AA2D-4DD0-B0C8-32C92AA7A95D}"/>
              </a:ext>
            </a:extLst>
          </p:cNvPr>
          <p:cNvSpPr/>
          <p:nvPr/>
        </p:nvSpPr>
        <p:spPr>
          <a:xfrm>
            <a:off x="6634715" y="932295"/>
            <a:ext cx="712381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CE6C42F-D952-4E51-9889-91F085EB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 벡터를 만들어 봅니다</a:t>
            </a:r>
            <a:r>
              <a:rPr lang="en-US" altLang="ko-KR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/>
              <a:t>class Vector2d():</a:t>
            </a:r>
            <a:br>
              <a:rPr lang="en-US" altLang="ko-KR" dirty="0"/>
            </a:br>
            <a:r>
              <a:rPr lang="ko-KR" altLang="en-US" dirty="0"/>
              <a:t>구현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err="1"/>
              <a:t>setx</a:t>
            </a:r>
            <a:r>
              <a:rPr lang="en-US" altLang="ko-KR" dirty="0"/>
              <a:t>(x), </a:t>
            </a:r>
            <a:r>
              <a:rPr lang="en-US" altLang="ko-KR" dirty="0" err="1"/>
              <a:t>sety</a:t>
            </a:r>
            <a:r>
              <a:rPr lang="en-US" altLang="ko-KR" dirty="0"/>
              <a:t>(y)</a:t>
            </a:r>
            <a:r>
              <a:rPr lang="ko-KR" altLang="en-US" dirty="0"/>
              <a:t>로 내부의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값을 변경할 수 있게 합니다</a:t>
            </a:r>
            <a:r>
              <a:rPr lang="en-US" altLang="ko-KR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err="1"/>
              <a:t>getx</a:t>
            </a:r>
            <a:r>
              <a:rPr lang="en-US" altLang="ko-KR" dirty="0"/>
              <a:t>(), </a:t>
            </a:r>
            <a:r>
              <a:rPr lang="en-US" altLang="ko-KR" dirty="0" err="1"/>
              <a:t>gety</a:t>
            </a:r>
            <a:r>
              <a:rPr lang="en-US" altLang="ko-KR" dirty="0"/>
              <a:t>()</a:t>
            </a:r>
            <a:r>
              <a:rPr lang="ko-KR" altLang="en-US" dirty="0"/>
              <a:t>로 내부의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값을 </a:t>
            </a:r>
            <a:r>
              <a:rPr lang="ko-KR" altLang="en-US" dirty="0" err="1"/>
              <a:t>리턴하는</a:t>
            </a:r>
            <a:r>
              <a:rPr lang="ko-KR" altLang="en-US" dirty="0"/>
              <a:t> 멤버 함수를 정의합니다</a:t>
            </a:r>
            <a:r>
              <a:rPr lang="en-US" altLang="ko-KR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/>
              <a:t>get()</a:t>
            </a:r>
            <a:r>
              <a:rPr lang="ko-KR" altLang="en-US" dirty="0"/>
              <a:t>로 </a:t>
            </a:r>
            <a:r>
              <a:rPr lang="en-US" altLang="ko-KR" dirty="0"/>
              <a:t>(x, y)</a:t>
            </a:r>
            <a:r>
              <a:rPr lang="ko-KR" altLang="en-US" dirty="0"/>
              <a:t>를 </a:t>
            </a:r>
            <a:r>
              <a:rPr lang="ko-KR" altLang="en-US" dirty="0" err="1"/>
              <a:t>리턴하는</a:t>
            </a:r>
            <a:r>
              <a:rPr lang="ko-KR" altLang="en-US" dirty="0"/>
              <a:t> 멤버 함수를 정의합니다</a:t>
            </a:r>
            <a:r>
              <a:rPr lang="en-US" altLang="ko-KR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/>
              <a:t>Vector2d()</a:t>
            </a:r>
            <a:r>
              <a:rPr lang="ko-KR" altLang="en-US" dirty="0"/>
              <a:t>의 인스턴스를 </a:t>
            </a:r>
            <a:r>
              <a:rPr lang="en-US" altLang="ko-KR" dirty="0"/>
              <a:t>print()</a:t>
            </a:r>
            <a:r>
              <a:rPr lang="ko-KR" altLang="en-US" dirty="0"/>
              <a:t>의 인자로 넣었을 때 “</a:t>
            </a:r>
            <a:r>
              <a:rPr lang="en-US" altLang="ko-KR" dirty="0"/>
              <a:t>&lt;x, y&gt;”</a:t>
            </a:r>
            <a:r>
              <a:rPr lang="ko-KR" altLang="en-US" dirty="0"/>
              <a:t>가 나오게 합니다</a:t>
            </a:r>
            <a:r>
              <a:rPr lang="en-US" altLang="ko-KR" dirty="0"/>
              <a:t>. [</a:t>
            </a:r>
            <a:r>
              <a:rPr lang="ko-KR" altLang="en-US" dirty="0"/>
              <a:t>힌트 </a:t>
            </a:r>
            <a:r>
              <a:rPr lang="en-US" altLang="ko-KR" dirty="0"/>
              <a:t>: __str__(self)]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v = Vector2d(1, 2)</a:t>
            </a:r>
            <a:br>
              <a:rPr lang="en-US" altLang="ko-KR" dirty="0"/>
            </a:br>
            <a:r>
              <a:rPr lang="en-US" altLang="ko-KR" dirty="0"/>
              <a:t>print(v) </a:t>
            </a:r>
            <a:r>
              <a:rPr lang="ko-KR" altLang="en-US" dirty="0"/>
              <a:t>의 </a:t>
            </a:r>
            <a:r>
              <a:rPr lang="ko-KR" altLang="en-US" dirty="0" err="1"/>
              <a:t>출력값이</a:t>
            </a:r>
            <a:r>
              <a:rPr lang="ko-KR" altLang="en-US" dirty="0"/>
              <a:t> </a:t>
            </a:r>
            <a:r>
              <a:rPr lang="en-US" altLang="ko-KR" dirty="0"/>
              <a:t>&lt;1, 2&gt;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/>
              <a:t>두 벡터가 같은 지 확인하는 멤버 함수를 작성해 보세요</a:t>
            </a:r>
            <a:r>
              <a:rPr lang="en-US" altLang="ko-KR" dirty="0"/>
              <a:t>[</a:t>
            </a:r>
            <a:r>
              <a:rPr lang="ko-KR" altLang="en-US" dirty="0"/>
              <a:t>힌트 </a:t>
            </a:r>
            <a:r>
              <a:rPr lang="en-US" altLang="ko-KR" dirty="0"/>
              <a:t>: __eq__(self, other)]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95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덕타이핑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507126" y="932295"/>
            <a:ext cx="568487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ED59A4-AA2D-4DD0-B0C8-32C92AA7A95D}"/>
              </a:ext>
            </a:extLst>
          </p:cNvPr>
          <p:cNvSpPr/>
          <p:nvPr/>
        </p:nvSpPr>
        <p:spPr>
          <a:xfrm>
            <a:off x="3274828" y="932295"/>
            <a:ext cx="407226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E435ED-2910-4014-B35D-697469720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덕타이핑이란</a:t>
            </a:r>
            <a:r>
              <a:rPr lang="ko-KR" altLang="en-US" dirty="0"/>
              <a:t> 객체의 변수 및 메소드의 집합이 객체의 타입을 결정하는 것</a:t>
            </a:r>
            <a:endParaRPr lang="en-US" altLang="ko-KR" dirty="0"/>
          </a:p>
          <a:p>
            <a:r>
              <a:rPr lang="ko-KR" altLang="en-US" dirty="0"/>
              <a:t>객체의 타입보다 객체가 사용되는 양상이 더 중요</a:t>
            </a:r>
          </a:p>
        </p:txBody>
      </p:sp>
      <p:pic>
        <p:nvPicPr>
          <p:cNvPr id="2050" name="Picture 2" descr="duckì ëí ì´ë¯¸ì§ ê²ìê²°ê³¼">
            <a:extLst>
              <a:ext uri="{FF2B5EF4-FFF2-40B4-BE49-F238E27FC236}">
                <a16:creationId xmlns:a16="http://schemas.microsoft.com/office/drawing/2014/main" id="{F84BF7D2-5D30-4AAC-9DA1-A89BC22C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29616"/>
            <a:ext cx="2961992" cy="286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5307D0-3B50-4806-A46F-F5D79BD96CB4}"/>
              </a:ext>
            </a:extLst>
          </p:cNvPr>
          <p:cNvSpPr txBox="1"/>
          <p:nvPr/>
        </p:nvSpPr>
        <p:spPr>
          <a:xfrm flipH="1">
            <a:off x="3800192" y="4738079"/>
            <a:ext cx="652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어떤 새가 오리처럼 걷고</a:t>
            </a:r>
            <a:r>
              <a:rPr lang="en-US" altLang="ko-KR" dirty="0"/>
              <a:t>, </a:t>
            </a:r>
            <a:r>
              <a:rPr lang="ko-KR" altLang="en-US" dirty="0"/>
              <a:t>헤엄치고</a:t>
            </a:r>
            <a:r>
              <a:rPr lang="en-US" altLang="ko-KR" dirty="0"/>
              <a:t>, </a:t>
            </a:r>
            <a:r>
              <a:rPr lang="ko-KR" altLang="en-US" dirty="0"/>
              <a:t>꽥꽥거리는 소리를 낸다면 나는 그 새를 오리라고 할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1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캡슐화와 상속</a:t>
            </a:r>
            <a:endParaRPr lang="en-US" altLang="ko-KR" dirty="0"/>
          </a:p>
          <a:p>
            <a:r>
              <a:rPr lang="ko-KR" altLang="en-US" dirty="0"/>
              <a:t>다형성과 추상 클래스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147453" y="922698"/>
            <a:ext cx="1004454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1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Iterator</a:t>
            </a:r>
            <a:r>
              <a:rPr lang="ko-KR" altLang="en-US" b="1" dirty="0"/>
              <a:t>로 </a:t>
            </a:r>
            <a:r>
              <a:rPr lang="ko-KR" altLang="en-US" b="1" dirty="0" err="1"/>
              <a:t>덕타이핑</a:t>
            </a:r>
            <a:r>
              <a:rPr lang="ko-KR" altLang="en-US" b="1" dirty="0"/>
              <a:t> 이해하기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10845208" y="932295"/>
            <a:ext cx="1346791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ED59A4-AA2D-4DD0-B0C8-32C92AA7A95D}"/>
              </a:ext>
            </a:extLst>
          </p:cNvPr>
          <p:cNvSpPr/>
          <p:nvPr/>
        </p:nvSpPr>
        <p:spPr>
          <a:xfrm flipH="1">
            <a:off x="8495413" y="932295"/>
            <a:ext cx="2764465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E435ED-2910-4014-B35D-697469720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x in range(10):</a:t>
            </a:r>
          </a:p>
          <a:p>
            <a:pPr marL="0" indent="0">
              <a:buNone/>
            </a:pPr>
            <a:r>
              <a:rPr lang="en-US" altLang="ko-KR" dirty="0"/>
              <a:t>    print(x)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c in "ABCDEFG":</a:t>
            </a:r>
          </a:p>
          <a:p>
            <a:pPr marL="0" indent="0">
              <a:buNone/>
            </a:pPr>
            <a:r>
              <a:rPr lang="en-US" altLang="ko-KR" dirty="0"/>
              <a:t>    print(c)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[1, 2, 3, 4, 5]:</a:t>
            </a:r>
          </a:p>
          <a:p>
            <a:pPr marL="0" indent="0">
              <a:buNone/>
            </a:pPr>
            <a:r>
              <a:rPr lang="en-US" altLang="ko-KR" dirty="0"/>
              <a:t>    print(n)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49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Iterator</a:t>
            </a:r>
            <a:r>
              <a:rPr lang="ko-KR" altLang="en-US" b="1" dirty="0"/>
              <a:t>로 </a:t>
            </a:r>
            <a:r>
              <a:rPr lang="ko-KR" altLang="en-US" b="1" dirty="0" err="1"/>
              <a:t>덕타이핑</a:t>
            </a:r>
            <a:r>
              <a:rPr lang="ko-KR" altLang="en-US" b="1" dirty="0"/>
              <a:t> 이해하기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10845208" y="932295"/>
            <a:ext cx="1346791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ED59A4-AA2D-4DD0-B0C8-32C92AA7A95D}"/>
              </a:ext>
            </a:extLst>
          </p:cNvPr>
          <p:cNvSpPr/>
          <p:nvPr/>
        </p:nvSpPr>
        <p:spPr>
          <a:xfrm flipH="1">
            <a:off x="8495413" y="932295"/>
            <a:ext cx="2764465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E435ED-2910-4014-B35D-69746972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780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MyIterator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start_num</a:t>
            </a:r>
            <a:r>
              <a:rPr lang="en-US" altLang="ko-KR" dirty="0"/>
              <a:t>, </a:t>
            </a:r>
            <a:r>
              <a:rPr lang="en-US" altLang="ko-KR" dirty="0" err="1"/>
              <a:t>last_num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	</a:t>
            </a:r>
            <a:r>
              <a:rPr lang="en-US" altLang="ko-KR" dirty="0" err="1"/>
              <a:t>self.__index</a:t>
            </a:r>
            <a:r>
              <a:rPr lang="en-US" altLang="ko-KR" dirty="0"/>
              <a:t> = </a:t>
            </a:r>
            <a:r>
              <a:rPr lang="en-US" altLang="ko-KR" dirty="0" err="1"/>
              <a:t>start_num</a:t>
            </a:r>
            <a:r>
              <a:rPr lang="en-US" altLang="ko-KR" dirty="0"/>
              <a:t> - 1</a:t>
            </a:r>
          </a:p>
          <a:p>
            <a:pPr marL="0" indent="0">
              <a:buNone/>
            </a:pPr>
            <a:r>
              <a:rPr lang="en-US" altLang="ko-KR" dirty="0"/>
              <a:t>    	self.__</a:t>
            </a:r>
            <a:r>
              <a:rPr lang="en-US" altLang="ko-KR" dirty="0" err="1"/>
              <a:t>last_num</a:t>
            </a:r>
            <a:r>
              <a:rPr lang="en-US" altLang="ko-KR" dirty="0"/>
              <a:t> = </a:t>
            </a:r>
            <a:r>
              <a:rPr lang="en-US" altLang="ko-KR" dirty="0" err="1"/>
              <a:t>last_num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def __</a:t>
            </a:r>
            <a:r>
              <a:rPr lang="en-US" altLang="ko-KR" dirty="0" err="1"/>
              <a:t>iter</a:t>
            </a:r>
            <a:r>
              <a:rPr lang="en-US" altLang="ko-KR" dirty="0"/>
              <a:t>__(self):</a:t>
            </a:r>
          </a:p>
          <a:p>
            <a:pPr marL="0" indent="0">
              <a:buNone/>
            </a:pPr>
            <a:r>
              <a:rPr lang="en-US" altLang="ko-KR" dirty="0"/>
              <a:t>        return self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def __next__(self):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self.__index</a:t>
            </a:r>
            <a:r>
              <a:rPr lang="en-US" altLang="ko-KR" dirty="0"/>
              <a:t> &gt;= self.__</a:t>
            </a:r>
            <a:r>
              <a:rPr lang="en-US" altLang="ko-KR" dirty="0" err="1"/>
              <a:t>last_num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    raise </a:t>
            </a:r>
            <a:r>
              <a:rPr lang="en-US" altLang="ko-KR" dirty="0" err="1"/>
              <a:t>StopIteration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self.__index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self.__index</a:t>
            </a:r>
            <a:endParaRPr lang="ko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6BF692F3-7F19-4921-823B-E249AC368AE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778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my_iter</a:t>
            </a:r>
            <a:r>
              <a:rPr lang="en-US" altLang="ko-KR" dirty="0"/>
              <a:t> = </a:t>
            </a:r>
            <a:r>
              <a:rPr lang="en-US" altLang="ko-KR" dirty="0" err="1"/>
              <a:t>MyIterator</a:t>
            </a:r>
            <a:r>
              <a:rPr lang="en-US" altLang="ko-KR" dirty="0"/>
              <a:t>(1, 100)</a:t>
            </a:r>
          </a:p>
          <a:p>
            <a:pPr marL="0" indent="0">
              <a:buNone/>
            </a:pPr>
            <a:r>
              <a:rPr lang="en-US" altLang="ko-KR" dirty="0"/>
              <a:t>for x in </a:t>
            </a:r>
            <a:r>
              <a:rPr lang="en-US" altLang="ko-KR" dirty="0" err="1"/>
              <a:t>my_iter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print(x)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97E5F5-8A08-45A0-9311-917740A5FCBB}"/>
              </a:ext>
            </a:extLst>
          </p:cNvPr>
          <p:cNvCxnSpPr>
            <a:cxnSpLocks/>
          </p:cNvCxnSpPr>
          <p:nvPr/>
        </p:nvCxnSpPr>
        <p:spPr>
          <a:xfrm>
            <a:off x="5678827" y="1690688"/>
            <a:ext cx="0" cy="475592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60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315431" y="2875002"/>
            <a:ext cx="55611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캡슐화와 상속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04520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9D1FB9-D2FC-4784-B28A-3257847DDC39}"/>
              </a:ext>
            </a:extLst>
          </p:cNvPr>
          <p:cNvSpPr/>
          <p:nvPr/>
        </p:nvSpPr>
        <p:spPr>
          <a:xfrm>
            <a:off x="9146797" y="3198598"/>
            <a:ext cx="304520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객체의 속성과 행위를 하나로 묶음</a:t>
            </a:r>
            <a:endParaRPr lang="en-US" altLang="ko-KR" dirty="0"/>
          </a:p>
          <a:p>
            <a:pPr lvl="1"/>
            <a:r>
              <a:rPr lang="ko-KR" altLang="en-US" dirty="0"/>
              <a:t>멤버 변수가 직접적으로 변경되지 않게 하는 것</a:t>
            </a:r>
            <a:endParaRPr lang="en-US" altLang="ko-KR" dirty="0"/>
          </a:p>
          <a:p>
            <a:r>
              <a:rPr lang="ko-KR" altLang="en-US" dirty="0"/>
              <a:t>은닉화</a:t>
            </a:r>
            <a:endParaRPr lang="en-US" altLang="ko-KR" dirty="0"/>
          </a:p>
          <a:p>
            <a:pPr lvl="1"/>
            <a:r>
              <a:rPr lang="ko-KR" altLang="en-US" dirty="0"/>
              <a:t>다른 컴포넌트로 부터 내가 가진 정보를 숨기는 것</a:t>
            </a:r>
            <a:endParaRPr lang="en-US" altLang="ko-KR" dirty="0"/>
          </a:p>
          <a:p>
            <a:pPr lvl="1"/>
            <a:r>
              <a:rPr lang="ko-KR" altLang="en-US" dirty="0"/>
              <a:t>캡슐화를 통해 은닉화를 달성할 수 있음</a:t>
            </a:r>
            <a:endParaRPr lang="en-US" altLang="ko-KR" dirty="0"/>
          </a:p>
          <a:p>
            <a:r>
              <a:rPr lang="ko-KR" altLang="en-US" dirty="0"/>
              <a:t>멤버변수의 가시성</a:t>
            </a:r>
            <a:endParaRPr lang="en-US" altLang="ko-KR" dirty="0"/>
          </a:p>
          <a:p>
            <a:pPr lvl="1"/>
            <a:r>
              <a:rPr lang="en-US" altLang="ko-KR" dirty="0"/>
              <a:t>public: </a:t>
            </a:r>
            <a:r>
              <a:rPr lang="ko-KR" altLang="en-US" dirty="0"/>
              <a:t>모든 클래스에서 접근 가능</a:t>
            </a:r>
            <a:endParaRPr lang="en-US" altLang="ko-KR" dirty="0"/>
          </a:p>
          <a:p>
            <a:pPr lvl="1"/>
            <a:r>
              <a:rPr lang="en-US" altLang="ko-KR" dirty="0"/>
              <a:t>Protected: </a:t>
            </a:r>
            <a:r>
              <a:rPr lang="ko-KR" altLang="en-US" dirty="0"/>
              <a:t>상속관계에 있는 자식 클래스만 접근 가능</a:t>
            </a:r>
            <a:endParaRPr lang="en-US" altLang="ko-KR" dirty="0"/>
          </a:p>
          <a:p>
            <a:pPr lvl="1"/>
            <a:r>
              <a:rPr lang="en-US" altLang="ko-KR" dirty="0"/>
              <a:t>Private: </a:t>
            </a:r>
            <a:r>
              <a:rPr lang="ko-KR" altLang="en-US" dirty="0"/>
              <a:t>오로지 해당 클래스 내부에서만 접근 가능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8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가시성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n1, n2, n3):</a:t>
            </a:r>
          </a:p>
          <a:p>
            <a:pPr marL="0" indent="0">
              <a:buNone/>
            </a:pPr>
            <a:r>
              <a:rPr lang="en-US" altLang="ko-KR" dirty="0"/>
              <a:t>        self.number1 = n1 		# public </a:t>
            </a:r>
          </a:p>
          <a:p>
            <a:pPr marL="0" indent="0">
              <a:buNone/>
            </a:pPr>
            <a:r>
              <a:rPr lang="en-US" altLang="ko-KR" dirty="0"/>
              <a:t>        self._number2 = n2		# protected – </a:t>
            </a:r>
            <a:r>
              <a:rPr lang="ko-KR" altLang="en-US" dirty="0"/>
              <a:t>실제로 제약되지는 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self.__number3 = n3		# private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my_class</a:t>
            </a:r>
            <a:r>
              <a:rPr lang="en-US" altLang="ko-KR" dirty="0"/>
              <a:t> = </a:t>
            </a:r>
            <a:r>
              <a:rPr lang="en-US" altLang="ko-KR" dirty="0" err="1"/>
              <a:t>MyClass</a:t>
            </a:r>
            <a:r>
              <a:rPr lang="en-US" altLang="ko-KR" dirty="0"/>
              <a:t>(1, 2, 3)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print(my_class.number1)</a:t>
            </a:r>
          </a:p>
          <a:p>
            <a:pPr marL="0" indent="0">
              <a:buNone/>
            </a:pPr>
            <a:r>
              <a:rPr lang="en-US" altLang="ko-KR" dirty="0"/>
              <a:t>print(my_class._number2)</a:t>
            </a:r>
          </a:p>
          <a:p>
            <a:pPr marL="0" indent="0">
              <a:buNone/>
            </a:pPr>
            <a:r>
              <a:rPr lang="en-US" altLang="ko-KR" dirty="0"/>
              <a:t>print(my_class.__number3)  # Error </a:t>
            </a:r>
            <a:r>
              <a:rPr lang="ko-KR" altLang="en-US" dirty="0"/>
              <a:t>발생</a:t>
            </a:r>
            <a:r>
              <a:rPr lang="en-US" altLang="ko-KR" dirty="0"/>
              <a:t>!!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14C4C-6E37-41E5-9DC9-85EAE56EF251}"/>
              </a:ext>
            </a:extLst>
          </p:cNvPr>
          <p:cNvSpPr txBox="1"/>
          <p:nvPr/>
        </p:nvSpPr>
        <p:spPr>
          <a:xfrm>
            <a:off x="5385732" y="381662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참고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파이썬에서는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protected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속성은 없다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캡슐화에서 얻는 이득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697" y="1978025"/>
            <a:ext cx="53360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kim</a:t>
            </a:r>
            <a:r>
              <a:rPr lang="en-US" altLang="ko-KR" dirty="0"/>
              <a:t> = Student("</a:t>
            </a:r>
            <a:r>
              <a:rPr lang="en-US" altLang="ko-KR" dirty="0" err="1"/>
              <a:t>SangMook</a:t>
            </a:r>
            <a:r>
              <a:rPr lang="en-US" altLang="ko-KR" dirty="0"/>
              <a:t>", 20, "20191234")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kim.set_age</a:t>
            </a:r>
            <a:r>
              <a:rPr lang="en-US" altLang="ko-KR" dirty="0"/>
              <a:t>(-20)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kim.get_age</a:t>
            </a:r>
            <a:r>
              <a:rPr lang="en-US" altLang="ko-KR" dirty="0"/>
              <a:t>())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8632272" y="932295"/>
            <a:ext cx="3559728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884A1D-01D0-40E2-925E-89FB4862542B}"/>
              </a:ext>
            </a:extLst>
          </p:cNvPr>
          <p:cNvSpPr txBox="1">
            <a:spLocks/>
          </p:cNvSpPr>
          <p:nvPr/>
        </p:nvSpPr>
        <p:spPr>
          <a:xfrm>
            <a:off x="990601" y="1978025"/>
            <a:ext cx="44202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class Student:</a:t>
            </a:r>
          </a:p>
          <a:p>
            <a:pPr marL="0" indent="0">
              <a:buNone/>
            </a:pPr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age, </a:t>
            </a:r>
            <a:r>
              <a:rPr lang="en-US" altLang="ko-KR" dirty="0" err="1"/>
              <a:t>student_id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self.__name</a:t>
            </a:r>
            <a:r>
              <a:rPr lang="en-US" altLang="ko-KR" dirty="0"/>
              <a:t> = name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self.__age</a:t>
            </a:r>
            <a:r>
              <a:rPr lang="en-US" altLang="ko-KR" dirty="0"/>
              <a:t> = age</a:t>
            </a:r>
          </a:p>
          <a:p>
            <a:pPr marL="0" indent="0">
              <a:buNone/>
            </a:pPr>
            <a:r>
              <a:rPr lang="en-US" altLang="ko-KR" dirty="0"/>
              <a:t>        self.__</a:t>
            </a:r>
            <a:r>
              <a:rPr lang="en-US" altLang="ko-KR" dirty="0" err="1"/>
              <a:t>student_id</a:t>
            </a:r>
            <a:r>
              <a:rPr lang="en-US" altLang="ko-KR" dirty="0"/>
              <a:t> = </a:t>
            </a:r>
            <a:r>
              <a:rPr lang="en-US" altLang="ko-KR" dirty="0" err="1"/>
              <a:t>student_id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get_age</a:t>
            </a:r>
            <a:r>
              <a:rPr lang="en-US" altLang="ko-KR" dirty="0"/>
              <a:t>(self):</a:t>
            </a:r>
          </a:p>
          <a:p>
            <a:pPr marL="0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self.__age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set_age</a:t>
            </a:r>
            <a:r>
              <a:rPr lang="en-US" altLang="ko-KR" dirty="0"/>
              <a:t>(self, age):</a:t>
            </a:r>
          </a:p>
          <a:p>
            <a:pPr marL="0" indent="0">
              <a:buNone/>
            </a:pPr>
            <a:r>
              <a:rPr lang="en-US" altLang="ko-KR" dirty="0"/>
              <a:t>        if age &lt; 0: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self.__age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self.__age</a:t>
            </a:r>
            <a:r>
              <a:rPr lang="en-US" altLang="ko-KR" dirty="0"/>
              <a:t> = age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6EF7A3-6B6A-40E3-95E2-09603805F33A}"/>
              </a:ext>
            </a:extLst>
          </p:cNvPr>
          <p:cNvCxnSpPr/>
          <p:nvPr/>
        </p:nvCxnSpPr>
        <p:spPr>
          <a:xfrm>
            <a:off x="5773024" y="1919302"/>
            <a:ext cx="0" cy="43513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D1EA8-D2DD-4E1C-A10A-DC50B681F83D}"/>
              </a:ext>
            </a:extLst>
          </p:cNvPr>
          <p:cNvSpPr/>
          <p:nvPr/>
        </p:nvSpPr>
        <p:spPr>
          <a:xfrm>
            <a:off x="6462319" y="932295"/>
            <a:ext cx="394981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0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캡슐화 </a:t>
            </a:r>
            <a:r>
              <a:rPr lang="en-US" altLang="ko-KR" b="1" dirty="0"/>
              <a:t>(</a:t>
            </a:r>
            <a:r>
              <a:rPr lang="ko-KR" altLang="en-US" b="1" dirty="0"/>
              <a:t>심화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697" y="1978025"/>
            <a:ext cx="53360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kim</a:t>
            </a:r>
            <a:r>
              <a:rPr lang="en-US" altLang="ko-KR" dirty="0"/>
              <a:t> = Student("</a:t>
            </a:r>
            <a:r>
              <a:rPr lang="en-US" altLang="ko-KR" dirty="0" err="1"/>
              <a:t>SangMook</a:t>
            </a:r>
            <a:r>
              <a:rPr lang="en-US" altLang="ko-KR" dirty="0"/>
              <a:t>", 20, "20191234")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kim.age</a:t>
            </a:r>
            <a:r>
              <a:rPr lang="en-US" altLang="ko-KR" dirty="0"/>
              <a:t> = -20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kim.age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8632272" y="932295"/>
            <a:ext cx="3559728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884A1D-01D0-40E2-925E-89FB4862542B}"/>
              </a:ext>
            </a:extLst>
          </p:cNvPr>
          <p:cNvSpPr txBox="1">
            <a:spLocks/>
          </p:cNvSpPr>
          <p:nvPr/>
        </p:nvSpPr>
        <p:spPr>
          <a:xfrm>
            <a:off x="990601" y="1978025"/>
            <a:ext cx="44202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class Student:</a:t>
            </a:r>
          </a:p>
          <a:p>
            <a:pPr marL="0" indent="0">
              <a:buNone/>
            </a:pPr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age, </a:t>
            </a:r>
            <a:r>
              <a:rPr lang="en-US" altLang="ko-KR" dirty="0" err="1"/>
              <a:t>student_id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self.__name</a:t>
            </a:r>
            <a:r>
              <a:rPr lang="en-US" altLang="ko-KR" dirty="0"/>
              <a:t> = name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self.__age</a:t>
            </a:r>
            <a:r>
              <a:rPr lang="en-US" altLang="ko-KR" dirty="0"/>
              <a:t> = age</a:t>
            </a:r>
          </a:p>
          <a:p>
            <a:pPr marL="0" indent="0">
              <a:buNone/>
            </a:pPr>
            <a:r>
              <a:rPr lang="en-US" altLang="ko-KR" dirty="0"/>
              <a:t>        self.__</a:t>
            </a:r>
            <a:r>
              <a:rPr lang="en-US" altLang="ko-KR" dirty="0" err="1"/>
              <a:t>student_id</a:t>
            </a:r>
            <a:r>
              <a:rPr lang="en-US" altLang="ko-KR" dirty="0"/>
              <a:t> = </a:t>
            </a:r>
            <a:r>
              <a:rPr lang="en-US" altLang="ko-KR" dirty="0" err="1"/>
              <a:t>student_id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@property</a:t>
            </a:r>
          </a:p>
          <a:p>
            <a:pPr marL="0" indent="0">
              <a:buNone/>
            </a:pPr>
            <a:r>
              <a:rPr lang="en-US" altLang="ko-KR" dirty="0"/>
              <a:t>    def age(self):</a:t>
            </a:r>
          </a:p>
          <a:p>
            <a:pPr marL="0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self.__age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@</a:t>
            </a:r>
            <a:r>
              <a:rPr lang="en-US" altLang="ko-KR" dirty="0" err="1"/>
              <a:t>age.setter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def age(self, age):</a:t>
            </a:r>
          </a:p>
          <a:p>
            <a:pPr marL="0" indent="0">
              <a:buNone/>
            </a:pPr>
            <a:r>
              <a:rPr lang="en-US" altLang="ko-KR" dirty="0"/>
              <a:t>        if age &lt; 0: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self.__age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self.__age</a:t>
            </a:r>
            <a:r>
              <a:rPr lang="en-US" altLang="ko-KR" dirty="0"/>
              <a:t> = age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6EF7A3-6B6A-40E3-95E2-09603805F33A}"/>
              </a:ext>
            </a:extLst>
          </p:cNvPr>
          <p:cNvCxnSpPr/>
          <p:nvPr/>
        </p:nvCxnSpPr>
        <p:spPr>
          <a:xfrm>
            <a:off x="5773024" y="1919302"/>
            <a:ext cx="0" cy="43513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D1EA8-D2DD-4E1C-A10A-DC50B681F83D}"/>
              </a:ext>
            </a:extLst>
          </p:cNvPr>
          <p:cNvSpPr/>
          <p:nvPr/>
        </p:nvSpPr>
        <p:spPr>
          <a:xfrm>
            <a:off x="4433777" y="932295"/>
            <a:ext cx="597835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5154" cy="4351338"/>
          </a:xfrm>
        </p:spPr>
        <p:txBody>
          <a:bodyPr>
            <a:normAutofit fontScale="850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3600" b="1" dirty="0"/>
              <a:t>상속</a:t>
            </a:r>
            <a:r>
              <a:rPr lang="ko-KR" altLang="en-US" dirty="0"/>
              <a:t>은 자식이 부모에게 </a:t>
            </a:r>
            <a:br>
              <a:rPr lang="en-US" altLang="ko-KR" dirty="0"/>
            </a:br>
            <a:r>
              <a:rPr lang="ko-KR" altLang="en-US" dirty="0"/>
              <a:t>재산을 상속받는 것 처럼 </a:t>
            </a:r>
            <a:br>
              <a:rPr lang="en-US" altLang="ko-KR" dirty="0"/>
            </a:br>
            <a:r>
              <a:rPr lang="ko-KR" altLang="en-US" dirty="0"/>
              <a:t>부모 클래스에 이미 구현되어진 멤버 변수와 멤버 함수를 자식 클래스가 받아서 사용하는 것</a:t>
            </a:r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ko-KR" altLang="en-US" dirty="0"/>
              <a:t>부모클래스</a:t>
            </a:r>
            <a:r>
              <a:rPr lang="en-US" altLang="ko-KR" dirty="0"/>
              <a:t>:</a:t>
            </a:r>
          </a:p>
          <a:p>
            <a:pPr marL="0" indent="0" fontAlgn="base">
              <a:buNone/>
            </a:pPr>
            <a:r>
              <a:rPr lang="en-US" altLang="ko-KR" dirty="0"/>
              <a:t>    </a:t>
            </a:r>
            <a:r>
              <a:rPr lang="ko-KR" altLang="en-US" dirty="0"/>
              <a:t>코드</a:t>
            </a:r>
          </a:p>
          <a:p>
            <a:pPr marL="0" indent="0" fontAlgn="base">
              <a:buNone/>
            </a:pPr>
            <a:r>
              <a:rPr lang="ko-KR" altLang="en-US" dirty="0"/>
              <a:t> </a:t>
            </a:r>
          </a:p>
          <a:p>
            <a:pPr marL="0" indent="0" fontAlgn="base">
              <a:buNone/>
            </a:pPr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ko-KR" altLang="en-US" dirty="0"/>
              <a:t>자식 클래스</a:t>
            </a:r>
            <a:r>
              <a:rPr lang="en-US" altLang="ko-KR" dirty="0"/>
              <a:t>(</a:t>
            </a:r>
            <a:r>
              <a:rPr lang="ko-KR" altLang="en-US" dirty="0"/>
              <a:t>부모클래스</a:t>
            </a:r>
            <a:r>
              <a:rPr lang="en-US" altLang="ko-KR" dirty="0"/>
              <a:t>):</a:t>
            </a:r>
          </a:p>
          <a:p>
            <a:pPr marL="0" indent="0" fontAlgn="base">
              <a:buNone/>
            </a:pPr>
            <a:r>
              <a:rPr lang="en-US" altLang="ko-KR" dirty="0"/>
              <a:t>    </a:t>
            </a:r>
            <a:r>
              <a:rPr lang="ko-KR" altLang="en-US" dirty="0"/>
              <a:t>코드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45A5A-DD04-4C41-BE90-6E7F61EFF806}"/>
              </a:ext>
            </a:extLst>
          </p:cNvPr>
          <p:cNvSpPr/>
          <p:nvPr/>
        </p:nvSpPr>
        <p:spPr>
          <a:xfrm>
            <a:off x="2088859" y="932296"/>
            <a:ext cx="6574329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6362FC-D7CF-4B95-9A80-333ACC76DD0F}"/>
              </a:ext>
            </a:extLst>
          </p:cNvPr>
          <p:cNvSpPr/>
          <p:nvPr/>
        </p:nvSpPr>
        <p:spPr>
          <a:xfrm>
            <a:off x="7600426" y="1459684"/>
            <a:ext cx="2969702" cy="1543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부모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(super class, base class, parent class…)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4F0500-DBEC-4756-AAD8-C2BC5CA9D4BA}"/>
              </a:ext>
            </a:extLst>
          </p:cNvPr>
          <p:cNvSpPr/>
          <p:nvPr/>
        </p:nvSpPr>
        <p:spPr>
          <a:xfrm>
            <a:off x="7600426" y="4474128"/>
            <a:ext cx="2969702" cy="1543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자식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(sub class, derived class, child class…)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ABB990-04A9-473E-9A37-7F07A713FF3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9085277" y="3003259"/>
            <a:ext cx="0" cy="14708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5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상속 예제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8A648-DDB4-4743-A2E7-19133EBA0205}"/>
              </a:ext>
            </a:extLst>
          </p:cNvPr>
          <p:cNvSpPr/>
          <p:nvPr/>
        </p:nvSpPr>
        <p:spPr>
          <a:xfrm>
            <a:off x="3431097" y="932296"/>
            <a:ext cx="8760903" cy="103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B4A2DDA0-B38F-4423-BB08-877E033F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9888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class Computer:</a:t>
            </a:r>
          </a:p>
          <a:p>
            <a:pPr marL="0" indent="0">
              <a:buNone/>
            </a:pPr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brand, price, </a:t>
            </a:r>
            <a:r>
              <a:rPr lang="en-US" altLang="ko-KR" dirty="0" err="1"/>
              <a:t>is_on</a:t>
            </a:r>
            <a:r>
              <a:rPr lang="en-US" altLang="ko-KR" dirty="0"/>
              <a:t>=True):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self.brand</a:t>
            </a:r>
            <a:r>
              <a:rPr lang="en-US" altLang="ko-KR" dirty="0"/>
              <a:t> = brand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self.price</a:t>
            </a:r>
            <a:r>
              <a:rPr lang="en-US" altLang="ko-KR" dirty="0"/>
              <a:t> = price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self.is_on</a:t>
            </a:r>
            <a:r>
              <a:rPr lang="en-US" altLang="ko-KR" dirty="0"/>
              <a:t> = </a:t>
            </a:r>
            <a:r>
              <a:rPr lang="en-US" altLang="ko-KR" dirty="0" err="1"/>
              <a:t>is_on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turn_on</a:t>
            </a:r>
            <a:r>
              <a:rPr lang="en-US" altLang="ko-KR" dirty="0"/>
              <a:t>(self):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self.is_on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turn_off</a:t>
            </a:r>
            <a:r>
              <a:rPr lang="en-US" altLang="ko-KR" dirty="0"/>
              <a:t>(self):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self.is_on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show_info</a:t>
            </a:r>
            <a:r>
              <a:rPr lang="en-US" altLang="ko-KR" dirty="0"/>
              <a:t>(self):</a:t>
            </a:r>
          </a:p>
          <a:p>
            <a:pPr marL="0" indent="0">
              <a:buNone/>
            </a:pPr>
            <a:r>
              <a:rPr lang="en-US" altLang="ko-KR" dirty="0"/>
              <a:t>        print("brand:{}, price:{}".format(</a:t>
            </a:r>
            <a:r>
              <a:rPr lang="en-US" altLang="ko-KR" dirty="0" err="1"/>
              <a:t>self.brand</a:t>
            </a:r>
            <a:r>
              <a:rPr lang="en-US" altLang="ko-KR" dirty="0"/>
              <a:t>, </a:t>
            </a:r>
            <a:r>
              <a:rPr lang="en-US" altLang="ko-KR" dirty="0" err="1"/>
              <a:t>self.price</a:t>
            </a:r>
            <a:r>
              <a:rPr lang="en-US" altLang="ko-KR" dirty="0"/>
              <a:t>))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DAD3C79-FC3A-4014-A92A-C49340479E26}"/>
              </a:ext>
            </a:extLst>
          </p:cNvPr>
          <p:cNvCxnSpPr/>
          <p:nvPr/>
        </p:nvCxnSpPr>
        <p:spPr>
          <a:xfrm>
            <a:off x="6072231" y="1825625"/>
            <a:ext cx="0" cy="43513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EFC69C49-1D8A-46F2-B99D-A2701CC9D536}"/>
              </a:ext>
            </a:extLst>
          </p:cNvPr>
          <p:cNvSpPr txBox="1">
            <a:spLocks/>
          </p:cNvSpPr>
          <p:nvPr/>
        </p:nvSpPr>
        <p:spPr>
          <a:xfrm>
            <a:off x="6234418" y="1978025"/>
            <a:ext cx="58037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dirty="0"/>
              <a:t>class </a:t>
            </a:r>
            <a:r>
              <a:rPr lang="en-US" altLang="ko-KR" sz="1500" dirty="0" err="1"/>
              <a:t>PortableComputer</a:t>
            </a:r>
            <a:r>
              <a:rPr lang="en-US" altLang="ko-KR" sz="1500" dirty="0"/>
              <a:t>(Computer):</a:t>
            </a:r>
          </a:p>
          <a:p>
            <a:pPr marL="0" indent="0">
              <a:buNone/>
            </a:pPr>
            <a:r>
              <a:rPr lang="en-US" altLang="ko-KR" sz="1500" dirty="0"/>
              <a:t>    def __</a:t>
            </a:r>
            <a:r>
              <a:rPr lang="en-US" altLang="ko-KR" sz="1500" dirty="0" err="1"/>
              <a:t>init</a:t>
            </a:r>
            <a:r>
              <a:rPr lang="en-US" altLang="ko-KR" sz="1500" dirty="0"/>
              <a:t>__(self, brand, price, </a:t>
            </a:r>
            <a:r>
              <a:rPr lang="en-US" altLang="ko-KR" sz="1500" dirty="0" err="1"/>
              <a:t>is_on</a:t>
            </a:r>
            <a:r>
              <a:rPr lang="en-US" altLang="ko-KR" sz="1500" dirty="0"/>
              <a:t>=True, battery=100):</a:t>
            </a:r>
          </a:p>
          <a:p>
            <a:pPr marL="0" indent="0">
              <a:buNone/>
            </a:pPr>
            <a:r>
              <a:rPr lang="en-US" altLang="ko-KR" sz="1500" dirty="0"/>
              <a:t>        super().__</a:t>
            </a:r>
            <a:r>
              <a:rPr lang="en-US" altLang="ko-KR" sz="1500" dirty="0" err="1"/>
              <a:t>init</a:t>
            </a:r>
            <a:r>
              <a:rPr lang="en-US" altLang="ko-KR" sz="1500" dirty="0"/>
              <a:t>__(brand, price, </a:t>
            </a:r>
            <a:r>
              <a:rPr lang="en-US" altLang="ko-KR" sz="1500" dirty="0" err="1"/>
              <a:t>is_on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        # super(</a:t>
            </a:r>
            <a:r>
              <a:rPr lang="en-US" altLang="ko-KR" sz="1500" dirty="0" err="1"/>
              <a:t>PortableComputer</a:t>
            </a:r>
            <a:r>
              <a:rPr lang="en-US" altLang="ko-KR" sz="1500" dirty="0"/>
              <a:t>, self).__</a:t>
            </a:r>
            <a:r>
              <a:rPr lang="en-US" altLang="ko-KR" sz="1500" dirty="0" err="1"/>
              <a:t>init</a:t>
            </a:r>
            <a:r>
              <a:rPr lang="en-US" altLang="ko-KR" sz="1500" dirty="0"/>
              <a:t>__(brand, price, </a:t>
            </a:r>
            <a:r>
              <a:rPr lang="en-US" altLang="ko-KR" sz="1500" dirty="0" err="1"/>
              <a:t>is_on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self.battery</a:t>
            </a:r>
            <a:r>
              <a:rPr lang="en-US" altLang="ko-KR" sz="1500" dirty="0"/>
              <a:t> = battery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my_pc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PortableComputer</a:t>
            </a:r>
            <a:r>
              <a:rPr lang="en-US" altLang="ko-KR" sz="1500" dirty="0"/>
              <a:t>(1, 1)</a:t>
            </a:r>
          </a:p>
          <a:p>
            <a:pPr marL="0" indent="0">
              <a:buNone/>
            </a:pPr>
            <a:r>
              <a:rPr lang="en-US" altLang="ko-KR" sz="1500" dirty="0" err="1"/>
              <a:t>my_pc.show_info</a:t>
            </a:r>
            <a:r>
              <a:rPr lang="en-US" altLang="ko-KR" sz="15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3006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1275</Words>
  <Application>Microsoft Office PowerPoint</Application>
  <PresentationFormat>와이드스크린</PresentationFormat>
  <Paragraphs>299</Paragraphs>
  <Slides>22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Object-oriented Programing</vt:lpstr>
      <vt:lpstr>목차</vt:lpstr>
      <vt:lpstr>PowerPoint 프레젠테이션</vt:lpstr>
      <vt:lpstr>캡슐화</vt:lpstr>
      <vt:lpstr>가시성</vt:lpstr>
      <vt:lpstr>캡슐화에서 얻는 이득</vt:lpstr>
      <vt:lpstr>캡슐화 (심화)</vt:lpstr>
      <vt:lpstr>상속</vt:lpstr>
      <vt:lpstr>상속 예제</vt:lpstr>
      <vt:lpstr>다중 상속</vt:lpstr>
      <vt:lpstr>PowerPoint 프레젠테이션</vt:lpstr>
      <vt:lpstr>다형성</vt:lpstr>
      <vt:lpstr>오버로딩(JAVA 예제)</vt:lpstr>
      <vt:lpstr>오버로딩(파이썬으로)</vt:lpstr>
      <vt:lpstr>오버라이딩</vt:lpstr>
      <vt:lpstr>추상클래스</vt:lpstr>
      <vt:lpstr>추상클래스</vt:lpstr>
      <vt:lpstr>예제를 통한 매직함수</vt:lpstr>
      <vt:lpstr>덕타이핑</vt:lpstr>
      <vt:lpstr>Iterator로 덕타이핑 이해하기</vt:lpstr>
      <vt:lpstr>Iterator로 덕타이핑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42</cp:revision>
  <dcterms:created xsi:type="dcterms:W3CDTF">2019-07-12T12:47:24Z</dcterms:created>
  <dcterms:modified xsi:type="dcterms:W3CDTF">2019-07-19T14:50:51Z</dcterms:modified>
</cp:coreProperties>
</file>