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9" r:id="rId4"/>
    <p:sldId id="262" r:id="rId5"/>
    <p:sldId id="307" r:id="rId6"/>
    <p:sldId id="322" r:id="rId7"/>
    <p:sldId id="308" r:id="rId8"/>
    <p:sldId id="339" r:id="rId9"/>
    <p:sldId id="309" r:id="rId10"/>
    <p:sldId id="310" r:id="rId11"/>
    <p:sldId id="311" r:id="rId12"/>
    <p:sldId id="312" r:id="rId13"/>
    <p:sldId id="319" r:id="rId14"/>
    <p:sldId id="314" r:id="rId15"/>
    <p:sldId id="313" r:id="rId16"/>
    <p:sldId id="315" r:id="rId17"/>
    <p:sldId id="316" r:id="rId18"/>
    <p:sldId id="318" r:id="rId19"/>
    <p:sldId id="321" r:id="rId20"/>
    <p:sldId id="323" r:id="rId21"/>
    <p:sldId id="324" r:id="rId22"/>
    <p:sldId id="325" r:id="rId23"/>
    <p:sldId id="320" r:id="rId24"/>
    <p:sldId id="326" r:id="rId25"/>
    <p:sldId id="327" r:id="rId26"/>
    <p:sldId id="328" r:id="rId27"/>
    <p:sldId id="331" r:id="rId28"/>
    <p:sldId id="332" r:id="rId29"/>
    <p:sldId id="330" r:id="rId30"/>
    <p:sldId id="333" r:id="rId31"/>
    <p:sldId id="334" r:id="rId32"/>
    <p:sldId id="335" r:id="rId33"/>
    <p:sldId id="337" r:id="rId34"/>
    <p:sldId id="336" r:id="rId35"/>
    <p:sldId id="338" r:id="rId36"/>
    <p:sldId id="293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78689" autoAdjust="0"/>
  </p:normalViewPr>
  <p:slideViewPr>
    <p:cSldViewPr snapToGrid="0">
      <p:cViewPr varScale="1">
        <p:scale>
          <a:sx n="118" d="100"/>
          <a:sy n="118" d="100"/>
        </p:scale>
        <p:origin x="31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9E070-752D-4BEC-88E9-BAE09FBA2856}" type="datetimeFigureOut">
              <a:rPr lang="ko-KR" altLang="en-US" smtClean="0"/>
              <a:t>2019-07-27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F68FC-F106-4EA7-A4CA-EE064AEB1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048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4F68FC-F106-4EA7-A4CA-EE064AEB1A1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2188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4F68FC-F106-4EA7-A4CA-EE064AEB1A1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2548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4F68FC-F106-4EA7-A4CA-EE064AEB1A1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1418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4F68FC-F106-4EA7-A4CA-EE064AEB1A19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460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turns out the reference implementation of Python caches integer objects in the range -5..256 as singleton instances for performance reasons. Here's an example demonstrating this: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4F68FC-F106-4EA7-A4CA-EE064AEB1A1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058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4F68FC-F106-4EA7-A4CA-EE064AEB1A1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719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4F68FC-F106-4EA7-A4CA-EE064AEB1A1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807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4F68FC-F106-4EA7-A4CA-EE064AEB1A1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318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4F68FC-F106-4EA7-A4CA-EE064AEB1A1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279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4F68FC-F106-4EA7-A4CA-EE064AEB1A1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126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4F68FC-F106-4EA7-A4CA-EE064AEB1A1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232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4F68FC-F106-4EA7-A4CA-EE064AEB1A1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503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4C598-87B6-492D-9A25-BCC565161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CF8B35-F323-45A0-ABF4-36559F7CE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B6A741-06B0-44D7-B713-56D732827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987971-5D9A-48D7-BA46-29B49B28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A361BD-B19B-4667-96F1-AB30C76A3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501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62547-31FA-4D4B-A924-744823764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6519D6-6677-4E6D-A981-5D6AFE925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2BB255-04AB-422F-B8FF-C89FFB23B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3BBAD-5BB6-4699-9366-0775BE040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34123F-1B39-4D80-BB3C-6A8B4966C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135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E746D7-4F05-4C0E-9CDA-188FDBF879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C93CCE-C431-4FC2-BFB4-31AE5249C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255585-6733-4672-B7E6-57BF9D54B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2BF819-8BDB-492D-9842-D2BDE23FF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B8D728-EEBC-42E0-B57F-1B21FF48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28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10FBB-C081-470A-83DD-88EEFA960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93DCD8-1CCC-4042-BA69-9778B0082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C19E0F-E97B-409F-AE4B-0AFB868C7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72020E-2AA7-42BF-86A0-03BDA4B7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83636F-6A7C-4D0B-8F0F-2B40D53B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56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9F5A7-BC00-4303-B4CE-7CBB61A53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14A028-84C8-4BAC-AC28-03E242BE6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A34201-03E7-4F47-9CDA-EE3BA2639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493015-A3F2-4703-9170-96A8D515C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0CAB44-5D8D-4F89-9CF3-010A2FD88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12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F40BC-3434-455A-9964-6E2315A93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2C7125-EB87-440B-968E-8A0289C86D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EF619F-D939-4163-8FE7-52F454E38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E703EC-5517-40D0-BB22-AE37344F9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34B3BA-C412-411C-BDA4-60D594BBB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E6623C-5438-4FF0-BA14-3072329C4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149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60D40-6323-410B-AF36-9AA9E44E3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620CF0-31A2-48D0-BA85-A1CC7ADA1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E984C8-EECD-4B73-A570-07E56DDC4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0DA829-1911-4B8F-AB25-3BBAC31A07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2DB237-572C-4285-8D9C-E31D861E70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3BB05E-46F5-4AB5-AFF9-6F99880BD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2019-07-27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C6E44A-1A3B-4990-A6B2-1A47A6E09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DB3FCC-A382-4DC8-99D4-27530C967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937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AC035-65FF-4652-8B4A-96CACE936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2A4E7B-1D76-4CFD-8B01-A1C7A20B1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2019-07-27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B47E1A-AC4D-4896-A51F-15E4912B3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A93006-85FB-4C54-88F9-5642B37F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976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0EA3FB-3ED0-42CD-9772-22FFC5AA1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2019-07-27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057CC5-360A-4830-80DE-04D1F28A3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F67685-A854-4BDC-A78D-6C1977620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849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71CFF-F8B3-4760-AECC-FA8252E9A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695C49-BF78-4ED9-BD14-60B6318D4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0FD4DA-B955-4241-B5F5-549D3F25A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C22D4B-D89B-46D9-BE75-6B7E4053A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9155B1-96B2-431D-9D25-5857AB551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928438-D542-4B78-AE68-794FDC964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196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37EDC2-1A4E-447C-9E6C-85BA739A3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4D2501-20F4-4B2A-9E57-20A9BD2D9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1EAB25-FEDC-405B-8689-1D8404BB3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87AB35-BDDC-4D6D-815E-8A964C0DC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96D51C-D324-403C-B43C-587BB1C28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98BEF8-6CB8-4100-8CE3-FBAD1519F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21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5616C6-A43C-4678-ADAC-4F2044E40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DD1D92-97DF-4FB8-8900-E94B0710F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2B8022-9C8D-4110-844E-C0D39D624C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193A5-C0AE-425F-B913-846BE8AADABA}" type="datetimeFigureOut">
              <a:rPr lang="ko-KR" altLang="en-US" smtClean="0"/>
              <a:t>2019-07-27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4C41B-AB9C-41CD-AF08-2D64809E5E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CB9002-2446-475B-AC09-A67F13491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949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docs.net/16038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34DC3-9EF1-46AD-85E5-17B1394C9F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b="1" dirty="0"/>
              <a:t>Object-oriented Programing</a:t>
            </a:r>
            <a:endParaRPr lang="ko-KR" altLang="en-US" sz="5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DA9308-581C-4533-A555-DD8582DD2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4159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3 </a:t>
            </a:r>
            <a:r>
              <a:rPr lang="ko-KR" altLang="en-US" sz="3600" b="1" dirty="0"/>
              <a:t>주차 강의</a:t>
            </a:r>
            <a:endParaRPr lang="en-US" altLang="ko-KR" sz="3600" b="1" dirty="0"/>
          </a:p>
          <a:p>
            <a:endParaRPr lang="en-US" altLang="ko-KR" sz="3600" b="1" dirty="0"/>
          </a:p>
          <a:p>
            <a:r>
              <a:rPr lang="ko-KR" altLang="en-US" sz="20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강사 </a:t>
            </a:r>
            <a:r>
              <a:rPr lang="en-US" altLang="ko-KR" sz="20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: </a:t>
            </a:r>
            <a:r>
              <a:rPr lang="ko-KR" altLang="en-US" sz="20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김상묵</a:t>
            </a:r>
            <a:endParaRPr lang="en-US" altLang="ko-KR" sz="20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08CC29D-1319-4C29-9208-69FCBCEB120E}"/>
              </a:ext>
            </a:extLst>
          </p:cNvPr>
          <p:cNvSpPr/>
          <p:nvPr/>
        </p:nvSpPr>
        <p:spPr>
          <a:xfrm>
            <a:off x="0" y="2473036"/>
            <a:ext cx="3377045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16F0E3D-4392-4801-9B9B-53428750327A}"/>
              </a:ext>
            </a:extLst>
          </p:cNvPr>
          <p:cNvSpPr/>
          <p:nvPr/>
        </p:nvSpPr>
        <p:spPr>
          <a:xfrm>
            <a:off x="8995062" y="2473035"/>
            <a:ext cx="3196937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202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(</a:t>
            </a:r>
            <a:r>
              <a:rPr lang="ko-KR" altLang="en-US" b="1" dirty="0"/>
              <a:t>참고</a:t>
            </a:r>
            <a:r>
              <a:rPr lang="en-US" altLang="ko-KR" b="1" dirty="0"/>
              <a:t>) in 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CCCD7-FA1C-47B0-BBA9-85B785F95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1 in [1, 2, 3, 4] </a:t>
            </a:r>
          </a:p>
          <a:p>
            <a:pPr marL="0" indent="0">
              <a:buNone/>
            </a:pPr>
            <a:r>
              <a:rPr lang="en-US" altLang="ko-KR" dirty="0"/>
              <a:t>"a" in [1, 2, 3, 4]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"ABC" in "ABCDEFG"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6357256" y="932295"/>
            <a:ext cx="5834743" cy="1045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772AD9-CB0A-4C68-BBD3-2ADCE5D21880}"/>
              </a:ext>
            </a:extLst>
          </p:cNvPr>
          <p:cNvSpPr/>
          <p:nvPr/>
        </p:nvSpPr>
        <p:spPr>
          <a:xfrm>
            <a:off x="3294743" y="932295"/>
            <a:ext cx="8463642" cy="1045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680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Call-by-assignment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CCCD7-FA1C-47B0-BBA9-85B785F95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파이썬은</a:t>
            </a:r>
            <a:r>
              <a:rPr lang="ko-KR" altLang="en-US" dirty="0"/>
              <a:t> </a:t>
            </a:r>
            <a:r>
              <a:rPr lang="en-US" altLang="ko-KR" dirty="0"/>
              <a:t>Call-by-value</a:t>
            </a:r>
            <a:r>
              <a:rPr lang="ko-KR" altLang="en-US" dirty="0"/>
              <a:t>도 아니고 </a:t>
            </a:r>
            <a:r>
              <a:rPr lang="en-US" altLang="ko-KR" dirty="0"/>
              <a:t>call-by-reference</a:t>
            </a:r>
            <a:r>
              <a:rPr lang="ko-KR" altLang="en-US" dirty="0"/>
              <a:t>도 아닌 </a:t>
            </a:r>
            <a:br>
              <a:rPr lang="en-US" altLang="ko-KR" dirty="0"/>
            </a:br>
            <a:r>
              <a:rPr lang="en-US" altLang="ko-KR" b="1" dirty="0"/>
              <a:t>call-by assignment</a:t>
            </a:r>
          </a:p>
          <a:p>
            <a:r>
              <a:rPr lang="ko-KR" altLang="en-US" dirty="0" err="1"/>
              <a:t>파이썬은</a:t>
            </a:r>
            <a:r>
              <a:rPr lang="ko-KR" altLang="en-US" dirty="0"/>
              <a:t> </a:t>
            </a:r>
            <a:r>
              <a:rPr lang="ko-KR" altLang="en-US" b="1" dirty="0"/>
              <a:t>모든 것이 객체</a:t>
            </a:r>
            <a:r>
              <a:rPr lang="ko-KR" altLang="en-US" dirty="0"/>
              <a:t>이며 </a:t>
            </a:r>
            <a:r>
              <a:rPr lang="en-US" altLang="ko-KR" b="1" dirty="0"/>
              <a:t>immutable object</a:t>
            </a:r>
            <a:r>
              <a:rPr lang="ko-KR" altLang="en-US" dirty="0"/>
              <a:t>와 </a:t>
            </a:r>
            <a:br>
              <a:rPr lang="en-US" altLang="ko-KR" dirty="0"/>
            </a:br>
            <a:r>
              <a:rPr lang="en-US" altLang="ko-KR" b="1" dirty="0"/>
              <a:t>mutable object</a:t>
            </a:r>
            <a:r>
              <a:rPr lang="en-US" altLang="ko-KR" dirty="0"/>
              <a:t> </a:t>
            </a:r>
            <a:r>
              <a:rPr lang="ko-KR" altLang="en-US" dirty="0"/>
              <a:t>가 있음</a:t>
            </a:r>
            <a:endParaRPr lang="en-US" altLang="ko-KR" dirty="0"/>
          </a:p>
          <a:p>
            <a:r>
              <a:rPr lang="en-US" altLang="ko-KR" dirty="0"/>
              <a:t>mutable object – </a:t>
            </a:r>
            <a:r>
              <a:rPr lang="es-ES" altLang="ko-KR" dirty="0"/>
              <a:t>list, dict </a:t>
            </a:r>
            <a:r>
              <a:rPr lang="ko-KR" altLang="en-US" dirty="0"/>
              <a:t>등이 함수의 </a:t>
            </a:r>
            <a:r>
              <a:rPr lang="en-US" altLang="ko-KR" dirty="0"/>
              <a:t>arguments</a:t>
            </a:r>
            <a:r>
              <a:rPr lang="ko-KR" altLang="en-US" dirty="0"/>
              <a:t>로 넘어갈 땐 </a:t>
            </a:r>
            <a:r>
              <a:rPr lang="en-US" altLang="ko-KR" dirty="0"/>
              <a:t>call-by-reference</a:t>
            </a:r>
            <a:r>
              <a:rPr lang="ko-KR" altLang="en-US" dirty="0"/>
              <a:t>로 </a:t>
            </a:r>
            <a:r>
              <a:rPr lang="ko-KR" altLang="en-US" dirty="0" err="1"/>
              <a:t>넘어감</a:t>
            </a:r>
            <a:endParaRPr lang="en-US" altLang="ko-KR" dirty="0"/>
          </a:p>
          <a:p>
            <a:r>
              <a:rPr lang="en-US" altLang="ko-KR" dirty="0"/>
              <a:t>immutable object - int, float </a:t>
            </a:r>
            <a:r>
              <a:rPr lang="ko-KR" altLang="en-US" dirty="0"/>
              <a:t>등이 함수의 </a:t>
            </a:r>
            <a:r>
              <a:rPr lang="en-US" altLang="ko-KR" dirty="0"/>
              <a:t>arguments</a:t>
            </a:r>
            <a:r>
              <a:rPr lang="ko-KR" altLang="en-US" dirty="0"/>
              <a:t>로 넘어갈 땐 </a:t>
            </a:r>
            <a:r>
              <a:rPr lang="en-US" altLang="ko-KR" dirty="0"/>
              <a:t>call-by-value</a:t>
            </a:r>
            <a:r>
              <a:rPr lang="ko-KR" altLang="en-US" dirty="0"/>
              <a:t>로 </a:t>
            </a:r>
            <a:r>
              <a:rPr lang="ko-KR" altLang="en-US" dirty="0" err="1"/>
              <a:t>넘어감</a:t>
            </a:r>
            <a:endParaRPr lang="en-US" altLang="ko-KR" dirty="0"/>
          </a:p>
          <a:p>
            <a:endParaRPr lang="es-E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6241142" y="932295"/>
            <a:ext cx="5950857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FB6050-E21B-4A84-825F-F290DB7DE8E6}"/>
              </a:ext>
            </a:extLst>
          </p:cNvPr>
          <p:cNvSpPr/>
          <p:nvPr/>
        </p:nvSpPr>
        <p:spPr>
          <a:xfrm>
            <a:off x="6720114" y="932295"/>
            <a:ext cx="4898572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561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mutable</a:t>
            </a:r>
            <a:r>
              <a:rPr lang="ko-KR" altLang="en-US" b="1" dirty="0"/>
              <a:t>과 </a:t>
            </a:r>
            <a:r>
              <a:rPr lang="en-US" altLang="ko-KR" b="1" dirty="0"/>
              <a:t>immutable </a:t>
            </a:r>
            <a:r>
              <a:rPr lang="ko-KR" altLang="en-US" b="1" dirty="0"/>
              <a:t>객체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9207795" y="932295"/>
            <a:ext cx="2984204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FB6050-E21B-4A84-825F-F290DB7DE8E6}"/>
              </a:ext>
            </a:extLst>
          </p:cNvPr>
          <p:cNvSpPr/>
          <p:nvPr/>
        </p:nvSpPr>
        <p:spPr>
          <a:xfrm>
            <a:off x="8091376" y="932295"/>
            <a:ext cx="3527309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735C412-CB5E-472F-B05B-362FFA4D4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777225"/>
              </p:ext>
            </p:extLst>
          </p:nvPr>
        </p:nvGraphicFramePr>
        <p:xfrm>
          <a:off x="958112" y="1595076"/>
          <a:ext cx="10748334" cy="4624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82778">
                  <a:extLst>
                    <a:ext uri="{9D8B030D-6E8A-4147-A177-3AD203B41FA5}">
                      <a16:colId xmlns:a16="http://schemas.microsoft.com/office/drawing/2014/main" val="1738684753"/>
                    </a:ext>
                  </a:extLst>
                </a:gridCol>
                <a:gridCol w="3582778">
                  <a:extLst>
                    <a:ext uri="{9D8B030D-6E8A-4147-A177-3AD203B41FA5}">
                      <a16:colId xmlns:a16="http://schemas.microsoft.com/office/drawing/2014/main" val="3074591302"/>
                    </a:ext>
                  </a:extLst>
                </a:gridCol>
                <a:gridCol w="3582778">
                  <a:extLst>
                    <a:ext uri="{9D8B030D-6E8A-4147-A177-3AD203B41FA5}">
                      <a16:colId xmlns:a16="http://schemas.microsoft.com/office/drawing/2014/main" val="1673394916"/>
                    </a:ext>
                  </a:extLst>
                </a:gridCol>
              </a:tblGrid>
              <a:tr h="46249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class</a:t>
                      </a:r>
                    </a:p>
                  </a:txBody>
                  <a:tcPr marL="123825" marR="123825" marT="57150" marB="5715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>
                          <a:effectLst/>
                        </a:rPr>
                        <a:t>설명</a:t>
                      </a:r>
                    </a:p>
                  </a:txBody>
                  <a:tcPr marL="123825" marR="123825" marT="57150" marB="5715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effectLst/>
                        </a:rPr>
                        <a:t>구분</a:t>
                      </a:r>
                    </a:p>
                  </a:txBody>
                  <a:tcPr marL="123825" marR="123825" marT="57150" marB="5715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250957"/>
                  </a:ext>
                </a:extLst>
              </a:tr>
              <a:tr h="462492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list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effectLst/>
                        </a:rPr>
                        <a:t>mutable </a:t>
                      </a:r>
                      <a:r>
                        <a:rPr lang="ko-KR" altLang="en-US" sz="1200" dirty="0">
                          <a:effectLst/>
                        </a:rPr>
                        <a:t>한 순서가 있는 객체 집합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mutable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875194411"/>
                  </a:ext>
                </a:extLst>
              </a:tr>
              <a:tr h="462492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set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effectLst/>
                        </a:rPr>
                        <a:t>mutable </a:t>
                      </a:r>
                      <a:r>
                        <a:rPr lang="ko-KR" altLang="en-US" sz="1200" dirty="0">
                          <a:effectLst/>
                        </a:rPr>
                        <a:t>한 순서가 없는 고유한 객체 집합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mutable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558002962"/>
                  </a:ext>
                </a:extLst>
              </a:tr>
              <a:tr h="462492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dict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effectLst/>
                        </a:rPr>
                        <a:t>key</a:t>
                      </a:r>
                      <a:r>
                        <a:rPr lang="ko-KR" altLang="en-US" sz="1200" dirty="0">
                          <a:effectLst/>
                        </a:rPr>
                        <a:t>와 </a:t>
                      </a:r>
                      <a:r>
                        <a:rPr lang="en-US" altLang="ko-KR" sz="1200" dirty="0">
                          <a:effectLst/>
                        </a:rPr>
                        <a:t>value</a:t>
                      </a:r>
                      <a:r>
                        <a:rPr lang="ko-KR" altLang="en-US" sz="1200" dirty="0">
                          <a:effectLst/>
                        </a:rPr>
                        <a:t>가 </a:t>
                      </a:r>
                      <a:r>
                        <a:rPr lang="ko-KR" altLang="en-US" sz="1200" dirty="0" err="1">
                          <a:effectLst/>
                        </a:rPr>
                        <a:t>맵핑된</a:t>
                      </a:r>
                      <a:r>
                        <a:rPr lang="ko-KR" altLang="en-US" sz="1200" dirty="0">
                          <a:effectLst/>
                        </a:rPr>
                        <a:t> 객체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>
                          <a:effectLst/>
                        </a:rPr>
                        <a:t>순서 없음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mutable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312041437"/>
                  </a:ext>
                </a:extLst>
              </a:tr>
              <a:tr h="462492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bool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>
                          <a:effectLst/>
                        </a:rPr>
                        <a:t>참</a:t>
                      </a:r>
                      <a:r>
                        <a:rPr lang="en-US" altLang="ko-KR" sz="1200">
                          <a:effectLst/>
                        </a:rPr>
                        <a:t>,</a:t>
                      </a:r>
                      <a:r>
                        <a:rPr lang="ko-KR" altLang="en-US" sz="1200">
                          <a:effectLst/>
                        </a:rPr>
                        <a:t>거짓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immutable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958761092"/>
                  </a:ext>
                </a:extLst>
              </a:tr>
              <a:tr h="462492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int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</a:rPr>
                        <a:t>정수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immutable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366190238"/>
                  </a:ext>
                </a:extLst>
              </a:tr>
              <a:tr h="462492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float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</a:rPr>
                        <a:t>실수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immutable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161064097"/>
                  </a:ext>
                </a:extLst>
              </a:tr>
              <a:tr h="462492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tuple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>
                          <a:effectLst/>
                        </a:rPr>
                        <a:t>immutable </a:t>
                      </a:r>
                      <a:r>
                        <a:rPr lang="ko-KR" altLang="en-US" sz="1200">
                          <a:effectLst/>
                        </a:rPr>
                        <a:t>한 순서가 있는 객체 집합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immutable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605491179"/>
                  </a:ext>
                </a:extLst>
              </a:tr>
              <a:tr h="462492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str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</a:rPr>
                        <a:t>문자열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immutable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428642590"/>
                  </a:ext>
                </a:extLst>
              </a:tr>
              <a:tr h="462492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frozenset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immutable</a:t>
                      </a:r>
                      <a:r>
                        <a:rPr lang="ko-KR" altLang="en-US" sz="1200" dirty="0">
                          <a:effectLst/>
                        </a:rPr>
                        <a:t>한 </a:t>
                      </a:r>
                      <a:r>
                        <a:rPr lang="en-US" sz="1200" dirty="0">
                          <a:effectLst/>
                        </a:rPr>
                        <a:t>set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immutable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529826147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E984AD97-6BAB-4A2F-A6C6-D96FE323B619}"/>
              </a:ext>
            </a:extLst>
          </p:cNvPr>
          <p:cNvSpPr/>
          <p:nvPr/>
        </p:nvSpPr>
        <p:spPr>
          <a:xfrm>
            <a:off x="9439229" y="6492875"/>
            <a:ext cx="23491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hlinkClick r:id="rId2"/>
              </a:rPr>
              <a:t>Ref:</a:t>
            </a:r>
            <a:r>
              <a:rPr lang="ko-KR" altLang="en-US" sz="1200" dirty="0">
                <a:hlinkClick r:id="rId2"/>
              </a:rPr>
              <a:t> </a:t>
            </a:r>
            <a:r>
              <a:rPr lang="en-US" altLang="ko-KR" sz="1200" dirty="0">
                <a:hlinkClick r:id="rId2"/>
              </a:rPr>
              <a:t>https://wikidocs.net/16038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96206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mutable</a:t>
            </a:r>
            <a:r>
              <a:rPr lang="ko-KR" altLang="en-US" b="1" dirty="0"/>
              <a:t>과 </a:t>
            </a:r>
            <a:r>
              <a:rPr lang="en-US" altLang="ko-KR" b="1" dirty="0"/>
              <a:t>immutable </a:t>
            </a:r>
            <a:r>
              <a:rPr lang="ko-KR" altLang="en-US" b="1" dirty="0"/>
              <a:t>객체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9207795" y="932295"/>
            <a:ext cx="2984204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FB6050-E21B-4A84-825F-F290DB7DE8E6}"/>
              </a:ext>
            </a:extLst>
          </p:cNvPr>
          <p:cNvSpPr/>
          <p:nvPr/>
        </p:nvSpPr>
        <p:spPr>
          <a:xfrm>
            <a:off x="8091376" y="932295"/>
            <a:ext cx="3527309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39C9B5D-3640-47EC-8950-5190ED839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206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altLang="ko-KR" dirty="0"/>
              <a:t>def sample(a):</a:t>
            </a:r>
          </a:p>
          <a:p>
            <a:pPr marL="0" indent="0">
              <a:buNone/>
            </a:pPr>
            <a:r>
              <a:rPr lang="es-ES" altLang="ko-KR" dirty="0"/>
              <a:t>	a = 2</a:t>
            </a:r>
          </a:p>
          <a:p>
            <a:pPr marL="0" indent="0">
              <a:buNone/>
            </a:pPr>
            <a:endParaRPr lang="es-ES" altLang="ko-KR" dirty="0"/>
          </a:p>
          <a:p>
            <a:pPr marL="0" indent="0">
              <a:buNone/>
            </a:pPr>
            <a:r>
              <a:rPr lang="es-ES" altLang="ko-KR" dirty="0"/>
              <a:t>def sample2(lst):</a:t>
            </a:r>
          </a:p>
          <a:p>
            <a:pPr marL="0" indent="0">
              <a:buNone/>
            </a:pPr>
            <a:r>
              <a:rPr lang="es-ES" altLang="ko-KR" dirty="0"/>
              <a:t>	lst.append(2)</a:t>
            </a:r>
          </a:p>
          <a:p>
            <a:pPr marL="0" indent="0">
              <a:buNone/>
            </a:pPr>
            <a:endParaRPr lang="es-ES" altLang="ko-KR" dirty="0"/>
          </a:p>
          <a:p>
            <a:pPr marL="0" indent="0">
              <a:buNone/>
            </a:pPr>
            <a:endParaRPr lang="es-E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8CF75CB-F651-4F99-A97F-AB25AEDE5BA3}"/>
              </a:ext>
            </a:extLst>
          </p:cNvPr>
          <p:cNvSpPr txBox="1">
            <a:spLocks/>
          </p:cNvSpPr>
          <p:nvPr/>
        </p:nvSpPr>
        <p:spPr>
          <a:xfrm>
            <a:off x="6836737" y="1833120"/>
            <a:ext cx="45206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altLang="ko-KR" dirty="0"/>
              <a:t>b = 1</a:t>
            </a:r>
          </a:p>
          <a:p>
            <a:pPr marL="0" indent="0">
              <a:buNone/>
            </a:pPr>
            <a:r>
              <a:rPr lang="es-ES" altLang="ko-KR" dirty="0"/>
              <a:t>sample(b)</a:t>
            </a:r>
          </a:p>
          <a:p>
            <a:pPr marL="0" indent="0">
              <a:buNone/>
            </a:pPr>
            <a:r>
              <a:rPr lang="es-ES" altLang="ko-KR" dirty="0"/>
              <a:t>print(b)</a:t>
            </a:r>
          </a:p>
          <a:p>
            <a:pPr marL="0" indent="0">
              <a:buNone/>
            </a:pPr>
            <a:endParaRPr lang="es-ES" altLang="ko-KR" dirty="0"/>
          </a:p>
          <a:p>
            <a:pPr marL="0" indent="0">
              <a:buNone/>
            </a:pPr>
            <a:r>
              <a:rPr lang="es-ES" altLang="ko-KR" dirty="0"/>
              <a:t>c = [1]</a:t>
            </a:r>
          </a:p>
          <a:p>
            <a:pPr marL="0" indent="0">
              <a:buNone/>
            </a:pPr>
            <a:r>
              <a:rPr lang="es-ES" altLang="ko-KR" dirty="0"/>
              <a:t>sample2(c)</a:t>
            </a:r>
          </a:p>
          <a:p>
            <a:pPr marL="0" indent="0">
              <a:buNone/>
            </a:pPr>
            <a:r>
              <a:rPr lang="es-ES" altLang="ko-KR" dirty="0"/>
              <a:t>print(c)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B594CCC-2A03-4808-9721-D224AAE185FF}"/>
              </a:ext>
            </a:extLst>
          </p:cNvPr>
          <p:cNvCxnSpPr/>
          <p:nvPr/>
        </p:nvCxnSpPr>
        <p:spPr>
          <a:xfrm>
            <a:off x="5837274" y="1825625"/>
            <a:ext cx="0" cy="451138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518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is</a:t>
            </a:r>
            <a:r>
              <a:rPr lang="ko-KR" altLang="en-US" b="1" dirty="0"/>
              <a:t>와 </a:t>
            </a:r>
            <a:r>
              <a:rPr lang="en-US" altLang="ko-KR" b="1" dirty="0"/>
              <a:t>==</a:t>
            </a:r>
            <a:endParaRPr lang="ko-KR" altLang="en-US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9207795" y="932295"/>
            <a:ext cx="2984204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FB6050-E21B-4A84-825F-F290DB7DE8E6}"/>
              </a:ext>
            </a:extLst>
          </p:cNvPr>
          <p:cNvSpPr/>
          <p:nvPr/>
        </p:nvSpPr>
        <p:spPr>
          <a:xfrm>
            <a:off x="3030279" y="932295"/>
            <a:ext cx="8588407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B64EAE4-55F6-4977-8462-D7C2A4972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== is for value equality</a:t>
            </a:r>
            <a:endParaRPr lang="ko-KR" altLang="en-US" dirty="0"/>
          </a:p>
          <a:p>
            <a:r>
              <a:rPr lang="en-US" altLang="ko-KR" i="1" dirty="0"/>
              <a:t>is</a:t>
            </a:r>
            <a:r>
              <a:rPr lang="en-US" altLang="ko-KR" dirty="0"/>
              <a:t> </a:t>
            </a:r>
            <a:r>
              <a:rPr lang="en-US" altLang="ko-KR" dirty="0" err="1"/>
              <a:t>is</a:t>
            </a:r>
            <a:r>
              <a:rPr lang="en-US" altLang="ko-KR" dirty="0"/>
              <a:t> for reference equality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= 500</a:t>
            </a:r>
            <a:br>
              <a:rPr lang="en-US" altLang="ko-KR" dirty="0"/>
            </a:br>
            <a:r>
              <a:rPr lang="en-US" altLang="ko-KR" dirty="0"/>
              <a:t>b = 500</a:t>
            </a:r>
            <a:br>
              <a:rPr lang="en-US" altLang="ko-KR" dirty="0"/>
            </a:br>
            <a:r>
              <a:rPr lang="en-US" altLang="ko-KR" dirty="0"/>
              <a:t>a is b ??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= 200</a:t>
            </a:r>
            <a:br>
              <a:rPr lang="en-US" altLang="ko-KR" dirty="0"/>
            </a:br>
            <a:r>
              <a:rPr lang="en-US" altLang="ko-KR" dirty="0"/>
              <a:t>b = 200</a:t>
            </a:r>
            <a:br>
              <a:rPr lang="en-US" altLang="ko-KR" dirty="0"/>
            </a:br>
            <a:r>
              <a:rPr lang="en-US" altLang="ko-KR" dirty="0"/>
              <a:t>a is b ??</a:t>
            </a:r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48483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copy </a:t>
            </a:r>
            <a:r>
              <a:rPr lang="ko-KR" altLang="en-US" b="1" dirty="0"/>
              <a:t>모듈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9207795" y="932295"/>
            <a:ext cx="2984204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FB6050-E21B-4A84-825F-F290DB7DE8E6}"/>
              </a:ext>
            </a:extLst>
          </p:cNvPr>
          <p:cNvSpPr/>
          <p:nvPr/>
        </p:nvSpPr>
        <p:spPr>
          <a:xfrm>
            <a:off x="3774558" y="932295"/>
            <a:ext cx="7844128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9A87B65-AFFC-4758-9F5B-C187E62A5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56274" cy="4351338"/>
          </a:xfrm>
        </p:spPr>
        <p:txBody>
          <a:bodyPr/>
          <a:lstStyle/>
          <a:p>
            <a:pPr marL="0" indent="0">
              <a:buNone/>
            </a:pPr>
            <a:r>
              <a:rPr lang="es-ES" altLang="ko-KR" dirty="0"/>
              <a:t>import copy</a:t>
            </a:r>
          </a:p>
          <a:p>
            <a:pPr marL="0" indent="0">
              <a:buNone/>
            </a:pPr>
            <a:endParaRPr lang="es-ES" altLang="ko-KR" dirty="0"/>
          </a:p>
          <a:p>
            <a:pPr marL="0" indent="0">
              <a:buNone/>
            </a:pPr>
            <a:r>
              <a:rPr lang="es-ES" altLang="ko-KR" dirty="0"/>
              <a:t>x = [1, 2, 3]</a:t>
            </a:r>
          </a:p>
          <a:p>
            <a:pPr marL="0" indent="0">
              <a:buNone/>
            </a:pPr>
            <a:r>
              <a:rPr lang="es-ES" altLang="ko-KR" dirty="0"/>
              <a:t>y = [100, copy.deepcopy(x), 200]</a:t>
            </a:r>
          </a:p>
          <a:p>
            <a:pPr marL="0" indent="0">
              <a:buNone/>
            </a:pPr>
            <a:endParaRPr lang="es-ES" altLang="ko-KR" dirty="0"/>
          </a:p>
          <a:p>
            <a:pPr marL="0" indent="0">
              <a:buNone/>
            </a:pPr>
            <a:r>
              <a:rPr lang="es-ES" altLang="ko-KR" dirty="0"/>
              <a:t>x[1] = 300</a:t>
            </a:r>
          </a:p>
          <a:p>
            <a:pPr marL="0" indent="0">
              <a:buNone/>
            </a:pPr>
            <a:endParaRPr lang="es-ES" altLang="ko-KR" dirty="0"/>
          </a:p>
          <a:p>
            <a:pPr marL="0" indent="0">
              <a:buNone/>
            </a:pPr>
            <a:r>
              <a:rPr lang="es-ES" altLang="ko-KR" dirty="0"/>
              <a:t>print(y)</a:t>
            </a:r>
          </a:p>
        </p:txBody>
      </p:sp>
    </p:spTree>
    <p:extLst>
      <p:ext uri="{BB962C8B-B14F-4D97-AF65-F5344CB8AC3E}">
        <p14:creationId xmlns:p14="http://schemas.microsoft.com/office/powerpoint/2010/main" val="385400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연결리스트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9207795" y="932295"/>
            <a:ext cx="2984204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FB6050-E21B-4A84-825F-F290DB7DE8E6}"/>
              </a:ext>
            </a:extLst>
          </p:cNvPr>
          <p:cNvSpPr/>
          <p:nvPr/>
        </p:nvSpPr>
        <p:spPr>
          <a:xfrm>
            <a:off x="3817088" y="932295"/>
            <a:ext cx="7801598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C1D332ED-8DD5-47E7-9E69-D9B9C6C3A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0486" cy="4351338"/>
          </a:xfrm>
        </p:spPr>
        <p:txBody>
          <a:bodyPr/>
          <a:lstStyle/>
          <a:p>
            <a:r>
              <a:rPr lang="ko-KR" altLang="en-US" sz="3600" b="1" dirty="0"/>
              <a:t>연결리스트</a:t>
            </a:r>
            <a:r>
              <a:rPr lang="ko-KR" altLang="en-US" dirty="0"/>
              <a:t>는 노드</a:t>
            </a:r>
            <a:r>
              <a:rPr lang="en-US" altLang="ko-KR" dirty="0"/>
              <a:t>(Node)</a:t>
            </a:r>
            <a:r>
              <a:rPr lang="ko-KR" altLang="en-US" dirty="0"/>
              <a:t>와 노드를 연결하는 링크</a:t>
            </a:r>
            <a:r>
              <a:rPr lang="en-US" altLang="ko-KR" dirty="0"/>
              <a:t>(Link)</a:t>
            </a:r>
            <a:r>
              <a:rPr lang="ko-KR" altLang="en-US" dirty="0"/>
              <a:t>를 </a:t>
            </a:r>
            <a:br>
              <a:rPr lang="en-US" altLang="ko-KR" dirty="0"/>
            </a:br>
            <a:r>
              <a:rPr lang="ko-KR" altLang="en-US" dirty="0"/>
              <a:t>통해서 한 줄로 연결되는 방식으로 데이터를 저장하는 자료구조</a:t>
            </a:r>
            <a:endParaRPr lang="en-US" altLang="ko-KR" dirty="0"/>
          </a:p>
          <a:p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ko-KR" altLang="en-US" dirty="0"/>
              <a:t>단일 연결 리스트</a:t>
            </a:r>
            <a:endParaRPr lang="en-US" altLang="ko-KR" dirty="0"/>
          </a:p>
          <a:p>
            <a:pPr lvl="1"/>
            <a:r>
              <a:rPr lang="ko-KR" altLang="en-US" dirty="0"/>
              <a:t>이중 연결 리스트</a:t>
            </a:r>
            <a:endParaRPr lang="en-US" altLang="ko-KR" dirty="0"/>
          </a:p>
          <a:p>
            <a:pPr lvl="1"/>
            <a:r>
              <a:rPr lang="ko-KR" altLang="en-US" dirty="0"/>
              <a:t>원형 연결 리스트</a:t>
            </a:r>
            <a:endParaRPr lang="en-US" altLang="ko-KR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A9555364-B3D9-423E-9C3E-6252DBB685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263065"/>
              </p:ext>
            </p:extLst>
          </p:nvPr>
        </p:nvGraphicFramePr>
        <p:xfrm>
          <a:off x="838200" y="4643079"/>
          <a:ext cx="10515600" cy="18497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55195750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68390413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616050521"/>
                    </a:ext>
                  </a:extLst>
                </a:gridCol>
              </a:tblGrid>
              <a:tr h="5242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단일 연결 리스트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이중 연결 리스트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원형 연결 리스트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996129376"/>
                  </a:ext>
                </a:extLst>
              </a:tr>
              <a:tr h="132558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777196342"/>
                  </a:ext>
                </a:extLst>
              </a:tr>
            </a:tbl>
          </a:graphicData>
        </a:graphic>
      </p:graphicFrame>
      <p:pic>
        <p:nvPicPr>
          <p:cNvPr id="6150" name="Picture 6" descr="https://upload.wikimedia.org/wikipedia/commons/thumb/9/9c/Single_linked_list.png/400px-Single_linked_list.png">
            <a:extLst>
              <a:ext uri="{FF2B5EF4-FFF2-40B4-BE49-F238E27FC236}">
                <a16:creationId xmlns:a16="http://schemas.microsoft.com/office/drawing/2014/main" id="{7ECCC152-E914-487C-AF81-0D375A619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791" y="5307177"/>
            <a:ext cx="3231935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upload.wikimedia.org/wikipedia/commons/thumb/c/ca/Doubly_linked_list.png/400px-Doubly_linked_list.png">
            <a:extLst>
              <a:ext uri="{FF2B5EF4-FFF2-40B4-BE49-F238E27FC236}">
                <a16:creationId xmlns:a16="http://schemas.microsoft.com/office/drawing/2014/main" id="{A3DA4BC8-9A36-4252-BA43-116105412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209" y="5326919"/>
            <a:ext cx="3125581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https://upload.wikimedia.org/wikipedia/commons/thumb/9/98/Circurlar_linked_list.png/400px-Circurlar_linked_list.png">
            <a:extLst>
              <a:ext uri="{FF2B5EF4-FFF2-40B4-BE49-F238E27FC236}">
                <a16:creationId xmlns:a16="http://schemas.microsoft.com/office/drawing/2014/main" id="{E692F01F-A5C8-4521-97A3-36DFD14D8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274" y="5307177"/>
            <a:ext cx="3231935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04A5614-2F25-4877-85E3-39167A78A137}"/>
              </a:ext>
            </a:extLst>
          </p:cNvPr>
          <p:cNvSpPr txBox="1"/>
          <p:nvPr/>
        </p:nvSpPr>
        <p:spPr>
          <a:xfrm>
            <a:off x="10122195" y="6564062"/>
            <a:ext cx="1350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출처</a:t>
            </a:r>
            <a:r>
              <a:rPr lang="en-US" altLang="ko-KR" sz="1200" dirty="0"/>
              <a:t>: </a:t>
            </a:r>
            <a:r>
              <a:rPr lang="ko-KR" altLang="en-US" sz="1200" dirty="0"/>
              <a:t>위키피디아</a:t>
            </a:r>
          </a:p>
        </p:txBody>
      </p:sp>
    </p:spTree>
    <p:extLst>
      <p:ext uri="{BB962C8B-B14F-4D97-AF65-F5344CB8AC3E}">
        <p14:creationId xmlns:p14="http://schemas.microsoft.com/office/powerpoint/2010/main" val="3990646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노드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9207795" y="932295"/>
            <a:ext cx="2984204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FB6050-E21B-4A84-825F-F290DB7DE8E6}"/>
              </a:ext>
            </a:extLst>
          </p:cNvPr>
          <p:cNvSpPr/>
          <p:nvPr/>
        </p:nvSpPr>
        <p:spPr>
          <a:xfrm>
            <a:off x="2232837" y="932295"/>
            <a:ext cx="9385849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8F677670-A910-44EF-A882-533A9FB99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연결 리스트는 노드</a:t>
            </a:r>
            <a:r>
              <a:rPr lang="en-US" altLang="ko-KR" dirty="0"/>
              <a:t>(Node)</a:t>
            </a:r>
            <a:r>
              <a:rPr lang="ko-KR" altLang="en-US" dirty="0"/>
              <a:t>들의 모임</a:t>
            </a:r>
            <a:endParaRPr lang="en-US" altLang="ko-KR" dirty="0"/>
          </a:p>
          <a:p>
            <a:r>
              <a:rPr lang="ko-KR" altLang="en-US" dirty="0"/>
              <a:t>각각의 노드는 최소 두 가지의 정보를 가지고 있어야 함</a:t>
            </a:r>
            <a:endParaRPr lang="en-US" altLang="ko-KR" dirty="0"/>
          </a:p>
          <a:p>
            <a:pPr lvl="1"/>
            <a:r>
              <a:rPr lang="ko-KR" altLang="en-US" dirty="0"/>
              <a:t>노드의 값</a:t>
            </a:r>
            <a:endParaRPr lang="en-US" altLang="ko-KR" dirty="0"/>
          </a:p>
          <a:p>
            <a:pPr lvl="1"/>
            <a:r>
              <a:rPr lang="ko-KR" altLang="en-US" dirty="0"/>
              <a:t>다음 노드의 </a:t>
            </a:r>
            <a:r>
              <a:rPr lang="en-US" altLang="ko-KR" dirty="0"/>
              <a:t>Reference</a:t>
            </a:r>
          </a:p>
          <a:p>
            <a:r>
              <a:rPr lang="ko-KR" altLang="en-US" dirty="0"/>
              <a:t>특별한 노드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←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Optional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한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endParaRPr lang="en-US" altLang="ko-KR" dirty="0"/>
          </a:p>
          <a:p>
            <a:pPr lvl="1"/>
            <a:r>
              <a:rPr lang="en-US" altLang="ko-KR" dirty="0"/>
              <a:t>Head </a:t>
            </a:r>
            <a:r>
              <a:rPr lang="ko-KR" altLang="en-US" dirty="0"/>
              <a:t>노드</a:t>
            </a:r>
            <a:r>
              <a:rPr lang="en-US" altLang="ko-KR" dirty="0"/>
              <a:t> – </a:t>
            </a:r>
            <a:r>
              <a:rPr lang="ko-KR" altLang="en-US" dirty="0"/>
              <a:t>연결 리스트의 처음 노드</a:t>
            </a:r>
            <a:endParaRPr lang="en-US" altLang="ko-KR" dirty="0"/>
          </a:p>
          <a:p>
            <a:pPr lvl="1"/>
            <a:r>
              <a:rPr lang="en-US" altLang="ko-KR" dirty="0"/>
              <a:t>Tail </a:t>
            </a:r>
            <a:r>
              <a:rPr lang="ko-KR" altLang="en-US" dirty="0"/>
              <a:t>노드 </a:t>
            </a:r>
            <a:r>
              <a:rPr lang="en-US" altLang="ko-KR" dirty="0"/>
              <a:t>– </a:t>
            </a:r>
            <a:r>
              <a:rPr lang="ko-KR" altLang="en-US" dirty="0"/>
              <a:t>연결 리스트의 마지막 노드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0491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노드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9207795" y="932295"/>
            <a:ext cx="2984204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FB6050-E21B-4A84-825F-F290DB7DE8E6}"/>
              </a:ext>
            </a:extLst>
          </p:cNvPr>
          <p:cNvSpPr/>
          <p:nvPr/>
        </p:nvSpPr>
        <p:spPr>
          <a:xfrm>
            <a:off x="2232837" y="932295"/>
            <a:ext cx="9385849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8F677670-A910-44EF-A882-533A9FB99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92749" cy="45113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1000" dirty="0"/>
              <a:t>class Node:</a:t>
            </a:r>
          </a:p>
          <a:p>
            <a:pPr marL="0" indent="0">
              <a:buNone/>
            </a:pPr>
            <a:r>
              <a:rPr lang="en-US" altLang="ko-KR" sz="1000" dirty="0"/>
              <a:t>    def 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__(self, </a:t>
            </a:r>
            <a:r>
              <a:rPr lang="en-US" altLang="ko-KR" sz="1000" dirty="0" err="1"/>
              <a:t>obj_val</a:t>
            </a:r>
            <a:r>
              <a:rPr lang="en-US" altLang="ko-KR" sz="1000" dirty="0"/>
              <a:t>='', </a:t>
            </a:r>
            <a:r>
              <a:rPr lang="en-US" altLang="ko-KR" sz="1000" dirty="0" err="1"/>
              <a:t>node_next</a:t>
            </a:r>
            <a:r>
              <a:rPr lang="en-US" altLang="ko-KR" sz="1000" dirty="0"/>
              <a:t>=None, </a:t>
            </a:r>
            <a:r>
              <a:rPr lang="en-US" altLang="ko-KR" sz="1000" dirty="0" err="1"/>
              <a:t>b_head</a:t>
            </a:r>
            <a:r>
              <a:rPr lang="en-US" altLang="ko-KR" sz="1000" dirty="0"/>
              <a:t>=False, </a:t>
            </a:r>
            <a:r>
              <a:rPr lang="en-US" altLang="ko-KR" sz="1000" dirty="0" err="1"/>
              <a:t>b_tail</a:t>
            </a:r>
            <a:r>
              <a:rPr lang="en-US" altLang="ko-KR" sz="1000" dirty="0"/>
              <a:t>=False):</a:t>
            </a:r>
          </a:p>
          <a:p>
            <a:pPr marL="0" indent="0">
              <a:buNone/>
            </a:pPr>
            <a:r>
              <a:rPr lang="en-US" altLang="ko-KR" sz="1000" dirty="0"/>
              <a:t>        </a:t>
            </a:r>
            <a:r>
              <a:rPr lang="en-US" altLang="ko-KR" sz="1000" dirty="0" err="1"/>
              <a:t>self.node_next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node_next</a:t>
            </a: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/>
              <a:t>        </a:t>
            </a:r>
            <a:r>
              <a:rPr lang="en-US" altLang="ko-KR" sz="1000" dirty="0" err="1"/>
              <a:t>self.obj_val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obj_val</a:t>
            </a: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/>
              <a:t>        </a:t>
            </a:r>
            <a:r>
              <a:rPr lang="en-US" altLang="ko-KR" sz="1000" dirty="0" err="1"/>
              <a:t>self.b_head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b_head</a:t>
            </a: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/>
              <a:t>        </a:t>
            </a:r>
            <a:r>
              <a:rPr lang="en-US" altLang="ko-KR" sz="1000" dirty="0" err="1"/>
              <a:t>self.b_tail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b_tail</a:t>
            </a: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/>
              <a:t>    def </a:t>
            </a:r>
            <a:r>
              <a:rPr lang="en-US" altLang="ko-KR" sz="1000" dirty="0" err="1"/>
              <a:t>getValue</a:t>
            </a:r>
            <a:r>
              <a:rPr lang="en-US" altLang="ko-KR" sz="1000" dirty="0"/>
              <a:t>(self):</a:t>
            </a:r>
          </a:p>
          <a:p>
            <a:pPr marL="0" indent="0">
              <a:buNone/>
            </a:pPr>
            <a:r>
              <a:rPr lang="en-US" altLang="ko-KR" sz="1000" dirty="0"/>
              <a:t>        return </a:t>
            </a:r>
            <a:r>
              <a:rPr lang="en-US" altLang="ko-KR" sz="1000" dirty="0" err="1"/>
              <a:t>self.obj_val</a:t>
            </a: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/>
              <a:t>    def </a:t>
            </a:r>
            <a:r>
              <a:rPr lang="en-US" altLang="ko-KR" sz="1000" dirty="0" err="1"/>
              <a:t>setValue</a:t>
            </a:r>
            <a:r>
              <a:rPr lang="en-US" altLang="ko-KR" sz="1000" dirty="0"/>
              <a:t>(self, </a:t>
            </a:r>
            <a:r>
              <a:rPr lang="en-US" altLang="ko-KR" sz="1000" dirty="0" err="1"/>
              <a:t>obj_val</a:t>
            </a:r>
            <a:r>
              <a:rPr lang="en-US" altLang="ko-KR" sz="1000" dirty="0"/>
              <a:t>):</a:t>
            </a:r>
          </a:p>
          <a:p>
            <a:pPr marL="0" indent="0">
              <a:buNone/>
            </a:pPr>
            <a:r>
              <a:rPr lang="en-US" altLang="ko-KR" sz="1000" dirty="0"/>
              <a:t>        </a:t>
            </a:r>
            <a:r>
              <a:rPr lang="en-US" altLang="ko-KR" sz="1000" dirty="0" err="1"/>
              <a:t>self.obj_val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obj_val</a:t>
            </a: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/>
              <a:t>    def </a:t>
            </a:r>
            <a:r>
              <a:rPr lang="en-US" altLang="ko-KR" sz="1000" dirty="0" err="1"/>
              <a:t>getNext</a:t>
            </a:r>
            <a:r>
              <a:rPr lang="en-US" altLang="ko-KR" sz="1000" dirty="0"/>
              <a:t>(self):</a:t>
            </a:r>
          </a:p>
          <a:p>
            <a:pPr marL="0" indent="0">
              <a:buNone/>
            </a:pPr>
            <a:r>
              <a:rPr lang="en-US" altLang="ko-KR" sz="1000" dirty="0"/>
              <a:t>        return </a:t>
            </a:r>
            <a:r>
              <a:rPr lang="en-US" altLang="ko-KR" sz="1000" dirty="0" err="1"/>
              <a:t>self.node_next</a:t>
            </a: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/>
              <a:t>    def </a:t>
            </a:r>
            <a:r>
              <a:rPr lang="en-US" altLang="ko-KR" sz="1000" dirty="0" err="1"/>
              <a:t>setNext</a:t>
            </a:r>
            <a:r>
              <a:rPr lang="en-US" altLang="ko-KR" sz="1000" dirty="0"/>
              <a:t>(self, </a:t>
            </a:r>
            <a:r>
              <a:rPr lang="en-US" altLang="ko-KR" sz="1000" dirty="0" err="1"/>
              <a:t>node_next</a:t>
            </a:r>
            <a:r>
              <a:rPr lang="en-US" altLang="ko-KR" sz="1000" dirty="0"/>
              <a:t>):</a:t>
            </a:r>
          </a:p>
          <a:p>
            <a:pPr marL="0" indent="0">
              <a:buNone/>
            </a:pPr>
            <a:r>
              <a:rPr lang="en-US" altLang="ko-KR" sz="1000" dirty="0"/>
              <a:t>        </a:t>
            </a:r>
            <a:r>
              <a:rPr lang="en-US" altLang="ko-KR" sz="1000" dirty="0" err="1"/>
              <a:t>self.node_next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node_next</a:t>
            </a: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/>
              <a:t>    def </a:t>
            </a:r>
            <a:r>
              <a:rPr lang="en-US" altLang="ko-KR" sz="1000" dirty="0" err="1"/>
              <a:t>isHead</a:t>
            </a:r>
            <a:r>
              <a:rPr lang="en-US" altLang="ko-KR" sz="1000" dirty="0"/>
              <a:t>(self):</a:t>
            </a:r>
          </a:p>
          <a:p>
            <a:pPr marL="0" indent="0">
              <a:buNone/>
            </a:pPr>
            <a:r>
              <a:rPr lang="en-US" altLang="ko-KR" sz="1000" dirty="0"/>
              <a:t>        return </a:t>
            </a:r>
            <a:r>
              <a:rPr lang="en-US" altLang="ko-KR" sz="1000" dirty="0" err="1"/>
              <a:t>self.b_head</a:t>
            </a: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/>
              <a:t>    def </a:t>
            </a:r>
            <a:r>
              <a:rPr lang="en-US" altLang="ko-KR" sz="1000" dirty="0" err="1"/>
              <a:t>isTail</a:t>
            </a:r>
            <a:r>
              <a:rPr lang="en-US" altLang="ko-KR" sz="1000" dirty="0"/>
              <a:t>(self):</a:t>
            </a:r>
          </a:p>
          <a:p>
            <a:pPr marL="0" indent="0">
              <a:buNone/>
            </a:pPr>
            <a:r>
              <a:rPr lang="en-US" altLang="ko-KR" sz="1000" dirty="0"/>
              <a:t>        return </a:t>
            </a:r>
            <a:r>
              <a:rPr lang="en-US" altLang="ko-KR" sz="1000" dirty="0" err="1"/>
              <a:t>self.b_tail</a:t>
            </a:r>
            <a:endParaRPr lang="en-US" altLang="ko-KR" sz="1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F4667D8-7365-4676-8580-30E171AAD6E9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511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sz="10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AC2D5F3-9A91-4CF5-B1AB-4E1789B2F5CC}"/>
              </a:ext>
            </a:extLst>
          </p:cNvPr>
          <p:cNvCxnSpPr/>
          <p:nvPr/>
        </p:nvCxnSpPr>
        <p:spPr>
          <a:xfrm>
            <a:off x="5837274" y="1825625"/>
            <a:ext cx="0" cy="451138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6B1EBA97-092B-4E3F-9633-F28359BB263E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6003848" cy="4511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node1</a:t>
            </a:r>
            <a:r>
              <a:rPr lang="ko-KR" altLang="en-US" sz="1800" dirty="0"/>
              <a:t> </a:t>
            </a:r>
            <a:r>
              <a:rPr lang="en-US" altLang="ko-KR" sz="1800" dirty="0"/>
              <a:t>= Node(</a:t>
            </a:r>
            <a:r>
              <a:rPr lang="en-US" altLang="ko-KR" sz="1800" dirty="0" err="1"/>
              <a:t>obj_val</a:t>
            </a:r>
            <a:r>
              <a:rPr lang="en-US" altLang="ko-KR" sz="1800" dirty="0"/>
              <a:t>=“a”)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err="1"/>
              <a:t>node_tail</a:t>
            </a:r>
            <a:r>
              <a:rPr lang="en-US" altLang="ko-KR" sz="1800" dirty="0"/>
              <a:t> = Node(</a:t>
            </a:r>
            <a:r>
              <a:rPr lang="en-US" altLang="ko-KR" sz="1800" dirty="0" err="1"/>
              <a:t>b_tail</a:t>
            </a:r>
            <a:r>
              <a:rPr lang="en-US" altLang="ko-KR" sz="1800" dirty="0"/>
              <a:t>=True) </a:t>
            </a:r>
          </a:p>
          <a:p>
            <a:pPr marL="0" indent="0">
              <a:buNone/>
            </a:pPr>
            <a:r>
              <a:rPr lang="en-US" altLang="ko-KR" sz="1800" dirty="0" err="1"/>
              <a:t>node_head</a:t>
            </a:r>
            <a:r>
              <a:rPr lang="en-US" altLang="ko-KR" sz="1800" dirty="0"/>
              <a:t> = Node(</a:t>
            </a:r>
            <a:r>
              <a:rPr lang="en-US" altLang="ko-KR" sz="1800" dirty="0" err="1"/>
              <a:t>b_head</a:t>
            </a:r>
            <a:r>
              <a:rPr lang="en-US" altLang="ko-KR" sz="1800" dirty="0"/>
              <a:t>=True, </a:t>
            </a:r>
            <a:r>
              <a:rPr lang="en-US" altLang="ko-KR" sz="1800" dirty="0" err="1"/>
              <a:t>node_next</a:t>
            </a:r>
            <a:r>
              <a:rPr lang="en-US" altLang="ko-KR" sz="1800" dirty="0"/>
              <a:t> = node1)</a:t>
            </a:r>
          </a:p>
        </p:txBody>
      </p:sp>
    </p:spTree>
    <p:extLst>
      <p:ext uri="{BB962C8B-B14F-4D97-AF65-F5344CB8AC3E}">
        <p14:creationId xmlns:p14="http://schemas.microsoft.com/office/powerpoint/2010/main" val="466849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연결 리스트에서 데이터 조회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9207795" y="932295"/>
            <a:ext cx="2984204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FB6050-E21B-4A84-825F-F290DB7DE8E6}"/>
              </a:ext>
            </a:extLst>
          </p:cNvPr>
          <p:cNvSpPr/>
          <p:nvPr/>
        </p:nvSpPr>
        <p:spPr>
          <a:xfrm>
            <a:off x="8293395" y="932295"/>
            <a:ext cx="3325291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내용 개체 틀 9">
            <a:extLst>
              <a:ext uri="{FF2B5EF4-FFF2-40B4-BE49-F238E27FC236}">
                <a16:creationId xmlns:a16="http://schemas.microsoft.com/office/drawing/2014/main" id="{1BA8645F-0ACB-4142-9ACD-11302EF7D7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3444345"/>
              </p:ext>
            </p:extLst>
          </p:nvPr>
        </p:nvGraphicFramePr>
        <p:xfrm>
          <a:off x="2284228" y="1836659"/>
          <a:ext cx="10862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147">
                  <a:extLst>
                    <a:ext uri="{9D8B030D-6E8A-4147-A177-3AD203B41FA5}">
                      <a16:colId xmlns:a16="http://schemas.microsoft.com/office/drawing/2014/main" val="2782798329"/>
                    </a:ext>
                  </a:extLst>
                </a:gridCol>
                <a:gridCol w="543147">
                  <a:extLst>
                    <a:ext uri="{9D8B030D-6E8A-4147-A177-3AD203B41FA5}">
                      <a16:colId xmlns:a16="http://schemas.microsoft.com/office/drawing/2014/main" val="414832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“a”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581876"/>
                  </a:ext>
                </a:extLst>
              </a:tr>
            </a:tbl>
          </a:graphicData>
        </a:graphic>
      </p:graphicFrame>
      <p:graphicFrame>
        <p:nvGraphicFramePr>
          <p:cNvPr id="15" name="내용 개체 틀 9">
            <a:extLst>
              <a:ext uri="{FF2B5EF4-FFF2-40B4-BE49-F238E27FC236}">
                <a16:creationId xmlns:a16="http://schemas.microsoft.com/office/drawing/2014/main" id="{F4489403-7D72-4E9F-BDEC-888FD123E3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0405270"/>
              </p:ext>
            </p:extLst>
          </p:nvPr>
        </p:nvGraphicFramePr>
        <p:xfrm>
          <a:off x="3903921" y="1836659"/>
          <a:ext cx="10862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147">
                  <a:extLst>
                    <a:ext uri="{9D8B030D-6E8A-4147-A177-3AD203B41FA5}">
                      <a16:colId xmlns:a16="http://schemas.microsoft.com/office/drawing/2014/main" val="2782798329"/>
                    </a:ext>
                  </a:extLst>
                </a:gridCol>
                <a:gridCol w="543147">
                  <a:extLst>
                    <a:ext uri="{9D8B030D-6E8A-4147-A177-3AD203B41FA5}">
                      <a16:colId xmlns:a16="http://schemas.microsoft.com/office/drawing/2014/main" val="414832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“b”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581876"/>
                  </a:ext>
                </a:extLst>
              </a:tr>
            </a:tbl>
          </a:graphicData>
        </a:graphic>
      </p:graphicFrame>
      <p:graphicFrame>
        <p:nvGraphicFramePr>
          <p:cNvPr id="16" name="내용 개체 틀 9">
            <a:extLst>
              <a:ext uri="{FF2B5EF4-FFF2-40B4-BE49-F238E27FC236}">
                <a16:creationId xmlns:a16="http://schemas.microsoft.com/office/drawing/2014/main" id="{04AB365F-2756-42CD-A09E-F30DB091A2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9011328"/>
              </p:ext>
            </p:extLst>
          </p:nvPr>
        </p:nvGraphicFramePr>
        <p:xfrm>
          <a:off x="5523614" y="1836659"/>
          <a:ext cx="10862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147">
                  <a:extLst>
                    <a:ext uri="{9D8B030D-6E8A-4147-A177-3AD203B41FA5}">
                      <a16:colId xmlns:a16="http://schemas.microsoft.com/office/drawing/2014/main" val="2782798329"/>
                    </a:ext>
                  </a:extLst>
                </a:gridCol>
                <a:gridCol w="543147">
                  <a:extLst>
                    <a:ext uri="{9D8B030D-6E8A-4147-A177-3AD203B41FA5}">
                      <a16:colId xmlns:a16="http://schemas.microsoft.com/office/drawing/2014/main" val="414832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“d”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581876"/>
                  </a:ext>
                </a:extLst>
              </a:tr>
            </a:tbl>
          </a:graphicData>
        </a:graphic>
      </p:graphicFrame>
      <p:graphicFrame>
        <p:nvGraphicFramePr>
          <p:cNvPr id="17" name="내용 개체 틀 9">
            <a:extLst>
              <a:ext uri="{FF2B5EF4-FFF2-40B4-BE49-F238E27FC236}">
                <a16:creationId xmlns:a16="http://schemas.microsoft.com/office/drawing/2014/main" id="{DFAAFF0A-9007-4CD6-8E4A-39ACB6A5EF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9173802"/>
              </p:ext>
            </p:extLst>
          </p:nvPr>
        </p:nvGraphicFramePr>
        <p:xfrm>
          <a:off x="7143307" y="1836659"/>
          <a:ext cx="10862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147">
                  <a:extLst>
                    <a:ext uri="{9D8B030D-6E8A-4147-A177-3AD203B41FA5}">
                      <a16:colId xmlns:a16="http://schemas.microsoft.com/office/drawing/2014/main" val="2782798329"/>
                    </a:ext>
                  </a:extLst>
                </a:gridCol>
                <a:gridCol w="543147">
                  <a:extLst>
                    <a:ext uri="{9D8B030D-6E8A-4147-A177-3AD203B41FA5}">
                      <a16:colId xmlns:a16="http://schemas.microsoft.com/office/drawing/2014/main" val="414832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“e”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581876"/>
                  </a:ext>
                </a:extLst>
              </a:tr>
            </a:tbl>
          </a:graphicData>
        </a:graphic>
      </p:graphicFrame>
      <p:graphicFrame>
        <p:nvGraphicFramePr>
          <p:cNvPr id="18" name="내용 개체 틀 9">
            <a:extLst>
              <a:ext uri="{FF2B5EF4-FFF2-40B4-BE49-F238E27FC236}">
                <a16:creationId xmlns:a16="http://schemas.microsoft.com/office/drawing/2014/main" id="{2A0AB32E-4545-45D0-8A3B-4FB5418508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540938"/>
              </p:ext>
            </p:extLst>
          </p:nvPr>
        </p:nvGraphicFramePr>
        <p:xfrm>
          <a:off x="8763000" y="1836659"/>
          <a:ext cx="10862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147">
                  <a:extLst>
                    <a:ext uri="{9D8B030D-6E8A-4147-A177-3AD203B41FA5}">
                      <a16:colId xmlns:a16="http://schemas.microsoft.com/office/drawing/2014/main" val="2782798329"/>
                    </a:ext>
                  </a:extLst>
                </a:gridCol>
                <a:gridCol w="543147">
                  <a:extLst>
                    <a:ext uri="{9D8B030D-6E8A-4147-A177-3AD203B41FA5}">
                      <a16:colId xmlns:a16="http://schemas.microsoft.com/office/drawing/2014/main" val="414832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“f”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581876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210E124-572F-4C19-A589-4D44EE341CA7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051544" y="2022079"/>
            <a:ext cx="85237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EE9E9D6-E704-4AFD-A609-764256C828A4}"/>
              </a:ext>
            </a:extLst>
          </p:cNvPr>
          <p:cNvCxnSpPr>
            <a:cxnSpLocks/>
          </p:cNvCxnSpPr>
          <p:nvPr/>
        </p:nvCxnSpPr>
        <p:spPr>
          <a:xfrm>
            <a:off x="4671237" y="2022079"/>
            <a:ext cx="85237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8B30ACA-5F51-4B12-9884-FDA68131C7FB}"/>
              </a:ext>
            </a:extLst>
          </p:cNvPr>
          <p:cNvCxnSpPr>
            <a:cxnSpLocks/>
          </p:cNvCxnSpPr>
          <p:nvPr/>
        </p:nvCxnSpPr>
        <p:spPr>
          <a:xfrm>
            <a:off x="6290930" y="2038149"/>
            <a:ext cx="85237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F047343-8557-4716-B956-D38FF2C27493}"/>
              </a:ext>
            </a:extLst>
          </p:cNvPr>
          <p:cNvCxnSpPr>
            <a:cxnSpLocks/>
          </p:cNvCxnSpPr>
          <p:nvPr/>
        </p:nvCxnSpPr>
        <p:spPr>
          <a:xfrm>
            <a:off x="7910623" y="2022079"/>
            <a:ext cx="85237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내용 개체 틀 9">
            <a:extLst>
              <a:ext uri="{FF2B5EF4-FFF2-40B4-BE49-F238E27FC236}">
                <a16:creationId xmlns:a16="http://schemas.microsoft.com/office/drawing/2014/main" id="{63348014-65F8-41AC-B1F5-123C5B1CD9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4912382"/>
              </p:ext>
            </p:extLst>
          </p:nvPr>
        </p:nvGraphicFramePr>
        <p:xfrm>
          <a:off x="10382693" y="1836659"/>
          <a:ext cx="10862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147">
                  <a:extLst>
                    <a:ext uri="{9D8B030D-6E8A-4147-A177-3AD203B41FA5}">
                      <a16:colId xmlns:a16="http://schemas.microsoft.com/office/drawing/2014/main" val="2782798329"/>
                    </a:ext>
                  </a:extLst>
                </a:gridCol>
                <a:gridCol w="543147">
                  <a:extLst>
                    <a:ext uri="{9D8B030D-6E8A-4147-A177-3AD203B41FA5}">
                      <a16:colId xmlns:a16="http://schemas.microsoft.com/office/drawing/2014/main" val="414832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Tail</a:t>
                      </a:r>
                      <a:endParaRPr lang="ko-KR" alt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581876"/>
                  </a:ext>
                </a:extLst>
              </a:tr>
            </a:tbl>
          </a:graphicData>
        </a:graphic>
      </p:graphicFrame>
      <p:graphicFrame>
        <p:nvGraphicFramePr>
          <p:cNvPr id="27" name="내용 개체 틀 9">
            <a:extLst>
              <a:ext uri="{FF2B5EF4-FFF2-40B4-BE49-F238E27FC236}">
                <a16:creationId xmlns:a16="http://schemas.microsoft.com/office/drawing/2014/main" id="{19B86468-D438-4B9A-9C28-2F6906C6B5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4028771"/>
              </p:ext>
            </p:extLst>
          </p:nvPr>
        </p:nvGraphicFramePr>
        <p:xfrm>
          <a:off x="723013" y="1836659"/>
          <a:ext cx="10862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147">
                  <a:extLst>
                    <a:ext uri="{9D8B030D-6E8A-4147-A177-3AD203B41FA5}">
                      <a16:colId xmlns:a16="http://schemas.microsoft.com/office/drawing/2014/main" val="2782798329"/>
                    </a:ext>
                  </a:extLst>
                </a:gridCol>
                <a:gridCol w="543147">
                  <a:extLst>
                    <a:ext uri="{9D8B030D-6E8A-4147-A177-3AD203B41FA5}">
                      <a16:colId xmlns:a16="http://schemas.microsoft.com/office/drawing/2014/main" val="414832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Head</a:t>
                      </a:r>
                      <a:endParaRPr lang="ko-KR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581876"/>
                  </a:ext>
                </a:extLst>
              </a:tr>
            </a:tbl>
          </a:graphicData>
        </a:graphic>
      </p:graphicFrame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15A6AD0-8D35-4505-BBD8-EA8E05A04F4F}"/>
              </a:ext>
            </a:extLst>
          </p:cNvPr>
          <p:cNvCxnSpPr>
            <a:cxnSpLocks/>
          </p:cNvCxnSpPr>
          <p:nvPr/>
        </p:nvCxnSpPr>
        <p:spPr>
          <a:xfrm>
            <a:off x="1431851" y="2016884"/>
            <a:ext cx="85237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4C212E4-4A2D-4157-AEC6-A141015C5E89}"/>
              </a:ext>
            </a:extLst>
          </p:cNvPr>
          <p:cNvCxnSpPr>
            <a:cxnSpLocks/>
          </p:cNvCxnSpPr>
          <p:nvPr/>
        </p:nvCxnSpPr>
        <p:spPr>
          <a:xfrm>
            <a:off x="9530316" y="2016884"/>
            <a:ext cx="85237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7C826F77-2935-4B6C-88A6-2A18AC2E2AC3}"/>
              </a:ext>
            </a:extLst>
          </p:cNvPr>
          <p:cNvSpPr txBox="1">
            <a:spLocks/>
          </p:cNvSpPr>
          <p:nvPr/>
        </p:nvSpPr>
        <p:spPr>
          <a:xfrm>
            <a:off x="838200" y="2554959"/>
            <a:ext cx="10515600" cy="3622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“c”</a:t>
            </a:r>
            <a:r>
              <a:rPr lang="ko-KR" altLang="en-US" dirty="0"/>
              <a:t>가 연결 리스트에 있는지 확인할 때</a:t>
            </a:r>
            <a:r>
              <a:rPr lang="en-US" altLang="ko-KR" dirty="0"/>
              <a:t> </a:t>
            </a:r>
            <a:r>
              <a:rPr lang="ko-KR" altLang="en-US" dirty="0"/>
              <a:t>몇 번의 조회가 필요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“d”</a:t>
            </a:r>
            <a:r>
              <a:rPr lang="ko-KR" altLang="en-US" dirty="0"/>
              <a:t>가 연결 리스트에 있는지 확인할 때 몇 번의 조회가 필요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“a”</a:t>
            </a:r>
            <a:r>
              <a:rPr lang="ko-KR" altLang="en-US" dirty="0"/>
              <a:t>가 연결 리스트에 있는지 확인할 때 몇 번의 조회가 필요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데이터 조회에 있어서는 배열 리스트와 차이가 없음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87083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CCCD7-FA1C-47B0-BBA9-85B785F95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배열과 연결리스트</a:t>
            </a:r>
            <a:endParaRPr lang="en-US" altLang="ko-KR" dirty="0"/>
          </a:p>
          <a:p>
            <a:r>
              <a:rPr lang="ko-KR" altLang="en-US" dirty="0"/>
              <a:t>스택과 큐</a:t>
            </a:r>
            <a:endParaRPr lang="en-US" altLang="ko-KR" dirty="0"/>
          </a:p>
          <a:p>
            <a:r>
              <a:rPr lang="ko-KR" altLang="en-US" dirty="0"/>
              <a:t>트리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2147453" y="922698"/>
            <a:ext cx="10044547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715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연결 리스트에서 데이터 삽입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9207795" y="932295"/>
            <a:ext cx="2984204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FB6050-E21B-4A84-825F-F290DB7DE8E6}"/>
              </a:ext>
            </a:extLst>
          </p:cNvPr>
          <p:cNvSpPr/>
          <p:nvPr/>
        </p:nvSpPr>
        <p:spPr>
          <a:xfrm>
            <a:off x="8293395" y="932295"/>
            <a:ext cx="3325291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내용 개체 틀 9">
            <a:extLst>
              <a:ext uri="{FF2B5EF4-FFF2-40B4-BE49-F238E27FC236}">
                <a16:creationId xmlns:a16="http://schemas.microsoft.com/office/drawing/2014/main" id="{1BA8645F-0ACB-4142-9ACD-11302EF7D7C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84228" y="1836659"/>
          <a:ext cx="10862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147">
                  <a:extLst>
                    <a:ext uri="{9D8B030D-6E8A-4147-A177-3AD203B41FA5}">
                      <a16:colId xmlns:a16="http://schemas.microsoft.com/office/drawing/2014/main" val="2782798329"/>
                    </a:ext>
                  </a:extLst>
                </a:gridCol>
                <a:gridCol w="543147">
                  <a:extLst>
                    <a:ext uri="{9D8B030D-6E8A-4147-A177-3AD203B41FA5}">
                      <a16:colId xmlns:a16="http://schemas.microsoft.com/office/drawing/2014/main" val="414832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“a”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581876"/>
                  </a:ext>
                </a:extLst>
              </a:tr>
            </a:tbl>
          </a:graphicData>
        </a:graphic>
      </p:graphicFrame>
      <p:graphicFrame>
        <p:nvGraphicFramePr>
          <p:cNvPr id="15" name="내용 개체 틀 9">
            <a:extLst>
              <a:ext uri="{FF2B5EF4-FFF2-40B4-BE49-F238E27FC236}">
                <a16:creationId xmlns:a16="http://schemas.microsoft.com/office/drawing/2014/main" id="{F4489403-7D72-4E9F-BDEC-888FD123E3BE}"/>
              </a:ext>
            </a:extLst>
          </p:cNvPr>
          <p:cNvGraphicFramePr>
            <a:graphicFrameLocks/>
          </p:cNvGraphicFramePr>
          <p:nvPr/>
        </p:nvGraphicFramePr>
        <p:xfrm>
          <a:off x="3903921" y="1836659"/>
          <a:ext cx="10862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147">
                  <a:extLst>
                    <a:ext uri="{9D8B030D-6E8A-4147-A177-3AD203B41FA5}">
                      <a16:colId xmlns:a16="http://schemas.microsoft.com/office/drawing/2014/main" val="2782798329"/>
                    </a:ext>
                  </a:extLst>
                </a:gridCol>
                <a:gridCol w="543147">
                  <a:extLst>
                    <a:ext uri="{9D8B030D-6E8A-4147-A177-3AD203B41FA5}">
                      <a16:colId xmlns:a16="http://schemas.microsoft.com/office/drawing/2014/main" val="414832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“b”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581876"/>
                  </a:ext>
                </a:extLst>
              </a:tr>
            </a:tbl>
          </a:graphicData>
        </a:graphic>
      </p:graphicFrame>
      <p:graphicFrame>
        <p:nvGraphicFramePr>
          <p:cNvPr id="16" name="내용 개체 틀 9">
            <a:extLst>
              <a:ext uri="{FF2B5EF4-FFF2-40B4-BE49-F238E27FC236}">
                <a16:creationId xmlns:a16="http://schemas.microsoft.com/office/drawing/2014/main" id="{04AB365F-2756-42CD-A09E-F30DB091A263}"/>
              </a:ext>
            </a:extLst>
          </p:cNvPr>
          <p:cNvGraphicFramePr>
            <a:graphicFrameLocks/>
          </p:cNvGraphicFramePr>
          <p:nvPr/>
        </p:nvGraphicFramePr>
        <p:xfrm>
          <a:off x="5523614" y="1836659"/>
          <a:ext cx="10862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147">
                  <a:extLst>
                    <a:ext uri="{9D8B030D-6E8A-4147-A177-3AD203B41FA5}">
                      <a16:colId xmlns:a16="http://schemas.microsoft.com/office/drawing/2014/main" val="2782798329"/>
                    </a:ext>
                  </a:extLst>
                </a:gridCol>
                <a:gridCol w="543147">
                  <a:extLst>
                    <a:ext uri="{9D8B030D-6E8A-4147-A177-3AD203B41FA5}">
                      <a16:colId xmlns:a16="http://schemas.microsoft.com/office/drawing/2014/main" val="414832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“d”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581876"/>
                  </a:ext>
                </a:extLst>
              </a:tr>
            </a:tbl>
          </a:graphicData>
        </a:graphic>
      </p:graphicFrame>
      <p:graphicFrame>
        <p:nvGraphicFramePr>
          <p:cNvPr id="17" name="내용 개체 틀 9">
            <a:extLst>
              <a:ext uri="{FF2B5EF4-FFF2-40B4-BE49-F238E27FC236}">
                <a16:creationId xmlns:a16="http://schemas.microsoft.com/office/drawing/2014/main" id="{DFAAFF0A-9007-4CD6-8E4A-39ACB6A5EFE9}"/>
              </a:ext>
            </a:extLst>
          </p:cNvPr>
          <p:cNvGraphicFramePr>
            <a:graphicFrameLocks/>
          </p:cNvGraphicFramePr>
          <p:nvPr/>
        </p:nvGraphicFramePr>
        <p:xfrm>
          <a:off x="7143307" y="1836659"/>
          <a:ext cx="10862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147">
                  <a:extLst>
                    <a:ext uri="{9D8B030D-6E8A-4147-A177-3AD203B41FA5}">
                      <a16:colId xmlns:a16="http://schemas.microsoft.com/office/drawing/2014/main" val="2782798329"/>
                    </a:ext>
                  </a:extLst>
                </a:gridCol>
                <a:gridCol w="543147">
                  <a:extLst>
                    <a:ext uri="{9D8B030D-6E8A-4147-A177-3AD203B41FA5}">
                      <a16:colId xmlns:a16="http://schemas.microsoft.com/office/drawing/2014/main" val="414832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“e”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581876"/>
                  </a:ext>
                </a:extLst>
              </a:tr>
            </a:tbl>
          </a:graphicData>
        </a:graphic>
      </p:graphicFrame>
      <p:graphicFrame>
        <p:nvGraphicFramePr>
          <p:cNvPr id="18" name="내용 개체 틀 9">
            <a:extLst>
              <a:ext uri="{FF2B5EF4-FFF2-40B4-BE49-F238E27FC236}">
                <a16:creationId xmlns:a16="http://schemas.microsoft.com/office/drawing/2014/main" id="{2A0AB32E-4545-45D0-8A3B-4FB541850815}"/>
              </a:ext>
            </a:extLst>
          </p:cNvPr>
          <p:cNvGraphicFramePr>
            <a:graphicFrameLocks/>
          </p:cNvGraphicFramePr>
          <p:nvPr/>
        </p:nvGraphicFramePr>
        <p:xfrm>
          <a:off x="8763000" y="1836659"/>
          <a:ext cx="10862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147">
                  <a:extLst>
                    <a:ext uri="{9D8B030D-6E8A-4147-A177-3AD203B41FA5}">
                      <a16:colId xmlns:a16="http://schemas.microsoft.com/office/drawing/2014/main" val="2782798329"/>
                    </a:ext>
                  </a:extLst>
                </a:gridCol>
                <a:gridCol w="543147">
                  <a:extLst>
                    <a:ext uri="{9D8B030D-6E8A-4147-A177-3AD203B41FA5}">
                      <a16:colId xmlns:a16="http://schemas.microsoft.com/office/drawing/2014/main" val="414832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“f”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581876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210E124-572F-4C19-A589-4D44EE341CA7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051544" y="2022079"/>
            <a:ext cx="85237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EE9E9D6-E704-4AFD-A609-764256C828A4}"/>
              </a:ext>
            </a:extLst>
          </p:cNvPr>
          <p:cNvCxnSpPr>
            <a:cxnSpLocks/>
          </p:cNvCxnSpPr>
          <p:nvPr/>
        </p:nvCxnSpPr>
        <p:spPr>
          <a:xfrm>
            <a:off x="4671237" y="2022079"/>
            <a:ext cx="852377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8B30ACA-5F51-4B12-9884-FDA68131C7FB}"/>
              </a:ext>
            </a:extLst>
          </p:cNvPr>
          <p:cNvCxnSpPr>
            <a:cxnSpLocks/>
          </p:cNvCxnSpPr>
          <p:nvPr/>
        </p:nvCxnSpPr>
        <p:spPr>
          <a:xfrm>
            <a:off x="6290930" y="2038149"/>
            <a:ext cx="85237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F047343-8557-4716-B956-D38FF2C27493}"/>
              </a:ext>
            </a:extLst>
          </p:cNvPr>
          <p:cNvCxnSpPr>
            <a:cxnSpLocks/>
          </p:cNvCxnSpPr>
          <p:nvPr/>
        </p:nvCxnSpPr>
        <p:spPr>
          <a:xfrm>
            <a:off x="7910623" y="2022079"/>
            <a:ext cx="85237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내용 개체 틀 9">
            <a:extLst>
              <a:ext uri="{FF2B5EF4-FFF2-40B4-BE49-F238E27FC236}">
                <a16:creationId xmlns:a16="http://schemas.microsoft.com/office/drawing/2014/main" id="{63348014-65F8-41AC-B1F5-123C5B1CD9C6}"/>
              </a:ext>
            </a:extLst>
          </p:cNvPr>
          <p:cNvGraphicFramePr>
            <a:graphicFrameLocks/>
          </p:cNvGraphicFramePr>
          <p:nvPr/>
        </p:nvGraphicFramePr>
        <p:xfrm>
          <a:off x="10382693" y="1836659"/>
          <a:ext cx="10862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147">
                  <a:extLst>
                    <a:ext uri="{9D8B030D-6E8A-4147-A177-3AD203B41FA5}">
                      <a16:colId xmlns:a16="http://schemas.microsoft.com/office/drawing/2014/main" val="2782798329"/>
                    </a:ext>
                  </a:extLst>
                </a:gridCol>
                <a:gridCol w="543147">
                  <a:extLst>
                    <a:ext uri="{9D8B030D-6E8A-4147-A177-3AD203B41FA5}">
                      <a16:colId xmlns:a16="http://schemas.microsoft.com/office/drawing/2014/main" val="414832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Tail</a:t>
                      </a:r>
                      <a:endParaRPr lang="ko-KR" alt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581876"/>
                  </a:ext>
                </a:extLst>
              </a:tr>
            </a:tbl>
          </a:graphicData>
        </a:graphic>
      </p:graphicFrame>
      <p:graphicFrame>
        <p:nvGraphicFramePr>
          <p:cNvPr id="27" name="내용 개체 틀 9">
            <a:extLst>
              <a:ext uri="{FF2B5EF4-FFF2-40B4-BE49-F238E27FC236}">
                <a16:creationId xmlns:a16="http://schemas.microsoft.com/office/drawing/2014/main" id="{19B86468-D438-4B9A-9C28-2F6906C6B539}"/>
              </a:ext>
            </a:extLst>
          </p:cNvPr>
          <p:cNvGraphicFramePr>
            <a:graphicFrameLocks/>
          </p:cNvGraphicFramePr>
          <p:nvPr/>
        </p:nvGraphicFramePr>
        <p:xfrm>
          <a:off x="723013" y="1836659"/>
          <a:ext cx="10862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147">
                  <a:extLst>
                    <a:ext uri="{9D8B030D-6E8A-4147-A177-3AD203B41FA5}">
                      <a16:colId xmlns:a16="http://schemas.microsoft.com/office/drawing/2014/main" val="2782798329"/>
                    </a:ext>
                  </a:extLst>
                </a:gridCol>
                <a:gridCol w="543147">
                  <a:extLst>
                    <a:ext uri="{9D8B030D-6E8A-4147-A177-3AD203B41FA5}">
                      <a16:colId xmlns:a16="http://schemas.microsoft.com/office/drawing/2014/main" val="414832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Head</a:t>
                      </a:r>
                      <a:endParaRPr lang="ko-KR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581876"/>
                  </a:ext>
                </a:extLst>
              </a:tr>
            </a:tbl>
          </a:graphicData>
        </a:graphic>
      </p:graphicFrame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15A6AD0-8D35-4505-BBD8-EA8E05A04F4F}"/>
              </a:ext>
            </a:extLst>
          </p:cNvPr>
          <p:cNvCxnSpPr>
            <a:cxnSpLocks/>
          </p:cNvCxnSpPr>
          <p:nvPr/>
        </p:nvCxnSpPr>
        <p:spPr>
          <a:xfrm>
            <a:off x="1431851" y="2016884"/>
            <a:ext cx="85237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4C212E4-4A2D-4157-AEC6-A141015C5E89}"/>
              </a:ext>
            </a:extLst>
          </p:cNvPr>
          <p:cNvCxnSpPr>
            <a:cxnSpLocks/>
          </p:cNvCxnSpPr>
          <p:nvPr/>
        </p:nvCxnSpPr>
        <p:spPr>
          <a:xfrm>
            <a:off x="9530316" y="2016884"/>
            <a:ext cx="85237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내용 개체 틀 9">
            <a:extLst>
              <a:ext uri="{FF2B5EF4-FFF2-40B4-BE49-F238E27FC236}">
                <a16:creationId xmlns:a16="http://schemas.microsoft.com/office/drawing/2014/main" id="{6829AAB3-52B6-47ED-B5E9-F5A9D46BE3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1775737"/>
              </p:ext>
            </p:extLst>
          </p:nvPr>
        </p:nvGraphicFramePr>
        <p:xfrm>
          <a:off x="4671237" y="3429000"/>
          <a:ext cx="10862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147">
                  <a:extLst>
                    <a:ext uri="{9D8B030D-6E8A-4147-A177-3AD203B41FA5}">
                      <a16:colId xmlns:a16="http://schemas.microsoft.com/office/drawing/2014/main" val="2782798329"/>
                    </a:ext>
                  </a:extLst>
                </a:gridCol>
                <a:gridCol w="543147">
                  <a:extLst>
                    <a:ext uri="{9D8B030D-6E8A-4147-A177-3AD203B41FA5}">
                      <a16:colId xmlns:a16="http://schemas.microsoft.com/office/drawing/2014/main" val="414832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“c”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581876"/>
                  </a:ext>
                </a:extLst>
              </a:tr>
            </a:tbl>
          </a:graphicData>
        </a:graphic>
      </p:graphicFrame>
      <p:sp>
        <p:nvSpPr>
          <p:cNvPr id="3" name="곱하기 기호 2">
            <a:extLst>
              <a:ext uri="{FF2B5EF4-FFF2-40B4-BE49-F238E27FC236}">
                <a16:creationId xmlns:a16="http://schemas.microsoft.com/office/drawing/2014/main" id="{7602AC13-67D4-470F-B0B4-ADFDB2E40F86}"/>
              </a:ext>
            </a:extLst>
          </p:cNvPr>
          <p:cNvSpPr/>
          <p:nvPr/>
        </p:nvSpPr>
        <p:spPr>
          <a:xfrm>
            <a:off x="4626935" y="1495891"/>
            <a:ext cx="1041986" cy="1041986"/>
          </a:xfrm>
          <a:prstGeom prst="mathMultiply">
            <a:avLst>
              <a:gd name="adj1" fmla="val 413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E8944C4-0E10-4D8D-A886-CAE3E7EDEF27}"/>
              </a:ext>
            </a:extLst>
          </p:cNvPr>
          <p:cNvCxnSpPr>
            <a:cxnSpLocks/>
          </p:cNvCxnSpPr>
          <p:nvPr/>
        </p:nvCxnSpPr>
        <p:spPr>
          <a:xfrm>
            <a:off x="4671237" y="2016884"/>
            <a:ext cx="230368" cy="14121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24FCA0C-4703-4DB8-95C7-78DC490E8F19}"/>
              </a:ext>
            </a:extLst>
          </p:cNvPr>
          <p:cNvCxnSpPr>
            <a:cxnSpLocks/>
          </p:cNvCxnSpPr>
          <p:nvPr/>
        </p:nvCxnSpPr>
        <p:spPr>
          <a:xfrm flipV="1">
            <a:off x="5433237" y="2207499"/>
            <a:ext cx="324294" cy="14069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8CE12F80-D60F-481E-B253-6826123784B6}"/>
              </a:ext>
            </a:extLst>
          </p:cNvPr>
          <p:cNvSpPr txBox="1">
            <a:spLocks/>
          </p:cNvSpPr>
          <p:nvPr/>
        </p:nvSpPr>
        <p:spPr>
          <a:xfrm>
            <a:off x="838200" y="3985260"/>
            <a:ext cx="10515600" cy="2191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삽입할 노드로 </a:t>
            </a:r>
            <a:r>
              <a:rPr lang="en-US" altLang="ko-KR" dirty="0"/>
              <a:t>cursor </a:t>
            </a:r>
            <a:r>
              <a:rPr lang="ko-KR" altLang="en-US" dirty="0"/>
              <a:t>이동</a:t>
            </a:r>
            <a:endParaRPr lang="en-US" altLang="ko-KR" dirty="0"/>
          </a:p>
          <a:p>
            <a:r>
              <a:rPr lang="ko-KR" altLang="en-US" dirty="0"/>
              <a:t>삽입할 노드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r>
              <a:rPr lang="en-US" altLang="ko-KR" dirty="0" err="1"/>
              <a:t>Prev</a:t>
            </a:r>
            <a:r>
              <a:rPr lang="ko-KR" altLang="en-US" dirty="0"/>
              <a:t> 노드의 </a:t>
            </a:r>
            <a:r>
              <a:rPr lang="en-US" altLang="ko-KR" dirty="0"/>
              <a:t>next</a:t>
            </a:r>
            <a:r>
              <a:rPr lang="ko-KR" altLang="en-US" dirty="0"/>
              <a:t>를 삽입할 노드로 지정</a:t>
            </a:r>
            <a:endParaRPr lang="en-US" altLang="ko-KR" dirty="0"/>
          </a:p>
          <a:p>
            <a:r>
              <a:rPr lang="ko-KR" altLang="en-US" dirty="0"/>
              <a:t>삽입할 노드의 </a:t>
            </a:r>
            <a:r>
              <a:rPr lang="en-US" altLang="ko-KR" dirty="0"/>
              <a:t>next</a:t>
            </a:r>
            <a:r>
              <a:rPr lang="ko-KR" altLang="en-US" dirty="0"/>
              <a:t>를 </a:t>
            </a:r>
            <a:r>
              <a:rPr lang="en-US" altLang="ko-KR" dirty="0" err="1"/>
              <a:t>Prev</a:t>
            </a:r>
            <a:r>
              <a:rPr lang="en-US" altLang="ko-KR" dirty="0"/>
              <a:t> </a:t>
            </a:r>
            <a:r>
              <a:rPr lang="ko-KR" altLang="en-US" dirty="0"/>
              <a:t>노드의 </a:t>
            </a:r>
            <a:r>
              <a:rPr lang="en-US" altLang="ko-KR" dirty="0"/>
              <a:t>next</a:t>
            </a:r>
            <a:r>
              <a:rPr lang="ko-KR" altLang="en-US" dirty="0"/>
              <a:t>로 지정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99432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b="1" dirty="0"/>
              <a:t>연결 리스트에서 데이터 삭제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9207795" y="932295"/>
            <a:ext cx="2984204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FB6050-E21B-4A84-825F-F290DB7DE8E6}"/>
              </a:ext>
            </a:extLst>
          </p:cNvPr>
          <p:cNvSpPr/>
          <p:nvPr/>
        </p:nvSpPr>
        <p:spPr>
          <a:xfrm>
            <a:off x="8293395" y="932295"/>
            <a:ext cx="3325291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내용 개체 틀 9">
            <a:extLst>
              <a:ext uri="{FF2B5EF4-FFF2-40B4-BE49-F238E27FC236}">
                <a16:creationId xmlns:a16="http://schemas.microsoft.com/office/drawing/2014/main" id="{1BA8645F-0ACB-4142-9ACD-11302EF7D7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196266"/>
              </p:ext>
            </p:extLst>
          </p:nvPr>
        </p:nvGraphicFramePr>
        <p:xfrm>
          <a:off x="2150440" y="1837803"/>
          <a:ext cx="10862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147">
                  <a:extLst>
                    <a:ext uri="{9D8B030D-6E8A-4147-A177-3AD203B41FA5}">
                      <a16:colId xmlns:a16="http://schemas.microsoft.com/office/drawing/2014/main" val="2782798329"/>
                    </a:ext>
                  </a:extLst>
                </a:gridCol>
                <a:gridCol w="543147">
                  <a:extLst>
                    <a:ext uri="{9D8B030D-6E8A-4147-A177-3AD203B41FA5}">
                      <a16:colId xmlns:a16="http://schemas.microsoft.com/office/drawing/2014/main" val="414832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“a”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581876"/>
                  </a:ext>
                </a:extLst>
              </a:tr>
            </a:tbl>
          </a:graphicData>
        </a:graphic>
      </p:graphicFrame>
      <p:graphicFrame>
        <p:nvGraphicFramePr>
          <p:cNvPr id="15" name="내용 개체 틀 9">
            <a:extLst>
              <a:ext uri="{FF2B5EF4-FFF2-40B4-BE49-F238E27FC236}">
                <a16:creationId xmlns:a16="http://schemas.microsoft.com/office/drawing/2014/main" id="{F4489403-7D72-4E9F-BDEC-888FD123E3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7460556"/>
              </p:ext>
            </p:extLst>
          </p:nvPr>
        </p:nvGraphicFramePr>
        <p:xfrm>
          <a:off x="3460903" y="1839167"/>
          <a:ext cx="10862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147">
                  <a:extLst>
                    <a:ext uri="{9D8B030D-6E8A-4147-A177-3AD203B41FA5}">
                      <a16:colId xmlns:a16="http://schemas.microsoft.com/office/drawing/2014/main" val="2782798329"/>
                    </a:ext>
                  </a:extLst>
                </a:gridCol>
                <a:gridCol w="543147">
                  <a:extLst>
                    <a:ext uri="{9D8B030D-6E8A-4147-A177-3AD203B41FA5}">
                      <a16:colId xmlns:a16="http://schemas.microsoft.com/office/drawing/2014/main" val="414832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“b”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581876"/>
                  </a:ext>
                </a:extLst>
              </a:tr>
            </a:tbl>
          </a:graphicData>
        </a:graphic>
      </p:graphicFrame>
      <p:graphicFrame>
        <p:nvGraphicFramePr>
          <p:cNvPr id="16" name="내용 개체 틀 9">
            <a:extLst>
              <a:ext uri="{FF2B5EF4-FFF2-40B4-BE49-F238E27FC236}">
                <a16:creationId xmlns:a16="http://schemas.microsoft.com/office/drawing/2014/main" id="{04AB365F-2756-42CD-A09E-F30DB091A2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7733157"/>
              </p:ext>
            </p:extLst>
          </p:nvPr>
        </p:nvGraphicFramePr>
        <p:xfrm>
          <a:off x="6081829" y="1832608"/>
          <a:ext cx="10862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147">
                  <a:extLst>
                    <a:ext uri="{9D8B030D-6E8A-4147-A177-3AD203B41FA5}">
                      <a16:colId xmlns:a16="http://schemas.microsoft.com/office/drawing/2014/main" val="2782798329"/>
                    </a:ext>
                  </a:extLst>
                </a:gridCol>
                <a:gridCol w="543147">
                  <a:extLst>
                    <a:ext uri="{9D8B030D-6E8A-4147-A177-3AD203B41FA5}">
                      <a16:colId xmlns:a16="http://schemas.microsoft.com/office/drawing/2014/main" val="414832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“d”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581876"/>
                  </a:ext>
                </a:extLst>
              </a:tr>
            </a:tbl>
          </a:graphicData>
        </a:graphic>
      </p:graphicFrame>
      <p:graphicFrame>
        <p:nvGraphicFramePr>
          <p:cNvPr id="17" name="내용 개체 틀 9">
            <a:extLst>
              <a:ext uri="{FF2B5EF4-FFF2-40B4-BE49-F238E27FC236}">
                <a16:creationId xmlns:a16="http://schemas.microsoft.com/office/drawing/2014/main" id="{DFAAFF0A-9007-4CD6-8E4A-39ACB6A5EF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1397493"/>
              </p:ext>
            </p:extLst>
          </p:nvPr>
        </p:nvGraphicFramePr>
        <p:xfrm>
          <a:off x="7392292" y="1832608"/>
          <a:ext cx="10862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147">
                  <a:extLst>
                    <a:ext uri="{9D8B030D-6E8A-4147-A177-3AD203B41FA5}">
                      <a16:colId xmlns:a16="http://schemas.microsoft.com/office/drawing/2014/main" val="2782798329"/>
                    </a:ext>
                  </a:extLst>
                </a:gridCol>
                <a:gridCol w="543147">
                  <a:extLst>
                    <a:ext uri="{9D8B030D-6E8A-4147-A177-3AD203B41FA5}">
                      <a16:colId xmlns:a16="http://schemas.microsoft.com/office/drawing/2014/main" val="414832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“e”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581876"/>
                  </a:ext>
                </a:extLst>
              </a:tr>
            </a:tbl>
          </a:graphicData>
        </a:graphic>
      </p:graphicFrame>
      <p:graphicFrame>
        <p:nvGraphicFramePr>
          <p:cNvPr id="18" name="내용 개체 틀 9">
            <a:extLst>
              <a:ext uri="{FF2B5EF4-FFF2-40B4-BE49-F238E27FC236}">
                <a16:creationId xmlns:a16="http://schemas.microsoft.com/office/drawing/2014/main" id="{2A0AB32E-4545-45D0-8A3B-4FB5418508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9277506"/>
              </p:ext>
            </p:extLst>
          </p:nvPr>
        </p:nvGraphicFramePr>
        <p:xfrm>
          <a:off x="8702755" y="1839167"/>
          <a:ext cx="10862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147">
                  <a:extLst>
                    <a:ext uri="{9D8B030D-6E8A-4147-A177-3AD203B41FA5}">
                      <a16:colId xmlns:a16="http://schemas.microsoft.com/office/drawing/2014/main" val="2782798329"/>
                    </a:ext>
                  </a:extLst>
                </a:gridCol>
                <a:gridCol w="543147">
                  <a:extLst>
                    <a:ext uri="{9D8B030D-6E8A-4147-A177-3AD203B41FA5}">
                      <a16:colId xmlns:a16="http://schemas.microsoft.com/office/drawing/2014/main" val="414832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“f”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581876"/>
                  </a:ext>
                </a:extLst>
              </a:tr>
            </a:tbl>
          </a:graphicData>
        </a:graphic>
      </p:graphicFrame>
      <p:graphicFrame>
        <p:nvGraphicFramePr>
          <p:cNvPr id="26" name="내용 개체 틀 9">
            <a:extLst>
              <a:ext uri="{FF2B5EF4-FFF2-40B4-BE49-F238E27FC236}">
                <a16:creationId xmlns:a16="http://schemas.microsoft.com/office/drawing/2014/main" id="{63348014-65F8-41AC-B1F5-123C5B1CD9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9032919"/>
              </p:ext>
            </p:extLst>
          </p:nvPr>
        </p:nvGraphicFramePr>
        <p:xfrm>
          <a:off x="10013218" y="1840709"/>
          <a:ext cx="10862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147">
                  <a:extLst>
                    <a:ext uri="{9D8B030D-6E8A-4147-A177-3AD203B41FA5}">
                      <a16:colId xmlns:a16="http://schemas.microsoft.com/office/drawing/2014/main" val="2782798329"/>
                    </a:ext>
                  </a:extLst>
                </a:gridCol>
                <a:gridCol w="543147">
                  <a:extLst>
                    <a:ext uri="{9D8B030D-6E8A-4147-A177-3AD203B41FA5}">
                      <a16:colId xmlns:a16="http://schemas.microsoft.com/office/drawing/2014/main" val="414832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Tail</a:t>
                      </a:r>
                      <a:endParaRPr lang="ko-KR" alt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581876"/>
                  </a:ext>
                </a:extLst>
              </a:tr>
            </a:tbl>
          </a:graphicData>
        </a:graphic>
      </p:graphicFrame>
      <p:graphicFrame>
        <p:nvGraphicFramePr>
          <p:cNvPr id="27" name="내용 개체 틀 9">
            <a:extLst>
              <a:ext uri="{FF2B5EF4-FFF2-40B4-BE49-F238E27FC236}">
                <a16:creationId xmlns:a16="http://schemas.microsoft.com/office/drawing/2014/main" id="{19B86468-D438-4B9A-9C28-2F6906C6B5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2295116"/>
              </p:ext>
            </p:extLst>
          </p:nvPr>
        </p:nvGraphicFramePr>
        <p:xfrm>
          <a:off x="838200" y="1839167"/>
          <a:ext cx="10862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147">
                  <a:extLst>
                    <a:ext uri="{9D8B030D-6E8A-4147-A177-3AD203B41FA5}">
                      <a16:colId xmlns:a16="http://schemas.microsoft.com/office/drawing/2014/main" val="2782798329"/>
                    </a:ext>
                  </a:extLst>
                </a:gridCol>
                <a:gridCol w="543147">
                  <a:extLst>
                    <a:ext uri="{9D8B030D-6E8A-4147-A177-3AD203B41FA5}">
                      <a16:colId xmlns:a16="http://schemas.microsoft.com/office/drawing/2014/main" val="414832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Head</a:t>
                      </a:r>
                      <a:endParaRPr lang="ko-KR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581876"/>
                  </a:ext>
                </a:extLst>
              </a:tr>
            </a:tbl>
          </a:graphicData>
        </a:graphic>
      </p:graphicFrame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15A6AD0-8D35-4505-BBD8-EA8E05A04F4F}"/>
              </a:ext>
            </a:extLst>
          </p:cNvPr>
          <p:cNvCxnSpPr>
            <a:cxnSpLocks/>
          </p:cNvCxnSpPr>
          <p:nvPr/>
        </p:nvCxnSpPr>
        <p:spPr>
          <a:xfrm>
            <a:off x="1586919" y="2018028"/>
            <a:ext cx="5635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내용 개체 틀 9">
            <a:extLst>
              <a:ext uri="{FF2B5EF4-FFF2-40B4-BE49-F238E27FC236}">
                <a16:creationId xmlns:a16="http://schemas.microsoft.com/office/drawing/2014/main" id="{6829AAB3-52B6-47ED-B5E9-F5A9D46BE3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622050"/>
              </p:ext>
            </p:extLst>
          </p:nvPr>
        </p:nvGraphicFramePr>
        <p:xfrm>
          <a:off x="4771366" y="1837803"/>
          <a:ext cx="10862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147">
                  <a:extLst>
                    <a:ext uri="{9D8B030D-6E8A-4147-A177-3AD203B41FA5}">
                      <a16:colId xmlns:a16="http://schemas.microsoft.com/office/drawing/2014/main" val="2782798329"/>
                    </a:ext>
                  </a:extLst>
                </a:gridCol>
                <a:gridCol w="543147">
                  <a:extLst>
                    <a:ext uri="{9D8B030D-6E8A-4147-A177-3AD203B41FA5}">
                      <a16:colId xmlns:a16="http://schemas.microsoft.com/office/drawing/2014/main" val="414832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“c”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581876"/>
                  </a:ext>
                </a:extLst>
              </a:tr>
            </a:tbl>
          </a:graphicData>
        </a:graphic>
      </p:graphicFrame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8CE12F80-D60F-481E-B253-6826123784B6}"/>
              </a:ext>
            </a:extLst>
          </p:cNvPr>
          <p:cNvSpPr txBox="1">
            <a:spLocks/>
          </p:cNvSpPr>
          <p:nvPr/>
        </p:nvSpPr>
        <p:spPr>
          <a:xfrm>
            <a:off x="838200" y="3985260"/>
            <a:ext cx="10515600" cy="2191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삽입할 노드로 </a:t>
            </a:r>
            <a:r>
              <a:rPr lang="en-US" altLang="ko-KR" dirty="0"/>
              <a:t>cursor </a:t>
            </a:r>
            <a:r>
              <a:rPr lang="ko-KR" altLang="en-US" dirty="0"/>
              <a:t>이동</a:t>
            </a:r>
            <a:endParaRPr lang="en-US" altLang="ko-KR" dirty="0"/>
          </a:p>
          <a:p>
            <a:r>
              <a:rPr lang="en-US" altLang="ko-KR" dirty="0" err="1"/>
              <a:t>Prev</a:t>
            </a:r>
            <a:r>
              <a:rPr lang="ko-KR" altLang="en-US" dirty="0"/>
              <a:t> 노드의 </a:t>
            </a:r>
            <a:r>
              <a:rPr lang="en-US" altLang="ko-KR" dirty="0"/>
              <a:t>next</a:t>
            </a:r>
            <a:r>
              <a:rPr lang="ko-KR" altLang="en-US" dirty="0"/>
              <a:t>를 삭제할 노드의 </a:t>
            </a:r>
            <a:r>
              <a:rPr lang="en-US" altLang="ko-KR" dirty="0"/>
              <a:t>next</a:t>
            </a:r>
            <a:r>
              <a:rPr lang="ko-KR" altLang="en-US" dirty="0"/>
              <a:t>로 지정</a:t>
            </a:r>
            <a:endParaRPr lang="en-US" altLang="ko-KR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B1A6496-EE22-4044-8BF3-D3B479B7061B}"/>
              </a:ext>
            </a:extLst>
          </p:cNvPr>
          <p:cNvCxnSpPr>
            <a:cxnSpLocks/>
          </p:cNvCxnSpPr>
          <p:nvPr/>
        </p:nvCxnSpPr>
        <p:spPr>
          <a:xfrm>
            <a:off x="2897382" y="2040679"/>
            <a:ext cx="5635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9B24EAB-DF44-4D04-A0F8-C5A3DB279AD4}"/>
              </a:ext>
            </a:extLst>
          </p:cNvPr>
          <p:cNvCxnSpPr>
            <a:cxnSpLocks/>
          </p:cNvCxnSpPr>
          <p:nvPr/>
        </p:nvCxnSpPr>
        <p:spPr>
          <a:xfrm>
            <a:off x="4207845" y="2040679"/>
            <a:ext cx="5635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565275C-1A64-4071-B7C0-C45C60C967DD}"/>
              </a:ext>
            </a:extLst>
          </p:cNvPr>
          <p:cNvCxnSpPr>
            <a:cxnSpLocks/>
          </p:cNvCxnSpPr>
          <p:nvPr/>
        </p:nvCxnSpPr>
        <p:spPr>
          <a:xfrm>
            <a:off x="5518308" y="2031433"/>
            <a:ext cx="563521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7DBECBF-8652-4FE5-B375-5C38CC41FAB8}"/>
              </a:ext>
            </a:extLst>
          </p:cNvPr>
          <p:cNvCxnSpPr>
            <a:cxnSpLocks/>
          </p:cNvCxnSpPr>
          <p:nvPr/>
        </p:nvCxnSpPr>
        <p:spPr>
          <a:xfrm>
            <a:off x="6828771" y="2035592"/>
            <a:ext cx="563521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3569C6F-1035-459C-B44E-285CD2676BD0}"/>
              </a:ext>
            </a:extLst>
          </p:cNvPr>
          <p:cNvCxnSpPr>
            <a:cxnSpLocks/>
          </p:cNvCxnSpPr>
          <p:nvPr/>
        </p:nvCxnSpPr>
        <p:spPr>
          <a:xfrm>
            <a:off x="8139234" y="2018028"/>
            <a:ext cx="5635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3B236BB-02D7-4432-865A-A40984477A62}"/>
              </a:ext>
            </a:extLst>
          </p:cNvPr>
          <p:cNvCxnSpPr>
            <a:cxnSpLocks/>
          </p:cNvCxnSpPr>
          <p:nvPr/>
        </p:nvCxnSpPr>
        <p:spPr>
          <a:xfrm>
            <a:off x="9449697" y="2040679"/>
            <a:ext cx="5635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원호 13">
            <a:extLst>
              <a:ext uri="{FF2B5EF4-FFF2-40B4-BE49-F238E27FC236}">
                <a16:creationId xmlns:a16="http://schemas.microsoft.com/office/drawing/2014/main" id="{21B33AE3-BCC0-456B-8BCF-DF447012C03C}"/>
              </a:ext>
            </a:extLst>
          </p:cNvPr>
          <p:cNvSpPr/>
          <p:nvPr/>
        </p:nvSpPr>
        <p:spPr>
          <a:xfrm rot="9338896">
            <a:off x="5518352" y="1164297"/>
            <a:ext cx="2396667" cy="1604649"/>
          </a:xfrm>
          <a:prstGeom prst="arc">
            <a:avLst>
              <a:gd name="adj1" fmla="val 13470261"/>
              <a:gd name="adj2" fmla="val 835486"/>
            </a:avLst>
          </a:prstGeom>
          <a:ln w="285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곱하기 기호 37">
            <a:extLst>
              <a:ext uri="{FF2B5EF4-FFF2-40B4-BE49-F238E27FC236}">
                <a16:creationId xmlns:a16="http://schemas.microsoft.com/office/drawing/2014/main" id="{EE72F063-7EA0-4417-A60E-13262BD9F731}"/>
              </a:ext>
            </a:extLst>
          </p:cNvPr>
          <p:cNvSpPr/>
          <p:nvPr/>
        </p:nvSpPr>
        <p:spPr>
          <a:xfrm>
            <a:off x="5577660" y="1682078"/>
            <a:ext cx="513041" cy="698710"/>
          </a:xfrm>
          <a:prstGeom prst="mathMultiply">
            <a:avLst>
              <a:gd name="adj1" fmla="val 413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D137B0-8F5C-49C3-BB0D-A0FE682E855F}"/>
              </a:ext>
            </a:extLst>
          </p:cNvPr>
          <p:cNvSpPr/>
          <p:nvPr/>
        </p:nvSpPr>
        <p:spPr>
          <a:xfrm>
            <a:off x="6006947" y="1605516"/>
            <a:ext cx="1346802" cy="7752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0B28991-AF58-41D8-A55B-E846AEC0A65A}"/>
              </a:ext>
            </a:extLst>
          </p:cNvPr>
          <p:cNvCxnSpPr/>
          <p:nvPr/>
        </p:nvCxnSpPr>
        <p:spPr>
          <a:xfrm flipH="1" flipV="1">
            <a:off x="7110531" y="2456121"/>
            <a:ext cx="824908" cy="8399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4678A21-CCDB-4AEA-8032-553658DD0B93}"/>
              </a:ext>
            </a:extLst>
          </p:cNvPr>
          <p:cNvSpPr txBox="1"/>
          <p:nvPr/>
        </p:nvSpPr>
        <p:spPr>
          <a:xfrm>
            <a:off x="6269149" y="3292986"/>
            <a:ext cx="333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garbage collector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의해 삭제</a:t>
            </a:r>
          </a:p>
        </p:txBody>
      </p:sp>
    </p:spTree>
    <p:extLst>
      <p:ext uri="{BB962C8B-B14F-4D97-AF65-F5344CB8AC3E}">
        <p14:creationId xmlns:p14="http://schemas.microsoft.com/office/powerpoint/2010/main" val="2817209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462C9B-177E-40FE-A19E-D71ECB854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4389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def </a:t>
            </a:r>
            <a:r>
              <a:rPr lang="en-US" altLang="ko-KR" sz="1800" dirty="0" err="1"/>
              <a:t>insertAt</a:t>
            </a:r>
            <a:r>
              <a:rPr lang="en-US" altLang="ko-KR" sz="1800" dirty="0"/>
              <a:t>(self, </a:t>
            </a:r>
            <a:r>
              <a:rPr lang="en-US" altLang="ko-KR" sz="1800" dirty="0" err="1"/>
              <a:t>objInsert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idxInsert</a:t>
            </a:r>
            <a:r>
              <a:rPr lang="en-US" altLang="ko-KR" sz="1800" dirty="0"/>
              <a:t>):</a:t>
            </a:r>
          </a:p>
          <a:p>
            <a:pPr marL="0" indent="0"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nodeNew</a:t>
            </a:r>
            <a:r>
              <a:rPr lang="en-US" altLang="ko-KR" sz="1800" dirty="0"/>
              <a:t> = Node(</a:t>
            </a:r>
            <a:r>
              <a:rPr lang="en-US" altLang="ko-KR" sz="1800" dirty="0" err="1"/>
              <a:t>objValue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objInsert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nodePrev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self.get</a:t>
            </a:r>
            <a:r>
              <a:rPr lang="en-US" altLang="ko-KR" sz="1800" dirty="0"/>
              <a:t>(</a:t>
            </a:r>
            <a:r>
              <a:rPr lang="en-US" altLang="ko-KR" sz="1800" dirty="0" err="1"/>
              <a:t>idxInsert</a:t>
            </a:r>
            <a:r>
              <a:rPr lang="en-US" altLang="ko-KR" sz="1800" dirty="0"/>
              <a:t> - 1)</a:t>
            </a:r>
          </a:p>
          <a:p>
            <a:pPr marL="0" indent="0"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nodeNext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nodePrev.getNext</a:t>
            </a:r>
            <a:r>
              <a:rPr lang="en-US" altLang="ko-KR" sz="1800" dirty="0"/>
              <a:t>()</a:t>
            </a:r>
          </a:p>
          <a:p>
            <a:pPr marL="0" indent="0"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nodePrev.setNext</a:t>
            </a:r>
            <a:r>
              <a:rPr lang="en-US" altLang="ko-KR" sz="1800" dirty="0"/>
              <a:t>(</a:t>
            </a:r>
            <a:r>
              <a:rPr lang="en-US" altLang="ko-KR" sz="1800" dirty="0" err="1"/>
              <a:t>nodeNew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nodeNew.setNext</a:t>
            </a:r>
            <a:r>
              <a:rPr lang="en-US" altLang="ko-KR" sz="1800" dirty="0"/>
              <a:t>(</a:t>
            </a:r>
            <a:r>
              <a:rPr lang="en-US" altLang="ko-KR" sz="1800" dirty="0" err="1"/>
              <a:t>nodeNext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self.size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self.size</a:t>
            </a:r>
            <a:r>
              <a:rPr lang="en-US" altLang="ko-KR" sz="1800" dirty="0"/>
              <a:t> + 1</a:t>
            </a:r>
            <a:endParaRPr lang="ko-KR" altLang="en-US" sz="18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b="1" dirty="0"/>
              <a:t>연결 리스트 코드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9207795" y="932295"/>
            <a:ext cx="2984204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FB6050-E21B-4A84-825F-F290DB7DE8E6}"/>
              </a:ext>
            </a:extLst>
          </p:cNvPr>
          <p:cNvSpPr/>
          <p:nvPr/>
        </p:nvSpPr>
        <p:spPr>
          <a:xfrm>
            <a:off x="5401341" y="932295"/>
            <a:ext cx="6217346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내용 개체 틀 5">
            <a:extLst>
              <a:ext uri="{FF2B5EF4-FFF2-40B4-BE49-F238E27FC236}">
                <a16:creationId xmlns:a16="http://schemas.microsoft.com/office/drawing/2014/main" id="{3C37D98E-9435-4BBF-B39C-2195BE3C7BF6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474389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/>
              <a:t>def </a:t>
            </a:r>
            <a:r>
              <a:rPr lang="en-US" altLang="ko-KR" sz="1800" dirty="0" err="1"/>
              <a:t>removeAt</a:t>
            </a:r>
            <a:r>
              <a:rPr lang="en-US" altLang="ko-KR" sz="1800" dirty="0"/>
              <a:t>(self, </a:t>
            </a:r>
            <a:r>
              <a:rPr lang="en-US" altLang="ko-KR" sz="1800" dirty="0" err="1"/>
              <a:t>idxRemove</a:t>
            </a:r>
            <a:r>
              <a:rPr lang="en-US" altLang="ko-KR" sz="1800" dirty="0"/>
              <a:t>):</a:t>
            </a:r>
          </a:p>
          <a:p>
            <a:pPr marL="0" indent="0"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nodePrev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self.get</a:t>
            </a:r>
            <a:r>
              <a:rPr lang="en-US" altLang="ko-KR" sz="1800" dirty="0"/>
              <a:t>(</a:t>
            </a:r>
            <a:r>
              <a:rPr lang="en-US" altLang="ko-KR" sz="1800" dirty="0" err="1"/>
              <a:t>idxRemove</a:t>
            </a:r>
            <a:r>
              <a:rPr lang="en-US" altLang="ko-KR" sz="1800" dirty="0"/>
              <a:t> - 1)</a:t>
            </a:r>
          </a:p>
          <a:p>
            <a:pPr marL="0" indent="0"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nodeRemove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nodePrev.getNext</a:t>
            </a:r>
            <a:r>
              <a:rPr lang="en-US" altLang="ko-KR" sz="1800" dirty="0"/>
              <a:t>()</a:t>
            </a:r>
          </a:p>
          <a:p>
            <a:pPr marL="0" indent="0"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nodeNext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nodeRemove.getNext</a:t>
            </a:r>
            <a:r>
              <a:rPr lang="en-US" altLang="ko-KR" sz="1800" dirty="0"/>
              <a:t>()</a:t>
            </a:r>
          </a:p>
          <a:p>
            <a:pPr marL="0" indent="0"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nodePrev.setNext</a:t>
            </a:r>
            <a:r>
              <a:rPr lang="en-US" altLang="ko-KR" sz="1800" dirty="0"/>
              <a:t>(</a:t>
            </a:r>
            <a:r>
              <a:rPr lang="en-US" altLang="ko-KR" sz="1800" dirty="0" err="1"/>
              <a:t>nodeNext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self.size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self.size</a:t>
            </a:r>
            <a:r>
              <a:rPr lang="en-US" altLang="ko-KR" sz="1800" dirty="0"/>
              <a:t> - 1</a:t>
            </a:r>
          </a:p>
          <a:p>
            <a:pPr marL="0" indent="0">
              <a:buNone/>
            </a:pPr>
            <a:r>
              <a:rPr lang="en-US" altLang="ko-KR" sz="1800" dirty="0"/>
              <a:t>    return </a:t>
            </a:r>
            <a:r>
              <a:rPr lang="en-US" altLang="ko-KR" sz="1800" dirty="0" err="1"/>
              <a:t>nodeRemove.getValue</a:t>
            </a:r>
            <a:r>
              <a:rPr lang="en-US" altLang="ko-KR" sz="1800" dirty="0"/>
              <a:t>()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49086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연결리스트 </a:t>
            </a:r>
            <a:r>
              <a:rPr lang="en-US" altLang="ko-KR" b="1" dirty="0"/>
              <a:t>vs </a:t>
            </a:r>
            <a:r>
              <a:rPr lang="ko-KR" altLang="en-US" b="1" dirty="0"/>
              <a:t>배열리스트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9207795" y="932295"/>
            <a:ext cx="2984204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FB6050-E21B-4A84-825F-F290DB7DE8E6}"/>
              </a:ext>
            </a:extLst>
          </p:cNvPr>
          <p:cNvSpPr/>
          <p:nvPr/>
        </p:nvSpPr>
        <p:spPr>
          <a:xfrm>
            <a:off x="7634176" y="932295"/>
            <a:ext cx="3984509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4E1430B-C6A8-4595-B214-99C326595F46}"/>
              </a:ext>
            </a:extLst>
          </p:cNvPr>
          <p:cNvGraphicFramePr>
            <a:graphicFrameLocks noGrp="1"/>
          </p:cNvGraphicFramePr>
          <p:nvPr/>
        </p:nvGraphicFramePr>
        <p:xfrm>
          <a:off x="1018950" y="1690688"/>
          <a:ext cx="2447260" cy="4019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815">
                  <a:extLst>
                    <a:ext uri="{9D8B030D-6E8A-4147-A177-3AD203B41FA5}">
                      <a16:colId xmlns:a16="http://schemas.microsoft.com/office/drawing/2014/main" val="4123022578"/>
                    </a:ext>
                  </a:extLst>
                </a:gridCol>
                <a:gridCol w="611815">
                  <a:extLst>
                    <a:ext uri="{9D8B030D-6E8A-4147-A177-3AD203B41FA5}">
                      <a16:colId xmlns:a16="http://schemas.microsoft.com/office/drawing/2014/main" val="3249598682"/>
                    </a:ext>
                  </a:extLst>
                </a:gridCol>
                <a:gridCol w="611815">
                  <a:extLst>
                    <a:ext uri="{9D8B030D-6E8A-4147-A177-3AD203B41FA5}">
                      <a16:colId xmlns:a16="http://schemas.microsoft.com/office/drawing/2014/main" val="3865863492"/>
                    </a:ext>
                  </a:extLst>
                </a:gridCol>
                <a:gridCol w="611815">
                  <a:extLst>
                    <a:ext uri="{9D8B030D-6E8A-4147-A177-3AD203B41FA5}">
                      <a16:colId xmlns:a16="http://schemas.microsoft.com/office/drawing/2014/main" val="2035332185"/>
                    </a:ext>
                  </a:extLst>
                </a:gridCol>
              </a:tblGrid>
              <a:tr h="50237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696411"/>
                  </a:ext>
                </a:extLst>
              </a:tr>
              <a:tr h="50237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812318"/>
                  </a:ext>
                </a:extLst>
              </a:tr>
              <a:tr h="50237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498152"/>
                  </a:ext>
                </a:extLst>
              </a:tr>
              <a:tr h="50237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998629"/>
                  </a:ext>
                </a:extLst>
              </a:tr>
              <a:tr h="50237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019485"/>
                  </a:ext>
                </a:extLst>
              </a:tr>
              <a:tr h="50237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999673"/>
                  </a:ext>
                </a:extLst>
              </a:tr>
              <a:tr h="50237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683923"/>
                  </a:ext>
                </a:extLst>
              </a:tr>
              <a:tr h="50237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724665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6C83FA3-1736-47D6-8F77-30F147BC82CD}"/>
              </a:ext>
            </a:extLst>
          </p:cNvPr>
          <p:cNvGraphicFramePr>
            <a:graphicFrameLocks noGrp="1"/>
          </p:cNvGraphicFramePr>
          <p:nvPr/>
        </p:nvGraphicFramePr>
        <p:xfrm>
          <a:off x="4015561" y="1687120"/>
          <a:ext cx="2447260" cy="4019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815">
                  <a:extLst>
                    <a:ext uri="{9D8B030D-6E8A-4147-A177-3AD203B41FA5}">
                      <a16:colId xmlns:a16="http://schemas.microsoft.com/office/drawing/2014/main" val="4123022578"/>
                    </a:ext>
                  </a:extLst>
                </a:gridCol>
                <a:gridCol w="611815">
                  <a:extLst>
                    <a:ext uri="{9D8B030D-6E8A-4147-A177-3AD203B41FA5}">
                      <a16:colId xmlns:a16="http://schemas.microsoft.com/office/drawing/2014/main" val="3249598682"/>
                    </a:ext>
                  </a:extLst>
                </a:gridCol>
                <a:gridCol w="611815">
                  <a:extLst>
                    <a:ext uri="{9D8B030D-6E8A-4147-A177-3AD203B41FA5}">
                      <a16:colId xmlns:a16="http://schemas.microsoft.com/office/drawing/2014/main" val="3865863492"/>
                    </a:ext>
                  </a:extLst>
                </a:gridCol>
                <a:gridCol w="611815">
                  <a:extLst>
                    <a:ext uri="{9D8B030D-6E8A-4147-A177-3AD203B41FA5}">
                      <a16:colId xmlns:a16="http://schemas.microsoft.com/office/drawing/2014/main" val="2035332185"/>
                    </a:ext>
                  </a:extLst>
                </a:gridCol>
              </a:tblGrid>
              <a:tr h="50237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696411"/>
                  </a:ext>
                </a:extLst>
              </a:tr>
              <a:tr h="50237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812318"/>
                  </a:ext>
                </a:extLst>
              </a:tr>
              <a:tr h="50237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498152"/>
                  </a:ext>
                </a:extLst>
              </a:tr>
              <a:tr h="50237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998629"/>
                  </a:ext>
                </a:extLst>
              </a:tr>
              <a:tr h="50237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019485"/>
                  </a:ext>
                </a:extLst>
              </a:tr>
              <a:tr h="50237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999673"/>
                  </a:ext>
                </a:extLst>
              </a:tr>
              <a:tr h="50237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683923"/>
                  </a:ext>
                </a:extLst>
              </a:tr>
              <a:tr h="50237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72466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3FEBABF-2B19-412E-9D0A-A7B222CEA2BD}"/>
              </a:ext>
            </a:extLst>
          </p:cNvPr>
          <p:cNvSpPr txBox="1"/>
          <p:nvPr/>
        </p:nvSpPr>
        <p:spPr>
          <a:xfrm>
            <a:off x="1661331" y="6017338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Array List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A791EF-B0FF-49B8-8FC9-A8E7D37B0C97}"/>
              </a:ext>
            </a:extLst>
          </p:cNvPr>
          <p:cNvSpPr txBox="1"/>
          <p:nvPr/>
        </p:nvSpPr>
        <p:spPr>
          <a:xfrm>
            <a:off x="4657944" y="6017338"/>
            <a:ext cx="128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Linked List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0059843-31EA-41E6-986E-3509CA52ECBB}"/>
              </a:ext>
            </a:extLst>
          </p:cNvPr>
          <p:cNvCxnSpPr/>
          <p:nvPr/>
        </p:nvCxnSpPr>
        <p:spPr>
          <a:xfrm flipH="1">
            <a:off x="4369978" y="3696620"/>
            <a:ext cx="1041991" cy="978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515D791-8B34-465D-AA1F-5EF866D353F9}"/>
              </a:ext>
            </a:extLst>
          </p:cNvPr>
          <p:cNvCxnSpPr/>
          <p:nvPr/>
        </p:nvCxnSpPr>
        <p:spPr>
          <a:xfrm flipV="1">
            <a:off x="4401876" y="2154841"/>
            <a:ext cx="499730" cy="2477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D5C7F6A-F866-45C6-851E-1EF426683A02}"/>
              </a:ext>
            </a:extLst>
          </p:cNvPr>
          <p:cNvCxnSpPr/>
          <p:nvPr/>
        </p:nvCxnSpPr>
        <p:spPr>
          <a:xfrm>
            <a:off x="5239191" y="1998338"/>
            <a:ext cx="619345" cy="459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C45A5961-8ED7-4150-98E2-DA7F775D5F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989311"/>
              </p:ext>
            </p:extLst>
          </p:nvPr>
        </p:nvGraphicFramePr>
        <p:xfrm>
          <a:off x="7418870" y="1687120"/>
          <a:ext cx="4199817" cy="4019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9939">
                  <a:extLst>
                    <a:ext uri="{9D8B030D-6E8A-4147-A177-3AD203B41FA5}">
                      <a16:colId xmlns:a16="http://schemas.microsoft.com/office/drawing/2014/main" val="1316863447"/>
                    </a:ext>
                  </a:extLst>
                </a:gridCol>
                <a:gridCol w="1399939">
                  <a:extLst>
                    <a:ext uri="{9D8B030D-6E8A-4147-A177-3AD203B41FA5}">
                      <a16:colId xmlns:a16="http://schemas.microsoft.com/office/drawing/2014/main" val="3811124490"/>
                    </a:ext>
                  </a:extLst>
                </a:gridCol>
                <a:gridCol w="1399939">
                  <a:extLst>
                    <a:ext uri="{9D8B030D-6E8A-4147-A177-3AD203B41FA5}">
                      <a16:colId xmlns:a16="http://schemas.microsoft.com/office/drawing/2014/main" val="3993600213"/>
                    </a:ext>
                  </a:extLst>
                </a:gridCol>
              </a:tblGrid>
              <a:tr h="71219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추가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삭제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Index</a:t>
                      </a:r>
                      <a:r>
                        <a:rPr lang="ko-KR" altLang="en-US" dirty="0"/>
                        <a:t> 조회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610921006"/>
                  </a:ext>
                </a:extLst>
              </a:tr>
              <a:tr h="1653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Array List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빠름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느림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빠름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느림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95819670"/>
                  </a:ext>
                </a:extLst>
              </a:tr>
              <a:tr h="1653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Linked List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빠름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느림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빠름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느림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788073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832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연결리스트 </a:t>
            </a:r>
            <a:r>
              <a:rPr lang="en-US" altLang="ko-KR" b="1" dirty="0"/>
              <a:t>vs </a:t>
            </a:r>
            <a:r>
              <a:rPr lang="ko-KR" altLang="en-US" b="1" dirty="0"/>
              <a:t>배열리스트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9207795" y="932295"/>
            <a:ext cx="2984204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FB6050-E21B-4A84-825F-F290DB7DE8E6}"/>
              </a:ext>
            </a:extLst>
          </p:cNvPr>
          <p:cNvSpPr/>
          <p:nvPr/>
        </p:nvSpPr>
        <p:spPr>
          <a:xfrm>
            <a:off x="7634176" y="932295"/>
            <a:ext cx="3984509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내용 개체 틀 5">
            <a:extLst>
              <a:ext uri="{FF2B5EF4-FFF2-40B4-BE49-F238E27FC236}">
                <a16:creationId xmlns:a16="http://schemas.microsoft.com/office/drawing/2014/main" id="{251E2DBA-9319-4303-8E8B-9379400AB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4389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err="1"/>
              <a:t>start_time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time.time</a:t>
            </a:r>
            <a:r>
              <a:rPr lang="en-US" altLang="ko-KR" sz="1800" dirty="0"/>
              <a:t>()</a:t>
            </a:r>
          </a:p>
          <a:p>
            <a:pPr marL="0" indent="0">
              <a:buNone/>
            </a:pPr>
            <a:r>
              <a:rPr lang="en-US" altLang="ko-KR" sz="1800" dirty="0"/>
              <a:t>list1.insertAt(</a:t>
            </a:r>
            <a:r>
              <a:rPr lang="en-US" altLang="ko-KR" sz="1800" dirty="0" err="1"/>
              <a:t>val_insert</a:t>
            </a:r>
            <a:r>
              <a:rPr lang="en-US" altLang="ko-KR" sz="1800" dirty="0"/>
              <a:t>, int(</a:t>
            </a:r>
            <a:r>
              <a:rPr lang="en-US" altLang="ko-KR" sz="1800" dirty="0" err="1"/>
              <a:t>total_len</a:t>
            </a:r>
            <a:r>
              <a:rPr lang="en-US" altLang="ko-KR" sz="1800" dirty="0"/>
              <a:t> / 2))</a:t>
            </a:r>
          </a:p>
          <a:p>
            <a:pPr marL="0" indent="0">
              <a:buNone/>
            </a:pPr>
            <a:r>
              <a:rPr lang="en-US" altLang="ko-KR" sz="1800" dirty="0"/>
              <a:t>print(</a:t>
            </a:r>
            <a:r>
              <a:rPr lang="en-US" altLang="ko-KR" sz="1800" dirty="0" err="1"/>
              <a:t>time.time</a:t>
            </a:r>
            <a:r>
              <a:rPr lang="en-US" altLang="ko-KR" sz="1800" dirty="0"/>
              <a:t>() - </a:t>
            </a:r>
            <a:r>
              <a:rPr lang="en-US" altLang="ko-KR" sz="1800" dirty="0" err="1"/>
              <a:t>start_time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endParaRPr lang="en-US" altLang="ko-KR" sz="1800" dirty="0"/>
          </a:p>
        </p:txBody>
      </p:sp>
      <p:sp>
        <p:nvSpPr>
          <p:cNvPr id="16" name="내용 개체 틀 5">
            <a:extLst>
              <a:ext uri="{FF2B5EF4-FFF2-40B4-BE49-F238E27FC236}">
                <a16:creationId xmlns:a16="http://schemas.microsoft.com/office/drawing/2014/main" id="{E2DD1472-7F32-4733-A16A-2522D3F096F8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474389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 err="1"/>
              <a:t>start_time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time.time</a:t>
            </a:r>
            <a:r>
              <a:rPr lang="en-US" altLang="ko-KR" sz="1800" dirty="0"/>
              <a:t>()</a:t>
            </a:r>
          </a:p>
          <a:p>
            <a:pPr marL="0" indent="0">
              <a:buNone/>
            </a:pPr>
            <a:r>
              <a:rPr lang="en-US" altLang="ko-KR" sz="1800" dirty="0"/>
              <a:t>for </a:t>
            </a:r>
            <a:r>
              <a:rPr lang="en-US" altLang="ko-KR" sz="1800" dirty="0" err="1"/>
              <a:t>itr</a:t>
            </a:r>
            <a:r>
              <a:rPr lang="en-US" altLang="ko-KR" sz="1800" dirty="0"/>
              <a:t> in range(0, </a:t>
            </a:r>
            <a:r>
              <a:rPr lang="en-US" altLang="ko-KR" sz="1800" dirty="0" err="1"/>
              <a:t>idx_insert</a:t>
            </a:r>
            <a:r>
              <a:rPr lang="en-US" altLang="ko-KR" sz="1800" dirty="0"/>
              <a:t>):    </a:t>
            </a:r>
          </a:p>
          <a:p>
            <a:pPr marL="0" indent="0">
              <a:buNone/>
            </a:pPr>
            <a:r>
              <a:rPr lang="en-US" altLang="ko-KR" sz="1800" dirty="0"/>
              <a:t>	y[</a:t>
            </a:r>
            <a:r>
              <a:rPr lang="en-US" altLang="ko-KR" sz="1800" dirty="0" err="1"/>
              <a:t>itr</a:t>
            </a:r>
            <a:r>
              <a:rPr lang="en-US" altLang="ko-KR" sz="1800" dirty="0"/>
              <a:t>] = x[</a:t>
            </a:r>
            <a:r>
              <a:rPr lang="en-US" altLang="ko-KR" sz="1800" dirty="0" err="1"/>
              <a:t>itr</a:t>
            </a:r>
            <a:r>
              <a:rPr lang="en-US" altLang="ko-KR" sz="1800" dirty="0"/>
              <a:t>]</a:t>
            </a:r>
          </a:p>
          <a:p>
            <a:pPr marL="0" indent="0">
              <a:buNone/>
            </a:pPr>
            <a:r>
              <a:rPr lang="en-US" altLang="ko-KR" sz="1800" dirty="0"/>
              <a:t>y[</a:t>
            </a:r>
            <a:r>
              <a:rPr lang="en-US" altLang="ko-KR" sz="1800" dirty="0" err="1"/>
              <a:t>idx_insert</a:t>
            </a:r>
            <a:r>
              <a:rPr lang="en-US" altLang="ko-KR" sz="1800" dirty="0"/>
              <a:t>] = </a:t>
            </a:r>
            <a:r>
              <a:rPr lang="en-US" altLang="ko-KR" sz="1800" dirty="0" err="1"/>
              <a:t>val_insert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for </a:t>
            </a:r>
            <a:r>
              <a:rPr lang="en-US" altLang="ko-KR" sz="1800" dirty="0" err="1"/>
              <a:t>itr</a:t>
            </a:r>
            <a:r>
              <a:rPr lang="en-US" altLang="ko-KR" sz="1800" dirty="0"/>
              <a:t> in range(</a:t>
            </a:r>
            <a:r>
              <a:rPr lang="en-US" altLang="ko-KR" sz="1800" dirty="0" err="1"/>
              <a:t>idx_insert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len</a:t>
            </a:r>
            <a:r>
              <a:rPr lang="en-US" altLang="ko-KR" sz="1800" dirty="0"/>
              <a:t>(x)):    </a:t>
            </a:r>
          </a:p>
          <a:p>
            <a:pPr marL="0" indent="0">
              <a:buNone/>
            </a:pPr>
            <a:r>
              <a:rPr lang="en-US" altLang="ko-KR" sz="1800" dirty="0"/>
              <a:t>	y[itr+1] = x[</a:t>
            </a:r>
            <a:r>
              <a:rPr lang="en-US" altLang="ko-KR" sz="1800" dirty="0" err="1"/>
              <a:t>itr</a:t>
            </a:r>
            <a:r>
              <a:rPr lang="en-US" altLang="ko-KR" sz="1800" dirty="0"/>
              <a:t>]</a:t>
            </a:r>
          </a:p>
          <a:p>
            <a:pPr marL="0" indent="0">
              <a:buNone/>
            </a:pPr>
            <a:r>
              <a:rPr lang="en-US" altLang="ko-KR" sz="1800" dirty="0"/>
              <a:t>x = y</a:t>
            </a:r>
          </a:p>
          <a:p>
            <a:pPr marL="0" indent="0">
              <a:buNone/>
            </a:pPr>
            <a:r>
              <a:rPr lang="en-US" altLang="ko-KR" sz="1800" dirty="0"/>
              <a:t>print(</a:t>
            </a:r>
            <a:r>
              <a:rPr lang="en-US" altLang="ko-KR" sz="1800" dirty="0" err="1"/>
              <a:t>time.time</a:t>
            </a:r>
            <a:r>
              <a:rPr lang="en-US" altLang="ko-KR" sz="1800" dirty="0"/>
              <a:t>() - </a:t>
            </a:r>
            <a:r>
              <a:rPr lang="en-US" altLang="ko-KR" sz="1800" dirty="0" err="1"/>
              <a:t>start_time</a:t>
            </a:r>
            <a:r>
              <a:rPr lang="en-US" altLang="ko-KR" sz="1800" dirty="0"/>
              <a:t>)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ADE7B37-A691-4E8D-876E-90E5ECDEFB48}"/>
              </a:ext>
            </a:extLst>
          </p:cNvPr>
          <p:cNvCxnSpPr/>
          <p:nvPr/>
        </p:nvCxnSpPr>
        <p:spPr>
          <a:xfrm>
            <a:off x="5837274" y="1825625"/>
            <a:ext cx="0" cy="451138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437F87A-3006-479B-9C49-CDBB183C5534}"/>
              </a:ext>
            </a:extLst>
          </p:cNvPr>
          <p:cNvSpPr txBox="1"/>
          <p:nvPr/>
        </p:nvSpPr>
        <p:spPr>
          <a:xfrm>
            <a:off x="6092455" y="5556373"/>
            <a:ext cx="264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0.12168049812316895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63DEA0-7771-42E7-9C14-0EC49814FA05}"/>
              </a:ext>
            </a:extLst>
          </p:cNvPr>
          <p:cNvSpPr txBox="1"/>
          <p:nvPr/>
        </p:nvSpPr>
        <p:spPr>
          <a:xfrm>
            <a:off x="838200" y="5556373"/>
            <a:ext cx="277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0.057846784591674805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976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5B6E184-E171-4109-8BF0-6D143ACF3953}"/>
              </a:ext>
            </a:extLst>
          </p:cNvPr>
          <p:cNvSpPr txBox="1"/>
          <p:nvPr/>
        </p:nvSpPr>
        <p:spPr>
          <a:xfrm>
            <a:off x="4161815" y="2875002"/>
            <a:ext cx="38683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/>
              <a:t>스택과 큐</a:t>
            </a:r>
            <a:endParaRPr lang="ko-KR" altLang="en-US" sz="6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E09162-46E3-4F11-A301-91501E553534}"/>
              </a:ext>
            </a:extLst>
          </p:cNvPr>
          <p:cNvSpPr/>
          <p:nvPr/>
        </p:nvSpPr>
        <p:spPr>
          <a:xfrm>
            <a:off x="1" y="3198598"/>
            <a:ext cx="4061636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9D1FB9-D2FC-4784-B28A-3257847DDC39}"/>
              </a:ext>
            </a:extLst>
          </p:cNvPr>
          <p:cNvSpPr/>
          <p:nvPr/>
        </p:nvSpPr>
        <p:spPr>
          <a:xfrm>
            <a:off x="8130361" y="3198598"/>
            <a:ext cx="4061638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062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스택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CCCD7-FA1C-47B0-BBA9-85B785F9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68247" cy="4351338"/>
          </a:xfrm>
        </p:spPr>
        <p:txBody>
          <a:bodyPr/>
          <a:lstStyle/>
          <a:p>
            <a:r>
              <a:rPr lang="ko-KR" altLang="en-US" sz="3600" b="1" dirty="0"/>
              <a:t>스택</a:t>
            </a:r>
            <a:r>
              <a:rPr lang="en-US" altLang="ko-KR" sz="3600" b="1" dirty="0"/>
              <a:t>(Stack)</a:t>
            </a:r>
            <a:r>
              <a:rPr lang="ko-KR" altLang="en-US" dirty="0"/>
              <a:t>이란 가장</a:t>
            </a:r>
            <a:r>
              <a:rPr lang="en-US" altLang="ko-KR" dirty="0"/>
              <a:t> </a:t>
            </a:r>
            <a:r>
              <a:rPr lang="ko-KR" altLang="en-US" dirty="0"/>
              <a:t>먼저 입력된 데이터가 가장 나중에 </a:t>
            </a:r>
            <a:br>
              <a:rPr lang="en-US" altLang="ko-KR" dirty="0"/>
            </a:br>
            <a:r>
              <a:rPr lang="ko-KR" altLang="en-US" dirty="0" err="1"/>
              <a:t>나오게되는</a:t>
            </a:r>
            <a:r>
              <a:rPr lang="ko-KR" altLang="en-US" dirty="0"/>
              <a:t> 자료구조</a:t>
            </a:r>
            <a:endParaRPr lang="en-US" altLang="ko-KR" dirty="0"/>
          </a:p>
          <a:p>
            <a:r>
              <a:rPr lang="ko-KR" altLang="en-US" dirty="0"/>
              <a:t>스택은 </a:t>
            </a:r>
            <a:r>
              <a:rPr lang="ko-KR" altLang="en-US" dirty="0" err="1"/>
              <a:t>후입선출형</a:t>
            </a:r>
            <a:r>
              <a:rPr lang="ko-KR" altLang="en-US" dirty="0"/>
              <a:t> </a:t>
            </a:r>
            <a:r>
              <a:rPr lang="en-US" altLang="ko-KR" dirty="0"/>
              <a:t>(Last-In, </a:t>
            </a:r>
            <a:r>
              <a:rPr lang="en-US" altLang="ko-KR" dirty="0" err="1"/>
              <a:t>Fisrt</a:t>
            </a:r>
            <a:r>
              <a:rPr lang="en-US" altLang="ko-KR" dirty="0"/>
              <a:t>-Out: LIFO)</a:t>
            </a:r>
          </a:p>
          <a:p>
            <a:r>
              <a:rPr lang="ko-KR" altLang="en-US" dirty="0"/>
              <a:t>스택의 주요 연산</a:t>
            </a:r>
            <a:endParaRPr lang="en-US" altLang="ko-KR" dirty="0"/>
          </a:p>
          <a:p>
            <a:pPr lvl="1"/>
            <a:r>
              <a:rPr lang="en-US" altLang="ko-KR" dirty="0"/>
              <a:t>pop(): </a:t>
            </a:r>
            <a:r>
              <a:rPr lang="ko-KR" altLang="en-US" dirty="0"/>
              <a:t>스택에서 가장 위에 있는 요소를 반환 및 제거</a:t>
            </a:r>
            <a:endParaRPr lang="en-US" altLang="ko-KR" dirty="0"/>
          </a:p>
          <a:p>
            <a:pPr lvl="1"/>
            <a:r>
              <a:rPr lang="en-US" altLang="ko-KR" dirty="0"/>
              <a:t>push(item): item</a:t>
            </a:r>
            <a:r>
              <a:rPr lang="ko-KR" altLang="en-US" dirty="0"/>
              <a:t>을 스택의 가장 위에 추가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2688000" y="932295"/>
            <a:ext cx="9504000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FB6050-E21B-4A84-825F-F290DB7DE8E6}"/>
              </a:ext>
            </a:extLst>
          </p:cNvPr>
          <p:cNvSpPr/>
          <p:nvPr/>
        </p:nvSpPr>
        <p:spPr>
          <a:xfrm>
            <a:off x="2114686" y="932295"/>
            <a:ext cx="9504000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9917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연결리스트를 이용한 스택 구현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8825022" y="932295"/>
            <a:ext cx="3366977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FB6050-E21B-4A84-825F-F290DB7DE8E6}"/>
              </a:ext>
            </a:extLst>
          </p:cNvPr>
          <p:cNvSpPr/>
          <p:nvPr/>
        </p:nvSpPr>
        <p:spPr>
          <a:xfrm>
            <a:off x="11353800" y="932295"/>
            <a:ext cx="264886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52079DE-BECA-4054-8FD8-BBB13BD55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class Stack:</a:t>
            </a:r>
          </a:p>
          <a:p>
            <a:pPr marL="0" indent="0">
              <a:buNone/>
            </a:pPr>
            <a:r>
              <a:rPr lang="en-US" altLang="ko-KR" sz="1800" dirty="0"/>
              <a:t>    def __</a:t>
            </a:r>
            <a:r>
              <a:rPr lang="en-US" altLang="ko-KR" sz="1800" dirty="0" err="1"/>
              <a:t>init</a:t>
            </a:r>
            <a:r>
              <a:rPr lang="en-US" altLang="ko-KR" sz="1800" dirty="0"/>
              <a:t>__(self):</a:t>
            </a:r>
          </a:p>
          <a:p>
            <a:pPr marL="0" indent="0">
              <a:buNone/>
            </a:pPr>
            <a:r>
              <a:rPr lang="en-US" altLang="ko-KR" sz="1800" dirty="0"/>
              <a:t>        </a:t>
            </a:r>
            <a:r>
              <a:rPr lang="en-US" altLang="ko-KR" sz="1800" dirty="0" err="1"/>
              <a:t>self.lst_instance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SinglyLinkedList</a:t>
            </a:r>
            <a:r>
              <a:rPr lang="en-US" altLang="ko-KR" sz="1800" dirty="0"/>
              <a:t>()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def pop(self):</a:t>
            </a:r>
          </a:p>
          <a:p>
            <a:pPr marL="0" indent="0">
              <a:buNone/>
            </a:pPr>
            <a:r>
              <a:rPr lang="en-US" altLang="ko-KR" sz="1800" dirty="0"/>
              <a:t>        return </a:t>
            </a:r>
            <a:r>
              <a:rPr lang="en-US" altLang="ko-KR" sz="1800" dirty="0" err="1"/>
              <a:t>self.lst_instance.removeAt</a:t>
            </a:r>
            <a:r>
              <a:rPr lang="en-US" altLang="ko-KR" sz="1800" dirty="0"/>
              <a:t>(0)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def push(self, value):</a:t>
            </a:r>
          </a:p>
          <a:p>
            <a:pPr marL="0" indent="0">
              <a:buNone/>
            </a:pPr>
            <a:r>
              <a:rPr lang="en-US" altLang="ko-KR" sz="1800" dirty="0"/>
              <a:t>        </a:t>
            </a:r>
            <a:r>
              <a:rPr lang="en-US" altLang="ko-KR" sz="1800" dirty="0" err="1"/>
              <a:t>self.lst_instance.insertAt</a:t>
            </a:r>
            <a:r>
              <a:rPr lang="en-US" altLang="ko-KR" sz="1800" dirty="0"/>
              <a:t>(value, 0)</a:t>
            </a:r>
            <a:endParaRPr lang="ko-KR" altLang="en-US" sz="1800" dirty="0"/>
          </a:p>
        </p:txBody>
      </p:sp>
      <p:sp>
        <p:nvSpPr>
          <p:cNvPr id="9" name="내용 개체 틀 6">
            <a:extLst>
              <a:ext uri="{FF2B5EF4-FFF2-40B4-BE49-F238E27FC236}">
                <a16:creationId xmlns:a16="http://schemas.microsoft.com/office/drawing/2014/main" id="{F7C91DD4-AC39-4C99-A2E2-CB8AA37422E3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/>
              <a:t>stack = Stack()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err="1"/>
              <a:t>stack.push</a:t>
            </a:r>
            <a:r>
              <a:rPr lang="en-US" altLang="ko-KR" sz="1800" dirty="0"/>
              <a:t>("a")</a:t>
            </a:r>
          </a:p>
          <a:p>
            <a:pPr marL="0" indent="0">
              <a:buNone/>
            </a:pPr>
            <a:r>
              <a:rPr lang="en-US" altLang="ko-KR" sz="1800" dirty="0" err="1"/>
              <a:t>stack.push</a:t>
            </a:r>
            <a:r>
              <a:rPr lang="en-US" altLang="ko-KR" sz="1800" dirty="0"/>
              <a:t>("b")</a:t>
            </a:r>
          </a:p>
          <a:p>
            <a:pPr marL="0" indent="0">
              <a:buNone/>
            </a:pPr>
            <a:r>
              <a:rPr lang="en-US" altLang="ko-KR" sz="1800" dirty="0" err="1"/>
              <a:t>stack.push</a:t>
            </a:r>
            <a:r>
              <a:rPr lang="en-US" altLang="ko-KR" sz="1800" dirty="0"/>
              <a:t>("c")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print(</a:t>
            </a:r>
            <a:r>
              <a:rPr lang="en-US" altLang="ko-KR" sz="1800" dirty="0" err="1"/>
              <a:t>stack.pop</a:t>
            </a:r>
            <a:r>
              <a:rPr lang="en-US" altLang="ko-KR" sz="1800" dirty="0"/>
              <a:t>())</a:t>
            </a:r>
          </a:p>
          <a:p>
            <a:pPr marL="0" indent="0">
              <a:buNone/>
            </a:pPr>
            <a:r>
              <a:rPr lang="en-US" altLang="ko-KR" sz="1800" dirty="0"/>
              <a:t>print(</a:t>
            </a:r>
            <a:r>
              <a:rPr lang="en-US" altLang="ko-KR" sz="1800" dirty="0" err="1"/>
              <a:t>stack.pop</a:t>
            </a:r>
            <a:r>
              <a:rPr lang="en-US" altLang="ko-KR" sz="1800" dirty="0"/>
              <a:t>())</a:t>
            </a:r>
          </a:p>
          <a:p>
            <a:pPr marL="0" indent="0">
              <a:buNone/>
            </a:pPr>
            <a:r>
              <a:rPr lang="en-US" altLang="ko-KR" sz="1800" dirty="0"/>
              <a:t>print(</a:t>
            </a:r>
            <a:r>
              <a:rPr lang="en-US" altLang="ko-KR" sz="1800" dirty="0" err="1"/>
              <a:t>stack.pop</a:t>
            </a:r>
            <a:r>
              <a:rPr lang="en-US" altLang="ko-KR" sz="1800" dirty="0"/>
              <a:t>())</a:t>
            </a:r>
            <a:endParaRPr lang="ko-KR" altLang="en-US" sz="18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A7F7D44-BDD3-468E-B896-53AD0CB6B07E}"/>
              </a:ext>
            </a:extLst>
          </p:cNvPr>
          <p:cNvCxnSpPr/>
          <p:nvPr/>
        </p:nvCxnSpPr>
        <p:spPr>
          <a:xfrm>
            <a:off x="5837274" y="1825625"/>
            <a:ext cx="0" cy="451138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499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파이썬</a:t>
            </a:r>
            <a:r>
              <a:rPr lang="ko-KR" altLang="en-US" b="1" dirty="0"/>
              <a:t> 리스트를 이용한 스택 구현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9590566" y="932295"/>
            <a:ext cx="2601433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FB6050-E21B-4A84-825F-F290DB7DE8E6}"/>
              </a:ext>
            </a:extLst>
          </p:cNvPr>
          <p:cNvSpPr/>
          <p:nvPr/>
        </p:nvSpPr>
        <p:spPr>
          <a:xfrm>
            <a:off x="11353800" y="932295"/>
            <a:ext cx="264886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52079DE-BECA-4054-8FD8-BBB13BD55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1800" dirty="0"/>
              <a:t>class Stack:</a:t>
            </a:r>
          </a:p>
          <a:p>
            <a:pPr marL="0" indent="0">
              <a:buNone/>
            </a:pPr>
            <a:r>
              <a:rPr lang="en-US" altLang="ko-KR" sz="1800" dirty="0"/>
              <a:t>    def __</a:t>
            </a:r>
            <a:r>
              <a:rPr lang="en-US" altLang="ko-KR" sz="1800" dirty="0" err="1"/>
              <a:t>init</a:t>
            </a:r>
            <a:r>
              <a:rPr lang="en-US" altLang="ko-KR" sz="1800" dirty="0"/>
              <a:t>__(self):</a:t>
            </a:r>
          </a:p>
          <a:p>
            <a:pPr marL="0" indent="0">
              <a:buNone/>
            </a:pPr>
            <a:r>
              <a:rPr lang="en-US" altLang="ko-KR" sz="1800" dirty="0"/>
              <a:t>        </a:t>
            </a:r>
            <a:r>
              <a:rPr lang="en-US" altLang="ko-KR" sz="1800" dirty="0" err="1"/>
              <a:t>self.lst_instance</a:t>
            </a:r>
            <a:r>
              <a:rPr lang="en-US" altLang="ko-KR" sz="1800" dirty="0"/>
              <a:t> = []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def pop(self):</a:t>
            </a:r>
          </a:p>
          <a:p>
            <a:pPr marL="0" indent="0">
              <a:buNone/>
            </a:pPr>
            <a:r>
              <a:rPr lang="en-US" altLang="ko-KR" sz="1800" dirty="0"/>
              <a:t>        ??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def push(self, value):</a:t>
            </a:r>
          </a:p>
          <a:p>
            <a:pPr marL="0" indent="0">
              <a:buNone/>
            </a:pPr>
            <a:r>
              <a:rPr lang="en-US" altLang="ko-KR" sz="1800" dirty="0"/>
              <a:t>        ??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def</a:t>
            </a:r>
            <a:r>
              <a:rPr lang="ko-KR" altLang="en-US" sz="1800" dirty="0"/>
              <a:t> </a:t>
            </a:r>
            <a:r>
              <a:rPr lang="en-US" altLang="ko-KR" sz="1800" dirty="0" err="1"/>
              <a:t>is_empty</a:t>
            </a:r>
            <a:r>
              <a:rPr lang="en-US" altLang="ko-KR" sz="1800" dirty="0"/>
              <a:t>(self):</a:t>
            </a:r>
          </a:p>
          <a:p>
            <a:pPr marL="0" indent="0">
              <a:buNone/>
            </a:pPr>
            <a:r>
              <a:rPr lang="en-US" altLang="ko-KR" sz="1800" dirty="0"/>
              <a:t>        ??</a:t>
            </a:r>
            <a:endParaRPr lang="ko-KR" altLang="en-US" sz="1800" dirty="0"/>
          </a:p>
        </p:txBody>
      </p:sp>
      <p:sp>
        <p:nvSpPr>
          <p:cNvPr id="9" name="내용 개체 틀 6">
            <a:extLst>
              <a:ext uri="{FF2B5EF4-FFF2-40B4-BE49-F238E27FC236}">
                <a16:creationId xmlns:a16="http://schemas.microsoft.com/office/drawing/2014/main" id="{F7C91DD4-AC39-4C99-A2E2-CB8AA37422E3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/>
              <a:t>stack = Stack()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err="1"/>
              <a:t>stack.push</a:t>
            </a:r>
            <a:r>
              <a:rPr lang="en-US" altLang="ko-KR" sz="1800" dirty="0"/>
              <a:t>("a")</a:t>
            </a:r>
          </a:p>
          <a:p>
            <a:pPr marL="0" indent="0">
              <a:buNone/>
            </a:pPr>
            <a:r>
              <a:rPr lang="en-US" altLang="ko-KR" sz="1800" dirty="0" err="1"/>
              <a:t>stack.push</a:t>
            </a:r>
            <a:r>
              <a:rPr lang="en-US" altLang="ko-KR" sz="1800" dirty="0"/>
              <a:t>("b")</a:t>
            </a:r>
          </a:p>
          <a:p>
            <a:pPr marL="0" indent="0">
              <a:buNone/>
            </a:pPr>
            <a:r>
              <a:rPr lang="en-US" altLang="ko-KR" sz="1800" dirty="0" err="1"/>
              <a:t>stack.push</a:t>
            </a:r>
            <a:r>
              <a:rPr lang="en-US" altLang="ko-KR" sz="1800" dirty="0"/>
              <a:t>("c")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print(</a:t>
            </a:r>
            <a:r>
              <a:rPr lang="en-US" altLang="ko-KR" sz="1800" dirty="0" err="1"/>
              <a:t>stack.pop</a:t>
            </a:r>
            <a:r>
              <a:rPr lang="en-US" altLang="ko-KR" sz="1800" dirty="0"/>
              <a:t>())</a:t>
            </a:r>
          </a:p>
          <a:p>
            <a:pPr marL="0" indent="0">
              <a:buNone/>
            </a:pPr>
            <a:r>
              <a:rPr lang="en-US" altLang="ko-KR" sz="1800" dirty="0"/>
              <a:t>print(</a:t>
            </a:r>
            <a:r>
              <a:rPr lang="en-US" altLang="ko-KR" sz="1800" dirty="0" err="1"/>
              <a:t>stack.pop</a:t>
            </a:r>
            <a:r>
              <a:rPr lang="en-US" altLang="ko-KR" sz="1800" dirty="0"/>
              <a:t>())</a:t>
            </a:r>
          </a:p>
          <a:p>
            <a:pPr marL="0" indent="0">
              <a:buNone/>
            </a:pPr>
            <a:r>
              <a:rPr lang="en-US" altLang="ko-KR" sz="1800" dirty="0"/>
              <a:t>print(</a:t>
            </a:r>
            <a:r>
              <a:rPr lang="en-US" altLang="ko-KR" sz="1800" dirty="0" err="1"/>
              <a:t>stack.pop</a:t>
            </a:r>
            <a:r>
              <a:rPr lang="en-US" altLang="ko-KR" sz="1800" dirty="0"/>
              <a:t>())</a:t>
            </a:r>
          </a:p>
          <a:p>
            <a:pPr marL="0" indent="0">
              <a:buNone/>
            </a:pPr>
            <a:r>
              <a:rPr lang="en-US" altLang="ko-KR" sz="1800" dirty="0"/>
              <a:t>print(</a:t>
            </a:r>
            <a:r>
              <a:rPr lang="en-US" altLang="ko-KR" sz="1800" dirty="0" err="1"/>
              <a:t>stack.is_empty</a:t>
            </a:r>
            <a:r>
              <a:rPr lang="en-US" altLang="ko-KR" sz="1800" dirty="0"/>
              <a:t>())</a:t>
            </a:r>
            <a:endParaRPr lang="ko-KR" altLang="en-US" sz="1800" dirty="0"/>
          </a:p>
          <a:p>
            <a:pPr marL="0" indent="0">
              <a:buNone/>
            </a:pPr>
            <a:endParaRPr lang="ko-KR" altLang="en-US" sz="18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A7F7D44-BDD3-468E-B896-53AD0CB6B07E}"/>
              </a:ext>
            </a:extLst>
          </p:cNvPr>
          <p:cNvCxnSpPr/>
          <p:nvPr/>
        </p:nvCxnSpPr>
        <p:spPr>
          <a:xfrm>
            <a:off x="5837274" y="1825625"/>
            <a:ext cx="0" cy="451138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1748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CCCD7-FA1C-47B0-BBA9-85B785F9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68247" cy="4351338"/>
          </a:xfrm>
        </p:spPr>
        <p:txBody>
          <a:bodyPr/>
          <a:lstStyle/>
          <a:p>
            <a:r>
              <a:rPr lang="ko-KR" altLang="en-US" sz="3600" b="1" dirty="0"/>
              <a:t>큐</a:t>
            </a:r>
            <a:r>
              <a:rPr lang="en-US" altLang="ko-KR" sz="3600" b="1" dirty="0"/>
              <a:t>(Queue)</a:t>
            </a:r>
            <a:r>
              <a:rPr lang="ko-KR" altLang="en-US" dirty="0"/>
              <a:t>란 가장</a:t>
            </a:r>
            <a:r>
              <a:rPr lang="en-US" altLang="ko-KR" dirty="0"/>
              <a:t> </a:t>
            </a:r>
            <a:r>
              <a:rPr lang="ko-KR" altLang="en-US" dirty="0"/>
              <a:t>먼저 입력된 데이터가 가장 먼저 </a:t>
            </a:r>
            <a:br>
              <a:rPr lang="en-US" altLang="ko-KR" dirty="0"/>
            </a:br>
            <a:r>
              <a:rPr lang="ko-KR" altLang="en-US" dirty="0" err="1"/>
              <a:t>나오게되는</a:t>
            </a:r>
            <a:r>
              <a:rPr lang="ko-KR" altLang="en-US" dirty="0"/>
              <a:t> 자료구조 </a:t>
            </a:r>
            <a:endParaRPr lang="en-US" altLang="ko-KR" dirty="0"/>
          </a:p>
          <a:p>
            <a:r>
              <a:rPr lang="ko-KR" altLang="en-US" dirty="0"/>
              <a:t>큐는 선입선출형 </a:t>
            </a:r>
            <a:r>
              <a:rPr lang="en-US" altLang="ko-KR" dirty="0"/>
              <a:t>(</a:t>
            </a:r>
            <a:r>
              <a:rPr lang="en-US" altLang="ko-KR" dirty="0" err="1"/>
              <a:t>Fisrt</a:t>
            </a:r>
            <a:r>
              <a:rPr lang="en-US" altLang="ko-KR" dirty="0"/>
              <a:t>-In, </a:t>
            </a:r>
            <a:r>
              <a:rPr lang="en-US" altLang="ko-KR" dirty="0" err="1"/>
              <a:t>Fisrt</a:t>
            </a:r>
            <a:r>
              <a:rPr lang="en-US" altLang="ko-KR" dirty="0"/>
              <a:t>-Out: FIFO)</a:t>
            </a:r>
          </a:p>
          <a:p>
            <a:r>
              <a:rPr lang="ko-KR" altLang="en-US" dirty="0"/>
              <a:t>큐의 주요 연산</a:t>
            </a:r>
            <a:endParaRPr lang="en-US" altLang="ko-KR" dirty="0"/>
          </a:p>
          <a:p>
            <a:pPr lvl="1"/>
            <a:r>
              <a:rPr lang="en-US" altLang="ko-KR" dirty="0"/>
              <a:t>enqueue(item): </a:t>
            </a:r>
            <a:r>
              <a:rPr lang="ko-KR" altLang="en-US" dirty="0"/>
              <a:t>큐에 가장 끝 부분에 </a:t>
            </a:r>
            <a:r>
              <a:rPr lang="en-US" altLang="ko-KR" dirty="0"/>
              <a:t>item</a:t>
            </a:r>
            <a:r>
              <a:rPr lang="ko-KR" altLang="en-US" dirty="0"/>
              <a:t> 추가</a:t>
            </a:r>
            <a:endParaRPr lang="en-US" altLang="ko-KR" dirty="0"/>
          </a:p>
          <a:p>
            <a:pPr lvl="1"/>
            <a:r>
              <a:rPr lang="en-US" altLang="ko-KR" dirty="0"/>
              <a:t>dequeue(): </a:t>
            </a:r>
            <a:r>
              <a:rPr lang="ko-KR" altLang="en-US" dirty="0"/>
              <a:t>가장 첫 번째 요소를 반환 및 제거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2688000" y="932295"/>
            <a:ext cx="9504000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FB6050-E21B-4A84-825F-F290DB7DE8E6}"/>
              </a:ext>
            </a:extLst>
          </p:cNvPr>
          <p:cNvSpPr/>
          <p:nvPr/>
        </p:nvSpPr>
        <p:spPr>
          <a:xfrm>
            <a:off x="1573619" y="932295"/>
            <a:ext cx="10045067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380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5B6E184-E171-4109-8BF0-6D143ACF3953}"/>
              </a:ext>
            </a:extLst>
          </p:cNvPr>
          <p:cNvSpPr txBox="1"/>
          <p:nvPr/>
        </p:nvSpPr>
        <p:spPr>
          <a:xfrm>
            <a:off x="2469045" y="2875002"/>
            <a:ext cx="725390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dirty="0"/>
              <a:t>배열과 연결리스트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E09162-46E3-4F11-A301-91501E553534}"/>
              </a:ext>
            </a:extLst>
          </p:cNvPr>
          <p:cNvSpPr/>
          <p:nvPr/>
        </p:nvSpPr>
        <p:spPr>
          <a:xfrm>
            <a:off x="1" y="3198598"/>
            <a:ext cx="2351314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9D1FB9-D2FC-4784-B28A-3257847DDC39}"/>
              </a:ext>
            </a:extLst>
          </p:cNvPr>
          <p:cNvSpPr/>
          <p:nvPr/>
        </p:nvSpPr>
        <p:spPr>
          <a:xfrm>
            <a:off x="9840683" y="3198598"/>
            <a:ext cx="2351315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5184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연결리스트를 이용한 큐 구현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8346558" y="932295"/>
            <a:ext cx="3845441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FB6050-E21B-4A84-825F-F290DB7DE8E6}"/>
              </a:ext>
            </a:extLst>
          </p:cNvPr>
          <p:cNvSpPr/>
          <p:nvPr/>
        </p:nvSpPr>
        <p:spPr>
          <a:xfrm>
            <a:off x="11353800" y="932295"/>
            <a:ext cx="264886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52079DE-BECA-4054-8FD8-BBB13BD55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61521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class Queue:</a:t>
            </a:r>
          </a:p>
          <a:p>
            <a:pPr marL="0" indent="0">
              <a:buNone/>
            </a:pPr>
            <a:r>
              <a:rPr lang="en-US" altLang="ko-KR" sz="1800" dirty="0"/>
              <a:t>    def __</a:t>
            </a:r>
            <a:r>
              <a:rPr lang="en-US" altLang="ko-KR" sz="1800" dirty="0" err="1"/>
              <a:t>init</a:t>
            </a:r>
            <a:r>
              <a:rPr lang="en-US" altLang="ko-KR" sz="1800" dirty="0"/>
              <a:t>__(self):</a:t>
            </a:r>
          </a:p>
          <a:p>
            <a:pPr marL="0" indent="0">
              <a:buNone/>
            </a:pPr>
            <a:r>
              <a:rPr lang="en-US" altLang="ko-KR" sz="1800" dirty="0"/>
              <a:t>        </a:t>
            </a:r>
            <a:r>
              <a:rPr lang="en-US" altLang="ko-KR" sz="1800" dirty="0" err="1"/>
              <a:t>self.lst_instance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SinglyLinkedList</a:t>
            </a:r>
            <a:r>
              <a:rPr lang="en-US" altLang="ko-KR" sz="1800" dirty="0"/>
              <a:t>()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def enqueue(self, value):</a:t>
            </a:r>
          </a:p>
          <a:p>
            <a:pPr marL="0" indent="0">
              <a:buNone/>
            </a:pPr>
            <a:r>
              <a:rPr lang="en-US" altLang="ko-KR" sz="1800" dirty="0"/>
              <a:t>        </a:t>
            </a:r>
            <a:r>
              <a:rPr lang="en-US" altLang="ko-KR" sz="1800" dirty="0" err="1"/>
              <a:t>self.lst_instance.insertAt</a:t>
            </a:r>
            <a:r>
              <a:rPr lang="en-US" altLang="ko-KR" sz="1800" dirty="0"/>
              <a:t>(value, </a:t>
            </a:r>
            <a:r>
              <a:rPr lang="en-US" altLang="ko-KR" sz="1800" dirty="0" err="1"/>
              <a:t>self.lst_instance.getSize</a:t>
            </a:r>
            <a:r>
              <a:rPr lang="en-US" altLang="ko-KR" sz="1800" dirty="0"/>
              <a:t>())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def dequeue(self):</a:t>
            </a:r>
          </a:p>
          <a:p>
            <a:pPr marL="0" indent="0">
              <a:buNone/>
            </a:pPr>
            <a:r>
              <a:rPr lang="en-US" altLang="ko-KR" sz="1800" dirty="0"/>
              <a:t>        return </a:t>
            </a:r>
            <a:r>
              <a:rPr lang="en-US" altLang="ko-KR" sz="1800" dirty="0" err="1"/>
              <a:t>self.lst_instance.removeAt</a:t>
            </a:r>
            <a:r>
              <a:rPr lang="en-US" altLang="ko-KR" sz="1800" dirty="0"/>
              <a:t>(0)</a:t>
            </a:r>
            <a:endParaRPr lang="ko-KR" altLang="en-US" sz="1800" dirty="0"/>
          </a:p>
        </p:txBody>
      </p:sp>
      <p:sp>
        <p:nvSpPr>
          <p:cNvPr id="9" name="내용 개체 틀 6">
            <a:extLst>
              <a:ext uri="{FF2B5EF4-FFF2-40B4-BE49-F238E27FC236}">
                <a16:creationId xmlns:a16="http://schemas.microsoft.com/office/drawing/2014/main" id="{F7C91DD4-AC39-4C99-A2E2-CB8AA37422E3}"/>
              </a:ext>
            </a:extLst>
          </p:cNvPr>
          <p:cNvSpPr txBox="1">
            <a:spLocks/>
          </p:cNvSpPr>
          <p:nvPr/>
        </p:nvSpPr>
        <p:spPr>
          <a:xfrm>
            <a:off x="7878731" y="1825625"/>
            <a:ext cx="29221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/>
              <a:t>queue = Queue()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err="1"/>
              <a:t>queue.enqueue</a:t>
            </a:r>
            <a:r>
              <a:rPr lang="en-US" altLang="ko-KR" sz="1800" dirty="0"/>
              <a:t>("a")</a:t>
            </a:r>
          </a:p>
          <a:p>
            <a:pPr marL="0" indent="0">
              <a:buNone/>
            </a:pPr>
            <a:r>
              <a:rPr lang="en-US" altLang="ko-KR" sz="1800" dirty="0" err="1"/>
              <a:t>queue.enqueue</a:t>
            </a:r>
            <a:r>
              <a:rPr lang="en-US" altLang="ko-KR" sz="1800" dirty="0"/>
              <a:t>("b")</a:t>
            </a:r>
          </a:p>
          <a:p>
            <a:pPr marL="0" indent="0">
              <a:buNone/>
            </a:pPr>
            <a:r>
              <a:rPr lang="en-US" altLang="ko-KR" sz="1800" dirty="0" err="1"/>
              <a:t>queue.enqueue</a:t>
            </a:r>
            <a:r>
              <a:rPr lang="en-US" altLang="ko-KR" sz="1800" dirty="0"/>
              <a:t>("c")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print(</a:t>
            </a:r>
            <a:r>
              <a:rPr lang="en-US" altLang="ko-KR" sz="1800" dirty="0" err="1"/>
              <a:t>queue.dequeue</a:t>
            </a:r>
            <a:r>
              <a:rPr lang="en-US" altLang="ko-KR" sz="1800" dirty="0"/>
              <a:t>())</a:t>
            </a:r>
          </a:p>
          <a:p>
            <a:pPr marL="0" indent="0">
              <a:buNone/>
            </a:pPr>
            <a:r>
              <a:rPr lang="en-US" altLang="ko-KR" sz="1800" dirty="0"/>
              <a:t>print(</a:t>
            </a:r>
            <a:r>
              <a:rPr lang="en-US" altLang="ko-KR" sz="1800" dirty="0" err="1"/>
              <a:t>queue.dequeue</a:t>
            </a:r>
            <a:r>
              <a:rPr lang="en-US" altLang="ko-KR" sz="1800" dirty="0"/>
              <a:t>())</a:t>
            </a:r>
          </a:p>
          <a:p>
            <a:pPr marL="0" indent="0">
              <a:buNone/>
            </a:pPr>
            <a:r>
              <a:rPr lang="en-US" altLang="ko-KR" sz="1800" dirty="0"/>
              <a:t>print(</a:t>
            </a:r>
            <a:r>
              <a:rPr lang="en-US" altLang="ko-KR" sz="1800" dirty="0" err="1"/>
              <a:t>queue.dequeue</a:t>
            </a:r>
            <a:r>
              <a:rPr lang="en-US" altLang="ko-KR" sz="1800" dirty="0"/>
              <a:t>())</a:t>
            </a:r>
            <a:endParaRPr lang="ko-KR" altLang="en-US" sz="18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A7F7D44-BDD3-468E-B896-53AD0CB6B07E}"/>
              </a:ext>
            </a:extLst>
          </p:cNvPr>
          <p:cNvCxnSpPr/>
          <p:nvPr/>
        </p:nvCxnSpPr>
        <p:spPr>
          <a:xfrm>
            <a:off x="7666074" y="1690688"/>
            <a:ext cx="0" cy="451138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395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파이썬</a:t>
            </a:r>
            <a:r>
              <a:rPr lang="ko-KR" altLang="en-US" b="1" dirty="0"/>
              <a:t> 리스트를 이용한 큐 구현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9080204" y="932295"/>
            <a:ext cx="3111795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FB6050-E21B-4A84-825F-F290DB7DE8E6}"/>
              </a:ext>
            </a:extLst>
          </p:cNvPr>
          <p:cNvSpPr/>
          <p:nvPr/>
        </p:nvSpPr>
        <p:spPr>
          <a:xfrm>
            <a:off x="11353800" y="932295"/>
            <a:ext cx="264886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52079DE-BECA-4054-8FD8-BBB13BD55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1800" dirty="0"/>
              <a:t>class Queue :</a:t>
            </a:r>
          </a:p>
          <a:p>
            <a:pPr marL="0" indent="0">
              <a:buNone/>
            </a:pPr>
            <a:r>
              <a:rPr lang="en-US" altLang="ko-KR" sz="1800" dirty="0"/>
              <a:t> def __</a:t>
            </a:r>
            <a:r>
              <a:rPr lang="en-US" altLang="ko-KR" sz="1800" dirty="0" err="1"/>
              <a:t>init</a:t>
            </a:r>
            <a:r>
              <a:rPr lang="en-US" altLang="ko-KR" sz="1800" dirty="0"/>
              <a:t>__(self):</a:t>
            </a:r>
          </a:p>
          <a:p>
            <a:pPr marL="0" indent="0">
              <a:buNone/>
            </a:pPr>
            <a:r>
              <a:rPr lang="en-US" altLang="ko-KR" sz="1800" dirty="0"/>
              <a:t>        </a:t>
            </a:r>
            <a:r>
              <a:rPr lang="en-US" altLang="ko-KR" sz="1800" dirty="0" err="1"/>
              <a:t>self.lst_instance</a:t>
            </a:r>
            <a:r>
              <a:rPr lang="en-US" altLang="ko-KR" sz="1800" dirty="0"/>
              <a:t> = []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def enqueue(self, value):</a:t>
            </a:r>
          </a:p>
          <a:p>
            <a:pPr marL="0" indent="0">
              <a:buNone/>
            </a:pPr>
            <a:r>
              <a:rPr lang="en-US" altLang="ko-KR" sz="1800" dirty="0"/>
              <a:t>        ??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def dequeue(self):</a:t>
            </a:r>
          </a:p>
          <a:p>
            <a:pPr marL="0" indent="0">
              <a:buNone/>
            </a:pPr>
            <a:r>
              <a:rPr lang="en-US" altLang="ko-KR" sz="1800" dirty="0"/>
              <a:t>        ??</a:t>
            </a:r>
          </a:p>
          <a:p>
            <a:pPr marL="0" indent="0">
              <a:buNone/>
            </a:pPr>
            <a:r>
              <a:rPr lang="en-US" altLang="ko-KR" sz="1800" dirty="0"/>
              <a:t>    </a:t>
            </a:r>
          </a:p>
          <a:p>
            <a:pPr marL="0" indent="0">
              <a:buNone/>
            </a:pPr>
            <a:r>
              <a:rPr lang="en-US" altLang="ko-KR" sz="1800" dirty="0"/>
              <a:t>    def</a:t>
            </a:r>
            <a:r>
              <a:rPr lang="ko-KR" altLang="en-US" sz="1800" dirty="0"/>
              <a:t> </a:t>
            </a:r>
            <a:r>
              <a:rPr lang="en-US" altLang="ko-KR" sz="1800" dirty="0" err="1"/>
              <a:t>is_empty</a:t>
            </a:r>
            <a:r>
              <a:rPr lang="en-US" altLang="ko-KR" sz="1800" dirty="0"/>
              <a:t>(self):</a:t>
            </a:r>
          </a:p>
          <a:p>
            <a:pPr marL="0" indent="0">
              <a:buNone/>
            </a:pPr>
            <a:r>
              <a:rPr lang="en-US" altLang="ko-KR" sz="1800" dirty="0"/>
              <a:t>        ??</a:t>
            </a:r>
          </a:p>
        </p:txBody>
      </p:sp>
      <p:sp>
        <p:nvSpPr>
          <p:cNvPr id="9" name="내용 개체 틀 6">
            <a:extLst>
              <a:ext uri="{FF2B5EF4-FFF2-40B4-BE49-F238E27FC236}">
                <a16:creationId xmlns:a16="http://schemas.microsoft.com/office/drawing/2014/main" id="{F7C91DD4-AC39-4C99-A2E2-CB8AA37422E3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/>
              <a:t>queue = Queue()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err="1"/>
              <a:t>queue.enqueue</a:t>
            </a:r>
            <a:r>
              <a:rPr lang="en-US" altLang="ko-KR" sz="1800" dirty="0"/>
              <a:t>("a")</a:t>
            </a:r>
          </a:p>
          <a:p>
            <a:pPr marL="0" indent="0">
              <a:buNone/>
            </a:pPr>
            <a:r>
              <a:rPr lang="en-US" altLang="ko-KR" sz="1800" dirty="0" err="1"/>
              <a:t>queue.enqueue</a:t>
            </a:r>
            <a:r>
              <a:rPr lang="en-US" altLang="ko-KR" sz="1800" dirty="0"/>
              <a:t>("b")</a:t>
            </a:r>
          </a:p>
          <a:p>
            <a:pPr marL="0" indent="0">
              <a:buNone/>
            </a:pPr>
            <a:r>
              <a:rPr lang="en-US" altLang="ko-KR" sz="1800" dirty="0" err="1"/>
              <a:t>queue.enqueue</a:t>
            </a:r>
            <a:r>
              <a:rPr lang="en-US" altLang="ko-KR" sz="1800" dirty="0"/>
              <a:t>("c")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print(</a:t>
            </a:r>
            <a:r>
              <a:rPr lang="en-US" altLang="ko-KR" sz="1800" dirty="0" err="1"/>
              <a:t>queue.dequeue</a:t>
            </a:r>
            <a:r>
              <a:rPr lang="en-US" altLang="ko-KR" sz="1800" dirty="0"/>
              <a:t>())</a:t>
            </a:r>
          </a:p>
          <a:p>
            <a:pPr marL="0" indent="0">
              <a:buNone/>
            </a:pPr>
            <a:r>
              <a:rPr lang="en-US" altLang="ko-KR" sz="1800" dirty="0"/>
              <a:t>print(</a:t>
            </a:r>
            <a:r>
              <a:rPr lang="en-US" altLang="ko-KR" sz="1800" dirty="0" err="1"/>
              <a:t>queue.dequeue</a:t>
            </a:r>
            <a:r>
              <a:rPr lang="en-US" altLang="ko-KR" sz="1800" dirty="0"/>
              <a:t>())</a:t>
            </a:r>
          </a:p>
          <a:p>
            <a:pPr marL="0" indent="0">
              <a:buNone/>
            </a:pPr>
            <a:r>
              <a:rPr lang="en-US" altLang="ko-KR" sz="1800" dirty="0"/>
              <a:t>print(</a:t>
            </a:r>
            <a:r>
              <a:rPr lang="en-US" altLang="ko-KR" sz="1800" dirty="0" err="1"/>
              <a:t>queue.dequeue</a:t>
            </a:r>
            <a:r>
              <a:rPr lang="en-US" altLang="ko-KR" sz="1800" dirty="0"/>
              <a:t>())</a:t>
            </a:r>
            <a:endParaRPr lang="ko-KR" altLang="en-US" sz="18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A7F7D44-BDD3-468E-B896-53AD0CB6B07E}"/>
              </a:ext>
            </a:extLst>
          </p:cNvPr>
          <p:cNvCxnSpPr/>
          <p:nvPr/>
        </p:nvCxnSpPr>
        <p:spPr>
          <a:xfrm>
            <a:off x="5837274" y="1825625"/>
            <a:ext cx="0" cy="451138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4813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5B6E184-E171-4109-8BF0-6D143ACF3953}"/>
              </a:ext>
            </a:extLst>
          </p:cNvPr>
          <p:cNvSpPr txBox="1"/>
          <p:nvPr/>
        </p:nvSpPr>
        <p:spPr>
          <a:xfrm>
            <a:off x="5157280" y="2875002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/>
              <a:t>트리</a:t>
            </a:r>
            <a:endParaRPr lang="ko-KR" altLang="en-US" sz="6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E09162-46E3-4F11-A301-91501E553534}"/>
              </a:ext>
            </a:extLst>
          </p:cNvPr>
          <p:cNvSpPr/>
          <p:nvPr/>
        </p:nvSpPr>
        <p:spPr>
          <a:xfrm>
            <a:off x="0" y="3198598"/>
            <a:ext cx="5157279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9D1FB9-D2FC-4784-B28A-3257847DDC39}"/>
              </a:ext>
            </a:extLst>
          </p:cNvPr>
          <p:cNvSpPr/>
          <p:nvPr/>
        </p:nvSpPr>
        <p:spPr>
          <a:xfrm>
            <a:off x="7034717" y="3198598"/>
            <a:ext cx="5157282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8860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트리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CCCD7-FA1C-47B0-BBA9-85B785F9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221280" cy="4351338"/>
          </a:xfrm>
        </p:spPr>
        <p:txBody>
          <a:bodyPr/>
          <a:lstStyle/>
          <a:p>
            <a:r>
              <a:rPr lang="ko-KR" altLang="en-US" sz="3600" b="1" dirty="0"/>
              <a:t>트리</a:t>
            </a:r>
            <a:r>
              <a:rPr lang="en-US" altLang="ko-KR" sz="3600" b="1" dirty="0"/>
              <a:t>(Tree)</a:t>
            </a:r>
            <a:r>
              <a:rPr lang="ko-KR" altLang="en-US" dirty="0"/>
              <a:t>는 노드</a:t>
            </a:r>
            <a:r>
              <a:rPr lang="en-US" altLang="ko-KR" dirty="0"/>
              <a:t>(Node)</a:t>
            </a:r>
            <a:r>
              <a:rPr lang="ko-KR" altLang="en-US" dirty="0"/>
              <a:t>와 노드를 </a:t>
            </a:r>
            <a:br>
              <a:rPr lang="en-US" altLang="ko-KR" dirty="0"/>
            </a:br>
            <a:r>
              <a:rPr lang="ko-KR" altLang="en-US" dirty="0"/>
              <a:t>연결하는 링크</a:t>
            </a:r>
            <a:r>
              <a:rPr lang="en-US" altLang="ko-KR" dirty="0"/>
              <a:t>(Link)</a:t>
            </a:r>
            <a:r>
              <a:rPr lang="ko-KR" altLang="en-US" dirty="0"/>
              <a:t>를 통해서 </a:t>
            </a:r>
            <a:r>
              <a:rPr lang="ko-KR" altLang="en-US" b="1" dirty="0"/>
              <a:t>계층적 관계</a:t>
            </a:r>
            <a:r>
              <a:rPr lang="ko-KR" altLang="en-US" dirty="0"/>
              <a:t>를</a:t>
            </a:r>
            <a:r>
              <a:rPr lang="ko-KR" altLang="en-US" b="1" dirty="0"/>
              <a:t> </a:t>
            </a:r>
            <a:r>
              <a:rPr lang="ko-KR" altLang="en-US" dirty="0"/>
              <a:t>표현하는 자료구조</a:t>
            </a:r>
            <a:endParaRPr lang="en-US" altLang="ko-KR" dirty="0"/>
          </a:p>
          <a:p>
            <a:r>
              <a:rPr lang="ko-KR" altLang="en-US" dirty="0"/>
              <a:t>트리는 단 하나의 부모 노드를 가짐</a:t>
            </a:r>
            <a:endParaRPr lang="en-US" altLang="ko-KR" dirty="0"/>
          </a:p>
          <a:p>
            <a:pPr lvl="1"/>
            <a:r>
              <a:rPr lang="ko-KR" altLang="en-US" dirty="0"/>
              <a:t>특정 노드에서 다른 노드로 가는 경로는 유일</a:t>
            </a:r>
            <a:endParaRPr lang="en-US" altLang="ko-KR" dirty="0"/>
          </a:p>
          <a:p>
            <a:pPr lvl="1"/>
            <a:r>
              <a:rPr lang="en-US" altLang="ko-KR" dirty="0"/>
              <a:t>Cycle</a:t>
            </a:r>
            <a:r>
              <a:rPr lang="ko-KR" altLang="en-US" dirty="0"/>
              <a:t>이 존재하지 않음</a:t>
            </a:r>
            <a:endParaRPr lang="en-US" altLang="ko-KR" dirty="0"/>
          </a:p>
          <a:p>
            <a:pPr lvl="1"/>
            <a:r>
              <a:rPr lang="ko-KR" altLang="en-US" dirty="0"/>
              <a:t>모든 노드는 서로 연결됨</a:t>
            </a:r>
            <a:endParaRPr lang="en-US" altLang="ko-KR" dirty="0"/>
          </a:p>
          <a:p>
            <a:pPr lvl="1"/>
            <a:r>
              <a:rPr lang="en-US" altLang="ko-KR" dirty="0"/>
              <a:t>(Edge</a:t>
            </a:r>
            <a:r>
              <a:rPr lang="ko-KR" altLang="en-US" dirty="0"/>
              <a:t>의 수</a:t>
            </a:r>
            <a:r>
              <a:rPr lang="en-US" altLang="ko-KR" dirty="0"/>
              <a:t>) = (Node</a:t>
            </a:r>
            <a:r>
              <a:rPr lang="ko-KR" altLang="en-US" dirty="0"/>
              <a:t>의 수</a:t>
            </a:r>
            <a:r>
              <a:rPr lang="en-US" altLang="ko-KR" dirty="0"/>
              <a:t>) - 1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2688000" y="932295"/>
            <a:ext cx="9504000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FB6050-E21B-4A84-825F-F290DB7DE8E6}"/>
              </a:ext>
            </a:extLst>
          </p:cNvPr>
          <p:cNvSpPr/>
          <p:nvPr/>
        </p:nvSpPr>
        <p:spPr>
          <a:xfrm>
            <a:off x="2114686" y="932295"/>
            <a:ext cx="9504000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AutoShape 2" descr="í¸ë¦¬ì ëí ì´ë¯¸ì§ ê²ìê²°ê³¼">
            <a:extLst>
              <a:ext uri="{FF2B5EF4-FFF2-40B4-BE49-F238E27FC236}">
                <a16:creationId xmlns:a16="http://schemas.microsoft.com/office/drawing/2014/main" id="{C0F9B0C8-F1F3-45DA-B824-C7547BD2E1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0B8DF36-0558-4BD9-A677-DD98A7AA7231}"/>
              </a:ext>
            </a:extLst>
          </p:cNvPr>
          <p:cNvSpPr/>
          <p:nvPr/>
        </p:nvSpPr>
        <p:spPr>
          <a:xfrm>
            <a:off x="8697433" y="1690688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288BC281-A805-4522-8384-2D0C57E1F0FE}"/>
              </a:ext>
            </a:extLst>
          </p:cNvPr>
          <p:cNvSpPr/>
          <p:nvPr/>
        </p:nvSpPr>
        <p:spPr>
          <a:xfrm>
            <a:off x="8149911" y="2385348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21D1543-BAC3-44B7-9487-975D113C3980}"/>
              </a:ext>
            </a:extLst>
          </p:cNvPr>
          <p:cNvSpPr/>
          <p:nvPr/>
        </p:nvSpPr>
        <p:spPr>
          <a:xfrm>
            <a:off x="8697433" y="2385348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60C2590-0BFB-420D-B42D-7AEF084D8B18}"/>
              </a:ext>
            </a:extLst>
          </p:cNvPr>
          <p:cNvSpPr/>
          <p:nvPr/>
        </p:nvSpPr>
        <p:spPr>
          <a:xfrm>
            <a:off x="9244955" y="2385347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3A9CA01F-1347-4E2A-B74B-68CA839BF278}"/>
              </a:ext>
            </a:extLst>
          </p:cNvPr>
          <p:cNvSpPr/>
          <p:nvPr/>
        </p:nvSpPr>
        <p:spPr>
          <a:xfrm>
            <a:off x="7876151" y="3124311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CE7E1B8-B8FA-4FEB-A141-24A1E951A685}"/>
              </a:ext>
            </a:extLst>
          </p:cNvPr>
          <p:cNvSpPr/>
          <p:nvPr/>
        </p:nvSpPr>
        <p:spPr>
          <a:xfrm>
            <a:off x="8479520" y="3129885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0B1BD2A-7BB7-4236-AC62-FDAE77A49CB7}"/>
              </a:ext>
            </a:extLst>
          </p:cNvPr>
          <p:cNvCxnSpPr>
            <a:stCxn id="6" idx="4"/>
            <a:endCxn id="31" idx="0"/>
          </p:cNvCxnSpPr>
          <p:nvPr/>
        </p:nvCxnSpPr>
        <p:spPr>
          <a:xfrm flipH="1">
            <a:off x="8378456" y="2147777"/>
            <a:ext cx="547522" cy="237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70F0224-93DA-4FC9-84CB-628E647E64B0}"/>
              </a:ext>
            </a:extLst>
          </p:cNvPr>
          <p:cNvCxnSpPr>
            <a:cxnSpLocks/>
            <a:stCxn id="6" idx="4"/>
            <a:endCxn id="32" idx="0"/>
          </p:cNvCxnSpPr>
          <p:nvPr/>
        </p:nvCxnSpPr>
        <p:spPr>
          <a:xfrm>
            <a:off x="8925978" y="2147777"/>
            <a:ext cx="0" cy="237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F55EE7D-7BA2-49EE-B1BB-CDF724EAD5B8}"/>
              </a:ext>
            </a:extLst>
          </p:cNvPr>
          <p:cNvCxnSpPr>
            <a:cxnSpLocks/>
            <a:stCxn id="6" idx="4"/>
            <a:endCxn id="34" idx="0"/>
          </p:cNvCxnSpPr>
          <p:nvPr/>
        </p:nvCxnSpPr>
        <p:spPr>
          <a:xfrm>
            <a:off x="8925978" y="2147777"/>
            <a:ext cx="547522" cy="237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D003EC8-B5A6-4E3A-B879-907C24122CEB}"/>
              </a:ext>
            </a:extLst>
          </p:cNvPr>
          <p:cNvCxnSpPr>
            <a:cxnSpLocks/>
            <a:stCxn id="31" idx="4"/>
            <a:endCxn id="35" idx="0"/>
          </p:cNvCxnSpPr>
          <p:nvPr/>
        </p:nvCxnSpPr>
        <p:spPr>
          <a:xfrm flipH="1">
            <a:off x="8104696" y="2842437"/>
            <a:ext cx="273760" cy="281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74BFE99-BF62-4677-BDA6-5C470692DE12}"/>
              </a:ext>
            </a:extLst>
          </p:cNvPr>
          <p:cNvCxnSpPr>
            <a:cxnSpLocks/>
            <a:stCxn id="31" idx="4"/>
            <a:endCxn id="36" idx="0"/>
          </p:cNvCxnSpPr>
          <p:nvPr/>
        </p:nvCxnSpPr>
        <p:spPr>
          <a:xfrm>
            <a:off x="8378456" y="2842437"/>
            <a:ext cx="329609" cy="287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1B68CF2F-0A83-42E5-ACEA-2BD42A763FE5}"/>
              </a:ext>
            </a:extLst>
          </p:cNvPr>
          <p:cNvSpPr/>
          <p:nvPr/>
        </p:nvSpPr>
        <p:spPr>
          <a:xfrm>
            <a:off x="10834246" y="1707578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A3D02A2F-638F-492B-ACF6-88A0D07ADEB7}"/>
              </a:ext>
            </a:extLst>
          </p:cNvPr>
          <p:cNvSpPr/>
          <p:nvPr/>
        </p:nvSpPr>
        <p:spPr>
          <a:xfrm>
            <a:off x="10286724" y="2402238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D3B90CF5-46F5-4A52-A260-F003166ECFBD}"/>
              </a:ext>
            </a:extLst>
          </p:cNvPr>
          <p:cNvSpPr/>
          <p:nvPr/>
        </p:nvSpPr>
        <p:spPr>
          <a:xfrm>
            <a:off x="10834245" y="3184505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D8C8B32-25C6-44CB-B254-665F5C53EAFF}"/>
              </a:ext>
            </a:extLst>
          </p:cNvPr>
          <p:cNvCxnSpPr>
            <a:stCxn id="50" idx="4"/>
            <a:endCxn id="51" idx="0"/>
          </p:cNvCxnSpPr>
          <p:nvPr/>
        </p:nvCxnSpPr>
        <p:spPr>
          <a:xfrm flipH="1">
            <a:off x="10515269" y="2164667"/>
            <a:ext cx="547522" cy="237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48B336ED-529F-45E7-BE59-93C8D0B99C75}"/>
              </a:ext>
            </a:extLst>
          </p:cNvPr>
          <p:cNvCxnSpPr>
            <a:cxnSpLocks/>
            <a:stCxn id="60" idx="0"/>
            <a:endCxn id="71" idx="4"/>
          </p:cNvCxnSpPr>
          <p:nvPr/>
        </p:nvCxnSpPr>
        <p:spPr>
          <a:xfrm flipV="1">
            <a:off x="11062790" y="2859326"/>
            <a:ext cx="562863" cy="325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2B9B3C26-87C6-487E-8E64-EE257ACDF072}"/>
              </a:ext>
            </a:extLst>
          </p:cNvPr>
          <p:cNvCxnSpPr>
            <a:cxnSpLocks/>
            <a:stCxn id="51" idx="4"/>
            <a:endCxn id="60" idx="0"/>
          </p:cNvCxnSpPr>
          <p:nvPr/>
        </p:nvCxnSpPr>
        <p:spPr>
          <a:xfrm>
            <a:off x="10515269" y="2859327"/>
            <a:ext cx="547521" cy="32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31A34054-C3CE-430A-A852-DCA6779AB959}"/>
              </a:ext>
            </a:extLst>
          </p:cNvPr>
          <p:cNvSpPr/>
          <p:nvPr/>
        </p:nvSpPr>
        <p:spPr>
          <a:xfrm>
            <a:off x="11397108" y="2402237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599FBC8-A646-449D-B5CF-51501850A684}"/>
              </a:ext>
            </a:extLst>
          </p:cNvPr>
          <p:cNvCxnSpPr>
            <a:cxnSpLocks/>
            <a:stCxn id="71" idx="0"/>
            <a:endCxn id="50" idx="5"/>
          </p:cNvCxnSpPr>
          <p:nvPr/>
        </p:nvCxnSpPr>
        <p:spPr>
          <a:xfrm flipH="1" flipV="1">
            <a:off x="11224396" y="2097728"/>
            <a:ext cx="401257" cy="304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F5432C05-B460-473D-9AAE-83AE97CFAC9E}"/>
              </a:ext>
            </a:extLst>
          </p:cNvPr>
          <p:cNvCxnSpPr>
            <a:cxnSpLocks/>
            <a:stCxn id="60" idx="4"/>
          </p:cNvCxnSpPr>
          <p:nvPr/>
        </p:nvCxnSpPr>
        <p:spPr>
          <a:xfrm flipH="1">
            <a:off x="11062789" y="3641594"/>
            <a:ext cx="1" cy="237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81CEB251-178F-4206-A150-08EA1D80F3FC}"/>
              </a:ext>
            </a:extLst>
          </p:cNvPr>
          <p:cNvSpPr/>
          <p:nvPr/>
        </p:nvSpPr>
        <p:spPr>
          <a:xfrm>
            <a:off x="10834244" y="3879164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026701B6-AB67-468E-9AE2-525EFEABBC5E}"/>
              </a:ext>
            </a:extLst>
          </p:cNvPr>
          <p:cNvSpPr/>
          <p:nvPr/>
        </p:nvSpPr>
        <p:spPr>
          <a:xfrm>
            <a:off x="8248567" y="4220234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EC44436-1CC8-4F26-8AFE-6545FDBF2C39}"/>
              </a:ext>
            </a:extLst>
          </p:cNvPr>
          <p:cNvSpPr/>
          <p:nvPr/>
        </p:nvSpPr>
        <p:spPr>
          <a:xfrm>
            <a:off x="7701045" y="4914894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AE1B84A2-703C-44DF-8F07-4941F764842C}"/>
              </a:ext>
            </a:extLst>
          </p:cNvPr>
          <p:cNvSpPr/>
          <p:nvPr/>
        </p:nvSpPr>
        <p:spPr>
          <a:xfrm>
            <a:off x="8634189" y="5231046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F27B1A2E-5D42-4CB3-BEC2-D4A3B4A36C0D}"/>
              </a:ext>
            </a:extLst>
          </p:cNvPr>
          <p:cNvCxnSpPr>
            <a:stCxn id="76" idx="4"/>
            <a:endCxn id="77" idx="0"/>
          </p:cNvCxnSpPr>
          <p:nvPr/>
        </p:nvCxnSpPr>
        <p:spPr>
          <a:xfrm flipH="1">
            <a:off x="7929590" y="4677323"/>
            <a:ext cx="547522" cy="237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B3064BB5-D924-45EB-914A-802B347215AD}"/>
              </a:ext>
            </a:extLst>
          </p:cNvPr>
          <p:cNvCxnSpPr>
            <a:cxnSpLocks/>
            <a:stCxn id="78" idx="0"/>
            <a:endCxn id="82" idx="4"/>
          </p:cNvCxnSpPr>
          <p:nvPr/>
        </p:nvCxnSpPr>
        <p:spPr>
          <a:xfrm flipV="1">
            <a:off x="8862734" y="4858799"/>
            <a:ext cx="153677" cy="372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타원 81">
            <a:extLst>
              <a:ext uri="{FF2B5EF4-FFF2-40B4-BE49-F238E27FC236}">
                <a16:creationId xmlns:a16="http://schemas.microsoft.com/office/drawing/2014/main" id="{510DB8A6-5FD7-41FB-87E6-AC56C11522EF}"/>
              </a:ext>
            </a:extLst>
          </p:cNvPr>
          <p:cNvSpPr/>
          <p:nvPr/>
        </p:nvSpPr>
        <p:spPr>
          <a:xfrm>
            <a:off x="8787866" y="4401710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C892CFA8-A150-42A8-9B67-391AC2DF1FF2}"/>
              </a:ext>
            </a:extLst>
          </p:cNvPr>
          <p:cNvCxnSpPr>
            <a:cxnSpLocks/>
            <a:stCxn id="78" idx="4"/>
          </p:cNvCxnSpPr>
          <p:nvPr/>
        </p:nvCxnSpPr>
        <p:spPr>
          <a:xfrm flipH="1">
            <a:off x="8862733" y="5688135"/>
            <a:ext cx="1" cy="237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0C4DCDDA-A22D-4032-A528-B00523BF2401}"/>
              </a:ext>
            </a:extLst>
          </p:cNvPr>
          <p:cNvSpPr/>
          <p:nvPr/>
        </p:nvSpPr>
        <p:spPr>
          <a:xfrm>
            <a:off x="8634188" y="5925705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88733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트리 용어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CCCD7-FA1C-47B0-BBA9-85B785F9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177131" cy="4926049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sz="3600" dirty="0"/>
              <a:t>루트 노드</a:t>
            </a:r>
            <a:r>
              <a:rPr lang="en-US" altLang="ko-KR" sz="3600" dirty="0"/>
              <a:t>(root node): </a:t>
            </a:r>
            <a:r>
              <a:rPr lang="ko-KR" altLang="en-US" sz="3600" dirty="0"/>
              <a:t>부모가 없는 노드</a:t>
            </a:r>
            <a:r>
              <a:rPr lang="en-US" altLang="ko-KR" sz="3600" dirty="0"/>
              <a:t>, </a:t>
            </a:r>
            <a:r>
              <a:rPr lang="ko-KR" altLang="en-US" sz="3600" dirty="0"/>
              <a:t>트리는 하나의 루트 </a:t>
            </a:r>
            <a:r>
              <a:rPr lang="ko-KR" altLang="en-US" sz="3600" dirty="0" err="1"/>
              <a:t>노드만을</a:t>
            </a:r>
            <a:r>
              <a:rPr lang="ko-KR" altLang="en-US" sz="3600" dirty="0"/>
              <a:t> 가짐</a:t>
            </a:r>
            <a:endParaRPr lang="en-US" altLang="ko-KR" sz="3600" dirty="0"/>
          </a:p>
          <a:p>
            <a:pPr>
              <a:lnSpc>
                <a:spcPct val="120000"/>
              </a:lnSpc>
            </a:pPr>
            <a:r>
              <a:rPr lang="ko-KR" altLang="en-US" sz="3600" dirty="0"/>
              <a:t>단말 노드</a:t>
            </a:r>
            <a:r>
              <a:rPr lang="en-US" altLang="ko-KR" sz="3600" dirty="0"/>
              <a:t>(leaf node): </a:t>
            </a:r>
            <a:r>
              <a:rPr lang="ko-KR" altLang="en-US" sz="3600" dirty="0"/>
              <a:t>자식이 없는 노드</a:t>
            </a:r>
            <a:r>
              <a:rPr lang="en-US" altLang="ko-KR" sz="3600" dirty="0"/>
              <a:t>, ‘</a:t>
            </a:r>
            <a:r>
              <a:rPr lang="ko-KR" altLang="en-US" sz="3600" dirty="0"/>
              <a:t>말단 노드’ 또는 ‘잎 </a:t>
            </a:r>
            <a:r>
              <a:rPr lang="ko-KR" altLang="en-US" sz="3600" dirty="0" err="1"/>
              <a:t>노드’라고도</a:t>
            </a:r>
            <a:r>
              <a:rPr lang="ko-KR" altLang="en-US" sz="3600" dirty="0"/>
              <a:t> 부름</a:t>
            </a:r>
            <a:endParaRPr lang="en-US" altLang="ko-KR" sz="3600" dirty="0"/>
          </a:p>
          <a:p>
            <a:pPr>
              <a:lnSpc>
                <a:spcPct val="120000"/>
              </a:lnSpc>
            </a:pPr>
            <a:r>
              <a:rPr lang="ko-KR" altLang="en-US" sz="3600" dirty="0"/>
              <a:t>내부</a:t>
            </a:r>
            <a:r>
              <a:rPr lang="en-US" altLang="ko-KR" sz="3600" dirty="0"/>
              <a:t>(internal) </a:t>
            </a:r>
            <a:r>
              <a:rPr lang="ko-KR" altLang="en-US" sz="3600" dirty="0"/>
              <a:t>노드</a:t>
            </a:r>
            <a:r>
              <a:rPr lang="en-US" altLang="ko-KR" sz="3600" dirty="0"/>
              <a:t>: </a:t>
            </a:r>
            <a:r>
              <a:rPr lang="ko-KR" altLang="en-US" sz="3600" dirty="0"/>
              <a:t>단말 노드가 아닌 노드</a:t>
            </a:r>
            <a:endParaRPr lang="en-US" altLang="ko-KR" sz="3600" dirty="0"/>
          </a:p>
          <a:p>
            <a:pPr>
              <a:lnSpc>
                <a:spcPct val="120000"/>
              </a:lnSpc>
            </a:pPr>
            <a:r>
              <a:rPr lang="ko-KR" altLang="en-US" sz="3600" dirty="0"/>
              <a:t>간선</a:t>
            </a:r>
            <a:r>
              <a:rPr lang="en-US" altLang="ko-KR" sz="3600" dirty="0"/>
              <a:t>(edge): </a:t>
            </a:r>
            <a:r>
              <a:rPr lang="ko-KR" altLang="en-US" sz="3600" dirty="0"/>
              <a:t>노드를 연결하는 선 </a:t>
            </a:r>
            <a:r>
              <a:rPr lang="en-US" altLang="ko-KR" sz="3600" dirty="0"/>
              <a:t>(link, branch </a:t>
            </a:r>
            <a:r>
              <a:rPr lang="ko-KR" altLang="en-US" sz="3600" dirty="0"/>
              <a:t>라고도 부름</a:t>
            </a:r>
            <a:r>
              <a:rPr lang="en-US" altLang="ko-KR" sz="3600" dirty="0"/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sz="3600" dirty="0"/>
              <a:t>형제</a:t>
            </a:r>
            <a:r>
              <a:rPr lang="en-US" altLang="ko-KR" sz="3600" dirty="0"/>
              <a:t>(sibling): </a:t>
            </a:r>
            <a:r>
              <a:rPr lang="ko-KR" altLang="en-US" sz="3600" dirty="0"/>
              <a:t>같은 부모를 가지는 노드</a:t>
            </a:r>
            <a:endParaRPr lang="en-US" altLang="ko-KR" sz="3600" dirty="0"/>
          </a:p>
          <a:p>
            <a:pPr>
              <a:lnSpc>
                <a:spcPct val="120000"/>
              </a:lnSpc>
            </a:pPr>
            <a:r>
              <a:rPr lang="ko-KR" altLang="en-US" sz="3600" dirty="0"/>
              <a:t>조상</a:t>
            </a:r>
            <a:r>
              <a:rPr lang="en-US" altLang="ko-KR" sz="3600" dirty="0"/>
              <a:t>(ancestor): </a:t>
            </a:r>
            <a:r>
              <a:rPr lang="ko-KR" altLang="en-US" sz="3600" dirty="0"/>
              <a:t>노드의 부모 노드의 집합</a:t>
            </a:r>
            <a:endParaRPr lang="en-US" altLang="ko-KR" sz="3600" dirty="0"/>
          </a:p>
          <a:p>
            <a:pPr>
              <a:lnSpc>
                <a:spcPct val="120000"/>
              </a:lnSpc>
            </a:pPr>
            <a:r>
              <a:rPr lang="ko-KR" altLang="en-US" sz="3600" dirty="0"/>
              <a:t>후손</a:t>
            </a:r>
            <a:r>
              <a:rPr lang="en-US" altLang="ko-KR" sz="3600" dirty="0"/>
              <a:t>(descendant): </a:t>
            </a:r>
            <a:r>
              <a:rPr lang="ko-KR" altLang="en-US" sz="3600" dirty="0"/>
              <a:t>노드의 </a:t>
            </a:r>
            <a:r>
              <a:rPr lang="en-US" altLang="ko-KR" sz="3600" dirty="0"/>
              <a:t>subtree</a:t>
            </a:r>
            <a:r>
              <a:rPr lang="ko-KR" altLang="en-US" sz="3600" dirty="0"/>
              <a:t>에 있는 모든 노드의 집합</a:t>
            </a:r>
            <a:endParaRPr lang="en-US" altLang="ko-KR" sz="3600" dirty="0"/>
          </a:p>
          <a:p>
            <a:pPr>
              <a:lnSpc>
                <a:spcPct val="120000"/>
              </a:lnSpc>
            </a:pPr>
            <a:r>
              <a:rPr lang="ko-KR" altLang="en-US" sz="3600" dirty="0"/>
              <a:t>노드의 크기</a:t>
            </a:r>
            <a:r>
              <a:rPr lang="en-US" altLang="ko-KR" sz="3600" dirty="0"/>
              <a:t>(size): </a:t>
            </a:r>
            <a:r>
              <a:rPr lang="ko-KR" altLang="en-US" sz="3600" dirty="0"/>
              <a:t>자신을 포함한 모든 자손 노드의 개수</a:t>
            </a:r>
            <a:endParaRPr lang="en-US" altLang="ko-KR" sz="3600" dirty="0"/>
          </a:p>
          <a:p>
            <a:pPr>
              <a:lnSpc>
                <a:spcPct val="120000"/>
              </a:lnSpc>
            </a:pPr>
            <a:r>
              <a:rPr lang="ko-KR" altLang="en-US" sz="3600" dirty="0"/>
              <a:t>노드의 깊이</a:t>
            </a:r>
            <a:r>
              <a:rPr lang="en-US" altLang="ko-KR" sz="3600" dirty="0"/>
              <a:t>(depth): </a:t>
            </a:r>
            <a:r>
              <a:rPr lang="ko-KR" altLang="en-US" sz="3600" dirty="0"/>
              <a:t>루트에서 어떤 노드에 도달하기 위해 거쳐야 하는 간선의 수</a:t>
            </a:r>
            <a:endParaRPr lang="en-US" altLang="ko-KR" sz="3600" dirty="0"/>
          </a:p>
          <a:p>
            <a:pPr>
              <a:lnSpc>
                <a:spcPct val="120000"/>
              </a:lnSpc>
            </a:pPr>
            <a:r>
              <a:rPr lang="ko-KR" altLang="en-US" sz="3600" dirty="0"/>
              <a:t>노드의 레벨</a:t>
            </a:r>
            <a:r>
              <a:rPr lang="en-US" altLang="ko-KR" sz="3600" dirty="0"/>
              <a:t>(level): </a:t>
            </a:r>
            <a:r>
              <a:rPr lang="ko-KR" altLang="en-US" sz="3600" dirty="0"/>
              <a:t>트리의 특정 깊이를 가지는 노드의 집합</a:t>
            </a:r>
            <a:endParaRPr lang="en-US" altLang="ko-KR" sz="3600" dirty="0"/>
          </a:p>
          <a:p>
            <a:pPr>
              <a:lnSpc>
                <a:spcPct val="120000"/>
              </a:lnSpc>
            </a:pPr>
            <a:r>
              <a:rPr lang="ko-KR" altLang="en-US" sz="3600" dirty="0"/>
              <a:t>노드의 차수</a:t>
            </a:r>
            <a:r>
              <a:rPr lang="en-US" altLang="ko-KR" sz="3600" dirty="0"/>
              <a:t>(degree): </a:t>
            </a:r>
            <a:r>
              <a:rPr lang="ko-KR" altLang="en-US" sz="3600" dirty="0"/>
              <a:t>하위 트리 개수 </a:t>
            </a:r>
            <a:r>
              <a:rPr lang="en-US" altLang="ko-KR" sz="3600" dirty="0"/>
              <a:t>/ </a:t>
            </a:r>
            <a:r>
              <a:rPr lang="ko-KR" altLang="en-US" sz="3600" dirty="0"/>
              <a:t>간선 수 </a:t>
            </a:r>
            <a:r>
              <a:rPr lang="en-US" altLang="ko-KR" sz="3600" dirty="0"/>
              <a:t>(degree) = </a:t>
            </a:r>
            <a:r>
              <a:rPr lang="ko-KR" altLang="en-US" sz="3600" dirty="0"/>
              <a:t>각 노드가 지닌 가지의 수</a:t>
            </a:r>
            <a:endParaRPr lang="en-US" altLang="ko-KR" sz="3600" dirty="0"/>
          </a:p>
          <a:p>
            <a:pPr>
              <a:lnSpc>
                <a:spcPct val="120000"/>
              </a:lnSpc>
            </a:pPr>
            <a:r>
              <a:rPr lang="ko-KR" altLang="en-US" sz="3600" dirty="0"/>
              <a:t>트리의 차수</a:t>
            </a:r>
            <a:r>
              <a:rPr lang="en-US" altLang="ko-KR" sz="3600" dirty="0"/>
              <a:t>(degree of tree): </a:t>
            </a:r>
            <a:r>
              <a:rPr lang="ko-KR" altLang="en-US" sz="3600" dirty="0"/>
              <a:t>트리의 최대 차수</a:t>
            </a:r>
            <a:endParaRPr lang="en-US" altLang="ko-KR" sz="3600" dirty="0"/>
          </a:p>
          <a:p>
            <a:pPr>
              <a:lnSpc>
                <a:spcPct val="120000"/>
              </a:lnSpc>
            </a:pPr>
            <a:r>
              <a:rPr lang="ko-KR" altLang="en-US" sz="3600" dirty="0"/>
              <a:t>트리의 높이</a:t>
            </a:r>
            <a:r>
              <a:rPr lang="en-US" altLang="ko-KR" sz="3600" dirty="0"/>
              <a:t>(height): </a:t>
            </a:r>
            <a:r>
              <a:rPr lang="ko-KR" altLang="en-US" sz="3600" dirty="0"/>
              <a:t>루트 노드에서 가장 깊숙이 있는 노드의 깊이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3519376" y="932295"/>
            <a:ext cx="8672624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FB6050-E21B-4A84-825F-F290DB7DE8E6}"/>
              </a:ext>
            </a:extLst>
          </p:cNvPr>
          <p:cNvSpPr/>
          <p:nvPr/>
        </p:nvSpPr>
        <p:spPr>
          <a:xfrm>
            <a:off x="3519376" y="932295"/>
            <a:ext cx="8099309" cy="534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AutoShape 2" descr="í¸ë¦¬ì ëí ì´ë¯¸ì§ ê²ìê²°ê³¼">
            <a:extLst>
              <a:ext uri="{FF2B5EF4-FFF2-40B4-BE49-F238E27FC236}">
                <a16:creationId xmlns:a16="http://schemas.microsoft.com/office/drawing/2014/main" id="{C0F9B0C8-F1F3-45DA-B824-C7547BD2E1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1129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트리 용어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3519376" y="932295"/>
            <a:ext cx="8672624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FB6050-E21B-4A84-825F-F290DB7DE8E6}"/>
              </a:ext>
            </a:extLst>
          </p:cNvPr>
          <p:cNvSpPr/>
          <p:nvPr/>
        </p:nvSpPr>
        <p:spPr>
          <a:xfrm>
            <a:off x="3519376" y="932295"/>
            <a:ext cx="8099309" cy="534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AutoShape 2" descr="í¸ë¦¬ì ëí ì´ë¯¸ì§ ê²ìê²°ê³¼">
            <a:extLst>
              <a:ext uri="{FF2B5EF4-FFF2-40B4-BE49-F238E27FC236}">
                <a16:creationId xmlns:a16="http://schemas.microsoft.com/office/drawing/2014/main" id="{C0F9B0C8-F1F3-45DA-B824-C7547BD2E1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8170E49-DF39-4DDC-B772-9E5EA25DA756}"/>
              </a:ext>
            </a:extLst>
          </p:cNvPr>
          <p:cNvSpPr/>
          <p:nvPr/>
        </p:nvSpPr>
        <p:spPr>
          <a:xfrm>
            <a:off x="1765005" y="1685114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01F904B-D626-46EE-9CD0-9D66DC94978D}"/>
              </a:ext>
            </a:extLst>
          </p:cNvPr>
          <p:cNvSpPr/>
          <p:nvPr/>
        </p:nvSpPr>
        <p:spPr>
          <a:xfrm>
            <a:off x="1217483" y="2379774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FBEDDAE-6DAA-4315-BE07-664EDD80D596}"/>
              </a:ext>
            </a:extLst>
          </p:cNvPr>
          <p:cNvSpPr/>
          <p:nvPr/>
        </p:nvSpPr>
        <p:spPr>
          <a:xfrm>
            <a:off x="2461383" y="2367109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DCF9E7D-B42F-4E9F-B533-7B80BFE44D07}"/>
              </a:ext>
            </a:extLst>
          </p:cNvPr>
          <p:cNvSpPr/>
          <p:nvPr/>
        </p:nvSpPr>
        <p:spPr>
          <a:xfrm>
            <a:off x="943723" y="3118737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1A66EA7-077F-4A85-9EB1-7B3B587CC466}"/>
              </a:ext>
            </a:extLst>
          </p:cNvPr>
          <p:cNvSpPr/>
          <p:nvPr/>
        </p:nvSpPr>
        <p:spPr>
          <a:xfrm>
            <a:off x="1547092" y="3124311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3C2AED1-6976-4C0F-9D45-C6E5B9565995}"/>
              </a:ext>
            </a:extLst>
          </p:cNvPr>
          <p:cNvCxnSpPr>
            <a:stCxn id="8" idx="4"/>
            <a:endCxn id="9" idx="0"/>
          </p:cNvCxnSpPr>
          <p:nvPr/>
        </p:nvCxnSpPr>
        <p:spPr>
          <a:xfrm flipH="1">
            <a:off x="1446028" y="2142203"/>
            <a:ext cx="547522" cy="237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CA089C2-E22F-4965-A8BC-2DD5FD6D2D7C}"/>
              </a:ext>
            </a:extLst>
          </p:cNvPr>
          <p:cNvCxnSpPr>
            <a:cxnSpLocks/>
            <a:stCxn id="8" idx="4"/>
            <a:endCxn id="11" idx="0"/>
          </p:cNvCxnSpPr>
          <p:nvPr/>
        </p:nvCxnSpPr>
        <p:spPr>
          <a:xfrm>
            <a:off x="1993550" y="2142203"/>
            <a:ext cx="696378" cy="224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06B8619-7176-4F0B-A4D9-2A8B3681CACC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 flipH="1">
            <a:off x="1172268" y="2836863"/>
            <a:ext cx="273760" cy="281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1483E32-65B4-4CA8-9C8D-234F7D84D139}"/>
              </a:ext>
            </a:extLst>
          </p:cNvPr>
          <p:cNvCxnSpPr>
            <a:cxnSpLocks/>
            <a:stCxn id="9" idx="4"/>
            <a:endCxn id="13" idx="0"/>
          </p:cNvCxnSpPr>
          <p:nvPr/>
        </p:nvCxnSpPr>
        <p:spPr>
          <a:xfrm>
            <a:off x="1446028" y="2836863"/>
            <a:ext cx="329609" cy="287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E074366F-7198-4242-84E8-71FB59E4307A}"/>
              </a:ext>
            </a:extLst>
          </p:cNvPr>
          <p:cNvSpPr/>
          <p:nvPr/>
        </p:nvSpPr>
        <p:spPr>
          <a:xfrm>
            <a:off x="372361" y="3118736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AB909F8-8C36-4C24-96EB-A5FB6108CBC1}"/>
              </a:ext>
            </a:extLst>
          </p:cNvPr>
          <p:cNvCxnSpPr>
            <a:cxnSpLocks/>
            <a:stCxn id="9" idx="4"/>
            <a:endCxn id="19" idx="0"/>
          </p:cNvCxnSpPr>
          <p:nvPr/>
        </p:nvCxnSpPr>
        <p:spPr>
          <a:xfrm flipH="1">
            <a:off x="600906" y="2836863"/>
            <a:ext cx="845122" cy="281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FA5E7DBE-6C3A-44F9-B3C8-1FAF2CECCC0B}"/>
              </a:ext>
            </a:extLst>
          </p:cNvPr>
          <p:cNvSpPr/>
          <p:nvPr/>
        </p:nvSpPr>
        <p:spPr>
          <a:xfrm>
            <a:off x="2458918" y="3271026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72D4640-5C3E-4AD3-8A47-3D12F95A613C}"/>
              </a:ext>
            </a:extLst>
          </p:cNvPr>
          <p:cNvSpPr/>
          <p:nvPr/>
        </p:nvSpPr>
        <p:spPr>
          <a:xfrm>
            <a:off x="3062287" y="3276600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045847D-EC7A-429C-BCCF-9AB95175073A}"/>
              </a:ext>
            </a:extLst>
          </p:cNvPr>
          <p:cNvCxnSpPr>
            <a:cxnSpLocks/>
            <a:stCxn id="11" idx="4"/>
            <a:endCxn id="23" idx="0"/>
          </p:cNvCxnSpPr>
          <p:nvPr/>
        </p:nvCxnSpPr>
        <p:spPr>
          <a:xfrm flipH="1">
            <a:off x="2687463" y="2824198"/>
            <a:ext cx="2465" cy="446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A7BB864-DB14-4D57-86D8-ECAE8B0F4367}"/>
              </a:ext>
            </a:extLst>
          </p:cNvPr>
          <p:cNvCxnSpPr>
            <a:cxnSpLocks/>
            <a:stCxn id="11" idx="4"/>
            <a:endCxn id="24" idx="0"/>
          </p:cNvCxnSpPr>
          <p:nvPr/>
        </p:nvCxnSpPr>
        <p:spPr>
          <a:xfrm>
            <a:off x="2689928" y="2824198"/>
            <a:ext cx="600904" cy="452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B1E63121-3C3E-480D-8447-C26D14CBAA70}"/>
              </a:ext>
            </a:extLst>
          </p:cNvPr>
          <p:cNvSpPr/>
          <p:nvPr/>
        </p:nvSpPr>
        <p:spPr>
          <a:xfrm>
            <a:off x="838200" y="4264911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J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EB985A0-72A0-45EA-B1DF-221D8A3188B2}"/>
              </a:ext>
            </a:extLst>
          </p:cNvPr>
          <p:cNvCxnSpPr>
            <a:cxnSpLocks/>
            <a:stCxn id="19" idx="4"/>
            <a:endCxn id="30" idx="0"/>
          </p:cNvCxnSpPr>
          <p:nvPr/>
        </p:nvCxnSpPr>
        <p:spPr>
          <a:xfrm>
            <a:off x="600906" y="3575825"/>
            <a:ext cx="465839" cy="689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ADFDD327-9521-4F40-8317-2DA62850F36B}"/>
              </a:ext>
            </a:extLst>
          </p:cNvPr>
          <p:cNvSpPr/>
          <p:nvPr/>
        </p:nvSpPr>
        <p:spPr>
          <a:xfrm>
            <a:off x="266838" y="4264910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2A25099-8859-45A1-8B66-37E8E3D3589F}"/>
              </a:ext>
            </a:extLst>
          </p:cNvPr>
          <p:cNvCxnSpPr>
            <a:cxnSpLocks/>
            <a:stCxn id="19" idx="4"/>
            <a:endCxn id="32" idx="0"/>
          </p:cNvCxnSpPr>
          <p:nvPr/>
        </p:nvCxnSpPr>
        <p:spPr>
          <a:xfrm flipH="1">
            <a:off x="495383" y="3575825"/>
            <a:ext cx="105523" cy="689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66740E42-DDCF-4428-BC9F-879163DA0428}"/>
              </a:ext>
            </a:extLst>
          </p:cNvPr>
          <p:cNvSpPr/>
          <p:nvPr/>
        </p:nvSpPr>
        <p:spPr>
          <a:xfrm>
            <a:off x="1610832" y="4264910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K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FB0E007-5B55-42D1-BCA2-2742B75A0EB1}"/>
              </a:ext>
            </a:extLst>
          </p:cNvPr>
          <p:cNvCxnSpPr>
            <a:cxnSpLocks/>
            <a:stCxn id="12" idx="4"/>
            <a:endCxn id="36" idx="0"/>
          </p:cNvCxnSpPr>
          <p:nvPr/>
        </p:nvCxnSpPr>
        <p:spPr>
          <a:xfrm>
            <a:off x="1172268" y="3575826"/>
            <a:ext cx="667109" cy="68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68A01BDD-712C-4BE8-B89F-9825660FAFE1}"/>
              </a:ext>
            </a:extLst>
          </p:cNvPr>
          <p:cNvSpPr/>
          <p:nvPr/>
        </p:nvSpPr>
        <p:spPr>
          <a:xfrm>
            <a:off x="2383463" y="4262347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CD4B615-3B7E-4A1B-BD47-64B23303478F}"/>
              </a:ext>
            </a:extLst>
          </p:cNvPr>
          <p:cNvCxnSpPr>
            <a:cxnSpLocks/>
            <a:stCxn id="23" idx="4"/>
            <a:endCxn id="40" idx="0"/>
          </p:cNvCxnSpPr>
          <p:nvPr/>
        </p:nvCxnSpPr>
        <p:spPr>
          <a:xfrm flipH="1">
            <a:off x="2612008" y="3728115"/>
            <a:ext cx="75455" cy="534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99215BFF-CF34-41CF-96D1-C43CB0B6C487}"/>
              </a:ext>
            </a:extLst>
          </p:cNvPr>
          <p:cNvSpPr/>
          <p:nvPr/>
        </p:nvSpPr>
        <p:spPr>
          <a:xfrm>
            <a:off x="3082416" y="4262347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267044A4-AAAD-40E1-ADA5-35C387DB46CF}"/>
              </a:ext>
            </a:extLst>
          </p:cNvPr>
          <p:cNvSpPr/>
          <p:nvPr/>
        </p:nvSpPr>
        <p:spPr>
          <a:xfrm>
            <a:off x="3781369" y="4265780"/>
            <a:ext cx="457089" cy="4570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8DF28F9-FDBD-4A99-9C9D-15CFDE853487}"/>
              </a:ext>
            </a:extLst>
          </p:cNvPr>
          <p:cNvCxnSpPr>
            <a:cxnSpLocks/>
            <a:stCxn id="24" idx="4"/>
            <a:endCxn id="44" idx="0"/>
          </p:cNvCxnSpPr>
          <p:nvPr/>
        </p:nvCxnSpPr>
        <p:spPr>
          <a:xfrm>
            <a:off x="3290832" y="3733689"/>
            <a:ext cx="20129" cy="528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E9DD097-EB32-4A53-86A0-91FC45E64DE9}"/>
              </a:ext>
            </a:extLst>
          </p:cNvPr>
          <p:cNvCxnSpPr>
            <a:cxnSpLocks/>
            <a:stCxn id="24" idx="4"/>
            <a:endCxn id="45" idx="0"/>
          </p:cNvCxnSpPr>
          <p:nvPr/>
        </p:nvCxnSpPr>
        <p:spPr>
          <a:xfrm>
            <a:off x="3290832" y="3733689"/>
            <a:ext cx="719082" cy="532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1074E7A-4F63-4FA0-AF58-BADB417D383A}"/>
              </a:ext>
            </a:extLst>
          </p:cNvPr>
          <p:cNvSpPr txBox="1"/>
          <p:nvPr/>
        </p:nvSpPr>
        <p:spPr>
          <a:xfrm>
            <a:off x="4441016" y="1724138"/>
            <a:ext cx="896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Level ?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DFEFFAE-A092-42F3-AB1D-DA868A1F4460}"/>
              </a:ext>
            </a:extLst>
          </p:cNvPr>
          <p:cNvSpPr txBox="1"/>
          <p:nvPr/>
        </p:nvSpPr>
        <p:spPr>
          <a:xfrm>
            <a:off x="4441015" y="2424790"/>
            <a:ext cx="896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Level ?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ED850E-97F8-4CBC-AF89-2A356054CA2F}"/>
              </a:ext>
            </a:extLst>
          </p:cNvPr>
          <p:cNvSpPr txBox="1"/>
          <p:nvPr/>
        </p:nvSpPr>
        <p:spPr>
          <a:xfrm>
            <a:off x="4441014" y="3314904"/>
            <a:ext cx="896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Level ?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944A46D-D207-4436-8A63-02E5D87F41A2}"/>
              </a:ext>
            </a:extLst>
          </p:cNvPr>
          <p:cNvSpPr txBox="1"/>
          <p:nvPr/>
        </p:nvSpPr>
        <p:spPr>
          <a:xfrm>
            <a:off x="4441013" y="4306225"/>
            <a:ext cx="896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Level ?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BDADC5-35C3-487D-9DC7-5CF853420505}"/>
              </a:ext>
            </a:extLst>
          </p:cNvPr>
          <p:cNvSpPr txBox="1"/>
          <p:nvPr/>
        </p:nvSpPr>
        <p:spPr>
          <a:xfrm>
            <a:off x="7123814" y="1685114"/>
            <a:ext cx="43806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루트 노드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단말 노드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내부 노드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E</a:t>
            </a:r>
            <a:r>
              <a:rPr lang="ko-KR" altLang="en-US" dirty="0"/>
              <a:t>의 형제 노드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L</a:t>
            </a:r>
            <a:r>
              <a:rPr lang="ko-KR" altLang="en-US" dirty="0"/>
              <a:t>의 조상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C</a:t>
            </a:r>
            <a:r>
              <a:rPr lang="ko-KR" altLang="en-US" dirty="0"/>
              <a:t>의 크기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D</a:t>
            </a:r>
            <a:r>
              <a:rPr lang="ko-KR" altLang="en-US" dirty="0"/>
              <a:t>의 깊이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L</a:t>
            </a:r>
            <a:r>
              <a:rPr lang="ko-KR" altLang="en-US" dirty="0"/>
              <a:t>의 깊이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B</a:t>
            </a:r>
            <a:r>
              <a:rPr lang="ko-KR" altLang="en-US" dirty="0"/>
              <a:t>의 레벨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D</a:t>
            </a:r>
            <a:r>
              <a:rPr lang="ko-KR" altLang="en-US" dirty="0"/>
              <a:t>의 레벨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A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차수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B</a:t>
            </a:r>
            <a:r>
              <a:rPr lang="ko-KR" altLang="en-US" dirty="0"/>
              <a:t>의 차수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이 트리의 차수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이 트리의 높이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24928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5B6E184-E171-4109-8BF0-6D143ACF3953}"/>
              </a:ext>
            </a:extLst>
          </p:cNvPr>
          <p:cNvSpPr txBox="1"/>
          <p:nvPr/>
        </p:nvSpPr>
        <p:spPr>
          <a:xfrm>
            <a:off x="5014614" y="2875001"/>
            <a:ext cx="21627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/>
              <a:t>Q&amp;A</a:t>
            </a:r>
            <a:endParaRPr lang="ko-KR" altLang="en-US" sz="6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E09162-46E3-4F11-A301-91501E553534}"/>
              </a:ext>
            </a:extLst>
          </p:cNvPr>
          <p:cNvSpPr/>
          <p:nvPr/>
        </p:nvSpPr>
        <p:spPr>
          <a:xfrm>
            <a:off x="0" y="3198598"/>
            <a:ext cx="4906851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5F814C-9EA5-4A23-AC1A-AE706725BECE}"/>
              </a:ext>
            </a:extLst>
          </p:cNvPr>
          <p:cNvSpPr/>
          <p:nvPr/>
        </p:nvSpPr>
        <p:spPr>
          <a:xfrm>
            <a:off x="7285149" y="3198597"/>
            <a:ext cx="4906851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462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배열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CCCD7-FA1C-47B0-BBA9-85B785F95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600" b="1" dirty="0"/>
              <a:t>배열</a:t>
            </a:r>
            <a:r>
              <a:rPr lang="ko-KR" altLang="en-US" dirty="0"/>
              <a:t>이란 연관된 데이터를 하나의 변수에 </a:t>
            </a:r>
            <a:r>
              <a:rPr lang="ko-KR" altLang="en-US" dirty="0" err="1"/>
              <a:t>그룹핑해서</a:t>
            </a:r>
            <a:r>
              <a:rPr lang="ko-KR" altLang="en-US" dirty="0"/>
              <a:t> 관리하기 위한 자료구조</a:t>
            </a:r>
            <a:endParaRPr lang="en-US" altLang="ko-KR" dirty="0"/>
          </a:p>
          <a:p>
            <a:r>
              <a:rPr lang="ko-KR" altLang="en-US" dirty="0"/>
              <a:t>배열의 이름과  인덱스로  데이터에 접근</a:t>
            </a:r>
            <a:endParaRPr lang="en-US" altLang="ko-KR" dirty="0"/>
          </a:p>
          <a:p>
            <a:r>
              <a:rPr lang="ko-KR" altLang="en-US" dirty="0"/>
              <a:t>각 데이터에 접근하는 시간은 모두 동일</a:t>
            </a:r>
            <a:endParaRPr lang="en-US" altLang="ko-KR" dirty="0"/>
          </a:p>
          <a:p>
            <a:r>
              <a:rPr lang="ko-KR" altLang="en-US" dirty="0"/>
              <a:t>데이터를 추가</a:t>
            </a:r>
            <a:r>
              <a:rPr lang="en-US" altLang="ko-KR" dirty="0"/>
              <a:t>/</a:t>
            </a:r>
            <a:r>
              <a:rPr lang="ko-KR" altLang="en-US" dirty="0"/>
              <a:t>삭제 시 비교적 많은 시간이 소요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2688000" y="932295"/>
            <a:ext cx="9504000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FB6050-E21B-4A84-825F-F290DB7DE8E6}"/>
              </a:ext>
            </a:extLst>
          </p:cNvPr>
          <p:cNvSpPr/>
          <p:nvPr/>
        </p:nvSpPr>
        <p:spPr>
          <a:xfrm>
            <a:off x="2114686" y="932295"/>
            <a:ext cx="9504000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489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배열에서 데이터 조회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CCCD7-FA1C-47B0-BBA9-85B785F95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err="1"/>
              <a:t>arr</a:t>
            </a:r>
            <a:r>
              <a:rPr lang="en-US" altLang="ko-KR" dirty="0"/>
              <a:t> = [“a”, “b“, “d”, “e”, “f”]</a:t>
            </a:r>
          </a:p>
          <a:p>
            <a:r>
              <a:rPr lang="en-US" altLang="ko-KR" dirty="0"/>
              <a:t>“c”</a:t>
            </a:r>
            <a:r>
              <a:rPr lang="ko-KR" altLang="en-US" dirty="0"/>
              <a:t>가 </a:t>
            </a:r>
            <a:r>
              <a:rPr lang="en-US" altLang="ko-KR" dirty="0" err="1"/>
              <a:t>arr</a:t>
            </a:r>
            <a:r>
              <a:rPr lang="ko-KR" altLang="en-US" dirty="0"/>
              <a:t>에 있는지 확인할 때</a:t>
            </a:r>
            <a:r>
              <a:rPr lang="en-US" altLang="ko-KR" dirty="0"/>
              <a:t> </a:t>
            </a:r>
            <a:r>
              <a:rPr lang="ko-KR" altLang="en-US" dirty="0"/>
              <a:t>몇 번의 조회가 필요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“d”</a:t>
            </a:r>
            <a:r>
              <a:rPr lang="ko-KR" altLang="en-US" dirty="0"/>
              <a:t>가 </a:t>
            </a:r>
            <a:r>
              <a:rPr lang="en-US" altLang="ko-KR" dirty="0" err="1"/>
              <a:t>arr</a:t>
            </a:r>
            <a:r>
              <a:rPr lang="ko-KR" altLang="en-US" dirty="0"/>
              <a:t>에 있는지 확인할 때 몇 번의 조회가 필요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“a”</a:t>
            </a:r>
            <a:r>
              <a:rPr lang="ko-KR" altLang="en-US" dirty="0"/>
              <a:t>가 </a:t>
            </a:r>
            <a:r>
              <a:rPr lang="en-US" altLang="ko-KR" dirty="0" err="1"/>
              <a:t>arr</a:t>
            </a:r>
            <a:r>
              <a:rPr lang="ko-KR" altLang="en-US" dirty="0"/>
              <a:t>에 있는지 확인할 때 몇 번의 조회가 필요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arr</a:t>
            </a:r>
            <a:r>
              <a:rPr lang="en-US" altLang="ko-KR" dirty="0"/>
              <a:t> = ["a", "b", "c", "d", "e"]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idx</a:t>
            </a:r>
            <a:r>
              <a:rPr lang="en-US" altLang="ko-KR" dirty="0"/>
              <a:t>, x in enumerate(</a:t>
            </a:r>
            <a:r>
              <a:rPr lang="en-US" altLang="ko-KR" dirty="0" err="1"/>
              <a:t>arr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/>
              <a:t>	if x == “c":</a:t>
            </a:r>
          </a:p>
          <a:p>
            <a:pPr marL="0" indent="0">
              <a:buNone/>
            </a:pPr>
            <a:r>
              <a:rPr lang="en-US" altLang="ko-KR" dirty="0"/>
              <a:t>		print(</a:t>
            </a:r>
            <a:r>
              <a:rPr lang="en-US" altLang="ko-KR" dirty="0" err="1"/>
              <a:t>idx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6357256" y="932295"/>
            <a:ext cx="5834743" cy="1045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772AD9-CB0A-4C68-BBD3-2ADCE5D21880}"/>
              </a:ext>
            </a:extLst>
          </p:cNvPr>
          <p:cNvSpPr/>
          <p:nvPr/>
        </p:nvSpPr>
        <p:spPr>
          <a:xfrm>
            <a:off x="6531429" y="941206"/>
            <a:ext cx="5241470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9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배열에서 데이터 삽입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6357256" y="932295"/>
            <a:ext cx="5834743" cy="1045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772AD9-CB0A-4C68-BBD3-2ADCE5D21880}"/>
              </a:ext>
            </a:extLst>
          </p:cNvPr>
          <p:cNvSpPr/>
          <p:nvPr/>
        </p:nvSpPr>
        <p:spPr>
          <a:xfrm>
            <a:off x="6531429" y="941206"/>
            <a:ext cx="5241470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6680454C-0B3A-4058-8DC6-760B23EDE2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907305"/>
              </p:ext>
            </p:extLst>
          </p:nvPr>
        </p:nvGraphicFramePr>
        <p:xfrm>
          <a:off x="838200" y="2041565"/>
          <a:ext cx="4850220" cy="7794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0044">
                  <a:extLst>
                    <a:ext uri="{9D8B030D-6E8A-4147-A177-3AD203B41FA5}">
                      <a16:colId xmlns:a16="http://schemas.microsoft.com/office/drawing/2014/main" val="3038966514"/>
                    </a:ext>
                  </a:extLst>
                </a:gridCol>
                <a:gridCol w="970044">
                  <a:extLst>
                    <a:ext uri="{9D8B030D-6E8A-4147-A177-3AD203B41FA5}">
                      <a16:colId xmlns:a16="http://schemas.microsoft.com/office/drawing/2014/main" val="4273053260"/>
                    </a:ext>
                  </a:extLst>
                </a:gridCol>
                <a:gridCol w="970044">
                  <a:extLst>
                    <a:ext uri="{9D8B030D-6E8A-4147-A177-3AD203B41FA5}">
                      <a16:colId xmlns:a16="http://schemas.microsoft.com/office/drawing/2014/main" val="1726234144"/>
                    </a:ext>
                  </a:extLst>
                </a:gridCol>
                <a:gridCol w="970044">
                  <a:extLst>
                    <a:ext uri="{9D8B030D-6E8A-4147-A177-3AD203B41FA5}">
                      <a16:colId xmlns:a16="http://schemas.microsoft.com/office/drawing/2014/main" val="3718467120"/>
                    </a:ext>
                  </a:extLst>
                </a:gridCol>
                <a:gridCol w="970044">
                  <a:extLst>
                    <a:ext uri="{9D8B030D-6E8A-4147-A177-3AD203B41FA5}">
                      <a16:colId xmlns:a16="http://schemas.microsoft.com/office/drawing/2014/main" val="359208896"/>
                    </a:ext>
                  </a:extLst>
                </a:gridCol>
              </a:tblGrid>
              <a:tr h="779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“a”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“b”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“d”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“e”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“f”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90061991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903F170-09BB-4F8E-AD23-C793B629F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168029"/>
              </p:ext>
            </p:extLst>
          </p:nvPr>
        </p:nvGraphicFramePr>
        <p:xfrm>
          <a:off x="838200" y="3533668"/>
          <a:ext cx="5828412" cy="7794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1402">
                  <a:extLst>
                    <a:ext uri="{9D8B030D-6E8A-4147-A177-3AD203B41FA5}">
                      <a16:colId xmlns:a16="http://schemas.microsoft.com/office/drawing/2014/main" val="3038966514"/>
                    </a:ext>
                  </a:extLst>
                </a:gridCol>
                <a:gridCol w="971402">
                  <a:extLst>
                    <a:ext uri="{9D8B030D-6E8A-4147-A177-3AD203B41FA5}">
                      <a16:colId xmlns:a16="http://schemas.microsoft.com/office/drawing/2014/main" val="4273053260"/>
                    </a:ext>
                  </a:extLst>
                </a:gridCol>
                <a:gridCol w="971402">
                  <a:extLst>
                    <a:ext uri="{9D8B030D-6E8A-4147-A177-3AD203B41FA5}">
                      <a16:colId xmlns:a16="http://schemas.microsoft.com/office/drawing/2014/main" val="1726234144"/>
                    </a:ext>
                  </a:extLst>
                </a:gridCol>
                <a:gridCol w="971402">
                  <a:extLst>
                    <a:ext uri="{9D8B030D-6E8A-4147-A177-3AD203B41FA5}">
                      <a16:colId xmlns:a16="http://schemas.microsoft.com/office/drawing/2014/main" val="3718467120"/>
                    </a:ext>
                  </a:extLst>
                </a:gridCol>
                <a:gridCol w="971402">
                  <a:extLst>
                    <a:ext uri="{9D8B030D-6E8A-4147-A177-3AD203B41FA5}">
                      <a16:colId xmlns:a16="http://schemas.microsoft.com/office/drawing/2014/main" val="359208896"/>
                    </a:ext>
                  </a:extLst>
                </a:gridCol>
                <a:gridCol w="971402">
                  <a:extLst>
                    <a:ext uri="{9D8B030D-6E8A-4147-A177-3AD203B41FA5}">
                      <a16:colId xmlns:a16="http://schemas.microsoft.com/office/drawing/2014/main" val="3761722591"/>
                    </a:ext>
                  </a:extLst>
                </a:gridCol>
              </a:tblGrid>
              <a:tr h="779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“a”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“b”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“d”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“e”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“f”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900619918"/>
                  </a:ext>
                </a:extLst>
              </a:tr>
            </a:tbl>
          </a:graphicData>
        </a:graphic>
      </p:graphicFrame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09F7006-5044-4A8E-93D9-09138B434ABE}"/>
              </a:ext>
            </a:extLst>
          </p:cNvPr>
          <p:cNvCxnSpPr/>
          <p:nvPr/>
        </p:nvCxnSpPr>
        <p:spPr>
          <a:xfrm>
            <a:off x="1318437" y="2820977"/>
            <a:ext cx="0" cy="7126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6030D1A-9463-40A0-AAE3-B60E90E9D745}"/>
              </a:ext>
            </a:extLst>
          </p:cNvPr>
          <p:cNvCxnSpPr/>
          <p:nvPr/>
        </p:nvCxnSpPr>
        <p:spPr>
          <a:xfrm>
            <a:off x="2278912" y="2820977"/>
            <a:ext cx="0" cy="7126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6200B9B-1230-4B6D-B3FC-243A5102F7F0}"/>
              </a:ext>
            </a:extLst>
          </p:cNvPr>
          <p:cNvCxnSpPr>
            <a:cxnSpLocks/>
          </p:cNvCxnSpPr>
          <p:nvPr/>
        </p:nvCxnSpPr>
        <p:spPr>
          <a:xfrm>
            <a:off x="3257107" y="2820977"/>
            <a:ext cx="1017181" cy="7126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2485850-64DB-4DFD-A055-319070F22A24}"/>
              </a:ext>
            </a:extLst>
          </p:cNvPr>
          <p:cNvCxnSpPr>
            <a:cxnSpLocks/>
          </p:cNvCxnSpPr>
          <p:nvPr/>
        </p:nvCxnSpPr>
        <p:spPr>
          <a:xfrm>
            <a:off x="4235301" y="2820977"/>
            <a:ext cx="1017181" cy="7126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DC87D8D-0CE8-4248-B38E-0661D980D1EB}"/>
              </a:ext>
            </a:extLst>
          </p:cNvPr>
          <p:cNvCxnSpPr>
            <a:cxnSpLocks/>
          </p:cNvCxnSpPr>
          <p:nvPr/>
        </p:nvCxnSpPr>
        <p:spPr>
          <a:xfrm>
            <a:off x="5142613" y="2820976"/>
            <a:ext cx="1017181" cy="7126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4083733-1B97-4561-8C2C-78F26AE77B0E}"/>
              </a:ext>
            </a:extLst>
          </p:cNvPr>
          <p:cNvSpPr/>
          <p:nvPr/>
        </p:nvSpPr>
        <p:spPr>
          <a:xfrm>
            <a:off x="3029929" y="5095652"/>
            <a:ext cx="454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“c”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51F0C54-761F-43E6-912A-5FB91A701666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3257107" y="4313080"/>
            <a:ext cx="0" cy="7825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917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배열에서 데이터 삽입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CCCD7-FA1C-47B0-BBA9-85B785F95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x = ['a', 'b', 'd', 'e', 'f’]</a:t>
            </a:r>
          </a:p>
          <a:p>
            <a:pPr marL="0" indent="0">
              <a:buNone/>
            </a:pPr>
            <a:r>
              <a:rPr lang="en-US" altLang="ko-KR" dirty="0" err="1"/>
              <a:t>idx_insert</a:t>
            </a:r>
            <a:r>
              <a:rPr lang="en-US" altLang="ko-KR" dirty="0"/>
              <a:t> = 2</a:t>
            </a:r>
          </a:p>
          <a:p>
            <a:pPr marL="0" indent="0">
              <a:buNone/>
            </a:pPr>
            <a:r>
              <a:rPr lang="en-US" altLang="ko-KR" dirty="0" err="1"/>
              <a:t>val_insert</a:t>
            </a:r>
            <a:r>
              <a:rPr lang="en-US" altLang="ko-KR" dirty="0"/>
              <a:t> = ‘c’</a:t>
            </a:r>
          </a:p>
          <a:p>
            <a:pPr marL="0" indent="0">
              <a:buNone/>
            </a:pPr>
            <a:r>
              <a:rPr lang="en-US" altLang="ko-KR" dirty="0"/>
              <a:t>y = </a:t>
            </a:r>
            <a:r>
              <a:rPr lang="en-US" altLang="ko-KR" b="1" dirty="0">
                <a:solidFill>
                  <a:schemeClr val="accent1"/>
                </a:solidFill>
              </a:rPr>
              <a:t>list</a:t>
            </a:r>
            <a:r>
              <a:rPr lang="en-US" altLang="ko-KR" dirty="0"/>
              <a:t>(range(6))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itr</a:t>
            </a:r>
            <a:r>
              <a:rPr lang="en-US" altLang="ko-KR" dirty="0"/>
              <a:t> in range(0, </a:t>
            </a:r>
            <a:r>
              <a:rPr lang="en-US" altLang="ko-KR" dirty="0" err="1"/>
              <a:t>idx_insert</a:t>
            </a:r>
            <a:r>
              <a:rPr lang="en-US" altLang="ko-KR" dirty="0"/>
              <a:t>):    </a:t>
            </a:r>
          </a:p>
          <a:p>
            <a:pPr marL="0" indent="0">
              <a:buNone/>
            </a:pPr>
            <a:r>
              <a:rPr lang="en-US" altLang="ko-KR" dirty="0"/>
              <a:t>	y[</a:t>
            </a:r>
            <a:r>
              <a:rPr lang="en-US" altLang="ko-KR" dirty="0" err="1"/>
              <a:t>itr</a:t>
            </a:r>
            <a:r>
              <a:rPr lang="en-US" altLang="ko-KR" dirty="0"/>
              <a:t>] = x[</a:t>
            </a:r>
            <a:r>
              <a:rPr lang="en-US" altLang="ko-KR" dirty="0" err="1"/>
              <a:t>itr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y[</a:t>
            </a:r>
            <a:r>
              <a:rPr lang="en-US" altLang="ko-KR" dirty="0" err="1"/>
              <a:t>idx_insert</a:t>
            </a:r>
            <a:r>
              <a:rPr lang="en-US" altLang="ko-KR" dirty="0"/>
              <a:t>] = </a:t>
            </a:r>
            <a:r>
              <a:rPr lang="en-US" altLang="ko-KR" dirty="0" err="1"/>
              <a:t>val_insert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itr</a:t>
            </a:r>
            <a:r>
              <a:rPr lang="en-US" altLang="ko-KR" dirty="0"/>
              <a:t> in range(</a:t>
            </a:r>
            <a:r>
              <a:rPr lang="en-US" altLang="ko-KR" dirty="0" err="1"/>
              <a:t>idx_insert</a:t>
            </a:r>
            <a:r>
              <a:rPr lang="en-US" altLang="ko-KR" dirty="0"/>
              <a:t>, </a:t>
            </a:r>
            <a:r>
              <a:rPr lang="en-US" altLang="ko-KR" dirty="0" err="1"/>
              <a:t>len</a:t>
            </a:r>
            <a:r>
              <a:rPr lang="en-US" altLang="ko-KR" dirty="0"/>
              <a:t>(x)):    </a:t>
            </a:r>
          </a:p>
          <a:p>
            <a:pPr marL="0" indent="0">
              <a:buNone/>
            </a:pPr>
            <a:r>
              <a:rPr lang="en-US" altLang="ko-KR" dirty="0"/>
              <a:t>	y[itr+1] = x[</a:t>
            </a:r>
            <a:r>
              <a:rPr lang="en-US" altLang="ko-KR" dirty="0" err="1"/>
              <a:t>itr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en-US" altLang="ko-KR" dirty="0"/>
              <a:t>x = y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6357256" y="932295"/>
            <a:ext cx="5834743" cy="1045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772AD9-CB0A-4C68-BBD3-2ADCE5D21880}"/>
              </a:ext>
            </a:extLst>
          </p:cNvPr>
          <p:cNvSpPr/>
          <p:nvPr/>
        </p:nvSpPr>
        <p:spPr>
          <a:xfrm>
            <a:off x="6531429" y="941206"/>
            <a:ext cx="5241470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A72566DB-9799-4CB4-8337-54C9B502BD73}"/>
              </a:ext>
            </a:extLst>
          </p:cNvPr>
          <p:cNvSpPr/>
          <p:nvPr/>
        </p:nvSpPr>
        <p:spPr>
          <a:xfrm>
            <a:off x="5631542" y="3236685"/>
            <a:ext cx="290285" cy="7275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25579D00-0835-4AE1-AEB4-EF2439E61DA7}"/>
              </a:ext>
            </a:extLst>
          </p:cNvPr>
          <p:cNvSpPr/>
          <p:nvPr/>
        </p:nvSpPr>
        <p:spPr>
          <a:xfrm>
            <a:off x="5631541" y="4281716"/>
            <a:ext cx="290285" cy="4444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중괄호 7">
            <a:extLst>
              <a:ext uri="{FF2B5EF4-FFF2-40B4-BE49-F238E27FC236}">
                <a16:creationId xmlns:a16="http://schemas.microsoft.com/office/drawing/2014/main" id="{D12D60DE-1989-4F08-A591-4F36A870F37F}"/>
              </a:ext>
            </a:extLst>
          </p:cNvPr>
          <p:cNvSpPr/>
          <p:nvPr/>
        </p:nvSpPr>
        <p:spPr>
          <a:xfrm>
            <a:off x="5631540" y="5001987"/>
            <a:ext cx="290285" cy="7275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234DD5-D1DD-4D61-B019-5D55A49F0BBF}"/>
              </a:ext>
            </a:extLst>
          </p:cNvPr>
          <p:cNvSpPr txBox="1"/>
          <p:nvPr/>
        </p:nvSpPr>
        <p:spPr>
          <a:xfrm>
            <a:off x="6098997" y="3415783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ko-KR" altLang="en-US" b="1" dirty="0"/>
              <a:t>번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6C795B-DF89-4436-BFA4-DAFD4DF6EED2}"/>
              </a:ext>
            </a:extLst>
          </p:cNvPr>
          <p:cNvSpPr txBox="1"/>
          <p:nvPr/>
        </p:nvSpPr>
        <p:spPr>
          <a:xfrm>
            <a:off x="6098997" y="431929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r>
              <a:rPr lang="ko-KR" altLang="en-US" b="1" dirty="0"/>
              <a:t>번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817E73-AA92-4FBF-8072-BC57D4A17749}"/>
              </a:ext>
            </a:extLst>
          </p:cNvPr>
          <p:cNvSpPr txBox="1"/>
          <p:nvPr/>
        </p:nvSpPr>
        <p:spPr>
          <a:xfrm>
            <a:off x="6081488" y="5181085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r>
              <a:rPr lang="ko-KR" altLang="en-US" b="1" dirty="0"/>
              <a:t>번</a:t>
            </a:r>
          </a:p>
        </p:txBody>
      </p:sp>
    </p:spTree>
    <p:extLst>
      <p:ext uri="{BB962C8B-B14F-4D97-AF65-F5344CB8AC3E}">
        <p14:creationId xmlns:p14="http://schemas.microsoft.com/office/powerpoint/2010/main" val="4257832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배열에서 데이터 삭제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6357256" y="932295"/>
            <a:ext cx="5834743" cy="1045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772AD9-CB0A-4C68-BBD3-2ADCE5D21880}"/>
              </a:ext>
            </a:extLst>
          </p:cNvPr>
          <p:cNvSpPr/>
          <p:nvPr/>
        </p:nvSpPr>
        <p:spPr>
          <a:xfrm>
            <a:off x="6531429" y="941206"/>
            <a:ext cx="5241470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CD3FEFEF-E079-438B-A16D-A0EDF8B54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102992"/>
              </p:ext>
            </p:extLst>
          </p:nvPr>
        </p:nvGraphicFramePr>
        <p:xfrm>
          <a:off x="838200" y="3537016"/>
          <a:ext cx="4850220" cy="7794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0044">
                  <a:extLst>
                    <a:ext uri="{9D8B030D-6E8A-4147-A177-3AD203B41FA5}">
                      <a16:colId xmlns:a16="http://schemas.microsoft.com/office/drawing/2014/main" val="3038966514"/>
                    </a:ext>
                  </a:extLst>
                </a:gridCol>
                <a:gridCol w="970044">
                  <a:extLst>
                    <a:ext uri="{9D8B030D-6E8A-4147-A177-3AD203B41FA5}">
                      <a16:colId xmlns:a16="http://schemas.microsoft.com/office/drawing/2014/main" val="4273053260"/>
                    </a:ext>
                  </a:extLst>
                </a:gridCol>
                <a:gridCol w="970044">
                  <a:extLst>
                    <a:ext uri="{9D8B030D-6E8A-4147-A177-3AD203B41FA5}">
                      <a16:colId xmlns:a16="http://schemas.microsoft.com/office/drawing/2014/main" val="1726234144"/>
                    </a:ext>
                  </a:extLst>
                </a:gridCol>
                <a:gridCol w="970044">
                  <a:extLst>
                    <a:ext uri="{9D8B030D-6E8A-4147-A177-3AD203B41FA5}">
                      <a16:colId xmlns:a16="http://schemas.microsoft.com/office/drawing/2014/main" val="3718467120"/>
                    </a:ext>
                  </a:extLst>
                </a:gridCol>
                <a:gridCol w="970044">
                  <a:extLst>
                    <a:ext uri="{9D8B030D-6E8A-4147-A177-3AD203B41FA5}">
                      <a16:colId xmlns:a16="http://schemas.microsoft.com/office/drawing/2014/main" val="359208896"/>
                    </a:ext>
                  </a:extLst>
                </a:gridCol>
              </a:tblGrid>
              <a:tr h="779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“a”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“b”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“d”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“e”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“f”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900619918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FC8EE8F4-C8EA-4402-99DF-7DF499C3B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885568"/>
              </p:ext>
            </p:extLst>
          </p:nvPr>
        </p:nvGraphicFramePr>
        <p:xfrm>
          <a:off x="838200" y="2038215"/>
          <a:ext cx="5828412" cy="7794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1402">
                  <a:extLst>
                    <a:ext uri="{9D8B030D-6E8A-4147-A177-3AD203B41FA5}">
                      <a16:colId xmlns:a16="http://schemas.microsoft.com/office/drawing/2014/main" val="3038966514"/>
                    </a:ext>
                  </a:extLst>
                </a:gridCol>
                <a:gridCol w="971402">
                  <a:extLst>
                    <a:ext uri="{9D8B030D-6E8A-4147-A177-3AD203B41FA5}">
                      <a16:colId xmlns:a16="http://schemas.microsoft.com/office/drawing/2014/main" val="4273053260"/>
                    </a:ext>
                  </a:extLst>
                </a:gridCol>
                <a:gridCol w="971402">
                  <a:extLst>
                    <a:ext uri="{9D8B030D-6E8A-4147-A177-3AD203B41FA5}">
                      <a16:colId xmlns:a16="http://schemas.microsoft.com/office/drawing/2014/main" val="1726234144"/>
                    </a:ext>
                  </a:extLst>
                </a:gridCol>
                <a:gridCol w="971402">
                  <a:extLst>
                    <a:ext uri="{9D8B030D-6E8A-4147-A177-3AD203B41FA5}">
                      <a16:colId xmlns:a16="http://schemas.microsoft.com/office/drawing/2014/main" val="3718467120"/>
                    </a:ext>
                  </a:extLst>
                </a:gridCol>
                <a:gridCol w="971402">
                  <a:extLst>
                    <a:ext uri="{9D8B030D-6E8A-4147-A177-3AD203B41FA5}">
                      <a16:colId xmlns:a16="http://schemas.microsoft.com/office/drawing/2014/main" val="359208896"/>
                    </a:ext>
                  </a:extLst>
                </a:gridCol>
                <a:gridCol w="971402">
                  <a:extLst>
                    <a:ext uri="{9D8B030D-6E8A-4147-A177-3AD203B41FA5}">
                      <a16:colId xmlns:a16="http://schemas.microsoft.com/office/drawing/2014/main" val="3761722591"/>
                    </a:ext>
                  </a:extLst>
                </a:gridCol>
              </a:tblGrid>
              <a:tr h="779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“a”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“b”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“c”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“d”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“e”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“f”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900619918"/>
                  </a:ext>
                </a:extLst>
              </a:tr>
            </a:tbl>
          </a:graphicData>
        </a:graphic>
      </p:graphicFrame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1087E5D-626B-4ED1-A380-8A0321806E0C}"/>
              </a:ext>
            </a:extLst>
          </p:cNvPr>
          <p:cNvCxnSpPr/>
          <p:nvPr/>
        </p:nvCxnSpPr>
        <p:spPr>
          <a:xfrm>
            <a:off x="1318437" y="2820977"/>
            <a:ext cx="0" cy="7126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33C0703-830A-4C7A-90EE-576EE01C29A6}"/>
              </a:ext>
            </a:extLst>
          </p:cNvPr>
          <p:cNvCxnSpPr/>
          <p:nvPr/>
        </p:nvCxnSpPr>
        <p:spPr>
          <a:xfrm>
            <a:off x="2278912" y="2820977"/>
            <a:ext cx="0" cy="7126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D5DDE5B-0C53-4205-979B-0C58AF133A46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3263310" y="2820977"/>
            <a:ext cx="971992" cy="7160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F59E195-198C-4CC1-8445-2AC6B0F5C205}"/>
              </a:ext>
            </a:extLst>
          </p:cNvPr>
          <p:cNvCxnSpPr>
            <a:cxnSpLocks/>
          </p:cNvCxnSpPr>
          <p:nvPr/>
        </p:nvCxnSpPr>
        <p:spPr>
          <a:xfrm flipH="1">
            <a:off x="4247707" y="2817627"/>
            <a:ext cx="971992" cy="7160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8B92199-2F93-4A40-9C44-E1EDF6D25161}"/>
              </a:ext>
            </a:extLst>
          </p:cNvPr>
          <p:cNvCxnSpPr>
            <a:cxnSpLocks/>
          </p:cNvCxnSpPr>
          <p:nvPr/>
        </p:nvCxnSpPr>
        <p:spPr>
          <a:xfrm flipH="1">
            <a:off x="5202424" y="2807134"/>
            <a:ext cx="971992" cy="7160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538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배열에서 데이터 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CCCD7-FA1C-47B0-BBA9-85B785F95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x = ['a', 'b’, ‘c', 'd', 'e', 'f’]</a:t>
            </a:r>
          </a:p>
          <a:p>
            <a:pPr marL="0" indent="0">
              <a:buNone/>
            </a:pPr>
            <a:r>
              <a:rPr lang="en-US" altLang="ko-KR" dirty="0" err="1"/>
              <a:t>idx_delete</a:t>
            </a:r>
            <a:r>
              <a:rPr lang="en-US" altLang="ko-KR" dirty="0"/>
              <a:t> = 3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y = </a:t>
            </a:r>
            <a:r>
              <a:rPr lang="en-US" altLang="ko-KR" b="1" dirty="0">
                <a:solidFill>
                  <a:schemeClr val="accent1"/>
                </a:solidFill>
              </a:rPr>
              <a:t>list</a:t>
            </a:r>
            <a:r>
              <a:rPr lang="en-US" altLang="ko-KR" dirty="0"/>
              <a:t>(range(5))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itr</a:t>
            </a:r>
            <a:r>
              <a:rPr lang="en-US" altLang="ko-KR" dirty="0"/>
              <a:t> in range(0, </a:t>
            </a:r>
            <a:r>
              <a:rPr lang="en-US" altLang="ko-KR" dirty="0" err="1"/>
              <a:t>idx_delete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/>
              <a:t>    y[</a:t>
            </a:r>
            <a:r>
              <a:rPr lang="en-US" altLang="ko-KR" dirty="0" err="1"/>
              <a:t>itr</a:t>
            </a:r>
            <a:r>
              <a:rPr lang="en-US" altLang="ko-KR" dirty="0"/>
              <a:t>] = x[</a:t>
            </a:r>
            <a:r>
              <a:rPr lang="en-US" altLang="ko-KR" dirty="0" err="1"/>
              <a:t>itr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itr</a:t>
            </a:r>
            <a:r>
              <a:rPr lang="en-US" altLang="ko-KR" dirty="0"/>
              <a:t> in range(</a:t>
            </a:r>
            <a:r>
              <a:rPr lang="en-US" altLang="ko-KR" dirty="0" err="1"/>
              <a:t>idx_delete</a:t>
            </a:r>
            <a:r>
              <a:rPr lang="en-US" altLang="ko-KR" dirty="0"/>
              <a:t> + 1, </a:t>
            </a:r>
            <a:r>
              <a:rPr lang="en-US" altLang="ko-KR" dirty="0" err="1"/>
              <a:t>len</a:t>
            </a:r>
            <a:r>
              <a:rPr lang="en-US" altLang="ko-KR" dirty="0"/>
              <a:t>(x)):</a:t>
            </a:r>
          </a:p>
          <a:p>
            <a:pPr marL="0" indent="0">
              <a:buNone/>
            </a:pPr>
            <a:r>
              <a:rPr lang="en-US" altLang="ko-KR" dirty="0"/>
              <a:t>    y[</a:t>
            </a:r>
            <a:r>
              <a:rPr lang="en-US" altLang="ko-KR" dirty="0" err="1"/>
              <a:t>itr</a:t>
            </a:r>
            <a:r>
              <a:rPr lang="en-US" altLang="ko-KR" dirty="0"/>
              <a:t> - 1] = x[</a:t>
            </a:r>
            <a:r>
              <a:rPr lang="en-US" altLang="ko-KR" dirty="0" err="1"/>
              <a:t>itr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x = y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6357256" y="932295"/>
            <a:ext cx="5834743" cy="1045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772AD9-CB0A-4C68-BBD3-2ADCE5D21880}"/>
              </a:ext>
            </a:extLst>
          </p:cNvPr>
          <p:cNvSpPr/>
          <p:nvPr/>
        </p:nvSpPr>
        <p:spPr>
          <a:xfrm>
            <a:off x="6531429" y="941206"/>
            <a:ext cx="5241470" cy="95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A72566DB-9799-4CB4-8337-54C9B502BD73}"/>
              </a:ext>
            </a:extLst>
          </p:cNvPr>
          <p:cNvSpPr/>
          <p:nvPr/>
        </p:nvSpPr>
        <p:spPr>
          <a:xfrm>
            <a:off x="6241144" y="3464703"/>
            <a:ext cx="290285" cy="7275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중괄호 7">
            <a:extLst>
              <a:ext uri="{FF2B5EF4-FFF2-40B4-BE49-F238E27FC236}">
                <a16:creationId xmlns:a16="http://schemas.microsoft.com/office/drawing/2014/main" id="{D12D60DE-1989-4F08-A591-4F36A870F37F}"/>
              </a:ext>
            </a:extLst>
          </p:cNvPr>
          <p:cNvSpPr/>
          <p:nvPr/>
        </p:nvSpPr>
        <p:spPr>
          <a:xfrm>
            <a:off x="6241144" y="4617275"/>
            <a:ext cx="290285" cy="7275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234DD5-D1DD-4D61-B019-5D55A49F0BBF}"/>
              </a:ext>
            </a:extLst>
          </p:cNvPr>
          <p:cNvSpPr txBox="1"/>
          <p:nvPr/>
        </p:nvSpPr>
        <p:spPr>
          <a:xfrm>
            <a:off x="6691092" y="3643801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r>
              <a:rPr lang="ko-KR" altLang="en-US" b="1" dirty="0"/>
              <a:t>번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817E73-AA92-4FBF-8072-BC57D4A17749}"/>
              </a:ext>
            </a:extLst>
          </p:cNvPr>
          <p:cNvSpPr txBox="1"/>
          <p:nvPr/>
        </p:nvSpPr>
        <p:spPr>
          <a:xfrm>
            <a:off x="6691092" y="4796373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ko-KR" altLang="en-US" b="1" dirty="0"/>
              <a:t>번</a:t>
            </a:r>
          </a:p>
        </p:txBody>
      </p:sp>
    </p:spTree>
    <p:extLst>
      <p:ext uri="{BB962C8B-B14F-4D97-AF65-F5344CB8AC3E}">
        <p14:creationId xmlns:p14="http://schemas.microsoft.com/office/powerpoint/2010/main" val="2071217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3490</TotalTime>
  <Words>1902</Words>
  <Application>Microsoft Office PowerPoint</Application>
  <PresentationFormat>와이드스크린</PresentationFormat>
  <Paragraphs>431</Paragraphs>
  <Slides>36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9" baseType="lpstr">
      <vt:lpstr>맑은 고딕</vt:lpstr>
      <vt:lpstr>Arial</vt:lpstr>
      <vt:lpstr>Office 테마</vt:lpstr>
      <vt:lpstr>Object-oriented Programing</vt:lpstr>
      <vt:lpstr>목차</vt:lpstr>
      <vt:lpstr>PowerPoint 프레젠테이션</vt:lpstr>
      <vt:lpstr>배열</vt:lpstr>
      <vt:lpstr>배열에서 데이터 조회</vt:lpstr>
      <vt:lpstr>배열에서 데이터 삽입</vt:lpstr>
      <vt:lpstr>배열에서 데이터 삽입</vt:lpstr>
      <vt:lpstr>배열에서 데이터 삭제</vt:lpstr>
      <vt:lpstr>배열에서 데이터 삭제</vt:lpstr>
      <vt:lpstr>(참고) in </vt:lpstr>
      <vt:lpstr>Call-by-assignment</vt:lpstr>
      <vt:lpstr>mutable과 immutable 객체</vt:lpstr>
      <vt:lpstr>mutable과 immutable 객체</vt:lpstr>
      <vt:lpstr>is와 ==</vt:lpstr>
      <vt:lpstr>copy 모듈</vt:lpstr>
      <vt:lpstr>연결리스트</vt:lpstr>
      <vt:lpstr>노드</vt:lpstr>
      <vt:lpstr>노드</vt:lpstr>
      <vt:lpstr>연결 리스트에서 데이터 조회</vt:lpstr>
      <vt:lpstr>연결 리스트에서 데이터 삽입</vt:lpstr>
      <vt:lpstr>연결 리스트에서 데이터 삭제</vt:lpstr>
      <vt:lpstr>연결 리스트 코드</vt:lpstr>
      <vt:lpstr>연결리스트 vs 배열리스트</vt:lpstr>
      <vt:lpstr>연결리스트 vs 배열리스트</vt:lpstr>
      <vt:lpstr>PowerPoint 프레젠테이션</vt:lpstr>
      <vt:lpstr>스택</vt:lpstr>
      <vt:lpstr>연결리스트를 이용한 스택 구현</vt:lpstr>
      <vt:lpstr>파이썬 리스트를 이용한 스택 구현</vt:lpstr>
      <vt:lpstr>큐</vt:lpstr>
      <vt:lpstr>연결리스트를 이용한 큐 구현</vt:lpstr>
      <vt:lpstr>파이썬 리스트를 이용한 큐 구현</vt:lpstr>
      <vt:lpstr>PowerPoint 프레젠테이션</vt:lpstr>
      <vt:lpstr>트리</vt:lpstr>
      <vt:lpstr>트리 용어</vt:lpstr>
      <vt:lpstr>트리 용어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Programing</dc:title>
  <dc:creator>김 상묵</dc:creator>
  <cp:lastModifiedBy>김 상묵</cp:lastModifiedBy>
  <cp:revision>94</cp:revision>
  <dcterms:created xsi:type="dcterms:W3CDTF">2019-07-12T12:47:24Z</dcterms:created>
  <dcterms:modified xsi:type="dcterms:W3CDTF">2019-07-27T12:45:53Z</dcterms:modified>
</cp:coreProperties>
</file>