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0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4C598-87B6-492D-9A25-BCC56516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CF8B35-F323-45A0-ABF4-36559F7CE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6A741-06B0-44D7-B713-56D73282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87971-5D9A-48D7-BA46-29B49B28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361BD-B19B-4667-96F1-AB30C76A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0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62547-31FA-4D4B-A924-74482376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519D6-6677-4E6D-A981-5D6AFE92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BB255-04AB-422F-B8FF-C89FFB23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3BBAD-5BB6-4699-9366-0775BE04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4123F-1B39-4D80-BB3C-6A8B4966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3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E746D7-4F05-4C0E-9CDA-188FDBF87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C93CCE-C431-4FC2-BFB4-31AE5249C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55585-6733-4672-B7E6-57BF9D54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BF819-8BDB-492D-9842-D2BDE23F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8D728-EEBC-42E0-B57F-1B21FF48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8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10FBB-C081-470A-83DD-88EEFA96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3DCD8-1CCC-4042-BA69-9778B008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19E0F-E97B-409F-AE4B-0AFB868C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2020E-2AA7-42BF-86A0-03BDA4B7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3636F-6A7C-4D0B-8F0F-2B40D53B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6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9F5A7-BC00-4303-B4CE-7CBB61A5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4A028-84C8-4BAC-AC28-03E242BE6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34201-03E7-4F47-9CDA-EE3BA263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93015-A3F2-4703-9170-96A8D515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CAB44-5D8D-4F89-9CF3-010A2FD8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2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F40BC-3434-455A-9964-6E2315A9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C7125-EB87-440B-968E-8A0289C86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F619F-D939-4163-8FE7-52F454E38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703EC-5517-40D0-BB22-AE37344F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34B3BA-C412-411C-BDA4-60D594BB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E6623C-5438-4FF0-BA14-3072329C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4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60D40-6323-410B-AF36-9AA9E44E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20CF0-31A2-48D0-BA85-A1CC7ADA1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E984C8-EECD-4B73-A570-07E56DDC4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A829-1911-4B8F-AB25-3BBAC31A0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2DB237-572C-4285-8D9C-E31D861E7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3BB05E-46F5-4AB5-AFF9-6F99880B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C6E44A-1A3B-4990-A6B2-1A47A6E0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DB3FCC-A382-4DC8-99D4-27530C96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3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AC035-65FF-4652-8B4A-96CACE93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2A4E7B-1D76-4CFD-8B01-A1C7A20B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B47E1A-AC4D-4896-A51F-15E4912B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A93006-85FB-4C54-88F9-5642B37F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7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0EA3FB-3ED0-42CD-9772-22FFC5AA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057CC5-360A-4830-80DE-04D1F28A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F67685-A854-4BDC-A78D-6C197762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4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71CFF-F8B3-4760-AECC-FA8252E9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95C49-BF78-4ED9-BD14-60B6318D4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0FD4DA-B955-4241-B5F5-549D3F25A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C22D4B-D89B-46D9-BE75-6B7E4053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155B1-96B2-431D-9D25-5857AB55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28438-D542-4B78-AE68-794FDC96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9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7EDC2-1A4E-447C-9E6C-85BA739A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4D2501-20F4-4B2A-9E57-20A9BD2D9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1EAB25-FEDC-405B-8689-1D8404BB3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7AB35-BDDC-4D6D-815E-8A964C0D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6D51C-D324-403C-B43C-587BB1C2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8BEF8-6CB8-4100-8CE3-FBAD1519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1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5616C6-A43C-4678-ADAC-4F2044E4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DD1D92-97DF-4FB8-8900-E94B0710F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B8022-9C8D-4110-844E-C0D39D624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93A5-C0AE-425F-B913-846BE8AADABA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4C41B-AB9C-41CD-AF08-2D64809E5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B9002-2446-475B-AC09-A67F1349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4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34DC3-9EF1-46AD-85E5-17B1394C9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/>
              <a:t>Object-oriented Programing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DA9308-581C-4533-A555-DD8582DD2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415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1 </a:t>
            </a:r>
            <a:r>
              <a:rPr lang="ko-KR" altLang="en-US" sz="3600" b="1" dirty="0"/>
              <a:t>주차 강의</a:t>
            </a:r>
            <a:endParaRPr lang="en-US" altLang="ko-KR" sz="3600" b="1" dirty="0"/>
          </a:p>
          <a:p>
            <a:endParaRPr lang="en-US" altLang="ko-KR" sz="3600" b="1" dirty="0"/>
          </a:p>
          <a:p>
            <a:r>
              <a:rPr lang="ko-KR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강사 </a:t>
            </a:r>
            <a:r>
              <a:rPr lang="en-US" altLang="ko-KR" sz="2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김상묵</a:t>
            </a:r>
            <a:endParaRPr lang="en-US" altLang="ko-KR" sz="20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8CC29D-1319-4C29-9208-69FCBCEB120E}"/>
              </a:ext>
            </a:extLst>
          </p:cNvPr>
          <p:cNvSpPr/>
          <p:nvPr/>
        </p:nvSpPr>
        <p:spPr>
          <a:xfrm>
            <a:off x="0" y="2473036"/>
            <a:ext cx="337704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6F0E3D-4392-4801-9B9B-53428750327A}"/>
              </a:ext>
            </a:extLst>
          </p:cNvPr>
          <p:cNvSpPr/>
          <p:nvPr/>
        </p:nvSpPr>
        <p:spPr>
          <a:xfrm>
            <a:off x="8995062" y="2473035"/>
            <a:ext cx="3196937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0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클래스 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7057622" y="932296"/>
            <a:ext cx="5134377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28A648-DDB4-4743-A2E7-19133EBA0205}"/>
              </a:ext>
            </a:extLst>
          </p:cNvPr>
          <p:cNvSpPr/>
          <p:nvPr/>
        </p:nvSpPr>
        <p:spPr>
          <a:xfrm>
            <a:off x="4071334" y="932296"/>
            <a:ext cx="8120666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38A4D54-89FC-484D-8325-BE785F16D010}"/>
              </a:ext>
            </a:extLst>
          </p:cNvPr>
          <p:cNvGrpSpPr/>
          <p:nvPr/>
        </p:nvGrpSpPr>
        <p:grpSpPr>
          <a:xfrm>
            <a:off x="1795575" y="2257859"/>
            <a:ext cx="8600850" cy="2865050"/>
            <a:chOff x="1948390" y="2257859"/>
            <a:chExt cx="8600850" cy="2865050"/>
          </a:xfrm>
        </p:grpSpPr>
        <p:sp>
          <p:nvSpPr>
            <p:cNvPr id="10" name="Google Shape;87;p18">
              <a:extLst>
                <a:ext uri="{FF2B5EF4-FFF2-40B4-BE49-F238E27FC236}">
                  <a16:creationId xmlns:a16="http://schemas.microsoft.com/office/drawing/2014/main" id="{ADE78B87-31EE-4B96-86F1-F76DB225B4B8}"/>
                </a:ext>
              </a:extLst>
            </p:cNvPr>
            <p:cNvSpPr/>
            <p:nvPr/>
          </p:nvSpPr>
          <p:spPr>
            <a:xfrm>
              <a:off x="2898115" y="2257859"/>
              <a:ext cx="834000" cy="519600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/>
                <a:t>HP</a:t>
              </a:r>
              <a:endParaRPr b="1"/>
            </a:p>
          </p:txBody>
        </p:sp>
        <p:sp>
          <p:nvSpPr>
            <p:cNvPr id="11" name="Google Shape;88;p18">
              <a:extLst>
                <a:ext uri="{FF2B5EF4-FFF2-40B4-BE49-F238E27FC236}">
                  <a16:creationId xmlns:a16="http://schemas.microsoft.com/office/drawing/2014/main" id="{1B84023D-E3DB-4A61-8651-A51AC3F92867}"/>
                </a:ext>
              </a:extLst>
            </p:cNvPr>
            <p:cNvSpPr/>
            <p:nvPr/>
          </p:nvSpPr>
          <p:spPr>
            <a:xfrm>
              <a:off x="3185590" y="3154959"/>
              <a:ext cx="1321800" cy="6861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b="1"/>
                <a:t>기사</a:t>
              </a:r>
              <a:endParaRPr sz="1800" b="1"/>
            </a:p>
          </p:txBody>
        </p:sp>
        <p:sp>
          <p:nvSpPr>
            <p:cNvPr id="12" name="Google Shape;89;p18">
              <a:extLst>
                <a:ext uri="{FF2B5EF4-FFF2-40B4-BE49-F238E27FC236}">
                  <a16:creationId xmlns:a16="http://schemas.microsoft.com/office/drawing/2014/main" id="{4F2C6492-4B7E-4BEA-BB36-C1B65FE968C3}"/>
                </a:ext>
              </a:extLst>
            </p:cNvPr>
            <p:cNvSpPr/>
            <p:nvPr/>
          </p:nvSpPr>
          <p:spPr>
            <a:xfrm>
              <a:off x="5623990" y="3154959"/>
              <a:ext cx="1321800" cy="6861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b="1"/>
                <a:t>마법사</a:t>
              </a:r>
              <a:endParaRPr sz="1800" b="1"/>
            </a:p>
          </p:txBody>
        </p:sp>
        <p:sp>
          <p:nvSpPr>
            <p:cNvPr id="13" name="Google Shape;90;p18">
              <a:extLst>
                <a:ext uri="{FF2B5EF4-FFF2-40B4-BE49-F238E27FC236}">
                  <a16:creationId xmlns:a16="http://schemas.microsoft.com/office/drawing/2014/main" id="{D77D6BFC-463A-4118-958C-FCC22C7D0462}"/>
                </a:ext>
              </a:extLst>
            </p:cNvPr>
            <p:cNvSpPr/>
            <p:nvPr/>
          </p:nvSpPr>
          <p:spPr>
            <a:xfrm>
              <a:off x="8426065" y="3154959"/>
              <a:ext cx="1321800" cy="6861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b="1"/>
                <a:t>궁수</a:t>
              </a:r>
              <a:endParaRPr sz="1800" b="1"/>
            </a:p>
          </p:txBody>
        </p:sp>
        <p:sp>
          <p:nvSpPr>
            <p:cNvPr id="14" name="Google Shape;91;p18">
              <a:extLst>
                <a:ext uri="{FF2B5EF4-FFF2-40B4-BE49-F238E27FC236}">
                  <a16:creationId xmlns:a16="http://schemas.microsoft.com/office/drawing/2014/main" id="{3916BB73-482B-4169-8241-4AEE89CB3A92}"/>
                </a:ext>
              </a:extLst>
            </p:cNvPr>
            <p:cNvSpPr/>
            <p:nvPr/>
          </p:nvSpPr>
          <p:spPr>
            <a:xfrm>
              <a:off x="3847840" y="2257859"/>
              <a:ext cx="834000" cy="519600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/>
                <a:t>이름</a:t>
              </a:r>
              <a:endParaRPr b="1"/>
            </a:p>
          </p:txBody>
        </p:sp>
        <p:sp>
          <p:nvSpPr>
            <p:cNvPr id="15" name="Google Shape;92;p18">
              <a:extLst>
                <a:ext uri="{FF2B5EF4-FFF2-40B4-BE49-F238E27FC236}">
                  <a16:creationId xmlns:a16="http://schemas.microsoft.com/office/drawing/2014/main" id="{228D862B-A3B0-4F42-97D8-CAAB53E54627}"/>
                </a:ext>
              </a:extLst>
            </p:cNvPr>
            <p:cNvSpPr/>
            <p:nvPr/>
          </p:nvSpPr>
          <p:spPr>
            <a:xfrm>
              <a:off x="1948390" y="2257859"/>
              <a:ext cx="834000" cy="519600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/>
                <a:t>Level</a:t>
              </a:r>
              <a:endParaRPr b="1"/>
            </a:p>
          </p:txBody>
        </p:sp>
        <p:sp>
          <p:nvSpPr>
            <p:cNvPr id="16" name="Google Shape;93;p18">
              <a:extLst>
                <a:ext uri="{FF2B5EF4-FFF2-40B4-BE49-F238E27FC236}">
                  <a16:creationId xmlns:a16="http://schemas.microsoft.com/office/drawing/2014/main" id="{91E6A1B9-0A06-4976-8A50-8F91ED6F2094}"/>
                </a:ext>
              </a:extLst>
            </p:cNvPr>
            <p:cNvSpPr/>
            <p:nvPr/>
          </p:nvSpPr>
          <p:spPr>
            <a:xfrm>
              <a:off x="3320690" y="4603309"/>
              <a:ext cx="834000" cy="5196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/>
                <a:t>이동</a:t>
              </a:r>
              <a:endParaRPr b="1"/>
            </a:p>
          </p:txBody>
        </p:sp>
        <p:sp>
          <p:nvSpPr>
            <p:cNvPr id="17" name="Google Shape;94;p18">
              <a:extLst>
                <a:ext uri="{FF2B5EF4-FFF2-40B4-BE49-F238E27FC236}">
                  <a16:creationId xmlns:a16="http://schemas.microsoft.com/office/drawing/2014/main" id="{2A03C3E3-0BD6-4934-A2DB-919F4691E703}"/>
                </a:ext>
              </a:extLst>
            </p:cNvPr>
            <p:cNvSpPr/>
            <p:nvPr/>
          </p:nvSpPr>
          <p:spPr>
            <a:xfrm>
              <a:off x="2302365" y="4603309"/>
              <a:ext cx="834000" cy="5196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/>
                <a:t>공격</a:t>
              </a:r>
              <a:endParaRPr b="1"/>
            </a:p>
          </p:txBody>
        </p:sp>
        <p:sp>
          <p:nvSpPr>
            <p:cNvPr id="18" name="Google Shape;95;p18">
              <a:extLst>
                <a:ext uri="{FF2B5EF4-FFF2-40B4-BE49-F238E27FC236}">
                  <a16:creationId xmlns:a16="http://schemas.microsoft.com/office/drawing/2014/main" id="{A894D830-512B-4CC7-80E0-5095540ACF7E}"/>
                </a:ext>
              </a:extLst>
            </p:cNvPr>
            <p:cNvSpPr/>
            <p:nvPr/>
          </p:nvSpPr>
          <p:spPr>
            <a:xfrm>
              <a:off x="6706090" y="4603309"/>
              <a:ext cx="834000" cy="5196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/>
                <a:t>마법</a:t>
              </a:r>
              <a:endParaRPr b="1"/>
            </a:p>
          </p:txBody>
        </p:sp>
        <p:sp>
          <p:nvSpPr>
            <p:cNvPr id="19" name="Google Shape;96;p18">
              <a:extLst>
                <a:ext uri="{FF2B5EF4-FFF2-40B4-BE49-F238E27FC236}">
                  <a16:creationId xmlns:a16="http://schemas.microsoft.com/office/drawing/2014/main" id="{DE9D29A6-3D31-4B6C-B8FB-15E626F520CB}"/>
                </a:ext>
              </a:extLst>
            </p:cNvPr>
            <p:cNvSpPr/>
            <p:nvPr/>
          </p:nvSpPr>
          <p:spPr>
            <a:xfrm>
              <a:off x="5682890" y="4603309"/>
              <a:ext cx="834000" cy="5196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/>
                <a:t>이동</a:t>
              </a:r>
              <a:endParaRPr b="1"/>
            </a:p>
          </p:txBody>
        </p:sp>
        <p:sp>
          <p:nvSpPr>
            <p:cNvPr id="20" name="Google Shape;97;p18">
              <a:extLst>
                <a:ext uri="{FF2B5EF4-FFF2-40B4-BE49-F238E27FC236}">
                  <a16:creationId xmlns:a16="http://schemas.microsoft.com/office/drawing/2014/main" id="{3557326B-A8AB-4184-BF57-609F746A730D}"/>
                </a:ext>
              </a:extLst>
            </p:cNvPr>
            <p:cNvSpPr/>
            <p:nvPr/>
          </p:nvSpPr>
          <p:spPr>
            <a:xfrm>
              <a:off x="4664565" y="4603309"/>
              <a:ext cx="834000" cy="5196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/>
                <a:t>공격</a:t>
              </a:r>
              <a:endParaRPr b="1"/>
            </a:p>
          </p:txBody>
        </p:sp>
        <p:sp>
          <p:nvSpPr>
            <p:cNvPr id="21" name="Google Shape;98;p18">
              <a:extLst>
                <a:ext uri="{FF2B5EF4-FFF2-40B4-BE49-F238E27FC236}">
                  <a16:creationId xmlns:a16="http://schemas.microsoft.com/office/drawing/2014/main" id="{0675BCD8-2E2C-4751-8A2C-7F0D5F21CBB6}"/>
                </a:ext>
              </a:extLst>
            </p:cNvPr>
            <p:cNvSpPr/>
            <p:nvPr/>
          </p:nvSpPr>
          <p:spPr>
            <a:xfrm>
              <a:off x="5946115" y="2257859"/>
              <a:ext cx="834000" cy="519600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/>
                <a:t>HP</a:t>
              </a:r>
              <a:endParaRPr b="1"/>
            </a:p>
          </p:txBody>
        </p:sp>
        <p:sp>
          <p:nvSpPr>
            <p:cNvPr id="22" name="Google Shape;99;p18">
              <a:extLst>
                <a:ext uri="{FF2B5EF4-FFF2-40B4-BE49-F238E27FC236}">
                  <a16:creationId xmlns:a16="http://schemas.microsoft.com/office/drawing/2014/main" id="{3EA6B954-3A78-45FD-BC36-C81C37D92226}"/>
                </a:ext>
              </a:extLst>
            </p:cNvPr>
            <p:cNvSpPr/>
            <p:nvPr/>
          </p:nvSpPr>
          <p:spPr>
            <a:xfrm>
              <a:off x="6895840" y="2257859"/>
              <a:ext cx="834000" cy="519600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/>
                <a:t>이름</a:t>
              </a:r>
              <a:endParaRPr b="1"/>
            </a:p>
          </p:txBody>
        </p:sp>
        <p:sp>
          <p:nvSpPr>
            <p:cNvPr id="23" name="Google Shape;100;p18">
              <a:extLst>
                <a:ext uri="{FF2B5EF4-FFF2-40B4-BE49-F238E27FC236}">
                  <a16:creationId xmlns:a16="http://schemas.microsoft.com/office/drawing/2014/main" id="{61F1229B-6112-447B-A11F-B98BDBE0255E}"/>
                </a:ext>
              </a:extLst>
            </p:cNvPr>
            <p:cNvSpPr/>
            <p:nvPr/>
          </p:nvSpPr>
          <p:spPr>
            <a:xfrm>
              <a:off x="4996390" y="2257859"/>
              <a:ext cx="834000" cy="519600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/>
                <a:t>Level</a:t>
              </a:r>
              <a:endParaRPr b="1"/>
            </a:p>
          </p:txBody>
        </p:sp>
        <p:sp>
          <p:nvSpPr>
            <p:cNvPr id="24" name="Google Shape;101;p18">
              <a:extLst>
                <a:ext uri="{FF2B5EF4-FFF2-40B4-BE49-F238E27FC236}">
                  <a16:creationId xmlns:a16="http://schemas.microsoft.com/office/drawing/2014/main" id="{11EB9C10-B72C-4EAD-8E19-9C79A443851A}"/>
                </a:ext>
              </a:extLst>
            </p:cNvPr>
            <p:cNvSpPr/>
            <p:nvPr/>
          </p:nvSpPr>
          <p:spPr>
            <a:xfrm>
              <a:off x="8765515" y="2257859"/>
              <a:ext cx="834000" cy="519600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/>
                <a:t>HP</a:t>
              </a:r>
              <a:endParaRPr b="1"/>
            </a:p>
          </p:txBody>
        </p:sp>
        <p:sp>
          <p:nvSpPr>
            <p:cNvPr id="25" name="Google Shape;102;p18">
              <a:extLst>
                <a:ext uri="{FF2B5EF4-FFF2-40B4-BE49-F238E27FC236}">
                  <a16:creationId xmlns:a16="http://schemas.microsoft.com/office/drawing/2014/main" id="{1A10160A-B65E-4EEE-85F8-AFF47A17C071}"/>
                </a:ext>
              </a:extLst>
            </p:cNvPr>
            <p:cNvSpPr/>
            <p:nvPr/>
          </p:nvSpPr>
          <p:spPr>
            <a:xfrm>
              <a:off x="9715240" y="2257859"/>
              <a:ext cx="834000" cy="519600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/>
                <a:t>이름</a:t>
              </a:r>
              <a:endParaRPr b="1"/>
            </a:p>
          </p:txBody>
        </p:sp>
        <p:sp>
          <p:nvSpPr>
            <p:cNvPr id="26" name="Google Shape;103;p18">
              <a:extLst>
                <a:ext uri="{FF2B5EF4-FFF2-40B4-BE49-F238E27FC236}">
                  <a16:creationId xmlns:a16="http://schemas.microsoft.com/office/drawing/2014/main" id="{59312F61-0654-4922-B8FD-415C7CD4A1DB}"/>
                </a:ext>
              </a:extLst>
            </p:cNvPr>
            <p:cNvSpPr/>
            <p:nvPr/>
          </p:nvSpPr>
          <p:spPr>
            <a:xfrm>
              <a:off x="7815790" y="2257859"/>
              <a:ext cx="834000" cy="519600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/>
                <a:t>Level</a:t>
              </a:r>
              <a:endParaRPr b="1"/>
            </a:p>
          </p:txBody>
        </p:sp>
        <p:sp>
          <p:nvSpPr>
            <p:cNvPr id="27" name="Google Shape;104;p18">
              <a:extLst>
                <a:ext uri="{FF2B5EF4-FFF2-40B4-BE49-F238E27FC236}">
                  <a16:creationId xmlns:a16="http://schemas.microsoft.com/office/drawing/2014/main" id="{58ED72D4-B057-4904-8395-F376477595EA}"/>
                </a:ext>
              </a:extLst>
            </p:cNvPr>
            <p:cNvSpPr/>
            <p:nvPr/>
          </p:nvSpPr>
          <p:spPr>
            <a:xfrm>
              <a:off x="9264290" y="4603309"/>
              <a:ext cx="834000" cy="5196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/>
                <a:t>이동</a:t>
              </a:r>
              <a:endParaRPr b="1"/>
            </a:p>
          </p:txBody>
        </p:sp>
        <p:sp>
          <p:nvSpPr>
            <p:cNvPr id="28" name="Google Shape;105;p18">
              <a:extLst>
                <a:ext uri="{FF2B5EF4-FFF2-40B4-BE49-F238E27FC236}">
                  <a16:creationId xmlns:a16="http://schemas.microsoft.com/office/drawing/2014/main" id="{A3577196-612D-469F-BE64-342CF5E02297}"/>
                </a:ext>
              </a:extLst>
            </p:cNvPr>
            <p:cNvSpPr/>
            <p:nvPr/>
          </p:nvSpPr>
          <p:spPr>
            <a:xfrm>
              <a:off x="8245965" y="4603309"/>
              <a:ext cx="834000" cy="5196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/>
                <a:t>공격</a:t>
              </a:r>
              <a:endParaRPr b="1"/>
            </a:p>
          </p:txBody>
        </p:sp>
        <p:cxnSp>
          <p:nvCxnSpPr>
            <p:cNvPr id="29" name="Google Shape;106;p18">
              <a:extLst>
                <a:ext uri="{FF2B5EF4-FFF2-40B4-BE49-F238E27FC236}">
                  <a16:creationId xmlns:a16="http://schemas.microsoft.com/office/drawing/2014/main" id="{18E1DAC7-1A11-4D85-BB99-6CD5DE84BED1}"/>
                </a:ext>
              </a:extLst>
            </p:cNvPr>
            <p:cNvCxnSpPr>
              <a:stCxn id="15" idx="2"/>
              <a:endCxn id="11" idx="0"/>
            </p:cNvCxnSpPr>
            <p:nvPr/>
          </p:nvCxnSpPr>
          <p:spPr>
            <a:xfrm>
              <a:off x="2365390" y="2777459"/>
              <a:ext cx="1481100" cy="377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107;p18">
              <a:extLst>
                <a:ext uri="{FF2B5EF4-FFF2-40B4-BE49-F238E27FC236}">
                  <a16:creationId xmlns:a16="http://schemas.microsoft.com/office/drawing/2014/main" id="{5985F254-6F16-4B66-ABF0-37ABC67B4695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3315115" y="2777459"/>
              <a:ext cx="531300" cy="377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108;p18">
              <a:extLst>
                <a:ext uri="{FF2B5EF4-FFF2-40B4-BE49-F238E27FC236}">
                  <a16:creationId xmlns:a16="http://schemas.microsoft.com/office/drawing/2014/main" id="{A6F41060-1C3A-407B-9880-5CD567D55911}"/>
                </a:ext>
              </a:extLst>
            </p:cNvPr>
            <p:cNvCxnSpPr>
              <a:stCxn id="14" idx="2"/>
              <a:endCxn id="11" idx="0"/>
            </p:cNvCxnSpPr>
            <p:nvPr/>
          </p:nvCxnSpPr>
          <p:spPr>
            <a:xfrm flipH="1">
              <a:off x="3846340" y="2777459"/>
              <a:ext cx="418500" cy="377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109;p18">
              <a:extLst>
                <a:ext uri="{FF2B5EF4-FFF2-40B4-BE49-F238E27FC236}">
                  <a16:creationId xmlns:a16="http://schemas.microsoft.com/office/drawing/2014/main" id="{9A43269A-2C81-4633-ADDA-DF6DE1584B59}"/>
                </a:ext>
              </a:extLst>
            </p:cNvPr>
            <p:cNvCxnSpPr>
              <a:stCxn id="17" idx="0"/>
              <a:endCxn id="11" idx="2"/>
            </p:cNvCxnSpPr>
            <p:nvPr/>
          </p:nvCxnSpPr>
          <p:spPr>
            <a:xfrm rot="10800000" flipH="1">
              <a:off x="2719365" y="3841009"/>
              <a:ext cx="1127100" cy="7623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110;p18">
              <a:extLst>
                <a:ext uri="{FF2B5EF4-FFF2-40B4-BE49-F238E27FC236}">
                  <a16:creationId xmlns:a16="http://schemas.microsoft.com/office/drawing/2014/main" id="{852B4FB9-79FA-437F-A5CD-6B84EA086E25}"/>
                </a:ext>
              </a:extLst>
            </p:cNvPr>
            <p:cNvCxnSpPr>
              <a:stCxn id="16" idx="0"/>
              <a:endCxn id="11" idx="2"/>
            </p:cNvCxnSpPr>
            <p:nvPr/>
          </p:nvCxnSpPr>
          <p:spPr>
            <a:xfrm rot="10800000" flipH="1">
              <a:off x="3737690" y="3841009"/>
              <a:ext cx="108900" cy="7623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11;p18">
              <a:extLst>
                <a:ext uri="{FF2B5EF4-FFF2-40B4-BE49-F238E27FC236}">
                  <a16:creationId xmlns:a16="http://schemas.microsoft.com/office/drawing/2014/main" id="{A800D160-0552-4973-BCEB-87F4E89CFCBC}"/>
                </a:ext>
              </a:extLst>
            </p:cNvPr>
            <p:cNvCxnSpPr>
              <a:stCxn id="23" idx="2"/>
              <a:endCxn id="12" idx="0"/>
            </p:cNvCxnSpPr>
            <p:nvPr/>
          </p:nvCxnSpPr>
          <p:spPr>
            <a:xfrm>
              <a:off x="5413390" y="2777459"/>
              <a:ext cx="871500" cy="377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112;p18">
              <a:extLst>
                <a:ext uri="{FF2B5EF4-FFF2-40B4-BE49-F238E27FC236}">
                  <a16:creationId xmlns:a16="http://schemas.microsoft.com/office/drawing/2014/main" id="{7C6CD9D0-CF3E-4738-8B83-905D55ED4B8A}"/>
                </a:ext>
              </a:extLst>
            </p:cNvPr>
            <p:cNvCxnSpPr>
              <a:stCxn id="21" idx="2"/>
              <a:endCxn id="12" idx="0"/>
            </p:cNvCxnSpPr>
            <p:nvPr/>
          </p:nvCxnSpPr>
          <p:spPr>
            <a:xfrm flipH="1">
              <a:off x="6284815" y="2777459"/>
              <a:ext cx="78300" cy="377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113;p18">
              <a:extLst>
                <a:ext uri="{FF2B5EF4-FFF2-40B4-BE49-F238E27FC236}">
                  <a16:creationId xmlns:a16="http://schemas.microsoft.com/office/drawing/2014/main" id="{B6835A93-E7D0-4D1B-8A68-9A92CD52AE62}"/>
                </a:ext>
              </a:extLst>
            </p:cNvPr>
            <p:cNvCxnSpPr>
              <a:stCxn id="22" idx="2"/>
              <a:endCxn id="12" idx="0"/>
            </p:cNvCxnSpPr>
            <p:nvPr/>
          </p:nvCxnSpPr>
          <p:spPr>
            <a:xfrm flipH="1">
              <a:off x="6285040" y="2777459"/>
              <a:ext cx="1027800" cy="377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114;p18">
              <a:extLst>
                <a:ext uri="{FF2B5EF4-FFF2-40B4-BE49-F238E27FC236}">
                  <a16:creationId xmlns:a16="http://schemas.microsoft.com/office/drawing/2014/main" id="{9E7582DF-9ACC-4F7F-81EE-8D2E9C60AEBE}"/>
                </a:ext>
              </a:extLst>
            </p:cNvPr>
            <p:cNvCxnSpPr>
              <a:stCxn id="20" idx="0"/>
              <a:endCxn id="12" idx="2"/>
            </p:cNvCxnSpPr>
            <p:nvPr/>
          </p:nvCxnSpPr>
          <p:spPr>
            <a:xfrm rot="10800000" flipH="1">
              <a:off x="5081565" y="3841009"/>
              <a:ext cx="1203300" cy="7623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115;p18">
              <a:extLst>
                <a:ext uri="{FF2B5EF4-FFF2-40B4-BE49-F238E27FC236}">
                  <a16:creationId xmlns:a16="http://schemas.microsoft.com/office/drawing/2014/main" id="{89D5D681-C90D-41C5-BFBB-68722FE7A141}"/>
                </a:ext>
              </a:extLst>
            </p:cNvPr>
            <p:cNvCxnSpPr>
              <a:stCxn id="19" idx="0"/>
              <a:endCxn id="12" idx="2"/>
            </p:cNvCxnSpPr>
            <p:nvPr/>
          </p:nvCxnSpPr>
          <p:spPr>
            <a:xfrm rot="10800000" flipH="1">
              <a:off x="6099890" y="3841009"/>
              <a:ext cx="185100" cy="7623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116;p18">
              <a:extLst>
                <a:ext uri="{FF2B5EF4-FFF2-40B4-BE49-F238E27FC236}">
                  <a16:creationId xmlns:a16="http://schemas.microsoft.com/office/drawing/2014/main" id="{9AE78C3B-63C7-40BF-85ED-C038D88F62DF}"/>
                </a:ext>
              </a:extLst>
            </p:cNvPr>
            <p:cNvCxnSpPr>
              <a:stCxn id="18" idx="0"/>
              <a:endCxn id="12" idx="2"/>
            </p:cNvCxnSpPr>
            <p:nvPr/>
          </p:nvCxnSpPr>
          <p:spPr>
            <a:xfrm rot="10800000">
              <a:off x="6284890" y="3841009"/>
              <a:ext cx="838200" cy="7623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117;p18">
              <a:extLst>
                <a:ext uri="{FF2B5EF4-FFF2-40B4-BE49-F238E27FC236}">
                  <a16:creationId xmlns:a16="http://schemas.microsoft.com/office/drawing/2014/main" id="{D86ECBAC-622F-4975-8313-4D993F5E3972}"/>
                </a:ext>
              </a:extLst>
            </p:cNvPr>
            <p:cNvCxnSpPr>
              <a:stCxn id="26" idx="2"/>
              <a:endCxn id="13" idx="0"/>
            </p:cNvCxnSpPr>
            <p:nvPr/>
          </p:nvCxnSpPr>
          <p:spPr>
            <a:xfrm>
              <a:off x="8232790" y="2777459"/>
              <a:ext cx="854100" cy="377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118;p18">
              <a:extLst>
                <a:ext uri="{FF2B5EF4-FFF2-40B4-BE49-F238E27FC236}">
                  <a16:creationId xmlns:a16="http://schemas.microsoft.com/office/drawing/2014/main" id="{5BDF21E3-4386-441A-A7D8-04FA5C4BF90B}"/>
                </a:ext>
              </a:extLst>
            </p:cNvPr>
            <p:cNvCxnSpPr>
              <a:stCxn id="24" idx="2"/>
              <a:endCxn id="13" idx="0"/>
            </p:cNvCxnSpPr>
            <p:nvPr/>
          </p:nvCxnSpPr>
          <p:spPr>
            <a:xfrm flipH="1">
              <a:off x="9086815" y="2777459"/>
              <a:ext cx="95700" cy="377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119;p18">
              <a:extLst>
                <a:ext uri="{FF2B5EF4-FFF2-40B4-BE49-F238E27FC236}">
                  <a16:creationId xmlns:a16="http://schemas.microsoft.com/office/drawing/2014/main" id="{0552B95E-8716-45B5-8A49-F357E78D0FBD}"/>
                </a:ext>
              </a:extLst>
            </p:cNvPr>
            <p:cNvCxnSpPr>
              <a:stCxn id="25" idx="2"/>
              <a:endCxn id="13" idx="0"/>
            </p:cNvCxnSpPr>
            <p:nvPr/>
          </p:nvCxnSpPr>
          <p:spPr>
            <a:xfrm flipH="1">
              <a:off x="9087040" y="2777459"/>
              <a:ext cx="1045200" cy="3774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120;p18">
              <a:extLst>
                <a:ext uri="{FF2B5EF4-FFF2-40B4-BE49-F238E27FC236}">
                  <a16:creationId xmlns:a16="http://schemas.microsoft.com/office/drawing/2014/main" id="{4C3936C0-814D-4E68-8892-BC0831F6B1E6}"/>
                </a:ext>
              </a:extLst>
            </p:cNvPr>
            <p:cNvCxnSpPr>
              <a:stCxn id="28" idx="0"/>
              <a:endCxn id="13" idx="2"/>
            </p:cNvCxnSpPr>
            <p:nvPr/>
          </p:nvCxnSpPr>
          <p:spPr>
            <a:xfrm rot="10800000" flipH="1">
              <a:off x="8662965" y="3841009"/>
              <a:ext cx="423900" cy="7623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121;p18">
              <a:extLst>
                <a:ext uri="{FF2B5EF4-FFF2-40B4-BE49-F238E27FC236}">
                  <a16:creationId xmlns:a16="http://schemas.microsoft.com/office/drawing/2014/main" id="{66611D78-8D15-4639-ADEA-CF5C7C32AAE9}"/>
                </a:ext>
              </a:extLst>
            </p:cNvPr>
            <p:cNvCxnSpPr>
              <a:stCxn id="27" idx="0"/>
              <a:endCxn id="13" idx="2"/>
            </p:cNvCxnSpPr>
            <p:nvPr/>
          </p:nvCxnSpPr>
          <p:spPr>
            <a:xfrm rot="10800000">
              <a:off x="9086990" y="3841009"/>
              <a:ext cx="594300" cy="7623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3006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클래스란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ko-KR" altLang="en-US" sz="3600" b="1" dirty="0"/>
              <a:t>클래스</a:t>
            </a:r>
            <a:r>
              <a:rPr lang="ko-KR" altLang="en-US" dirty="0"/>
              <a:t>란 일종의 틀처럼 똑같은 무언가를 만들어낼 수 있는 도면과 같은 것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ko-KR" altLang="en-US" sz="3600" b="1" dirty="0" err="1"/>
              <a:t>객체</a:t>
            </a:r>
            <a:r>
              <a:rPr lang="ko-KR" altLang="en-US" dirty="0" err="1"/>
              <a:t>란</a:t>
            </a:r>
            <a:r>
              <a:rPr lang="ko-KR" altLang="en-US" dirty="0"/>
              <a:t> 클래스라는 틀에 의해 생성된 구체적인 어떤 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7057622" y="932296"/>
            <a:ext cx="5134377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3E0C1F-5522-4B52-BBDC-CBAC2AF8DA5A}"/>
              </a:ext>
            </a:extLst>
          </p:cNvPr>
          <p:cNvSpPr/>
          <p:nvPr/>
        </p:nvSpPr>
        <p:spPr>
          <a:xfrm>
            <a:off x="3528811" y="932296"/>
            <a:ext cx="8663189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Google Shape;128;p19">
            <a:extLst>
              <a:ext uri="{FF2B5EF4-FFF2-40B4-BE49-F238E27FC236}">
                <a16:creationId xmlns:a16="http://schemas.microsoft.com/office/drawing/2014/main" id="{F8E01C30-C888-4E8D-9BE2-FC978A0F492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97170" y="3307862"/>
            <a:ext cx="2823401" cy="278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9;p19">
            <a:extLst>
              <a:ext uri="{FF2B5EF4-FFF2-40B4-BE49-F238E27FC236}">
                <a16:creationId xmlns:a16="http://schemas.microsoft.com/office/drawing/2014/main" id="{5FCE6A0B-33AB-47BE-8110-6BDB1512571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7750" y="3219463"/>
            <a:ext cx="2546400" cy="295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80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클래스 기본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110000"/>
              </a:lnSpc>
              <a:spcBef>
                <a:spcPts val="0"/>
              </a:spcBef>
              <a:buSzPts val="1800"/>
              <a:buNone/>
            </a:pPr>
            <a:r>
              <a:rPr lang="en-US" altLang="ko-KR" sz="2400" dirty="0"/>
              <a:t>class </a:t>
            </a:r>
            <a:r>
              <a:rPr lang="ko-KR" altLang="en-US" sz="2400" dirty="0"/>
              <a:t>클래스 이름</a:t>
            </a:r>
            <a:r>
              <a:rPr lang="en-US" altLang="ko-KR" sz="2400" dirty="0"/>
              <a:t>:</a:t>
            </a: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클래스</a:t>
            </a:r>
            <a:r>
              <a:rPr lang="en-US" altLang="ko-KR" sz="2400" dirty="0"/>
              <a:t>_</a:t>
            </a:r>
            <a:r>
              <a:rPr lang="ko-KR" altLang="en-US" sz="2400" dirty="0"/>
              <a:t>멤버</a:t>
            </a:r>
            <a:r>
              <a:rPr lang="en-US" altLang="ko-KR" sz="2400" dirty="0"/>
              <a:t>_</a:t>
            </a:r>
            <a:r>
              <a:rPr lang="ko-KR" altLang="en-US" sz="2400" dirty="0"/>
              <a:t>변수</a:t>
            </a:r>
            <a:r>
              <a:rPr lang="en-US" altLang="ko-KR" sz="2400" dirty="0"/>
              <a:t>_1</a:t>
            </a: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클래스</a:t>
            </a:r>
            <a:r>
              <a:rPr lang="en-US" altLang="ko-KR" sz="2400" dirty="0"/>
              <a:t>_</a:t>
            </a:r>
            <a:r>
              <a:rPr lang="ko-KR" altLang="en-US" sz="2400" dirty="0"/>
              <a:t>멤버</a:t>
            </a:r>
            <a:r>
              <a:rPr lang="en-US" altLang="ko-KR" sz="2400" dirty="0"/>
              <a:t>_</a:t>
            </a:r>
            <a:r>
              <a:rPr lang="ko-KR" altLang="en-US" sz="2400" dirty="0"/>
              <a:t>변수</a:t>
            </a:r>
            <a:r>
              <a:rPr lang="en-US" altLang="ko-KR" sz="2400" dirty="0"/>
              <a:t>_2…</a:t>
            </a:r>
            <a:br>
              <a:rPr lang="en-US" altLang="ko-KR" sz="2400" dirty="0"/>
            </a:br>
            <a:r>
              <a:rPr lang="en-US" altLang="ko-KR" sz="2400" dirty="0"/>
              <a:t>	</a:t>
            </a:r>
            <a:br>
              <a:rPr lang="en-US" altLang="ko-KR" sz="2400" dirty="0"/>
            </a:br>
            <a:r>
              <a:rPr lang="en-US" altLang="ko-KR" sz="2400" dirty="0"/>
              <a:t>	def </a:t>
            </a:r>
            <a:r>
              <a:rPr lang="ko-KR" altLang="en-US" sz="2400" dirty="0"/>
              <a:t>클래스</a:t>
            </a:r>
            <a:r>
              <a:rPr lang="en-US" altLang="ko-KR" sz="2400" dirty="0"/>
              <a:t>_</a:t>
            </a:r>
            <a:r>
              <a:rPr lang="ko-KR" altLang="en-US" sz="2400" dirty="0"/>
              <a:t>멤버</a:t>
            </a:r>
            <a:r>
              <a:rPr lang="en-US" altLang="ko-KR" sz="2400" dirty="0"/>
              <a:t>_</a:t>
            </a:r>
            <a:r>
              <a:rPr lang="ko-KR" altLang="en-US" sz="2400" dirty="0"/>
              <a:t>함수</a:t>
            </a:r>
            <a:r>
              <a:rPr lang="en-US" altLang="ko-KR" sz="2400" dirty="0"/>
              <a:t>_1(</a:t>
            </a:r>
            <a:r>
              <a:rPr lang="en-US" altLang="ko-KR" sz="2400" b="1" dirty="0"/>
              <a:t>self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입력값</a:t>
            </a:r>
            <a:r>
              <a:rPr lang="en-US" altLang="ko-KR" sz="2400" dirty="0"/>
              <a:t>):</a:t>
            </a:r>
            <a:br>
              <a:rPr lang="en-US" altLang="ko-KR" sz="2400" dirty="0"/>
            </a:br>
            <a:r>
              <a:rPr lang="en-US" altLang="ko-KR" sz="2400" dirty="0"/>
              <a:t>		</a:t>
            </a:r>
            <a:r>
              <a:rPr lang="ko-KR" altLang="en-US" sz="2400" dirty="0"/>
              <a:t>수행할 문장</a:t>
            </a:r>
            <a:br>
              <a:rPr lang="ko-KR" altLang="en-US" sz="2400" dirty="0"/>
            </a:br>
            <a:r>
              <a:rPr lang="ko-KR" altLang="en-US" sz="2400" dirty="0"/>
              <a:t>	</a:t>
            </a:r>
            <a:r>
              <a:rPr lang="en-US" altLang="ko-KR" sz="2400" dirty="0"/>
              <a:t>def </a:t>
            </a:r>
            <a:r>
              <a:rPr lang="ko-KR" altLang="en-US" sz="2400" dirty="0"/>
              <a:t>클래스</a:t>
            </a:r>
            <a:r>
              <a:rPr lang="en-US" altLang="ko-KR" sz="2400" dirty="0"/>
              <a:t>_</a:t>
            </a:r>
            <a:r>
              <a:rPr lang="ko-KR" altLang="en-US" sz="2400" dirty="0"/>
              <a:t>멤버</a:t>
            </a:r>
            <a:r>
              <a:rPr lang="en-US" altLang="ko-KR" sz="2400" dirty="0"/>
              <a:t>_</a:t>
            </a:r>
            <a:r>
              <a:rPr lang="ko-KR" altLang="en-US" sz="2400" dirty="0"/>
              <a:t>함수</a:t>
            </a:r>
            <a:r>
              <a:rPr lang="en-US" altLang="ko-KR" sz="2400" dirty="0"/>
              <a:t>_2(</a:t>
            </a:r>
            <a:r>
              <a:rPr lang="en-US" altLang="ko-KR" sz="2400" b="1" dirty="0"/>
              <a:t>self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입력값</a:t>
            </a:r>
            <a:r>
              <a:rPr lang="en-US" altLang="ko-KR" sz="2400" dirty="0"/>
              <a:t>):</a:t>
            </a:r>
            <a:br>
              <a:rPr lang="en-US" altLang="ko-KR" sz="2400" dirty="0"/>
            </a:br>
            <a:r>
              <a:rPr lang="en-US" altLang="ko-KR" sz="2400" dirty="0"/>
              <a:t>		</a:t>
            </a:r>
            <a:r>
              <a:rPr lang="ko-KR" altLang="en-US" sz="2400" dirty="0"/>
              <a:t>수행할 문장</a:t>
            </a:r>
          </a:p>
          <a:p>
            <a:pPr marL="114300" lvl="0" indent="0">
              <a:spcBef>
                <a:spcPts val="0"/>
              </a:spcBef>
              <a:buSzPts val="1800"/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7057622" y="932296"/>
            <a:ext cx="5134377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89A6DF-03AB-488F-A302-432820547177}"/>
              </a:ext>
            </a:extLst>
          </p:cNvPr>
          <p:cNvSpPr/>
          <p:nvPr/>
        </p:nvSpPr>
        <p:spPr>
          <a:xfrm>
            <a:off x="5291069" y="932296"/>
            <a:ext cx="5134377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923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클래스 기본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lnSpc>
                <a:spcPct val="110000"/>
              </a:lnSpc>
              <a:buNone/>
            </a:pPr>
            <a:r>
              <a:rPr lang="en-US" altLang="ko-KR" dirty="0"/>
              <a:t>class Knight:</a:t>
            </a:r>
            <a:br>
              <a:rPr lang="en-US" altLang="ko-KR" dirty="0"/>
            </a:br>
            <a:r>
              <a:rPr lang="en-US" altLang="ko-KR" dirty="0"/>
              <a:t>    level = 20</a:t>
            </a:r>
            <a:br>
              <a:rPr lang="en-US" altLang="ko-KR" dirty="0"/>
            </a:br>
            <a:r>
              <a:rPr lang="en-US" altLang="ko-KR" dirty="0"/>
              <a:t>    name = “</a:t>
            </a:r>
            <a:r>
              <a:rPr lang="ko-KR" altLang="en-US" dirty="0" err="1"/>
              <a:t>자다깬용사</a:t>
            </a:r>
            <a:r>
              <a:rPr lang="ko-KR" altLang="en-US" dirty="0"/>
              <a:t>”</a:t>
            </a:r>
            <a:br>
              <a:rPr lang="ko-KR" altLang="en-US" dirty="0"/>
            </a:br>
            <a:r>
              <a:rPr lang="ko-KR" altLang="en-US" dirty="0"/>
              <a:t>    </a:t>
            </a:r>
            <a:r>
              <a:rPr lang="en-US" altLang="ko-KR" dirty="0"/>
              <a:t>hp = 200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def move(self, direction):</a:t>
            </a:r>
            <a:br>
              <a:rPr lang="en-US" altLang="ko-KR" dirty="0"/>
            </a:br>
            <a:r>
              <a:rPr lang="en-US" altLang="ko-KR" dirty="0"/>
              <a:t>        print(direction + “ </a:t>
            </a:r>
            <a:r>
              <a:rPr lang="ko-KR" altLang="en-US" dirty="0"/>
              <a:t>방향으로 이동합니다”</a:t>
            </a:r>
            <a:br>
              <a:rPr lang="ko-KR" altLang="en-US" dirty="0"/>
            </a:br>
            <a:r>
              <a:rPr lang="ko-KR" altLang="en-US" dirty="0"/>
              <a:t>    </a:t>
            </a:r>
            <a:r>
              <a:rPr lang="en-US" altLang="ko-KR" dirty="0"/>
              <a:t>def attack(self):</a:t>
            </a:r>
            <a:br>
              <a:rPr lang="en-US" altLang="ko-KR" dirty="0"/>
            </a:br>
            <a:r>
              <a:rPr lang="en-US" altLang="ko-KR" dirty="0"/>
              <a:t>        print(self.name + “</a:t>
            </a:r>
            <a:r>
              <a:rPr lang="ko-KR" altLang="en-US" dirty="0"/>
              <a:t>이 공격합니다”</a:t>
            </a:r>
            <a:r>
              <a:rPr lang="en-US" altLang="ko-KR" dirty="0"/>
              <a:t>)</a:t>
            </a:r>
          </a:p>
          <a:p>
            <a:pPr marL="0" indent="0" fontAlgn="base">
              <a:lnSpc>
                <a:spcPct val="110000"/>
              </a:lnSpc>
              <a:buNone/>
            </a:pPr>
            <a:br>
              <a:rPr lang="en-US" altLang="ko-KR" dirty="0"/>
            </a:br>
            <a:r>
              <a:rPr lang="en-US" altLang="ko-KR" dirty="0"/>
              <a:t>knight1 = Knight()</a:t>
            </a:r>
            <a:br>
              <a:rPr lang="en-US" altLang="ko-KR" dirty="0"/>
            </a:br>
            <a:r>
              <a:rPr lang="en-US" altLang="ko-KR" dirty="0"/>
              <a:t>print(knight1.level, knight1.name, knight1.hp)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7057622" y="932296"/>
            <a:ext cx="5134377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89A6DF-03AB-488F-A302-432820547177}"/>
              </a:ext>
            </a:extLst>
          </p:cNvPr>
          <p:cNvSpPr/>
          <p:nvPr/>
        </p:nvSpPr>
        <p:spPr>
          <a:xfrm>
            <a:off x="5291069" y="932296"/>
            <a:ext cx="5134377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119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클래스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lnSpc>
                <a:spcPct val="110000"/>
              </a:lnSpc>
              <a:buNone/>
            </a:pPr>
            <a:r>
              <a:rPr lang="en-US" altLang="ko-KR" dirty="0"/>
              <a:t>class Knight:</a:t>
            </a:r>
            <a:br>
              <a:rPr lang="en-US" altLang="ko-KR" dirty="0"/>
            </a:br>
            <a:r>
              <a:rPr lang="en-US" altLang="ko-KR" dirty="0"/>
              <a:t>    level = 20</a:t>
            </a:r>
            <a:br>
              <a:rPr lang="en-US" altLang="ko-KR" dirty="0"/>
            </a:br>
            <a:r>
              <a:rPr lang="en-US" altLang="ko-KR" dirty="0"/>
              <a:t>    name = “</a:t>
            </a:r>
            <a:r>
              <a:rPr lang="ko-KR" altLang="en-US" dirty="0" err="1"/>
              <a:t>자다깬용사</a:t>
            </a:r>
            <a:r>
              <a:rPr lang="ko-KR" altLang="en-US" dirty="0"/>
              <a:t>”</a:t>
            </a:r>
            <a:br>
              <a:rPr lang="ko-KR" altLang="en-US" dirty="0"/>
            </a:br>
            <a:r>
              <a:rPr lang="ko-KR" altLang="en-US" dirty="0"/>
              <a:t>    </a:t>
            </a:r>
            <a:r>
              <a:rPr lang="en-US" altLang="ko-KR" dirty="0"/>
              <a:t>hp = 200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def move(self, direction):</a:t>
            </a:r>
            <a:br>
              <a:rPr lang="en-US" altLang="ko-KR" dirty="0"/>
            </a:br>
            <a:r>
              <a:rPr lang="en-US" altLang="ko-KR" dirty="0"/>
              <a:t>        print(direction + “ </a:t>
            </a:r>
            <a:r>
              <a:rPr lang="ko-KR" altLang="en-US" dirty="0"/>
              <a:t>방향으로 이동합니다”</a:t>
            </a:r>
            <a:br>
              <a:rPr lang="ko-KR" altLang="en-US" dirty="0"/>
            </a:br>
            <a:r>
              <a:rPr lang="ko-KR" altLang="en-US" dirty="0"/>
              <a:t>    </a:t>
            </a:r>
            <a:r>
              <a:rPr lang="en-US" altLang="ko-KR" dirty="0"/>
              <a:t>def attack(self):</a:t>
            </a:r>
            <a:br>
              <a:rPr lang="en-US" altLang="ko-KR" dirty="0"/>
            </a:br>
            <a:r>
              <a:rPr lang="en-US" altLang="ko-KR" dirty="0"/>
              <a:t>        print(self.name + “</a:t>
            </a:r>
            <a:r>
              <a:rPr lang="ko-KR" altLang="en-US" dirty="0"/>
              <a:t>이 공격합니다”</a:t>
            </a:r>
            <a:r>
              <a:rPr lang="en-US" altLang="ko-KR" dirty="0"/>
              <a:t>)</a:t>
            </a:r>
          </a:p>
          <a:p>
            <a:pPr marL="0" indent="0" fontAlgn="base">
              <a:lnSpc>
                <a:spcPct val="110000"/>
              </a:lnSpc>
              <a:buNone/>
            </a:pPr>
            <a:br>
              <a:rPr lang="en-US" altLang="ko-KR" dirty="0"/>
            </a:br>
            <a:r>
              <a:rPr lang="en-US" altLang="ko-KR" dirty="0"/>
              <a:t>knight1 = Knight()</a:t>
            </a:r>
            <a:br>
              <a:rPr lang="en-US" altLang="ko-KR" dirty="0"/>
            </a:br>
            <a:r>
              <a:rPr lang="en-US" altLang="ko-KR" dirty="0"/>
              <a:t>print(knight1.level, knight1.name, knight1.hp)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7057622" y="932296"/>
            <a:ext cx="5134377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89A6DF-03AB-488F-A302-432820547177}"/>
              </a:ext>
            </a:extLst>
          </p:cNvPr>
          <p:cNvSpPr/>
          <p:nvPr/>
        </p:nvSpPr>
        <p:spPr>
          <a:xfrm>
            <a:off x="4095483" y="932296"/>
            <a:ext cx="6329964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D5588E-AA01-4641-A806-8DA9C70ABCE3}"/>
              </a:ext>
            </a:extLst>
          </p:cNvPr>
          <p:cNvSpPr/>
          <p:nvPr/>
        </p:nvSpPr>
        <p:spPr>
          <a:xfrm>
            <a:off x="1223493" y="2137893"/>
            <a:ext cx="3322749" cy="12911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9C889-7FD8-49B3-9A9B-216DC3CB08AC}"/>
              </a:ext>
            </a:extLst>
          </p:cNvPr>
          <p:cNvSpPr txBox="1"/>
          <p:nvPr/>
        </p:nvSpPr>
        <p:spPr>
          <a:xfrm>
            <a:off x="4546242" y="215688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클래스 변수</a:t>
            </a:r>
          </a:p>
        </p:txBody>
      </p:sp>
    </p:spTree>
    <p:extLst>
      <p:ext uri="{BB962C8B-B14F-4D97-AF65-F5344CB8AC3E}">
        <p14:creationId xmlns:p14="http://schemas.microsoft.com/office/powerpoint/2010/main" val="4019106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클래스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lnSpc>
                <a:spcPct val="110000"/>
              </a:lnSpc>
              <a:buNone/>
            </a:pPr>
            <a:r>
              <a:rPr lang="en-US" altLang="ko-KR" dirty="0"/>
              <a:t>class Knight:</a:t>
            </a:r>
            <a:br>
              <a:rPr lang="en-US" altLang="ko-KR" dirty="0"/>
            </a:br>
            <a:r>
              <a:rPr lang="en-US" altLang="ko-KR" dirty="0"/>
              <a:t>    level = 20</a:t>
            </a:r>
            <a:br>
              <a:rPr lang="en-US" altLang="ko-KR" dirty="0"/>
            </a:br>
            <a:r>
              <a:rPr lang="en-US" altLang="ko-KR" dirty="0"/>
              <a:t>    name = “</a:t>
            </a:r>
            <a:r>
              <a:rPr lang="ko-KR" altLang="en-US" dirty="0" err="1"/>
              <a:t>자다깬용사</a:t>
            </a:r>
            <a:r>
              <a:rPr lang="ko-KR" altLang="en-US" dirty="0"/>
              <a:t>”</a:t>
            </a:r>
            <a:br>
              <a:rPr lang="ko-KR" altLang="en-US" dirty="0"/>
            </a:br>
            <a:r>
              <a:rPr lang="ko-KR" altLang="en-US" dirty="0"/>
              <a:t>    </a:t>
            </a:r>
            <a:r>
              <a:rPr lang="en-US" altLang="ko-KR" dirty="0"/>
              <a:t>hp = 200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def move(self, direction):</a:t>
            </a:r>
            <a:br>
              <a:rPr lang="en-US" altLang="ko-KR" dirty="0"/>
            </a:br>
            <a:r>
              <a:rPr lang="en-US" altLang="ko-KR" dirty="0"/>
              <a:t>        print(direction + “ </a:t>
            </a:r>
            <a:r>
              <a:rPr lang="ko-KR" altLang="en-US" dirty="0"/>
              <a:t>방향으로 이동합니다”</a:t>
            </a:r>
            <a:br>
              <a:rPr lang="ko-KR" altLang="en-US" dirty="0"/>
            </a:br>
            <a:r>
              <a:rPr lang="ko-KR" altLang="en-US" dirty="0"/>
              <a:t>    </a:t>
            </a:r>
            <a:r>
              <a:rPr lang="en-US" altLang="ko-KR" dirty="0"/>
              <a:t>def attack(self):</a:t>
            </a:r>
            <a:br>
              <a:rPr lang="en-US" altLang="ko-KR" dirty="0"/>
            </a:br>
            <a:r>
              <a:rPr lang="en-US" altLang="ko-KR" dirty="0"/>
              <a:t>        print(self.name + “</a:t>
            </a:r>
            <a:r>
              <a:rPr lang="ko-KR" altLang="en-US" dirty="0"/>
              <a:t>이 공격합니다”</a:t>
            </a:r>
            <a:r>
              <a:rPr lang="en-US" altLang="ko-KR" dirty="0"/>
              <a:t>)</a:t>
            </a:r>
          </a:p>
          <a:p>
            <a:pPr marL="0" indent="0" fontAlgn="base">
              <a:lnSpc>
                <a:spcPct val="110000"/>
              </a:lnSpc>
              <a:buNone/>
            </a:pPr>
            <a:br>
              <a:rPr lang="en-US" altLang="ko-KR" dirty="0"/>
            </a:br>
            <a:r>
              <a:rPr lang="en-US" altLang="ko-KR" dirty="0"/>
              <a:t>knight1 = Knight()</a:t>
            </a:r>
            <a:br>
              <a:rPr lang="en-US" altLang="ko-KR" dirty="0"/>
            </a:br>
            <a:r>
              <a:rPr lang="en-US" altLang="ko-KR" dirty="0"/>
              <a:t>print(knight1.level, knight1.name, knight1.hp)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7057622" y="932296"/>
            <a:ext cx="5134377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89A6DF-03AB-488F-A302-432820547177}"/>
              </a:ext>
            </a:extLst>
          </p:cNvPr>
          <p:cNvSpPr/>
          <p:nvPr/>
        </p:nvSpPr>
        <p:spPr>
          <a:xfrm>
            <a:off x="4095483" y="932296"/>
            <a:ext cx="6329964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D5588E-AA01-4641-A806-8DA9C70ABCE3}"/>
              </a:ext>
            </a:extLst>
          </p:cNvPr>
          <p:cNvSpPr/>
          <p:nvPr/>
        </p:nvSpPr>
        <p:spPr>
          <a:xfrm>
            <a:off x="1275010" y="3429000"/>
            <a:ext cx="6272010" cy="16581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9C889-7FD8-49B3-9A9B-216DC3CB08AC}"/>
              </a:ext>
            </a:extLst>
          </p:cNvPr>
          <p:cNvSpPr txBox="1"/>
          <p:nvPr/>
        </p:nvSpPr>
        <p:spPr>
          <a:xfrm>
            <a:off x="7547020" y="34290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클래스 함수</a:t>
            </a:r>
          </a:p>
        </p:txBody>
      </p:sp>
    </p:spTree>
    <p:extLst>
      <p:ext uri="{BB962C8B-B14F-4D97-AF65-F5344CB8AC3E}">
        <p14:creationId xmlns:p14="http://schemas.microsoft.com/office/powerpoint/2010/main" val="3608028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self</a:t>
            </a:r>
            <a:r>
              <a:rPr lang="ko-KR" altLang="en-US" b="1" dirty="0"/>
              <a:t>는 </a:t>
            </a:r>
            <a:r>
              <a:rPr lang="ko-KR" altLang="en-US" b="1" dirty="0" err="1"/>
              <a:t>뭐지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클래스 함수의 첫 번째 매개변수는 항상 </a:t>
            </a:r>
            <a:r>
              <a:rPr lang="en-US" altLang="ko-KR" sz="3600" b="1" dirty="0"/>
              <a:t>self</a:t>
            </a:r>
            <a:endParaRPr lang="ko-KR" altLang="en-US" dirty="0"/>
          </a:p>
          <a:p>
            <a:r>
              <a:rPr lang="ko-KR" altLang="en-US" dirty="0"/>
              <a:t>클래스 함수 호출 시 </a:t>
            </a:r>
            <a:r>
              <a:rPr lang="ko-KR" altLang="en-US" dirty="0" err="1"/>
              <a:t>파이썬은</a:t>
            </a:r>
            <a:r>
              <a:rPr lang="ko-KR" altLang="en-US" dirty="0"/>
              <a:t> 자동으로 </a:t>
            </a:r>
            <a:r>
              <a:rPr lang="en-US" altLang="ko-KR" dirty="0"/>
              <a:t>self</a:t>
            </a:r>
            <a:r>
              <a:rPr lang="ko-KR" altLang="en-US" dirty="0"/>
              <a:t>변수에 클래스의 </a:t>
            </a:r>
            <a:br>
              <a:rPr lang="en-US" altLang="ko-KR" dirty="0"/>
            </a:br>
            <a:r>
              <a:rPr lang="ko-KR" altLang="en-US" sz="3600" b="1" dirty="0"/>
              <a:t>인스턴스</a:t>
            </a:r>
            <a:r>
              <a:rPr lang="ko-KR" altLang="en-US" dirty="0"/>
              <a:t>를 할당</a:t>
            </a:r>
            <a:endParaRPr lang="en-US" altLang="ko-KR" dirty="0"/>
          </a:p>
          <a:p>
            <a:pPr lvl="1"/>
            <a:r>
              <a:rPr lang="ko-KR" altLang="en-US" dirty="0"/>
              <a:t>인스턴스와 객체는 같은 말이다</a:t>
            </a:r>
            <a:r>
              <a:rPr lang="en-US" altLang="ko-KR" dirty="0"/>
              <a:t>. </a:t>
            </a:r>
            <a:r>
              <a:rPr lang="ko-KR" altLang="en-US" dirty="0"/>
              <a:t>하지만 인스턴스는 특정 클래스의 객체를 말할 때 사용</a:t>
            </a:r>
            <a:endParaRPr lang="en-US" altLang="ko-KR" dirty="0"/>
          </a:p>
          <a:p>
            <a:pPr lvl="1"/>
            <a:r>
              <a:rPr lang="en-US" altLang="ko-KR" dirty="0"/>
              <a:t>knight1</a:t>
            </a:r>
            <a:r>
              <a:rPr lang="ko-KR" altLang="en-US" dirty="0"/>
              <a:t>은 </a:t>
            </a:r>
            <a:r>
              <a:rPr lang="en-US" altLang="ko-KR" dirty="0"/>
              <a:t>Knight </a:t>
            </a:r>
            <a:r>
              <a:rPr lang="ko-KR" altLang="en-US" dirty="0"/>
              <a:t>클래스의 </a:t>
            </a:r>
            <a:r>
              <a:rPr lang="ko-KR" altLang="en-US" b="1" dirty="0"/>
              <a:t>인스턴스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7057622" y="932296"/>
            <a:ext cx="5134377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89A6DF-03AB-488F-A302-432820547177}"/>
              </a:ext>
            </a:extLst>
          </p:cNvPr>
          <p:cNvSpPr/>
          <p:nvPr/>
        </p:nvSpPr>
        <p:spPr>
          <a:xfrm>
            <a:off x="4095483" y="932296"/>
            <a:ext cx="6329964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804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네임스페이스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3600" b="1" dirty="0"/>
              <a:t>네임스페이스</a:t>
            </a:r>
            <a:r>
              <a:rPr lang="ko-KR" altLang="en-US" dirty="0"/>
              <a:t>란 변수가 객체를 저장할 때 그 둘 사이의 관계를 저장하는 공간</a:t>
            </a:r>
          </a:p>
          <a:p>
            <a:pPr fontAlgn="base"/>
            <a:r>
              <a:rPr lang="ko-KR" altLang="en-US" dirty="0"/>
              <a:t>네임스페이스를 이용하면 변수 혹은 함수가 허용할 수 있는 범위를 설정 가능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7057622" y="932296"/>
            <a:ext cx="5134377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89A6DF-03AB-488F-A302-432820547177}"/>
              </a:ext>
            </a:extLst>
          </p:cNvPr>
          <p:cNvSpPr/>
          <p:nvPr/>
        </p:nvSpPr>
        <p:spPr>
          <a:xfrm>
            <a:off x="4378817" y="932296"/>
            <a:ext cx="6046630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032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객체 변수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7057622" y="932296"/>
            <a:ext cx="5134377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89A6DF-03AB-488F-A302-432820547177}"/>
              </a:ext>
            </a:extLst>
          </p:cNvPr>
          <p:cNvSpPr/>
          <p:nvPr/>
        </p:nvSpPr>
        <p:spPr>
          <a:xfrm>
            <a:off x="3464417" y="932296"/>
            <a:ext cx="6961030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9F8A357-5154-4AC2-BCED-C59AED14BE7C}"/>
              </a:ext>
            </a:extLst>
          </p:cNvPr>
          <p:cNvGrpSpPr/>
          <p:nvPr/>
        </p:nvGrpSpPr>
        <p:grpSpPr>
          <a:xfrm>
            <a:off x="2169587" y="1690688"/>
            <a:ext cx="7852825" cy="3526225"/>
            <a:chOff x="148175" y="1440750"/>
            <a:chExt cx="7852825" cy="3526225"/>
          </a:xfrm>
        </p:grpSpPr>
        <p:sp>
          <p:nvSpPr>
            <p:cNvPr id="23" name="Google Shape;180;p27">
              <a:extLst>
                <a:ext uri="{FF2B5EF4-FFF2-40B4-BE49-F238E27FC236}">
                  <a16:creationId xmlns:a16="http://schemas.microsoft.com/office/drawing/2014/main" id="{F7150873-15CE-4219-9D5A-4B6396E0C30E}"/>
                </a:ext>
              </a:extLst>
            </p:cNvPr>
            <p:cNvSpPr/>
            <p:nvPr/>
          </p:nvSpPr>
          <p:spPr>
            <a:xfrm>
              <a:off x="585600" y="1440750"/>
              <a:ext cx="2391900" cy="2391900"/>
            </a:xfrm>
            <a:prstGeom prst="ellipse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0" b="1"/>
                <a:t>Knight</a:t>
              </a:r>
              <a:br>
                <a:rPr lang="ko" sz="3000" b="1"/>
              </a:br>
              <a:r>
                <a:rPr lang="ko" sz="3000" b="1"/>
                <a:t>클래스</a:t>
              </a:r>
              <a:endParaRPr sz="3000" b="1"/>
            </a:p>
          </p:txBody>
        </p:sp>
        <p:sp>
          <p:nvSpPr>
            <p:cNvPr id="24" name="Google Shape;181;p27">
              <a:extLst>
                <a:ext uri="{FF2B5EF4-FFF2-40B4-BE49-F238E27FC236}">
                  <a16:creationId xmlns:a16="http://schemas.microsoft.com/office/drawing/2014/main" id="{BB5E926C-52DF-4D1B-859C-9E61637EFE0C}"/>
                </a:ext>
              </a:extLst>
            </p:cNvPr>
            <p:cNvSpPr/>
            <p:nvPr/>
          </p:nvSpPr>
          <p:spPr>
            <a:xfrm>
              <a:off x="6222900" y="1747650"/>
              <a:ext cx="1778100" cy="1778100"/>
            </a:xfrm>
            <a:prstGeom prst="ellipse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b="1" dirty="0"/>
                <a:t>knignt1</a:t>
              </a:r>
              <a:br>
                <a:rPr lang="ko" sz="1800" b="1" dirty="0"/>
              </a:br>
              <a:r>
                <a:rPr lang="ko" sz="1800" b="1" dirty="0"/>
                <a:t>인스턴스</a:t>
              </a:r>
              <a:endParaRPr sz="1800" b="1" dirty="0"/>
            </a:p>
          </p:txBody>
        </p:sp>
        <p:sp>
          <p:nvSpPr>
            <p:cNvPr id="25" name="Google Shape;182;p27">
              <a:extLst>
                <a:ext uri="{FF2B5EF4-FFF2-40B4-BE49-F238E27FC236}">
                  <a16:creationId xmlns:a16="http://schemas.microsoft.com/office/drawing/2014/main" id="{6529544D-908D-48D0-BC87-3DCDD38D0495}"/>
                </a:ext>
              </a:extLst>
            </p:cNvPr>
            <p:cNvSpPr txBox="1"/>
            <p:nvPr/>
          </p:nvSpPr>
          <p:spPr>
            <a:xfrm>
              <a:off x="148175" y="3869275"/>
              <a:ext cx="4064100" cy="10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rgbClr val="666666"/>
                  </a:solidFill>
                </a:rPr>
                <a:t>{'__module__': '__main__', 'level': 20, 'name': '자다깬용사', 'hp': 200, 'move': &lt;function Knight.move at 0x000001B1179EAB70&gt;, 'attack': &lt;function Knight.attack at 0x000001B1179EABF8&gt;, 'get_level': &lt;function Knight.get_level at 0x000001B1179EAF28&gt;, '__dict__': &lt;attribute '__dict__' of 'Knight' objects&gt;, '__weakref__': &lt;attribute '__weakref__' of 'Knight' objects&gt;, '__doc__': None}</a:t>
              </a:r>
              <a:endParaRPr sz="900">
                <a:solidFill>
                  <a:srgbClr val="666666"/>
                </a:solidFill>
              </a:endParaRPr>
            </a:p>
          </p:txBody>
        </p:sp>
        <p:cxnSp>
          <p:nvCxnSpPr>
            <p:cNvPr id="26" name="Google Shape;184;p27">
              <a:extLst>
                <a:ext uri="{FF2B5EF4-FFF2-40B4-BE49-F238E27FC236}">
                  <a16:creationId xmlns:a16="http://schemas.microsoft.com/office/drawing/2014/main" id="{9D6B1312-1DA9-4ADB-B99A-65C47EC2AD86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>
              <a:off x="2977500" y="2636700"/>
              <a:ext cx="32454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" name="Google Shape;185;p27">
              <a:extLst>
                <a:ext uri="{FF2B5EF4-FFF2-40B4-BE49-F238E27FC236}">
                  <a16:creationId xmlns:a16="http://schemas.microsoft.com/office/drawing/2014/main" id="{ED0C2599-FABD-4BAC-9B39-FDCB2ED8F313}"/>
                </a:ext>
              </a:extLst>
            </p:cNvPr>
            <p:cNvSpPr txBox="1"/>
            <p:nvPr/>
          </p:nvSpPr>
          <p:spPr>
            <a:xfrm>
              <a:off x="3894675" y="2267650"/>
              <a:ext cx="1778100" cy="41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 dirty="0">
                  <a:solidFill>
                    <a:schemeClr val="dk2"/>
                  </a:solidFill>
                </a:rPr>
                <a:t>객체 생성</a:t>
              </a:r>
              <a:endParaRPr b="1" dirty="0">
                <a:solidFill>
                  <a:schemeClr val="dk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495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knight1.level </a:t>
            </a:r>
            <a:r>
              <a:rPr lang="ko-KR" altLang="en-US" b="1" dirty="0"/>
              <a:t>호출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7057622" y="932296"/>
            <a:ext cx="5134377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89A6DF-03AB-488F-A302-432820547177}"/>
              </a:ext>
            </a:extLst>
          </p:cNvPr>
          <p:cNvSpPr/>
          <p:nvPr/>
        </p:nvSpPr>
        <p:spPr>
          <a:xfrm>
            <a:off x="5916087" y="932296"/>
            <a:ext cx="4509360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C679ACE-B1E7-4850-9B3C-103A5A1FBF49}"/>
              </a:ext>
            </a:extLst>
          </p:cNvPr>
          <p:cNvGrpSpPr/>
          <p:nvPr/>
        </p:nvGrpSpPr>
        <p:grpSpPr>
          <a:xfrm>
            <a:off x="1598087" y="2257859"/>
            <a:ext cx="8995825" cy="3526225"/>
            <a:chOff x="148175" y="1440750"/>
            <a:chExt cx="8995825" cy="3526225"/>
          </a:xfrm>
        </p:grpSpPr>
        <p:sp>
          <p:nvSpPr>
            <p:cNvPr id="14" name="Google Shape;191;p28">
              <a:extLst>
                <a:ext uri="{FF2B5EF4-FFF2-40B4-BE49-F238E27FC236}">
                  <a16:creationId xmlns:a16="http://schemas.microsoft.com/office/drawing/2014/main" id="{6FDCB958-E20E-4018-9D14-82D954802AC2}"/>
                </a:ext>
              </a:extLst>
            </p:cNvPr>
            <p:cNvSpPr/>
            <p:nvPr/>
          </p:nvSpPr>
          <p:spPr>
            <a:xfrm>
              <a:off x="585600" y="1440750"/>
              <a:ext cx="2391900" cy="2391900"/>
            </a:xfrm>
            <a:prstGeom prst="ellipse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0" b="1"/>
                <a:t>Knight</a:t>
              </a:r>
              <a:br>
                <a:rPr lang="ko" sz="3000" b="1"/>
              </a:br>
              <a:r>
                <a:rPr lang="ko" sz="3000" b="1"/>
                <a:t>클래스</a:t>
              </a:r>
              <a:endParaRPr sz="3000" b="1"/>
            </a:p>
          </p:txBody>
        </p:sp>
        <p:sp>
          <p:nvSpPr>
            <p:cNvPr id="15" name="Google Shape;192;p28">
              <a:extLst>
                <a:ext uri="{FF2B5EF4-FFF2-40B4-BE49-F238E27FC236}">
                  <a16:creationId xmlns:a16="http://schemas.microsoft.com/office/drawing/2014/main" id="{4203F991-A60E-42C5-85C6-2174E365EF5A}"/>
                </a:ext>
              </a:extLst>
            </p:cNvPr>
            <p:cNvSpPr/>
            <p:nvPr/>
          </p:nvSpPr>
          <p:spPr>
            <a:xfrm>
              <a:off x="6222900" y="1747650"/>
              <a:ext cx="1778100" cy="1778100"/>
            </a:xfrm>
            <a:prstGeom prst="ellipse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b="1"/>
                <a:t>knight1</a:t>
              </a:r>
              <a:br>
                <a:rPr lang="ko" sz="1800" b="1"/>
              </a:br>
              <a:r>
                <a:rPr lang="ko" sz="1800" b="1"/>
                <a:t>인스턴스</a:t>
              </a:r>
              <a:endParaRPr sz="1800" b="1"/>
            </a:p>
          </p:txBody>
        </p:sp>
        <p:sp>
          <p:nvSpPr>
            <p:cNvPr id="16" name="Google Shape;193;p28">
              <a:extLst>
                <a:ext uri="{FF2B5EF4-FFF2-40B4-BE49-F238E27FC236}">
                  <a16:creationId xmlns:a16="http://schemas.microsoft.com/office/drawing/2014/main" id="{3E860103-D62D-4248-A278-0B5C1A5EF8E0}"/>
                </a:ext>
              </a:extLst>
            </p:cNvPr>
            <p:cNvSpPr txBox="1"/>
            <p:nvPr/>
          </p:nvSpPr>
          <p:spPr>
            <a:xfrm>
              <a:off x="148175" y="3869275"/>
              <a:ext cx="4064100" cy="10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2"/>
                  </a:solidFill>
                </a:rPr>
                <a:t>{'__module__': '__main__', 'level': 20, 'name': '자다깬용사', 'hp': 200, 'move': &lt;function Knight.move at 0x000001B1179EAB70&gt;, 'attack': &lt;function Knight.attack at 0x000001B1179EABF8&gt;, 'get_level': &lt;function Knight.get_level at 0x000001B1179EAF28&gt;, '__dict__': &lt;attribute '__dict__' of 'Knight' objects&gt;, '__weakref__': &lt;attribute '__weakref__' of 'Knight' objects&gt;, '__doc__': None}</a:t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7" name="Google Shape;194;p28">
              <a:extLst>
                <a:ext uri="{FF2B5EF4-FFF2-40B4-BE49-F238E27FC236}">
                  <a16:creationId xmlns:a16="http://schemas.microsoft.com/office/drawing/2014/main" id="{66E890FF-09DF-4142-9A4A-849916E89033}"/>
                </a:ext>
              </a:extLst>
            </p:cNvPr>
            <p:cNvSpPr txBox="1"/>
            <p:nvPr/>
          </p:nvSpPr>
          <p:spPr>
            <a:xfrm>
              <a:off x="5079900" y="3869275"/>
              <a:ext cx="4064100" cy="10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2"/>
                  </a:solidFill>
                </a:rPr>
                <a:t>{}</a:t>
              </a:r>
              <a:endParaRPr sz="900">
                <a:solidFill>
                  <a:schemeClr val="dk2"/>
                </a:solidFill>
              </a:endParaRPr>
            </a:p>
          </p:txBody>
        </p:sp>
        <p:cxnSp>
          <p:nvCxnSpPr>
            <p:cNvPr id="18" name="Google Shape;195;p28">
              <a:extLst>
                <a:ext uri="{FF2B5EF4-FFF2-40B4-BE49-F238E27FC236}">
                  <a16:creationId xmlns:a16="http://schemas.microsoft.com/office/drawing/2014/main" id="{61EC730B-375B-4F45-BAEC-22E9BCDB3460}"/>
                </a:ext>
              </a:extLst>
            </p:cNvPr>
            <p:cNvCxnSpPr>
              <a:stCxn id="15" idx="4"/>
              <a:endCxn id="17" idx="0"/>
            </p:cNvCxnSpPr>
            <p:nvPr/>
          </p:nvCxnSpPr>
          <p:spPr>
            <a:xfrm>
              <a:off x="7111950" y="3525750"/>
              <a:ext cx="0" cy="343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" name="Google Shape;196;p28">
              <a:extLst>
                <a:ext uri="{FF2B5EF4-FFF2-40B4-BE49-F238E27FC236}">
                  <a16:creationId xmlns:a16="http://schemas.microsoft.com/office/drawing/2014/main" id="{3A217B65-A5BE-48C3-893A-31121AF67070}"/>
                </a:ext>
              </a:extLst>
            </p:cNvPr>
            <p:cNvSpPr txBox="1"/>
            <p:nvPr/>
          </p:nvSpPr>
          <p:spPr>
            <a:xfrm>
              <a:off x="7147200" y="3495875"/>
              <a:ext cx="1926300" cy="7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dk2"/>
                  </a:solidFill>
                </a:rPr>
                <a:t>① 인스턴스의 네임스페이스에서 level을 찾음</a:t>
              </a:r>
              <a:endParaRPr sz="1100">
                <a:solidFill>
                  <a:schemeClr val="dk2"/>
                </a:solidFill>
              </a:endParaRPr>
            </a:p>
          </p:txBody>
        </p:sp>
        <p:cxnSp>
          <p:nvCxnSpPr>
            <p:cNvPr id="20" name="Google Shape;197;p28">
              <a:extLst>
                <a:ext uri="{FF2B5EF4-FFF2-40B4-BE49-F238E27FC236}">
                  <a16:creationId xmlns:a16="http://schemas.microsoft.com/office/drawing/2014/main" id="{53B73422-A0DB-4FCB-972E-2923F8F7DF8F}"/>
                </a:ext>
              </a:extLst>
            </p:cNvPr>
            <p:cNvCxnSpPr>
              <a:endCxn id="16" idx="3"/>
            </p:cNvCxnSpPr>
            <p:nvPr/>
          </p:nvCxnSpPr>
          <p:spPr>
            <a:xfrm flipH="1">
              <a:off x="4212275" y="4071025"/>
              <a:ext cx="2561100" cy="34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" name="Google Shape;198;p28">
              <a:extLst>
                <a:ext uri="{FF2B5EF4-FFF2-40B4-BE49-F238E27FC236}">
                  <a16:creationId xmlns:a16="http://schemas.microsoft.com/office/drawing/2014/main" id="{11501930-83F0-4EFB-994A-CD9770540BB6}"/>
                </a:ext>
              </a:extLst>
            </p:cNvPr>
            <p:cNvSpPr txBox="1"/>
            <p:nvPr/>
          </p:nvSpPr>
          <p:spPr>
            <a:xfrm>
              <a:off x="4145088" y="3577550"/>
              <a:ext cx="2850600" cy="47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dk2"/>
                  </a:solidFill>
                </a:rPr>
                <a:t>②만약 없다면 인스턴스의 클래스의 네임스페이스에서 level을 찾음</a:t>
              </a:r>
              <a:endParaRPr sz="1100">
                <a:solidFill>
                  <a:schemeClr val="dk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492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리뷰</a:t>
            </a:r>
            <a:endParaRPr lang="en-US" altLang="ko-KR" dirty="0"/>
          </a:p>
          <a:p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ko-KR" altLang="en-US" dirty="0"/>
              <a:t>모듈과 패키지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2147453" y="922698"/>
            <a:ext cx="10044547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715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객체 변수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7057622" y="932296"/>
            <a:ext cx="5134377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89A6DF-03AB-488F-A302-432820547177}"/>
              </a:ext>
            </a:extLst>
          </p:cNvPr>
          <p:cNvSpPr/>
          <p:nvPr/>
        </p:nvSpPr>
        <p:spPr>
          <a:xfrm>
            <a:off x="4829577" y="932296"/>
            <a:ext cx="5595870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CCB79DF-A816-4232-9595-7CC9ADCC0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altLang="ko" dirty="0"/>
              <a:t>class Knight:</a:t>
            </a:r>
            <a:br>
              <a:rPr lang="en-US" altLang="ko" dirty="0"/>
            </a:br>
            <a:r>
              <a:rPr lang="en-US" altLang="ko" dirty="0"/>
              <a:t>	level = 20</a:t>
            </a:r>
            <a:br>
              <a:rPr lang="en-US" altLang="ko" dirty="0"/>
            </a:br>
            <a:r>
              <a:rPr lang="en-US" altLang="ko" dirty="0"/>
              <a:t>	name = “</a:t>
            </a:r>
            <a:r>
              <a:rPr lang="ko-KR" altLang="en-US" dirty="0" err="1"/>
              <a:t>자다깬용사</a:t>
            </a:r>
            <a:r>
              <a:rPr lang="ko-KR" altLang="en-US" dirty="0"/>
              <a:t>”</a:t>
            </a:r>
            <a:br>
              <a:rPr lang="ko-KR" altLang="en-US" dirty="0"/>
            </a:br>
            <a:r>
              <a:rPr lang="ko-KR" altLang="en-US" dirty="0"/>
              <a:t>	</a:t>
            </a:r>
            <a:r>
              <a:rPr lang="en-US" altLang="ko" dirty="0"/>
              <a:t>hp = 200	</a:t>
            </a:r>
            <a:br>
              <a:rPr lang="en-US" altLang="ko" dirty="0"/>
            </a:br>
            <a:r>
              <a:rPr lang="en-US" altLang="ko" dirty="0"/>
              <a:t>	</a:t>
            </a:r>
            <a:br>
              <a:rPr lang="en-US" altLang="ko" dirty="0"/>
            </a:br>
            <a:r>
              <a:rPr lang="en-US" altLang="ko" dirty="0"/>
              <a:t>	def move(self, direction):</a:t>
            </a:r>
            <a:br>
              <a:rPr lang="en-US" altLang="ko" dirty="0"/>
            </a:br>
            <a:r>
              <a:rPr lang="en-US" altLang="ko" dirty="0"/>
              <a:t>		print(direction + “ </a:t>
            </a:r>
            <a:r>
              <a:rPr lang="ko-KR" altLang="en-US" dirty="0"/>
              <a:t>방향으로 이동합니다”</a:t>
            </a:r>
            <a:br>
              <a:rPr lang="ko-KR" altLang="en-US" dirty="0"/>
            </a:br>
            <a:r>
              <a:rPr lang="ko-KR" altLang="en-US" dirty="0"/>
              <a:t>	</a:t>
            </a:r>
            <a:r>
              <a:rPr lang="en-US" altLang="ko" dirty="0"/>
              <a:t>def attack(self):</a:t>
            </a:r>
            <a:br>
              <a:rPr lang="en-US" altLang="ko" dirty="0"/>
            </a:br>
            <a:r>
              <a:rPr lang="en-US" altLang="ko" dirty="0"/>
              <a:t>		print(self.name + “</a:t>
            </a:r>
            <a:r>
              <a:rPr lang="ko-KR" altLang="en-US" dirty="0"/>
              <a:t>이 공격합니다”</a:t>
            </a:r>
            <a:r>
              <a:rPr lang="en-US" altLang="ko-KR" dirty="0"/>
              <a:t>)</a:t>
            </a:r>
          </a:p>
          <a:p>
            <a:pPr marL="0" indent="0" fontAlgn="base">
              <a:buNone/>
            </a:pPr>
            <a:br>
              <a:rPr lang="en-US" altLang="ko-KR" dirty="0"/>
            </a:br>
            <a:r>
              <a:rPr lang="en-US" altLang="ko" dirty="0"/>
              <a:t>knight1 = Knight()</a:t>
            </a:r>
            <a:br>
              <a:rPr lang="en-US" altLang="ko" dirty="0"/>
            </a:br>
            <a:r>
              <a:rPr lang="en-US" altLang="ko" b="1" dirty="0"/>
              <a:t>knight1.level = 30</a:t>
            </a:r>
            <a:endParaRPr lang="en-US" altLang="ko-KR" b="1" dirty="0"/>
          </a:p>
          <a:p>
            <a:pPr marL="0" indent="0" fontAlgn="base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3889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knight1.level </a:t>
            </a:r>
            <a:r>
              <a:rPr lang="ko-KR" altLang="en-US" b="1" dirty="0"/>
              <a:t>호출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7057622" y="932296"/>
            <a:ext cx="5134377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89A6DF-03AB-488F-A302-432820547177}"/>
              </a:ext>
            </a:extLst>
          </p:cNvPr>
          <p:cNvSpPr/>
          <p:nvPr/>
        </p:nvSpPr>
        <p:spPr>
          <a:xfrm>
            <a:off x="5916087" y="932296"/>
            <a:ext cx="4509360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44C404E-61A6-478C-AB36-E6813AB1C81F}"/>
              </a:ext>
            </a:extLst>
          </p:cNvPr>
          <p:cNvGrpSpPr/>
          <p:nvPr/>
        </p:nvGrpSpPr>
        <p:grpSpPr>
          <a:xfrm>
            <a:off x="1598087" y="2399479"/>
            <a:ext cx="8995825" cy="3526225"/>
            <a:chOff x="148175" y="1440750"/>
            <a:chExt cx="8995825" cy="3526225"/>
          </a:xfrm>
        </p:grpSpPr>
        <p:sp>
          <p:nvSpPr>
            <p:cNvPr id="26" name="Google Shape;210;p30">
              <a:extLst>
                <a:ext uri="{FF2B5EF4-FFF2-40B4-BE49-F238E27FC236}">
                  <a16:creationId xmlns:a16="http://schemas.microsoft.com/office/drawing/2014/main" id="{0AB84A07-2D30-41C8-B6AA-DF1D89132AB0}"/>
                </a:ext>
              </a:extLst>
            </p:cNvPr>
            <p:cNvSpPr/>
            <p:nvPr/>
          </p:nvSpPr>
          <p:spPr>
            <a:xfrm>
              <a:off x="585600" y="1440750"/>
              <a:ext cx="2391900" cy="2391900"/>
            </a:xfrm>
            <a:prstGeom prst="ellipse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0" b="1"/>
                <a:t>Knight</a:t>
              </a:r>
              <a:br>
                <a:rPr lang="ko" sz="3000" b="1"/>
              </a:br>
              <a:r>
                <a:rPr lang="ko" sz="3000" b="1"/>
                <a:t>클래스</a:t>
              </a:r>
              <a:endParaRPr sz="3000" b="1"/>
            </a:p>
          </p:txBody>
        </p:sp>
        <p:sp>
          <p:nvSpPr>
            <p:cNvPr id="27" name="Google Shape;211;p30">
              <a:extLst>
                <a:ext uri="{FF2B5EF4-FFF2-40B4-BE49-F238E27FC236}">
                  <a16:creationId xmlns:a16="http://schemas.microsoft.com/office/drawing/2014/main" id="{06FC8B01-78FB-4253-9C89-645F39A5AF94}"/>
                </a:ext>
              </a:extLst>
            </p:cNvPr>
            <p:cNvSpPr/>
            <p:nvPr/>
          </p:nvSpPr>
          <p:spPr>
            <a:xfrm>
              <a:off x="6222900" y="1747650"/>
              <a:ext cx="1778100" cy="1778100"/>
            </a:xfrm>
            <a:prstGeom prst="ellipse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b="1"/>
                <a:t>knight1</a:t>
              </a:r>
              <a:br>
                <a:rPr lang="ko" sz="1800" b="1"/>
              </a:br>
              <a:r>
                <a:rPr lang="ko" sz="1800" b="1"/>
                <a:t>인스턴스</a:t>
              </a:r>
              <a:endParaRPr sz="1800" b="1"/>
            </a:p>
          </p:txBody>
        </p:sp>
        <p:sp>
          <p:nvSpPr>
            <p:cNvPr id="28" name="Google Shape;212;p30">
              <a:extLst>
                <a:ext uri="{FF2B5EF4-FFF2-40B4-BE49-F238E27FC236}">
                  <a16:creationId xmlns:a16="http://schemas.microsoft.com/office/drawing/2014/main" id="{282B38B3-ED2A-452F-9D38-0F61E7B0A9A4}"/>
                </a:ext>
              </a:extLst>
            </p:cNvPr>
            <p:cNvSpPr txBox="1"/>
            <p:nvPr/>
          </p:nvSpPr>
          <p:spPr>
            <a:xfrm>
              <a:off x="148175" y="3869275"/>
              <a:ext cx="4064100" cy="10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2"/>
                  </a:solidFill>
                </a:rPr>
                <a:t>{'__module__': '__main__', 'level': 20, 'name': '자다깬용사', 'hp': 200, 'move': &lt;function Knight.move at 0x000001B1179EAB70&gt;, 'attack': &lt;function Knight.attack at 0x000001B1179EABF8&gt;, 'get_level': &lt;function Knight.get_level at 0x000001B1179EAF28&gt;, '__dict__': &lt;attribute '__dict__' of 'Knight' objects&gt;, '__weakref__': &lt;attribute '__weakref__' of 'Knight' objects&gt;, '__doc__': None}</a:t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9" name="Google Shape;213;p30">
              <a:extLst>
                <a:ext uri="{FF2B5EF4-FFF2-40B4-BE49-F238E27FC236}">
                  <a16:creationId xmlns:a16="http://schemas.microsoft.com/office/drawing/2014/main" id="{A482C15F-2EF4-497A-B0FA-528A2C3596F3}"/>
                </a:ext>
              </a:extLst>
            </p:cNvPr>
            <p:cNvSpPr txBox="1"/>
            <p:nvPr/>
          </p:nvSpPr>
          <p:spPr>
            <a:xfrm>
              <a:off x="5079900" y="3869275"/>
              <a:ext cx="4064100" cy="10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2"/>
                  </a:solidFill>
                </a:rPr>
                <a:t>{'level': 30}</a:t>
              </a:r>
              <a:endParaRPr sz="900">
                <a:solidFill>
                  <a:schemeClr val="dk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0325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생성자와 </a:t>
            </a:r>
            <a:r>
              <a:rPr lang="ko-KR" altLang="en-US" b="1" dirty="0" err="1"/>
              <a:t>소멸자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altLang="ko-KR" dirty="0"/>
              <a:t>class </a:t>
            </a:r>
            <a:r>
              <a:rPr lang="en-US" altLang="ko-KR" dirty="0" err="1"/>
              <a:t>ClassSample</a:t>
            </a:r>
            <a:r>
              <a:rPr lang="en-US" altLang="ko-KR" dirty="0"/>
              <a:t>:</a:t>
            </a:r>
          </a:p>
          <a:p>
            <a:pPr marL="0" indent="0" fontAlgn="base">
              <a:buNone/>
            </a:pPr>
            <a:r>
              <a:rPr lang="en-US" altLang="ko-KR" dirty="0"/>
              <a:t>	def __</a:t>
            </a:r>
            <a:r>
              <a:rPr lang="en-US" altLang="ko-KR" dirty="0" err="1"/>
              <a:t>init</a:t>
            </a:r>
            <a:r>
              <a:rPr lang="en-US" altLang="ko-KR" dirty="0"/>
              <a:t>__(self, a, b):</a:t>
            </a:r>
          </a:p>
          <a:p>
            <a:pPr marL="0" indent="0" fontAlgn="base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self.a</a:t>
            </a:r>
            <a:r>
              <a:rPr lang="en-US" altLang="ko-KR" dirty="0"/>
              <a:t> = a</a:t>
            </a:r>
          </a:p>
          <a:p>
            <a:pPr marL="0" indent="0" fontAlgn="base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self.b</a:t>
            </a:r>
            <a:r>
              <a:rPr lang="en-US" altLang="ko-KR" dirty="0"/>
              <a:t> = b</a:t>
            </a:r>
          </a:p>
          <a:p>
            <a:pPr marL="0" indent="0" fontAlgn="base">
              <a:buNone/>
            </a:pP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		print("</a:t>
            </a:r>
            <a:r>
              <a:rPr lang="ko-KR" altLang="en-US" dirty="0"/>
              <a:t>생성되었다</a:t>
            </a:r>
            <a:r>
              <a:rPr lang="en-US" altLang="ko-KR" dirty="0"/>
              <a:t>~")</a:t>
            </a:r>
          </a:p>
          <a:p>
            <a:pPr marL="0" indent="0" fontAlgn="base">
              <a:buNone/>
            </a:pPr>
            <a:r>
              <a:rPr lang="en-US" altLang="ko-KR" dirty="0"/>
              <a:t>		print(a, b)</a:t>
            </a:r>
          </a:p>
          <a:p>
            <a:pPr marL="0" indent="0" fontAlgn="base">
              <a:buNone/>
            </a:pP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	def __del__(self):</a:t>
            </a:r>
          </a:p>
          <a:p>
            <a:pPr marL="0" indent="0" fontAlgn="base">
              <a:buNone/>
            </a:pPr>
            <a:r>
              <a:rPr lang="en-US" altLang="ko-KR" dirty="0"/>
              <a:t>		print("</a:t>
            </a:r>
            <a:r>
              <a:rPr lang="ko-KR" altLang="en-US" dirty="0"/>
              <a:t>다음에 봐요</a:t>
            </a:r>
            <a:r>
              <a:rPr lang="en-US" altLang="ko-KR" dirty="0"/>
              <a:t>~")</a:t>
            </a:r>
          </a:p>
          <a:p>
            <a:pPr marL="0" indent="0" fontAlgn="base">
              <a:buNone/>
            </a:pPr>
            <a:endParaRPr lang="en-US" altLang="ko-KR" dirty="0"/>
          </a:p>
          <a:p>
            <a:pPr marL="0" indent="0" fontAlgn="base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7057622" y="932296"/>
            <a:ext cx="5134377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89A6DF-03AB-488F-A302-432820547177}"/>
              </a:ext>
            </a:extLst>
          </p:cNvPr>
          <p:cNvSpPr/>
          <p:nvPr/>
        </p:nvSpPr>
        <p:spPr>
          <a:xfrm>
            <a:off x="5164427" y="932296"/>
            <a:ext cx="5261019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38BB296-4873-4ECB-9CBA-746D9BAD8802}"/>
              </a:ext>
            </a:extLst>
          </p:cNvPr>
          <p:cNvSpPr txBox="1">
            <a:spLocks/>
          </p:cNvSpPr>
          <p:nvPr/>
        </p:nvSpPr>
        <p:spPr>
          <a:xfrm>
            <a:off x="6489879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ko-KR" sz="2400" dirty="0"/>
              <a:t>print("check 1")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ko-KR" sz="2400" dirty="0" err="1"/>
              <a:t>class_sample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ClassSample</a:t>
            </a:r>
            <a:r>
              <a:rPr lang="en-US" altLang="ko-KR" sz="2400" dirty="0"/>
              <a:t>(10, 20)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ko-KR" sz="2400" dirty="0"/>
              <a:t>del </a:t>
            </a:r>
            <a:r>
              <a:rPr lang="en-US" altLang="ko-KR" sz="2400" dirty="0" err="1"/>
              <a:t>class_sample</a:t>
            </a:r>
            <a:endParaRPr lang="en-US" altLang="ko-KR" sz="24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ko-KR" sz="2400" dirty="0"/>
              <a:t>print("check 2")</a:t>
            </a:r>
          </a:p>
          <a:p>
            <a:pPr marL="0" indent="0" fontAlgn="base">
              <a:buFont typeface="Arial" panose="020B0604020202020204" pitchFamily="34" charset="0"/>
              <a:buNone/>
            </a:pP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4B733D-EBDE-4F8E-B020-7477E2B57798}"/>
              </a:ext>
            </a:extLst>
          </p:cNvPr>
          <p:cNvCxnSpPr/>
          <p:nvPr/>
        </p:nvCxnSpPr>
        <p:spPr>
          <a:xfrm>
            <a:off x="6233374" y="1825625"/>
            <a:ext cx="0" cy="435133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234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마법사 클래스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27000" indent="0">
              <a:lnSpc>
                <a:spcPct val="110000"/>
              </a:lnSpc>
              <a:spcBef>
                <a:spcPts val="0"/>
              </a:spcBef>
              <a:buSzPts val="1600"/>
              <a:buNone/>
            </a:pPr>
            <a:r>
              <a:rPr lang="en-US" altLang="ko" dirty="0"/>
              <a:t>class Wizard:</a:t>
            </a:r>
            <a:br>
              <a:rPr lang="en-US" altLang="ko" dirty="0"/>
            </a:br>
            <a:r>
              <a:rPr lang="en-US" altLang="ko" dirty="0"/>
              <a:t>   def __</a:t>
            </a:r>
            <a:r>
              <a:rPr lang="en-US" altLang="ko" dirty="0" err="1"/>
              <a:t>init</a:t>
            </a:r>
            <a:r>
              <a:rPr lang="en-US" altLang="ko" dirty="0"/>
              <a:t>__(self, level, name, hp):</a:t>
            </a:r>
            <a:br>
              <a:rPr lang="en-US" altLang="ko" dirty="0"/>
            </a:br>
            <a:r>
              <a:rPr lang="en-US" altLang="ko" dirty="0"/>
              <a:t>       </a:t>
            </a:r>
            <a:r>
              <a:rPr lang="en-US" altLang="ko" dirty="0" err="1"/>
              <a:t>self.level</a:t>
            </a:r>
            <a:r>
              <a:rPr lang="en-US" altLang="ko" dirty="0"/>
              <a:t> = level</a:t>
            </a:r>
            <a:br>
              <a:rPr lang="en-US" altLang="ko" dirty="0"/>
            </a:br>
            <a:r>
              <a:rPr lang="en-US" altLang="ko" dirty="0"/>
              <a:t>       self.name = name</a:t>
            </a:r>
            <a:br>
              <a:rPr lang="en-US" altLang="ko" dirty="0"/>
            </a:br>
            <a:r>
              <a:rPr lang="en-US" altLang="ko" dirty="0"/>
              <a:t>       </a:t>
            </a:r>
            <a:r>
              <a:rPr lang="en-US" altLang="ko" dirty="0" err="1"/>
              <a:t>self.hp</a:t>
            </a:r>
            <a:r>
              <a:rPr lang="en-US" altLang="ko" dirty="0"/>
              <a:t> = hp</a:t>
            </a:r>
            <a:br>
              <a:rPr lang="en-US" altLang="ko" dirty="0"/>
            </a:br>
            <a:br>
              <a:rPr lang="en-US" altLang="ko" dirty="0"/>
            </a:br>
            <a:r>
              <a:rPr lang="en-US" altLang="ko" dirty="0"/>
              <a:t>   def move(self, direction):</a:t>
            </a:r>
            <a:br>
              <a:rPr lang="en-US" altLang="ko" dirty="0"/>
            </a:br>
            <a:r>
              <a:rPr lang="en-US" altLang="ko" dirty="0"/>
              <a:t>       print(direction + " </a:t>
            </a:r>
            <a:r>
              <a:rPr lang="ko-KR" altLang="en-US" dirty="0"/>
              <a:t>방향으로 이동합니다</a:t>
            </a:r>
            <a:r>
              <a:rPr lang="en-US" altLang="ko-KR" dirty="0"/>
              <a:t>")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en-US" altLang="ko" dirty="0"/>
              <a:t>def attack(self):</a:t>
            </a:r>
            <a:br>
              <a:rPr lang="en-US" altLang="ko" dirty="0"/>
            </a:br>
            <a:r>
              <a:rPr lang="en-US" altLang="ko" dirty="0"/>
              <a:t>       print(self.name + "</a:t>
            </a:r>
            <a:r>
              <a:rPr lang="ko-KR" altLang="en-US" dirty="0"/>
              <a:t>이 공격합니다</a:t>
            </a:r>
            <a:r>
              <a:rPr lang="en-US" altLang="ko-KR" dirty="0"/>
              <a:t>")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en-US" altLang="ko" dirty="0"/>
              <a:t>def magic(self):</a:t>
            </a:r>
            <a:br>
              <a:rPr lang="en-US" altLang="ko" dirty="0"/>
            </a:br>
            <a:r>
              <a:rPr lang="en-US" altLang="ko" dirty="0"/>
              <a:t>       print(self.name + "</a:t>
            </a:r>
            <a:r>
              <a:rPr lang="ko-KR" altLang="en-US" dirty="0"/>
              <a:t>이 마법을 사용합니다</a:t>
            </a:r>
            <a:r>
              <a:rPr lang="en-US" altLang="ko-KR" dirty="0"/>
              <a:t>")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7057622" y="932296"/>
            <a:ext cx="5134377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89A6DF-03AB-488F-A302-432820547177}"/>
              </a:ext>
            </a:extLst>
          </p:cNvPr>
          <p:cNvSpPr/>
          <p:nvPr/>
        </p:nvSpPr>
        <p:spPr>
          <a:xfrm>
            <a:off x="5872766" y="932296"/>
            <a:ext cx="4552680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670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3315431" y="2875002"/>
            <a:ext cx="55611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/>
              <a:t>모듈과 패키지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331543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5F814C-9EA5-4A23-AC1A-AE706725BECE}"/>
              </a:ext>
            </a:extLst>
          </p:cNvPr>
          <p:cNvSpPr/>
          <p:nvPr/>
        </p:nvSpPr>
        <p:spPr>
          <a:xfrm>
            <a:off x="8876569" y="3198597"/>
            <a:ext cx="331543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914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5665" cy="43513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3600" b="1" dirty="0"/>
              <a:t>모듈</a:t>
            </a:r>
            <a:r>
              <a:rPr lang="ko-KR" altLang="en-US" dirty="0"/>
              <a:t>이란 함수나 변수 혹은 클래스 등을 모아 놓은 기능의 단위</a:t>
            </a:r>
          </a:p>
          <a:p>
            <a:pPr fontAlgn="base"/>
            <a:r>
              <a:rPr lang="ko-KR" altLang="en-US" dirty="0"/>
              <a:t>이미 구현되어져 있는 기능을 불러 다 쓸 수 있는 </a:t>
            </a:r>
            <a:r>
              <a:rPr lang="ko-KR" altLang="en-US" dirty="0" err="1"/>
              <a:t>파이썬</a:t>
            </a:r>
            <a:r>
              <a:rPr lang="ko-KR" altLang="en-US" dirty="0"/>
              <a:t> 파일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7057622" y="932296"/>
            <a:ext cx="5134377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89A6DF-03AB-488F-A302-432820547177}"/>
              </a:ext>
            </a:extLst>
          </p:cNvPr>
          <p:cNvSpPr/>
          <p:nvPr/>
        </p:nvSpPr>
        <p:spPr>
          <a:xfrm>
            <a:off x="2228045" y="932296"/>
            <a:ext cx="8197402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479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모듈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5665" cy="4351338"/>
          </a:xfrm>
        </p:spPr>
        <p:txBody>
          <a:bodyPr>
            <a:normAutofit lnSpcReduction="10000"/>
          </a:bodyPr>
          <a:lstStyle/>
          <a:p>
            <a:pPr fontAlgn="base"/>
            <a:r>
              <a:rPr lang="ko-KR" altLang="en-US" dirty="0"/>
              <a:t>통계 모듈을 만들어보자</a:t>
            </a:r>
          </a:p>
          <a:p>
            <a:pPr fontAlgn="base"/>
            <a:r>
              <a:rPr lang="en-US" altLang="ko-KR" dirty="0"/>
              <a:t>my_statistics.py </a:t>
            </a:r>
            <a:r>
              <a:rPr lang="ko-KR" altLang="en-US" dirty="0"/>
              <a:t>파일을 생성</a:t>
            </a:r>
          </a:p>
          <a:p>
            <a:pPr fontAlgn="base"/>
            <a:r>
              <a:rPr lang="en-US" altLang="ko-KR" dirty="0"/>
              <a:t>def add(a, b):</a:t>
            </a:r>
            <a:br>
              <a:rPr lang="en-US" altLang="ko-KR" dirty="0"/>
            </a:br>
            <a:r>
              <a:rPr lang="en-US" altLang="ko-KR" dirty="0"/>
              <a:t>    return a + b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def sub(a, b):</a:t>
            </a:r>
            <a:br>
              <a:rPr lang="en-US" altLang="ko-KR" dirty="0"/>
            </a:br>
            <a:r>
              <a:rPr lang="en-US" altLang="ko-KR" dirty="0"/>
              <a:t>    return a - b</a:t>
            </a:r>
          </a:p>
          <a:p>
            <a:pPr fontAlgn="base"/>
            <a:r>
              <a:rPr lang="en-US" altLang="ko-KR" dirty="0"/>
              <a:t>main.py </a:t>
            </a:r>
            <a:r>
              <a:rPr lang="ko-KR" altLang="en-US" dirty="0"/>
              <a:t>파일을 생성 </a:t>
            </a:r>
            <a:r>
              <a:rPr lang="en-US" altLang="ko-KR" dirty="0"/>
              <a:t>(my_statistics.py</a:t>
            </a:r>
            <a:r>
              <a:rPr lang="ko-KR" altLang="en-US" dirty="0"/>
              <a:t>와 같은 폴더에 있어야 함</a:t>
            </a:r>
            <a:r>
              <a:rPr lang="en-US" altLang="ko-KR" dirty="0"/>
              <a:t>)</a:t>
            </a:r>
          </a:p>
          <a:p>
            <a:pPr fontAlgn="base"/>
            <a:r>
              <a:rPr lang="en-US" altLang="ko-KR" dirty="0"/>
              <a:t>import </a:t>
            </a:r>
            <a:r>
              <a:rPr lang="en-US" altLang="ko-KR" dirty="0" err="1"/>
              <a:t>my_statistics</a:t>
            </a:r>
            <a:br>
              <a:rPr lang="en-US" altLang="ko-KR" dirty="0"/>
            </a:br>
            <a:r>
              <a:rPr lang="en-US" altLang="ko-KR" dirty="0"/>
              <a:t>print(</a:t>
            </a:r>
            <a:r>
              <a:rPr lang="en-US" altLang="ko-KR" dirty="0" err="1"/>
              <a:t>my_statistics.add</a:t>
            </a:r>
            <a:r>
              <a:rPr lang="en-US" altLang="ko-KR" dirty="0"/>
              <a:t>(10, 20))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7057622" y="932296"/>
            <a:ext cx="5134377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89A6DF-03AB-488F-A302-432820547177}"/>
              </a:ext>
            </a:extLst>
          </p:cNvPr>
          <p:cNvSpPr/>
          <p:nvPr/>
        </p:nvSpPr>
        <p:spPr>
          <a:xfrm>
            <a:off x="4069723" y="932296"/>
            <a:ext cx="6355723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617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모듈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56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import</a:t>
            </a:r>
            <a:r>
              <a:rPr lang="en-US" altLang="ko-KR" dirty="0"/>
              <a:t> </a:t>
            </a:r>
            <a:r>
              <a:rPr lang="ko-KR" altLang="en-US" dirty="0"/>
              <a:t>모듈 이름</a:t>
            </a:r>
            <a:endParaRPr lang="ko-KR" altLang="en-US" b="0" dirty="0">
              <a:effectLst/>
            </a:endParaRPr>
          </a:p>
          <a:p>
            <a:pPr marL="0" indent="0">
              <a:buNone/>
            </a:pPr>
            <a:r>
              <a:rPr lang="en-US" altLang="ko-KR" b="1" dirty="0"/>
              <a:t>from</a:t>
            </a:r>
            <a:r>
              <a:rPr lang="en-US" altLang="ko-KR" dirty="0"/>
              <a:t> </a:t>
            </a:r>
            <a:r>
              <a:rPr lang="ko-KR" altLang="en-US" dirty="0"/>
              <a:t>모듈이름 </a:t>
            </a:r>
            <a:r>
              <a:rPr lang="en-US" altLang="ko-KR" b="1" dirty="0"/>
              <a:t>import</a:t>
            </a:r>
            <a:r>
              <a:rPr lang="en-US" altLang="ko-KR" dirty="0"/>
              <a:t> </a:t>
            </a:r>
            <a:r>
              <a:rPr lang="ko-KR" altLang="en-US" dirty="0"/>
              <a:t>변수 혹은 함수</a:t>
            </a:r>
            <a:br>
              <a:rPr lang="ko-KR" altLang="en-US" dirty="0"/>
            </a:b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7057622" y="932296"/>
            <a:ext cx="5134377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89A6DF-03AB-488F-A302-432820547177}"/>
              </a:ext>
            </a:extLst>
          </p:cNvPr>
          <p:cNvSpPr/>
          <p:nvPr/>
        </p:nvSpPr>
        <p:spPr>
          <a:xfrm>
            <a:off x="4597758" y="932296"/>
            <a:ext cx="5827688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013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모듈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56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import</a:t>
            </a:r>
            <a:r>
              <a:rPr lang="en-US" altLang="ko-KR" dirty="0"/>
              <a:t> </a:t>
            </a:r>
            <a:r>
              <a:rPr lang="ko-KR" altLang="en-US" dirty="0"/>
              <a:t>모듈 이름</a:t>
            </a:r>
            <a:endParaRPr lang="ko-KR" altLang="en-US" b="0" dirty="0">
              <a:effectLst/>
            </a:endParaRPr>
          </a:p>
          <a:p>
            <a:pPr marL="0" indent="0">
              <a:buNone/>
            </a:pPr>
            <a:r>
              <a:rPr lang="en-US" altLang="ko-KR" b="1" dirty="0"/>
              <a:t>from</a:t>
            </a:r>
            <a:r>
              <a:rPr lang="en-US" altLang="ko-KR" dirty="0"/>
              <a:t> </a:t>
            </a:r>
            <a:r>
              <a:rPr lang="ko-KR" altLang="en-US" dirty="0"/>
              <a:t>모듈이름 </a:t>
            </a:r>
            <a:r>
              <a:rPr lang="en-US" altLang="ko-KR" b="1" dirty="0"/>
              <a:t>import</a:t>
            </a:r>
            <a:r>
              <a:rPr lang="en-US" altLang="ko-KR" dirty="0"/>
              <a:t> </a:t>
            </a:r>
            <a:r>
              <a:rPr lang="ko-KR" altLang="en-US" dirty="0"/>
              <a:t>변수 혹은 함수 혹은 클래스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fontAlgn="base"/>
            <a:r>
              <a:rPr lang="en-US" altLang="ko-KR" sz="2400" dirty="0"/>
              <a:t>import </a:t>
            </a:r>
            <a:r>
              <a:rPr lang="en-US" altLang="ko-KR" sz="2400" dirty="0" err="1"/>
              <a:t>my_statistics</a:t>
            </a:r>
            <a:endParaRPr lang="en-US" altLang="ko-KR" sz="2400" dirty="0"/>
          </a:p>
          <a:p>
            <a:pPr fontAlgn="base"/>
            <a:r>
              <a:rPr lang="en-US" altLang="ko-KR" sz="2400" dirty="0"/>
              <a:t>from </a:t>
            </a:r>
            <a:r>
              <a:rPr lang="en-US" altLang="ko-KR" sz="2400" dirty="0" err="1"/>
              <a:t>my_statistics</a:t>
            </a:r>
            <a:r>
              <a:rPr lang="en-US" altLang="ko-KR" sz="2400" dirty="0"/>
              <a:t> import add</a:t>
            </a:r>
          </a:p>
          <a:p>
            <a:pPr fontAlgn="base"/>
            <a:r>
              <a:rPr lang="en-US" altLang="ko-KR" sz="2400" dirty="0"/>
              <a:t>from </a:t>
            </a:r>
            <a:r>
              <a:rPr lang="en-US" altLang="ko-KR" sz="2400" dirty="0" err="1"/>
              <a:t>my_statistics</a:t>
            </a:r>
            <a:r>
              <a:rPr lang="en-US" altLang="ko-KR" sz="2400" dirty="0"/>
              <a:t> import sub</a:t>
            </a:r>
          </a:p>
          <a:p>
            <a:r>
              <a:rPr lang="en-US" altLang="ko-KR" sz="2400" dirty="0"/>
              <a:t>from </a:t>
            </a:r>
            <a:r>
              <a:rPr lang="en-US" altLang="ko-KR" sz="2400" dirty="0" err="1"/>
              <a:t>my_statistics</a:t>
            </a:r>
            <a:r>
              <a:rPr lang="en-US" altLang="ko-KR" sz="2400" dirty="0"/>
              <a:t> import * 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my_statistics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의 모든 함수와 변수를 </a:t>
            </a:r>
            <a:r>
              <a:rPr lang="en-US" altLang="ko-KR" sz="2400" b="1" dirty="0"/>
              <a:t>import)</a:t>
            </a:r>
            <a:br>
              <a:rPr lang="ko-KR" altLang="en-US" dirty="0"/>
            </a:b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7057622" y="932296"/>
            <a:ext cx="5134377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89A6DF-03AB-488F-A302-432820547177}"/>
              </a:ext>
            </a:extLst>
          </p:cNvPr>
          <p:cNvSpPr/>
          <p:nvPr/>
        </p:nvSpPr>
        <p:spPr>
          <a:xfrm>
            <a:off x="4597758" y="932296"/>
            <a:ext cx="5827688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958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if</a:t>
            </a:r>
            <a:r>
              <a:rPr lang="ko-KR" altLang="en-US" b="1" dirty="0"/>
              <a:t> </a:t>
            </a:r>
            <a:r>
              <a:rPr lang="en-US" altLang="ko-KR" b="1" dirty="0"/>
              <a:t>__name__ == “__main__”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5665" cy="4351338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my_module.py</a:t>
            </a:r>
            <a:r>
              <a:rPr lang="ko-KR" altLang="en-US" dirty="0"/>
              <a:t>를 생성</a:t>
            </a:r>
          </a:p>
          <a:p>
            <a:pPr fontAlgn="base"/>
            <a:r>
              <a:rPr lang="en-US" altLang="ko-KR" dirty="0"/>
              <a:t>def add(a, b):</a:t>
            </a:r>
            <a:br>
              <a:rPr lang="en-US" altLang="ko-KR" dirty="0"/>
            </a:br>
            <a:r>
              <a:rPr lang="en-US" altLang="ko-KR" dirty="0"/>
              <a:t>	return a + b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print(“</a:t>
            </a:r>
            <a:r>
              <a:rPr lang="en-US" altLang="ko-KR" dirty="0" err="1"/>
              <a:t>my_module</a:t>
            </a:r>
            <a:r>
              <a:rPr lang="ko-KR" altLang="en-US" dirty="0"/>
              <a:t>파일 입니다</a:t>
            </a:r>
            <a:r>
              <a:rPr lang="en-US" altLang="ko-KR" dirty="0"/>
              <a:t>")</a:t>
            </a:r>
            <a:br>
              <a:rPr lang="en-US" altLang="ko-KR" dirty="0"/>
            </a:br>
            <a:r>
              <a:rPr lang="en-US" altLang="ko-KR" dirty="0"/>
              <a:t>print(add(1, 2))</a:t>
            </a:r>
          </a:p>
          <a:p>
            <a:r>
              <a:rPr lang="en-US" altLang="ko-KR" dirty="0"/>
              <a:t>main.py</a:t>
            </a:r>
            <a:r>
              <a:rPr lang="ko-KR" altLang="en-US" dirty="0"/>
              <a:t>에서</a:t>
            </a:r>
            <a:br>
              <a:rPr lang="ko-KR" altLang="en-US" dirty="0"/>
            </a:br>
            <a:r>
              <a:rPr lang="en-US" altLang="ko-KR" dirty="0"/>
              <a:t>import </a:t>
            </a:r>
            <a:r>
              <a:rPr lang="en-US" altLang="ko-KR" dirty="0" err="1"/>
              <a:t>my_module</a:t>
            </a:r>
            <a:r>
              <a:rPr lang="en-US" altLang="ko-KR" dirty="0"/>
              <a:t> </a:t>
            </a:r>
            <a:r>
              <a:rPr lang="ko-KR" altLang="en-US" dirty="0"/>
              <a:t>을 해보자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7984901" y="932296"/>
            <a:ext cx="4207098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89A6DF-03AB-488F-A302-432820547177}"/>
              </a:ext>
            </a:extLst>
          </p:cNvPr>
          <p:cNvSpPr/>
          <p:nvPr/>
        </p:nvSpPr>
        <p:spPr>
          <a:xfrm flipH="1">
            <a:off x="10425445" y="932296"/>
            <a:ext cx="96593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203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3738624" y="2875002"/>
            <a:ext cx="47147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 err="1"/>
              <a:t>파이썬</a:t>
            </a:r>
            <a:r>
              <a:rPr lang="ko-KR" altLang="en-US" sz="6600" b="1" dirty="0"/>
              <a:t> 리뷰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3584863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732E6D-0A8A-48EA-8200-DFB427036EA1}"/>
              </a:ext>
            </a:extLst>
          </p:cNvPr>
          <p:cNvSpPr/>
          <p:nvPr/>
        </p:nvSpPr>
        <p:spPr>
          <a:xfrm>
            <a:off x="8607137" y="3198598"/>
            <a:ext cx="3584863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18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if</a:t>
            </a:r>
            <a:r>
              <a:rPr lang="ko-KR" altLang="en-US" b="1" dirty="0"/>
              <a:t> </a:t>
            </a:r>
            <a:r>
              <a:rPr lang="en-US" altLang="ko-KR" b="1" dirty="0"/>
              <a:t>__name__ == “__main__”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5665" cy="43513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의도하지 않았지만 “</a:t>
            </a:r>
            <a:r>
              <a:rPr lang="en-US" altLang="ko-KR" dirty="0" err="1"/>
              <a:t>my_module</a:t>
            </a:r>
            <a:r>
              <a:rPr lang="ko-KR" altLang="en-US" dirty="0"/>
              <a:t>파일 입니다</a:t>
            </a:r>
            <a:r>
              <a:rPr lang="en-US" altLang="ko-KR" dirty="0"/>
              <a:t>"</a:t>
            </a:r>
            <a:r>
              <a:rPr lang="ko-KR" altLang="en-US" dirty="0"/>
              <a:t>와 </a:t>
            </a:r>
            <a:r>
              <a:rPr lang="en-US" altLang="ko-KR" dirty="0"/>
              <a:t>3</a:t>
            </a:r>
            <a:r>
              <a:rPr lang="ko-KR" altLang="en-US" dirty="0"/>
              <a:t>이 출력</a:t>
            </a:r>
          </a:p>
          <a:p>
            <a:r>
              <a:rPr lang="ko-KR" altLang="en-US" dirty="0"/>
              <a:t>다음과 같이 하면 막을 수 있다</a:t>
            </a:r>
            <a:br>
              <a:rPr lang="ko-KR" altLang="en-US" dirty="0"/>
            </a:br>
            <a:r>
              <a:rPr lang="en-US" altLang="ko-KR" dirty="0"/>
              <a:t>def add(a, b):</a:t>
            </a:r>
            <a:br>
              <a:rPr lang="en-US" altLang="ko-KR" dirty="0"/>
            </a:br>
            <a:r>
              <a:rPr lang="en-US" altLang="ko-KR" dirty="0"/>
              <a:t>	return a + b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if __name__ == “__main__”:</a:t>
            </a:r>
            <a:br>
              <a:rPr lang="en-US" altLang="ko-KR" dirty="0"/>
            </a:br>
            <a:r>
              <a:rPr lang="en-US" altLang="ko-KR" dirty="0"/>
              <a:t>	print(“</a:t>
            </a:r>
            <a:r>
              <a:rPr lang="en-US" altLang="ko-KR" dirty="0" err="1"/>
              <a:t>my_module</a:t>
            </a:r>
            <a:r>
              <a:rPr lang="ko-KR" altLang="en-US" dirty="0"/>
              <a:t>파일 입니다</a:t>
            </a:r>
            <a:r>
              <a:rPr lang="en-US" altLang="ko-KR" dirty="0"/>
              <a:t>")</a:t>
            </a:r>
            <a:br>
              <a:rPr lang="en-US" altLang="ko-KR" dirty="0"/>
            </a:br>
            <a:r>
              <a:rPr lang="en-US" altLang="ko-KR" dirty="0"/>
              <a:t>	print(add(1, 2))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7984901" y="932296"/>
            <a:ext cx="4207098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89A6DF-03AB-488F-A302-432820547177}"/>
              </a:ext>
            </a:extLst>
          </p:cNvPr>
          <p:cNvSpPr/>
          <p:nvPr/>
        </p:nvSpPr>
        <p:spPr>
          <a:xfrm flipH="1">
            <a:off x="10425445" y="932296"/>
            <a:ext cx="96593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21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패키지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5665" cy="43513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모듈은 논리적으로 기능들을 </a:t>
            </a:r>
            <a:r>
              <a:rPr lang="ko-KR" altLang="en-US" dirty="0" err="1"/>
              <a:t>묶어놓은</a:t>
            </a:r>
            <a:r>
              <a:rPr lang="ko-KR" altLang="en-US" dirty="0"/>
              <a:t> 것으로 일반적으로 파일로 관리함</a:t>
            </a:r>
          </a:p>
          <a:p>
            <a:pPr fontAlgn="base"/>
            <a:r>
              <a:rPr lang="ko-KR" altLang="en-US" dirty="0"/>
              <a:t>이런 모듈들을 </a:t>
            </a:r>
            <a:r>
              <a:rPr lang="ko-KR" altLang="en-US" dirty="0" err="1"/>
              <a:t>묶어놓은</a:t>
            </a:r>
            <a:r>
              <a:rPr lang="ko-KR" altLang="en-US" dirty="0"/>
              <a:t> 것을 </a:t>
            </a:r>
            <a:r>
              <a:rPr lang="ko-KR" altLang="en-US" sz="3600" b="1" dirty="0" err="1"/>
              <a:t>패키지</a:t>
            </a:r>
            <a:r>
              <a:rPr lang="ko-KR" altLang="en-US" dirty="0" err="1"/>
              <a:t>라함</a:t>
            </a:r>
            <a:endParaRPr lang="ko-KR" altLang="en-US" dirty="0"/>
          </a:p>
          <a:p>
            <a:pPr fontAlgn="base"/>
            <a:r>
              <a:rPr lang="ko-KR" altLang="en-US" dirty="0"/>
              <a:t>패키지를 이용하면 모듈들을 더욱 효율적으로 관리할 수 있음</a:t>
            </a:r>
          </a:p>
          <a:p>
            <a:pPr fontAlgn="base"/>
            <a:r>
              <a:rPr lang="ko-KR" altLang="en-US" dirty="0"/>
              <a:t>모듈은 </a:t>
            </a:r>
            <a:r>
              <a:rPr lang="en-US" altLang="ko-KR" dirty="0"/>
              <a:t>dot(.)</a:t>
            </a:r>
            <a:r>
              <a:rPr lang="ko-KR" altLang="en-US" dirty="0"/>
              <a:t>으로 쉽게 접근 가능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7057622" y="932296"/>
            <a:ext cx="5134377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89A6DF-03AB-488F-A302-432820547177}"/>
              </a:ext>
            </a:extLst>
          </p:cNvPr>
          <p:cNvSpPr/>
          <p:nvPr/>
        </p:nvSpPr>
        <p:spPr>
          <a:xfrm>
            <a:off x="2923503" y="932296"/>
            <a:ext cx="7501943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254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패키지 예제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5665" cy="4351338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err="1"/>
              <a:t>root_package</a:t>
            </a:r>
            <a:r>
              <a:rPr lang="en-US" altLang="ko-KR" dirty="0"/>
              <a:t>/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b="1" dirty="0"/>
              <a:t>__init__.py</a:t>
            </a:r>
            <a:br>
              <a:rPr lang="en-US" altLang="ko-KR" dirty="0"/>
            </a:br>
            <a:r>
              <a:rPr lang="en-US" altLang="ko-KR" dirty="0"/>
              <a:t>	sub_package_1/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en-US" altLang="ko-KR" b="1" dirty="0"/>
              <a:t>__init__.py</a:t>
            </a:r>
            <a:br>
              <a:rPr lang="en-US" altLang="ko-KR" dirty="0"/>
            </a:br>
            <a:r>
              <a:rPr lang="en-US" altLang="ko-KR" dirty="0"/>
              <a:t>		module1.py</a:t>
            </a:r>
            <a:br>
              <a:rPr lang="en-US" altLang="ko-KR" dirty="0"/>
            </a:br>
            <a:r>
              <a:rPr lang="en-US" altLang="ko-KR" dirty="0"/>
              <a:t>		module2.py</a:t>
            </a:r>
            <a:br>
              <a:rPr lang="en-US" altLang="ko-KR" dirty="0"/>
            </a:br>
            <a:r>
              <a:rPr lang="en-US" altLang="ko-KR" dirty="0"/>
              <a:t>	sub_package_2/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en-US" altLang="ko-KR" b="1" dirty="0"/>
              <a:t>__init__.py</a:t>
            </a:r>
            <a:br>
              <a:rPr lang="en-US" altLang="ko-KR" dirty="0"/>
            </a:br>
            <a:r>
              <a:rPr lang="en-US" altLang="ko-KR" dirty="0"/>
              <a:t>		module3.py</a:t>
            </a:r>
            <a:br>
              <a:rPr lang="en-US" altLang="ko-KR" dirty="0"/>
            </a:br>
            <a:r>
              <a:rPr lang="en-US" altLang="ko-KR" dirty="0"/>
              <a:t>		module4.py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7057622" y="932296"/>
            <a:ext cx="5134377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89A6DF-03AB-488F-A302-432820547177}"/>
              </a:ext>
            </a:extLst>
          </p:cNvPr>
          <p:cNvSpPr/>
          <p:nvPr/>
        </p:nvSpPr>
        <p:spPr>
          <a:xfrm>
            <a:off x="5318975" y="932296"/>
            <a:ext cx="5106471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36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모듈에 함수 넣기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5665" cy="435133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/>
              <a:t>module1.py</a:t>
            </a:r>
            <a:r>
              <a:rPr lang="ko-KR" altLang="en-US" dirty="0"/>
              <a:t>에</a:t>
            </a:r>
            <a:br>
              <a:rPr lang="ko-KR" altLang="en-US" dirty="0"/>
            </a:br>
            <a:r>
              <a:rPr lang="en-US" altLang="ko-KR" dirty="0"/>
              <a:t>def print_module1():</a:t>
            </a:r>
            <a:br>
              <a:rPr lang="en-US" altLang="ko-KR" dirty="0"/>
            </a:br>
            <a:r>
              <a:rPr lang="en-US" altLang="ko-KR" dirty="0"/>
              <a:t>	print(“module1”)</a:t>
            </a:r>
          </a:p>
          <a:p>
            <a:pPr fontAlgn="base"/>
            <a:r>
              <a:rPr lang="en-US" altLang="ko-KR" dirty="0"/>
              <a:t>module2.py</a:t>
            </a:r>
            <a:r>
              <a:rPr lang="ko-KR" altLang="en-US" dirty="0"/>
              <a:t>에</a:t>
            </a:r>
            <a:br>
              <a:rPr lang="ko-KR" altLang="en-US" dirty="0"/>
            </a:br>
            <a:r>
              <a:rPr lang="en-US" altLang="ko-KR" dirty="0"/>
              <a:t>def print_module2():</a:t>
            </a:r>
            <a:br>
              <a:rPr lang="en-US" altLang="ko-KR" dirty="0"/>
            </a:br>
            <a:r>
              <a:rPr lang="en-US" altLang="ko-KR" dirty="0"/>
              <a:t>	print(“module2”)</a:t>
            </a:r>
          </a:p>
          <a:p>
            <a:pPr fontAlgn="base"/>
            <a:r>
              <a:rPr lang="en-US" altLang="ko-KR" dirty="0"/>
              <a:t>module3.py</a:t>
            </a:r>
            <a:r>
              <a:rPr lang="ko-KR" altLang="en-US" dirty="0"/>
              <a:t>에</a:t>
            </a:r>
            <a:br>
              <a:rPr lang="ko-KR" altLang="en-US" dirty="0"/>
            </a:br>
            <a:r>
              <a:rPr lang="en-US" altLang="ko-KR" dirty="0"/>
              <a:t>def print_module3():</a:t>
            </a:r>
            <a:br>
              <a:rPr lang="en-US" altLang="ko-KR" dirty="0"/>
            </a:br>
            <a:r>
              <a:rPr lang="en-US" altLang="ko-KR" dirty="0"/>
              <a:t>	print(“module3”)</a:t>
            </a:r>
          </a:p>
          <a:p>
            <a:r>
              <a:rPr lang="en-US" altLang="ko-KR" dirty="0"/>
              <a:t>module4.py</a:t>
            </a:r>
            <a:r>
              <a:rPr lang="ko-KR" altLang="en-US" dirty="0"/>
              <a:t>에</a:t>
            </a:r>
            <a:br>
              <a:rPr lang="ko-KR" altLang="en-US" dirty="0"/>
            </a:br>
            <a:r>
              <a:rPr lang="en-US" altLang="ko-KR" dirty="0"/>
              <a:t>def print_module4():</a:t>
            </a:r>
            <a:br>
              <a:rPr lang="en-US" altLang="ko-KR" dirty="0"/>
            </a:br>
            <a:r>
              <a:rPr lang="en-US" altLang="ko-KR" dirty="0"/>
              <a:t>	print(“module4”)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7057622" y="932296"/>
            <a:ext cx="5134377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89A6DF-03AB-488F-A302-432820547177}"/>
              </a:ext>
            </a:extLst>
          </p:cNvPr>
          <p:cNvSpPr/>
          <p:nvPr/>
        </p:nvSpPr>
        <p:spPr>
          <a:xfrm>
            <a:off x="5318975" y="932296"/>
            <a:ext cx="5106471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491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모듈에 접근 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5665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dirty="0"/>
              <a:t>main.py</a:t>
            </a:r>
            <a:r>
              <a:rPr lang="ko-KR" altLang="en-US" dirty="0"/>
              <a:t>생성</a:t>
            </a:r>
            <a:br>
              <a:rPr lang="ko-KR" altLang="en-US" dirty="0"/>
            </a:br>
            <a:r>
              <a:rPr lang="en-US" altLang="ko-KR" dirty="0"/>
              <a:t>import root_package.sub_package_1.module1</a:t>
            </a:r>
            <a:br>
              <a:rPr lang="en-US" altLang="ko-KR" dirty="0"/>
            </a:br>
            <a:r>
              <a:rPr lang="en-US" altLang="ko-KR" dirty="0"/>
              <a:t>import root_package.sub_package_1.module2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root_package.sub_package_1.module1.print_module1()</a:t>
            </a:r>
            <a:br>
              <a:rPr lang="en-US" altLang="ko-KR" dirty="0"/>
            </a:br>
            <a:r>
              <a:rPr lang="en-US" altLang="ko-KR" dirty="0"/>
              <a:t>root_package.sub_package_1.module2.print_module2()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7057622" y="932296"/>
            <a:ext cx="5134377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89A6DF-03AB-488F-A302-432820547177}"/>
              </a:ext>
            </a:extLst>
          </p:cNvPr>
          <p:cNvSpPr/>
          <p:nvPr/>
        </p:nvSpPr>
        <p:spPr>
          <a:xfrm>
            <a:off x="5318975" y="932296"/>
            <a:ext cx="5106471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475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__init__.py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1880" cy="43513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폴더를 패키지로 인식하게 함</a:t>
            </a:r>
          </a:p>
          <a:p>
            <a:pPr fontAlgn="base"/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 err="1"/>
              <a:t>파이썬</a:t>
            </a:r>
            <a:r>
              <a:rPr lang="ko-KR" altLang="en-US" dirty="0"/>
              <a:t> 버전 </a:t>
            </a:r>
            <a:r>
              <a:rPr lang="en-US" altLang="ko-KR" dirty="0"/>
              <a:t>3.3 </a:t>
            </a:r>
            <a:r>
              <a:rPr lang="ko-KR" altLang="en-US" dirty="0"/>
              <a:t>이후부터는 </a:t>
            </a:r>
            <a:r>
              <a:rPr lang="en-US" altLang="ko-KR" dirty="0"/>
              <a:t>__init__.py </a:t>
            </a:r>
            <a:r>
              <a:rPr lang="ko-KR" altLang="en-US" dirty="0"/>
              <a:t>파일이 없어도 인식함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7057622" y="932296"/>
            <a:ext cx="5134377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89A6DF-03AB-488F-A302-432820547177}"/>
              </a:ext>
            </a:extLst>
          </p:cNvPr>
          <p:cNvSpPr/>
          <p:nvPr/>
        </p:nvSpPr>
        <p:spPr>
          <a:xfrm>
            <a:off x="5318975" y="932296"/>
            <a:ext cx="5106471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639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5014614" y="2875001"/>
            <a:ext cx="21627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/>
              <a:t>Q&amp;A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5F814C-9EA5-4A23-AC1A-AE706725BECE}"/>
              </a:ext>
            </a:extLst>
          </p:cNvPr>
          <p:cNvSpPr/>
          <p:nvPr/>
        </p:nvSpPr>
        <p:spPr>
          <a:xfrm>
            <a:off x="7285149" y="3198597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6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print(10 + 20)</a:t>
            </a:r>
          </a:p>
          <a:p>
            <a:pPr marL="0" indent="0">
              <a:buNone/>
            </a:pPr>
            <a:r>
              <a:rPr lang="en-US" altLang="ko-KR" dirty="0"/>
              <a:t>print("10" + "20")</a:t>
            </a:r>
          </a:p>
          <a:p>
            <a:pPr marL="0" indent="0">
              <a:buNone/>
            </a:pPr>
            <a:r>
              <a:rPr lang="en-US" altLang="ko-KR" dirty="0"/>
              <a:t>print([10] + [20])</a:t>
            </a:r>
          </a:p>
          <a:p>
            <a:pPr marL="0" indent="0">
              <a:buNone/>
            </a:pPr>
            <a:r>
              <a:rPr lang="en-US" altLang="ko-KR" dirty="0"/>
              <a:t>print(10 * 2)</a:t>
            </a:r>
          </a:p>
          <a:p>
            <a:pPr marL="0" indent="0">
              <a:buNone/>
            </a:pPr>
            <a:r>
              <a:rPr lang="en-US" altLang="ko-KR" dirty="0"/>
              <a:t>print("10" * 2)</a:t>
            </a:r>
          </a:p>
          <a:p>
            <a:pPr marL="0" indent="0">
              <a:buNone/>
            </a:pPr>
            <a:r>
              <a:rPr lang="en-US" altLang="ko-KR" dirty="0"/>
              <a:t>print([10] * 2)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2688000" y="932295"/>
            <a:ext cx="9504000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48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lst</a:t>
            </a:r>
            <a:r>
              <a:rPr lang="en-US" altLang="ko-KR" dirty="0"/>
              <a:t> = [1, 2, 3, 4, 5]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lst</a:t>
            </a:r>
            <a:r>
              <a:rPr lang="en-US" altLang="ko-KR" dirty="0"/>
              <a:t>[0])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lst</a:t>
            </a:r>
            <a:r>
              <a:rPr lang="en-US" altLang="ko-KR" dirty="0"/>
              <a:t>[1])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lst</a:t>
            </a:r>
            <a:r>
              <a:rPr lang="en-US" altLang="ko-KR" dirty="0"/>
              <a:t>[-1])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lst</a:t>
            </a:r>
            <a:r>
              <a:rPr lang="en-US" altLang="ko-KR" dirty="0"/>
              <a:t>[1:4])</a:t>
            </a:r>
          </a:p>
          <a:p>
            <a:pPr marL="0" indent="0">
              <a:buNone/>
            </a:pPr>
            <a:r>
              <a:rPr lang="en-US" altLang="ko-KR" dirty="0"/>
              <a:t>del </a:t>
            </a:r>
            <a:r>
              <a:rPr lang="en-US" altLang="ko-KR" dirty="0" err="1"/>
              <a:t>lst</a:t>
            </a:r>
            <a:r>
              <a:rPr lang="en-US" altLang="ko-KR" dirty="0"/>
              <a:t>[2]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lst</a:t>
            </a:r>
            <a:r>
              <a:rPr lang="en-US" altLang="ko-KR" dirty="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2688000" y="932295"/>
            <a:ext cx="9504000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0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제어문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x in range(20):</a:t>
            </a:r>
          </a:p>
          <a:p>
            <a:pPr marL="0" indent="0">
              <a:buNone/>
            </a:pPr>
            <a:r>
              <a:rPr lang="en-US" altLang="ko-KR" dirty="0"/>
              <a:t>	if x % 2 == 0:</a:t>
            </a:r>
          </a:p>
          <a:p>
            <a:pPr marL="0" indent="0">
              <a:buNone/>
            </a:pPr>
            <a:r>
              <a:rPr lang="en-US" altLang="ko-KR" dirty="0"/>
              <a:t>		print(x)</a:t>
            </a:r>
          </a:p>
          <a:p>
            <a:pPr marL="0" indent="0">
              <a:buNone/>
            </a:pPr>
            <a:r>
              <a:rPr lang="en-US" altLang="ko-KR" dirty="0"/>
              <a:t>	if x == 16:</a:t>
            </a:r>
          </a:p>
          <a:p>
            <a:pPr marL="0" indent="0">
              <a:buNone/>
            </a:pPr>
            <a:r>
              <a:rPr lang="en-US" altLang="ko-KR" dirty="0"/>
              <a:t>		break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n % 3 == 0:</a:t>
            </a:r>
          </a:p>
          <a:p>
            <a:pPr marL="0" indent="0">
              <a:buNone/>
            </a:pPr>
            <a:r>
              <a:rPr lang="en-US" altLang="ko-KR" dirty="0"/>
              <a:t>	print("</a:t>
            </a:r>
            <a:r>
              <a:rPr lang="ko-KR" altLang="en-US" dirty="0"/>
              <a:t>하하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 err="1"/>
              <a:t>elif</a:t>
            </a:r>
            <a:r>
              <a:rPr lang="en-US" altLang="ko-KR" dirty="0"/>
              <a:t> n % 4 == 0:</a:t>
            </a:r>
          </a:p>
          <a:p>
            <a:pPr marL="0" indent="0">
              <a:buNone/>
            </a:pPr>
            <a:r>
              <a:rPr lang="en-US" altLang="ko-KR" dirty="0"/>
              <a:t>	print("</a:t>
            </a:r>
            <a:r>
              <a:rPr lang="ko-KR" altLang="en-US" dirty="0"/>
              <a:t>호호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 err="1"/>
              <a:t>elif</a:t>
            </a:r>
            <a:r>
              <a:rPr lang="en-US" altLang="ko-KR" dirty="0"/>
              <a:t> n % 5 == 0:</a:t>
            </a:r>
          </a:p>
          <a:p>
            <a:pPr marL="0" indent="0">
              <a:buNone/>
            </a:pPr>
            <a:r>
              <a:rPr lang="en-US" altLang="ko-KR" dirty="0"/>
              <a:t>	print("</a:t>
            </a:r>
            <a:r>
              <a:rPr lang="ko-KR" altLang="en-US" dirty="0"/>
              <a:t>헤헤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2688000" y="932295"/>
            <a:ext cx="9504000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0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def add(a, b=20):</a:t>
            </a:r>
          </a:p>
          <a:p>
            <a:pPr marL="0" indent="0">
              <a:buNone/>
            </a:pPr>
            <a:r>
              <a:rPr lang="en-US" altLang="ko-KR" dirty="0"/>
              <a:t>	return a + b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print(add(10))</a:t>
            </a:r>
          </a:p>
          <a:p>
            <a:pPr marL="0" indent="0">
              <a:buNone/>
            </a:pPr>
            <a:r>
              <a:rPr lang="en-US" altLang="ko-KR" dirty="0"/>
              <a:t>print(add(20, 20))</a:t>
            </a:r>
          </a:p>
          <a:p>
            <a:pPr marL="0" indent="0">
              <a:buNone/>
            </a:pPr>
            <a:r>
              <a:rPr lang="en-US" altLang="ko-KR" dirty="0"/>
              <a:t>print(add("20", "20"))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2430424" y="932295"/>
            <a:ext cx="9756000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58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4734088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/>
              <a:t>클래스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4488873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498D9A-F524-47D0-91FE-13448C20401B}"/>
              </a:ext>
            </a:extLst>
          </p:cNvPr>
          <p:cNvSpPr/>
          <p:nvPr/>
        </p:nvSpPr>
        <p:spPr>
          <a:xfrm>
            <a:off x="7703126" y="3198598"/>
            <a:ext cx="4488873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15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클래스가 왜 필요 할까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지금부터 여러분이 </a:t>
            </a:r>
            <a:r>
              <a:rPr lang="ko-KR" altLang="en-US" b="1" dirty="0"/>
              <a:t>게임 개발자</a:t>
            </a:r>
            <a:r>
              <a:rPr lang="ko-KR" altLang="en-US" dirty="0"/>
              <a:t>라고 가정해보자</a:t>
            </a:r>
          </a:p>
          <a:p>
            <a:pPr fontAlgn="base"/>
            <a:r>
              <a:rPr lang="ko-KR" altLang="en-US" dirty="0"/>
              <a:t>다음과 같은 업무가 주어졌다고 하자</a:t>
            </a:r>
          </a:p>
          <a:p>
            <a:pPr lvl="1" fontAlgn="base"/>
            <a:r>
              <a:rPr lang="ko-KR" altLang="en-US" dirty="0"/>
              <a:t>이제 기사</a:t>
            </a:r>
            <a:r>
              <a:rPr lang="en-US" altLang="ko-KR" dirty="0"/>
              <a:t>, </a:t>
            </a:r>
            <a:r>
              <a:rPr lang="ko-KR" altLang="en-US" dirty="0"/>
              <a:t>마법사</a:t>
            </a:r>
            <a:r>
              <a:rPr lang="en-US" altLang="ko-KR" dirty="0"/>
              <a:t>, </a:t>
            </a:r>
            <a:r>
              <a:rPr lang="ko-KR" altLang="en-US" dirty="0"/>
              <a:t>궁수 캐릭터를 만들어라</a:t>
            </a:r>
          </a:p>
          <a:p>
            <a:pPr lvl="1" fontAlgn="base"/>
            <a:r>
              <a:rPr lang="ko-KR" altLang="en-US" dirty="0"/>
              <a:t>각각의 캐릭터는 </a:t>
            </a:r>
            <a:r>
              <a:rPr lang="en-US" altLang="ko-KR" dirty="0"/>
              <a:t>Level, </a:t>
            </a:r>
            <a:r>
              <a:rPr lang="ko-KR" altLang="en-US" dirty="0"/>
              <a:t>이름</a:t>
            </a:r>
            <a:r>
              <a:rPr lang="en-US" altLang="ko-KR" dirty="0"/>
              <a:t>, HP</a:t>
            </a:r>
            <a:r>
              <a:rPr lang="ko-KR" altLang="en-US" dirty="0"/>
              <a:t>가 있다</a:t>
            </a:r>
          </a:p>
          <a:p>
            <a:pPr lvl="1" fontAlgn="base"/>
            <a:r>
              <a:rPr lang="ko-KR" altLang="en-US" dirty="0"/>
              <a:t>각각의 캐릭터는 좌우 앞뒤로 움직일 수 있다</a:t>
            </a:r>
          </a:p>
          <a:p>
            <a:pPr lvl="1" fontAlgn="base"/>
            <a:r>
              <a:rPr lang="ko-KR" altLang="en-US" dirty="0"/>
              <a:t>각각의 캐릭터는 공격을 할 수 있다</a:t>
            </a:r>
          </a:p>
          <a:p>
            <a:pPr lvl="1" fontAlgn="base"/>
            <a:r>
              <a:rPr lang="ko-KR" altLang="en-US" dirty="0"/>
              <a:t>마법사는 마법을 쓸 수 있다</a:t>
            </a:r>
            <a:br>
              <a:rPr lang="ko-KR" altLang="en-US" b="0" dirty="0">
                <a:effectLst/>
              </a:rPr>
            </a:b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7057622" y="932296"/>
            <a:ext cx="5134377" cy="95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25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843</Words>
  <Application>Microsoft Office PowerPoint</Application>
  <PresentationFormat>와이드스크린</PresentationFormat>
  <Paragraphs>183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Object-oriented Programing</vt:lpstr>
      <vt:lpstr>목차</vt:lpstr>
      <vt:lpstr>PowerPoint 프레젠테이션</vt:lpstr>
      <vt:lpstr>자료형</vt:lpstr>
      <vt:lpstr>리스트</vt:lpstr>
      <vt:lpstr>제어문</vt:lpstr>
      <vt:lpstr>함수</vt:lpstr>
      <vt:lpstr>PowerPoint 프레젠테이션</vt:lpstr>
      <vt:lpstr>클래스가 왜 필요 할까?</vt:lpstr>
      <vt:lpstr>클래스 구조</vt:lpstr>
      <vt:lpstr>클래스란?</vt:lpstr>
      <vt:lpstr>클래스 기본 구조</vt:lpstr>
      <vt:lpstr>클래스 기본 구조</vt:lpstr>
      <vt:lpstr>클래스 변수</vt:lpstr>
      <vt:lpstr>클래스 함수</vt:lpstr>
      <vt:lpstr>self는 뭐지?</vt:lpstr>
      <vt:lpstr>네임스페이스</vt:lpstr>
      <vt:lpstr>객체 변수</vt:lpstr>
      <vt:lpstr>knight1.level 호출!</vt:lpstr>
      <vt:lpstr>객체 변수 설정</vt:lpstr>
      <vt:lpstr>knight1.level 호출!</vt:lpstr>
      <vt:lpstr>생성자와 소멸자</vt:lpstr>
      <vt:lpstr>마법사 클래스 예제</vt:lpstr>
      <vt:lpstr>PowerPoint 프레젠테이션</vt:lpstr>
      <vt:lpstr>모듈</vt:lpstr>
      <vt:lpstr>모듈 만들기</vt:lpstr>
      <vt:lpstr>모듈 사용하기</vt:lpstr>
      <vt:lpstr>모듈 사용하기</vt:lpstr>
      <vt:lpstr>if __name__ == “__main__”</vt:lpstr>
      <vt:lpstr>if __name__ == “__main__”</vt:lpstr>
      <vt:lpstr>패키지</vt:lpstr>
      <vt:lpstr>패키지 예제 구조</vt:lpstr>
      <vt:lpstr>모듈에 함수 넣기</vt:lpstr>
      <vt:lpstr>모듈에 접근 하기</vt:lpstr>
      <vt:lpstr>__init__.py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Programing</dc:title>
  <dc:creator>김 상묵</dc:creator>
  <cp:lastModifiedBy>김 상묵</cp:lastModifiedBy>
  <cp:revision>13</cp:revision>
  <dcterms:created xsi:type="dcterms:W3CDTF">2019-07-12T12:47:24Z</dcterms:created>
  <dcterms:modified xsi:type="dcterms:W3CDTF">2019-07-12T15:21:10Z</dcterms:modified>
</cp:coreProperties>
</file>