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59" r:id="rId4"/>
    <p:sldId id="427" r:id="rId5"/>
    <p:sldId id="460" r:id="rId6"/>
    <p:sldId id="461" r:id="rId7"/>
    <p:sldId id="462" r:id="rId8"/>
    <p:sldId id="464" r:id="rId9"/>
    <p:sldId id="463" r:id="rId10"/>
    <p:sldId id="465" r:id="rId11"/>
    <p:sldId id="466" r:id="rId12"/>
    <p:sldId id="467" r:id="rId13"/>
    <p:sldId id="468" r:id="rId14"/>
    <p:sldId id="471" r:id="rId15"/>
    <p:sldId id="470" r:id="rId16"/>
    <p:sldId id="472" r:id="rId17"/>
    <p:sldId id="473" r:id="rId18"/>
    <p:sldId id="474" r:id="rId19"/>
    <p:sldId id="476" r:id="rId20"/>
    <p:sldId id="477" r:id="rId21"/>
    <p:sldId id="478" r:id="rId22"/>
    <p:sldId id="483" r:id="rId23"/>
    <p:sldId id="482" r:id="rId24"/>
    <p:sldId id="485" r:id="rId25"/>
    <p:sldId id="486" r:id="rId26"/>
    <p:sldId id="487" r:id="rId27"/>
    <p:sldId id="488" r:id="rId28"/>
    <p:sldId id="479" r:id="rId29"/>
    <p:sldId id="481" r:id="rId30"/>
    <p:sldId id="489" r:id="rId31"/>
    <p:sldId id="480" r:id="rId32"/>
    <p:sldId id="490" r:id="rId33"/>
    <p:sldId id="491" r:id="rId34"/>
    <p:sldId id="492" r:id="rId35"/>
    <p:sldId id="493" r:id="rId36"/>
    <p:sldId id="494" r:id="rId37"/>
    <p:sldId id="484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6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9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63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6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9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61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aikorea.org/blog/rnn-tutorial-1/" TargetMode="External"/><Relationship Id="rId3" Type="http://schemas.openxmlformats.org/officeDocument/2006/relationships/hyperlink" Target="https://excelsior-cjh.tistory.com/185" TargetMode="External"/><Relationship Id="rId7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hyperlink" Target="http://blog.naver.com/PostView.nhn?blogId=infoefficien&amp;logNo=221210061511&amp;parentCategoryNo=&amp;categoryNo=617&amp;viewDate=&amp;isShowPopularPosts=false&amp;from=post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magnking&amp;logNo=221311273459&amp;proxyReferer=https://www.google.com/" TargetMode="External"/><Relationship Id="rId5" Type="http://schemas.openxmlformats.org/officeDocument/2006/relationships/hyperlink" Target="http://docs.likejazz.com/lstm/" TargetMode="External"/><Relationship Id="rId4" Type="http://schemas.openxmlformats.org/officeDocument/2006/relationships/hyperlink" Target="https://excelsior-cjh.tistory.com/184?category=940400\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r>
              <a:rPr lang="en-US" altLang="ko-KR" sz="5400" b="1" dirty="0"/>
              <a:t/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자연어 처리와 </a:t>
            </a:r>
            <a:r>
              <a:rPr lang="en-US" altLang="ko-KR" sz="3600" dirty="0"/>
              <a:t>RNN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58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불용어</a:t>
            </a:r>
            <a:r>
              <a:rPr lang="en-US" altLang="ko-KR" b="1" dirty="0"/>
              <a:t>(</a:t>
            </a:r>
            <a:r>
              <a:rPr lang="en-US" altLang="ko-KR" b="1" dirty="0" err="1"/>
              <a:t>Stopword</a:t>
            </a:r>
            <a:r>
              <a:rPr lang="en-US" altLang="ko-KR" b="1" dirty="0"/>
              <a:t>)</a:t>
            </a:r>
            <a:r>
              <a:rPr lang="ko-KR" altLang="en-US" b="1" dirty="0"/>
              <a:t> 제거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114032" y="1027907"/>
            <a:ext cx="507796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불용어란 문서에서 자주 등장하지만 문장을 분석하는데 있어서는 큰 도움을 주지 못하는 단어들을 말함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I, my, the, you, we…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이러한 불용어들은 일반적으로 자연어 처리 과정에서 제거함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6E184-E171-4109-8BF0-6D143ACF3953}"/>
              </a:ext>
            </a:extLst>
          </p:cNvPr>
          <p:cNvSpPr txBox="1"/>
          <p:nvPr/>
        </p:nvSpPr>
        <p:spPr>
          <a:xfrm>
            <a:off x="2461447" y="2875002"/>
            <a:ext cx="7269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Word Embedding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E09162-46E3-4F11-A301-91501E553534}"/>
              </a:ext>
            </a:extLst>
          </p:cNvPr>
          <p:cNvSpPr/>
          <p:nvPr/>
        </p:nvSpPr>
        <p:spPr>
          <a:xfrm>
            <a:off x="0" y="3198598"/>
            <a:ext cx="246144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732E6D-0A8A-48EA-8200-DFB427036EA1}"/>
              </a:ext>
            </a:extLst>
          </p:cNvPr>
          <p:cNvSpPr/>
          <p:nvPr/>
        </p:nvSpPr>
        <p:spPr>
          <a:xfrm>
            <a:off x="9730553" y="3198598"/>
            <a:ext cx="246144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0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922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r>
              <a:rPr lang="en-US" altLang="ko-KR" b="1" dirty="0"/>
              <a:t>(Word Embedding)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7424" y="1027907"/>
            <a:ext cx="308457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자연어를 컴퓨터가 이해하고</a:t>
            </a:r>
            <a:r>
              <a:rPr lang="en-US" altLang="ko-KR" dirty="0"/>
              <a:t>, </a:t>
            </a:r>
            <a:r>
              <a:rPr lang="ko-KR" altLang="en-US" dirty="0"/>
              <a:t>효율적으로 처리하게 하기 위해서는 컴퓨터가 이해할 수 있도록 자연어를 적절히 변환할 필요가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단어를 표현하는 방법에 따라서 자연어 처리의 성능이 크게 달라지기 때문에 이에 대한 많은 연구가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922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r>
              <a:rPr lang="en-US" altLang="ko-KR" b="1" dirty="0"/>
              <a:t>(Word Embedding)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7424" y="1027907"/>
            <a:ext cx="308457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희소 표현</a:t>
            </a:r>
            <a:r>
              <a:rPr lang="en-US" altLang="ko-KR" dirty="0"/>
              <a:t>(Sparse Representation)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표현하고자 하는 단어를 </a:t>
            </a:r>
            <a:r>
              <a:rPr lang="en-US" altLang="ko-KR" dirty="0"/>
              <a:t>one-hot </a:t>
            </a:r>
            <a:r>
              <a:rPr lang="ko-KR" altLang="en-US" dirty="0"/>
              <a:t>인코딩을 통해서 </a:t>
            </a:r>
            <a:r>
              <a:rPr lang="ko-KR" altLang="en-US" dirty="0" err="1"/>
              <a:t>임베딩하는</a:t>
            </a:r>
            <a:r>
              <a:rPr lang="ko-KR" altLang="en-US" dirty="0"/>
              <a:t> 방법을 희소 표현이라고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밀집 표현</a:t>
            </a:r>
            <a:r>
              <a:rPr lang="en-US" altLang="ko-KR" dirty="0"/>
              <a:t>(Dense Representation)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벡터의 차원을 단어 집합의 크기로 상정하지 않음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사용자가 설정한 값으로 모든 단어의 벡터 표현의 차원을 맞춤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03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0568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Word2Vec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858768" y="1027907"/>
            <a:ext cx="833323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단어를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학습하는 알고리즘은 여러가지가 있지만 </a:t>
            </a:r>
            <a:r>
              <a:rPr lang="en-US" altLang="ko-KR" dirty="0"/>
              <a:t>Word2Vec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그 중에서 가장 자주 쓰이고 가장 유명한 방식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Word2Vec</a:t>
            </a:r>
            <a:r>
              <a:rPr lang="ko-KR" altLang="en-US" dirty="0"/>
              <a:t>은 </a:t>
            </a:r>
            <a:r>
              <a:rPr lang="en-US" altLang="ko-KR" dirty="0"/>
              <a:t>Predictive Method</a:t>
            </a:r>
            <a:r>
              <a:rPr lang="ko-KR" altLang="en-US" dirty="0"/>
              <a:t>에 속하며 이 예측 모델을 학습함으로써 단어를 어떻게 표현해야 할지 학습하게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Word2Vec</a:t>
            </a:r>
            <a:r>
              <a:rPr lang="ko-KR" altLang="en-US" dirty="0"/>
              <a:t>은 다시 두 가지 방식으로 나뉨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CBOW: </a:t>
            </a:r>
            <a:r>
              <a:rPr lang="ko-KR" altLang="en-US" dirty="0"/>
              <a:t>맥락으로 단어를 예측하는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Skip-Gram: </a:t>
            </a:r>
            <a:r>
              <a:rPr lang="ko-KR" altLang="en-US" dirty="0"/>
              <a:t>단어로 맥락을 </a:t>
            </a:r>
            <a:r>
              <a:rPr lang="ko-KR" altLang="en-US" dirty="0" err="1"/>
              <a:t>예측한느</a:t>
            </a:r>
            <a:r>
              <a:rPr lang="ko-KR" altLang="en-US" dirty="0"/>
              <a:t>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61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844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Gensim</a:t>
            </a:r>
            <a:r>
              <a:rPr lang="ko-KR" altLang="en-US" b="1" dirty="0"/>
              <a:t>을 이용한 </a:t>
            </a:r>
            <a:r>
              <a:rPr lang="ko-KR" altLang="en-US" b="1" dirty="0" err="1"/>
              <a:t>임베딩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6640" y="1027907"/>
            <a:ext cx="478536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F3CC69-A234-48A8-922C-F20787AA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526016"/>
            <a:ext cx="9058275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18D0F9F-BDF8-45CB-84B4-E409F774B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52"/>
          <a:stretch/>
        </p:blipFill>
        <p:spPr>
          <a:xfrm>
            <a:off x="1566862" y="2689590"/>
            <a:ext cx="4252280" cy="3446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8A10167-7B56-4693-970A-FE4D9789D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52"/>
          <a:stretch/>
        </p:blipFill>
        <p:spPr>
          <a:xfrm>
            <a:off x="6095999" y="2689590"/>
            <a:ext cx="4252280" cy="34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844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Gensim</a:t>
            </a:r>
            <a:r>
              <a:rPr lang="ko-KR" altLang="en-US" b="1" dirty="0"/>
              <a:t>을 이용한 </a:t>
            </a:r>
            <a:r>
              <a:rPr lang="ko-KR" altLang="en-US" b="1" dirty="0" err="1"/>
              <a:t>임베딩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6640" y="1027907"/>
            <a:ext cx="478536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5DD172-3E52-4BE0-9924-DD417D43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19" y="1850449"/>
            <a:ext cx="8190761" cy="23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6E184-E171-4109-8BF0-6D143ACF3953}"/>
              </a:ext>
            </a:extLst>
          </p:cNvPr>
          <p:cNvSpPr txBox="1"/>
          <p:nvPr/>
        </p:nvSpPr>
        <p:spPr>
          <a:xfrm>
            <a:off x="5052284" y="2875002"/>
            <a:ext cx="20874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RNN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E09162-46E3-4F11-A301-91501E553534}"/>
              </a:ext>
            </a:extLst>
          </p:cNvPr>
          <p:cNvSpPr/>
          <p:nvPr/>
        </p:nvSpPr>
        <p:spPr>
          <a:xfrm>
            <a:off x="0" y="3198598"/>
            <a:ext cx="505228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732E6D-0A8A-48EA-8200-DFB427036EA1}"/>
              </a:ext>
            </a:extLst>
          </p:cNvPr>
          <p:cNvSpPr/>
          <p:nvPr/>
        </p:nvSpPr>
        <p:spPr>
          <a:xfrm>
            <a:off x="7139715" y="3198598"/>
            <a:ext cx="505228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6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04872" y="1027907"/>
            <a:ext cx="9787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기존의 일반적인 </a:t>
            </a:r>
            <a:r>
              <a:rPr lang="en-US" altLang="ko-KR" dirty="0"/>
              <a:t>Neural Network</a:t>
            </a:r>
            <a:r>
              <a:rPr lang="ko-KR" altLang="en-US" dirty="0"/>
              <a:t>는 데이터를 입력하면 연산이 입력층에서 은닉층을 거쳐 출력까지 차근차근 진행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과정에서 입력데이터는 모든 노드를 한 번씩 지나가게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이러한 전통적인 </a:t>
            </a:r>
            <a:r>
              <a:rPr lang="en-US" altLang="ko-KR" dirty="0"/>
              <a:t>Neural Network</a:t>
            </a:r>
            <a:r>
              <a:rPr lang="ko-KR" altLang="en-US" dirty="0"/>
              <a:t>는 순차적인 데이터에 대한  처리에 적합하지 않음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Recurrent Neural Network(RNN)</a:t>
            </a:r>
            <a:r>
              <a:rPr lang="ko-KR" altLang="en-US" dirty="0"/>
              <a:t>는 이러한 문제를 해결하고자 하는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91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6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04872" y="1027907"/>
            <a:ext cx="9787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n unrolled recurrent neural network">
            <a:extLst>
              <a:ext uri="{FF2B5EF4-FFF2-40B4-BE49-F238E27FC236}">
                <a16:creationId xmlns:a16="http://schemas.microsoft.com/office/drawing/2014/main" xmlns="" id="{78E370E7-F4AE-4CAB-A032-20F1E8DC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5" y="2353470"/>
            <a:ext cx="11296730" cy="29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C3DFB9B-7303-4360-809C-B78322AEA967}"/>
              </a:ext>
            </a:extLst>
          </p:cNvPr>
          <p:cNvSpPr/>
          <p:nvPr/>
        </p:nvSpPr>
        <p:spPr>
          <a:xfrm>
            <a:off x="9228461" y="5684362"/>
            <a:ext cx="25159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" dirty="0">
                <a:hlinkClick r:id="rId3"/>
              </a:rPr>
              <a:t>https://colah.github.io/posts/2015-08-Understanding-LSTMs/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034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자연어 처리</a:t>
            </a:r>
            <a:endParaRPr lang="en-US" altLang="ko-KR" dirty="0"/>
          </a:p>
          <a:p>
            <a:r>
              <a:rPr lang="en-US" altLang="ko-KR" dirty="0"/>
              <a:t>Word Embedding</a:t>
            </a:r>
          </a:p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705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ko-KR" altLang="en-US" b="1" dirty="0"/>
              <a:t>모델의 유형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05254" y="1027907"/>
            <a:ext cx="668674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karpathy.github.io/assets/rnn/diags.jpeg">
            <a:extLst>
              <a:ext uri="{FF2B5EF4-FFF2-40B4-BE49-F238E27FC236}">
                <a16:creationId xmlns:a16="http://schemas.microsoft.com/office/drawing/2014/main" xmlns="" id="{DE30B52E-B7CD-435B-9597-AF7F2889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6" y="1835575"/>
            <a:ext cx="10180948" cy="31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D68B22-E465-427C-8B6B-3C50F0DB1EF1}"/>
              </a:ext>
            </a:extLst>
          </p:cNvPr>
          <p:cNvSpPr txBox="1"/>
          <p:nvPr/>
        </p:nvSpPr>
        <p:spPr>
          <a:xfrm>
            <a:off x="8437003" y="5316435"/>
            <a:ext cx="2749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hlinkClick r:id="rId3"/>
              </a:rPr>
              <a:t>http://karpathy.github.io/2015/05/21/rnn-effectiveness/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09EAC2-94CA-4080-ADC8-70221B5FBC66}"/>
              </a:ext>
            </a:extLst>
          </p:cNvPr>
          <p:cNvSpPr txBox="1"/>
          <p:nvPr/>
        </p:nvSpPr>
        <p:spPr>
          <a:xfrm>
            <a:off x="2566200" y="502418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사진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201C45-7D50-4071-A501-638DAE756013}"/>
              </a:ext>
            </a:extLst>
          </p:cNvPr>
          <p:cNvSpPr txBox="1"/>
          <p:nvPr/>
        </p:nvSpPr>
        <p:spPr>
          <a:xfrm>
            <a:off x="4523134" y="502418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감성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E2D87F-C87E-46E3-955F-DC2E6143C678}"/>
              </a:ext>
            </a:extLst>
          </p:cNvPr>
          <p:cNvSpPr txBox="1"/>
          <p:nvPr/>
        </p:nvSpPr>
        <p:spPr>
          <a:xfrm>
            <a:off x="7407554" y="502418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54843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20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RNN – Forward 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743406" y="1027907"/>
            <a:ext cx="344859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n unrolled recurrent neural network">
            <a:extLst>
              <a:ext uri="{FF2B5EF4-FFF2-40B4-BE49-F238E27FC236}">
                <a16:creationId xmlns:a16="http://schemas.microsoft.com/office/drawing/2014/main" xmlns="" id="{81EF0C75-1E07-42C0-B0D1-2DD96751A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5"/>
          <a:stretch/>
        </p:blipFill>
        <p:spPr bwMode="auto">
          <a:xfrm>
            <a:off x="2989510" y="1690688"/>
            <a:ext cx="5753896" cy="23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011C61E-EE7E-469E-BA1D-20367B8CB967}"/>
                  </a:ext>
                </a:extLst>
              </p:cNvPr>
              <p:cNvSpPr txBox="1"/>
              <p:nvPr/>
            </p:nvSpPr>
            <p:spPr>
              <a:xfrm>
                <a:off x="3875315" y="2485153"/>
                <a:ext cx="56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11C61E-EE7E-469E-BA1D-20367B8C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5" y="2485153"/>
                <a:ext cx="5642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6FE2DA4-4839-43B6-9125-FA9435110F1D}"/>
                  </a:ext>
                </a:extLst>
              </p:cNvPr>
              <p:cNvSpPr txBox="1"/>
              <p:nvPr/>
            </p:nvSpPr>
            <p:spPr>
              <a:xfrm>
                <a:off x="2989510" y="3244334"/>
                <a:ext cx="575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E2DA4-4839-43B6-9125-FA943511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10" y="3244334"/>
                <a:ext cx="5754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407382-CBEC-46A9-AB53-E2C2432757BC}"/>
                  </a:ext>
                </a:extLst>
              </p:cNvPr>
              <p:cNvSpPr txBox="1"/>
              <p:nvPr/>
            </p:nvSpPr>
            <p:spPr>
              <a:xfrm>
                <a:off x="2989510" y="2168802"/>
                <a:ext cx="580287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07382-CBEC-46A9-AB53-E2C243275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10" y="2168802"/>
                <a:ext cx="580287" cy="39485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A4C8FD9-FE67-4D4F-A1E7-6DC92B372E98}"/>
                  </a:ext>
                </a:extLst>
              </p:cNvPr>
              <p:cNvSpPr txBox="1"/>
              <p:nvPr/>
            </p:nvSpPr>
            <p:spPr>
              <a:xfrm>
                <a:off x="3939787" y="3429000"/>
                <a:ext cx="563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C8FD9-FE67-4D4F-A1E7-6DC92B37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87" y="3429000"/>
                <a:ext cx="5638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581CE2A-8311-4673-9199-311940FADCD1}"/>
              </a:ext>
            </a:extLst>
          </p:cNvPr>
          <p:cNvCxnSpPr>
            <a:cxnSpLocks/>
          </p:cNvCxnSpPr>
          <p:nvPr/>
        </p:nvCxnSpPr>
        <p:spPr>
          <a:xfrm flipH="1" flipV="1">
            <a:off x="4153990" y="2915449"/>
            <a:ext cx="67702" cy="57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1F1418F-1B8C-4691-A815-746081A10EEE}"/>
                  </a:ext>
                </a:extLst>
              </p:cNvPr>
              <p:cNvSpPr txBox="1"/>
              <p:nvPr/>
            </p:nvSpPr>
            <p:spPr>
              <a:xfrm>
                <a:off x="2489810" y="1689296"/>
                <a:ext cx="56380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F1418F-1B8C-4691-A815-746081A1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0" y="1689296"/>
                <a:ext cx="563809" cy="39485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F5FE0B-79AC-42CF-96EA-E87A9E15BDAF}"/>
              </a:ext>
            </a:extLst>
          </p:cNvPr>
          <p:cNvCxnSpPr>
            <a:cxnSpLocks/>
          </p:cNvCxnSpPr>
          <p:nvPr/>
        </p:nvCxnSpPr>
        <p:spPr>
          <a:xfrm>
            <a:off x="2910102" y="1928353"/>
            <a:ext cx="616869" cy="42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9EA3EBB-C831-4C26-8BA7-8AC0E45D300B}"/>
                  </a:ext>
                </a:extLst>
              </p:cNvPr>
              <p:cNvSpPr txBox="1"/>
              <p:nvPr/>
            </p:nvSpPr>
            <p:spPr>
              <a:xfrm>
                <a:off x="3100532" y="4362587"/>
                <a:ext cx="5691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3200" i="1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EA3EBB-C831-4C26-8BA7-8AC0E45D3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32" y="4362587"/>
                <a:ext cx="56917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A87BF22-3B41-4BA9-AB20-26C1EA3FB813}"/>
                  </a:ext>
                </a:extLst>
              </p:cNvPr>
              <p:cNvSpPr txBox="1"/>
              <p:nvPr/>
            </p:nvSpPr>
            <p:spPr>
              <a:xfrm>
                <a:off x="4015783" y="5167312"/>
                <a:ext cx="3942618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3200" i="1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7BF22-3B41-4BA9-AB20-26C1EA3F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83" y="5167312"/>
                <a:ext cx="3942618" cy="6236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20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RNN – Forward 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743406" y="1027907"/>
            <a:ext cx="344859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7686B9F6-39D1-486B-8464-746A122FF0A9}"/>
              </a:ext>
            </a:extLst>
          </p:cNvPr>
          <p:cNvSpPr/>
          <p:nvPr/>
        </p:nvSpPr>
        <p:spPr>
          <a:xfrm>
            <a:off x="3709351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2B4AA4D-3992-4935-9B76-7EC20E80348F}"/>
              </a:ext>
            </a:extLst>
          </p:cNvPr>
          <p:cNvSpPr/>
          <p:nvPr/>
        </p:nvSpPr>
        <p:spPr>
          <a:xfrm>
            <a:off x="5773024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AADDED0-4CDC-4055-A166-258CDCFA076E}"/>
              </a:ext>
            </a:extLst>
          </p:cNvPr>
          <p:cNvSpPr/>
          <p:nvPr/>
        </p:nvSpPr>
        <p:spPr>
          <a:xfrm>
            <a:off x="7836697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53EFC6E-0B4A-4B8C-9F99-EBD65B81892D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265028" y="3737296"/>
            <a:ext cx="144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16F0992-EF78-435B-82AE-AA2505AF0FFF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355303" y="3737296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0BCB624-F6CE-43E3-B52B-E87C67E4B2E6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418976" y="3737296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798FE36D-B1E9-49EC-BBAF-5B31996E28DB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6096000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0BF2FC4-99FD-4973-9501-EAA9679F324C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032327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FBAE4AB-F2FB-410C-8FC2-0C11F1BE69E7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8159673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80B4587-90A9-46D0-A832-E6BE04C183E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159673" y="2399254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9CBD15E-A127-457C-B9DB-8F67C5C0982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96000" y="2399251"/>
            <a:ext cx="0" cy="10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01400FBC-C132-4DFA-8615-E35F99C6D85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32327" y="2399251"/>
            <a:ext cx="0" cy="10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E158611-1922-4B02-9D95-C8FC8EA9781A}"/>
                  </a:ext>
                </a:extLst>
              </p:cNvPr>
              <p:cNvSpPr txBox="1"/>
              <p:nvPr/>
            </p:nvSpPr>
            <p:spPr>
              <a:xfrm>
                <a:off x="4200946" y="3206476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158611-1922-4B02-9D95-C8FC8EA9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46" y="3206476"/>
                <a:ext cx="500458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C65A15E6-1808-46FB-B9F0-82EEC0978B49}"/>
                  </a:ext>
                </a:extLst>
              </p:cNvPr>
              <p:cNvSpPr txBox="1"/>
              <p:nvPr/>
            </p:nvSpPr>
            <p:spPr>
              <a:xfrm>
                <a:off x="6264618" y="3202281"/>
                <a:ext cx="52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5A15E6-1808-46FB-B9F0-82EEC097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8" y="3202281"/>
                <a:ext cx="525528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B6D947D0-3E52-4288-8051-0B04EC470825}"/>
                  </a:ext>
                </a:extLst>
              </p:cNvPr>
              <p:cNvSpPr txBox="1"/>
              <p:nvPr/>
            </p:nvSpPr>
            <p:spPr>
              <a:xfrm>
                <a:off x="8328290" y="3202281"/>
                <a:ext cx="52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947D0-3E52-4288-8051-0B04EC47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90" y="3202281"/>
                <a:ext cx="525528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16235E7-0CD1-4D40-8F2B-3D323A9CA48A}"/>
                  </a:ext>
                </a:extLst>
              </p:cNvPr>
              <p:cNvSpPr txBox="1"/>
              <p:nvPr/>
            </p:nvSpPr>
            <p:spPr>
              <a:xfrm>
                <a:off x="3771390" y="5075341"/>
                <a:ext cx="521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6235E7-0CD1-4D40-8F2B-3D323A9C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90" y="5075341"/>
                <a:ext cx="521874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9739BEB-6A2F-482B-B4C7-A4D83C4AD77B}"/>
                  </a:ext>
                </a:extLst>
              </p:cNvPr>
              <p:cNvSpPr txBox="1"/>
              <p:nvPr/>
            </p:nvSpPr>
            <p:spPr>
              <a:xfrm>
                <a:off x="5823617" y="5075341"/>
                <a:ext cx="54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739BEB-6A2F-482B-B4C7-A4D83C4A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17" y="5075341"/>
                <a:ext cx="544765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9B3AA4F-DCEF-4D67-80A2-B7F1CE59CF38}"/>
                  </a:ext>
                </a:extLst>
              </p:cNvPr>
              <p:cNvSpPr txBox="1"/>
              <p:nvPr/>
            </p:nvSpPr>
            <p:spPr>
              <a:xfrm>
                <a:off x="7887290" y="5049562"/>
                <a:ext cx="54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B3AA4F-DCEF-4D67-80A2-B7F1CE59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90" y="5049562"/>
                <a:ext cx="54476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25C1C10C-C320-4440-AE90-982043588348}"/>
                  </a:ext>
                </a:extLst>
              </p:cNvPr>
              <p:cNvSpPr txBox="1"/>
              <p:nvPr/>
            </p:nvSpPr>
            <p:spPr>
              <a:xfrm>
                <a:off x="2687353" y="3337186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C1C10C-C320-4440-AE90-98204358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53" y="3337186"/>
                <a:ext cx="568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86CF690E-97DB-4BD2-9F10-0EB14671E5DB}"/>
                  </a:ext>
                </a:extLst>
              </p:cNvPr>
              <p:cNvSpPr txBox="1"/>
              <p:nvPr/>
            </p:nvSpPr>
            <p:spPr>
              <a:xfrm>
                <a:off x="4777491" y="3371558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CF690E-97DB-4BD2-9F10-0EB14671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91" y="3371558"/>
                <a:ext cx="568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B8B17F40-838F-41B5-A187-8B8695DEA9DB}"/>
                  </a:ext>
                </a:extLst>
              </p:cNvPr>
              <p:cNvSpPr txBox="1"/>
              <p:nvPr/>
            </p:nvSpPr>
            <p:spPr>
              <a:xfrm>
                <a:off x="6837854" y="3371558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B17F40-838F-41B5-A187-8B8695DE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54" y="3371558"/>
                <a:ext cx="568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76E35DC3-1AF5-4449-8813-EFF765633DE8}"/>
                  </a:ext>
                </a:extLst>
              </p:cNvPr>
              <p:cNvSpPr txBox="1"/>
              <p:nvPr/>
            </p:nvSpPr>
            <p:spPr>
              <a:xfrm>
                <a:off x="4008827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E35DC3-1AF5-4449-8813-EFF76563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27" y="2727624"/>
                <a:ext cx="596830" cy="424283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8AB05CBA-83E8-456F-BBBB-8537530B1E10}"/>
                  </a:ext>
                </a:extLst>
              </p:cNvPr>
              <p:cNvSpPr txBox="1"/>
              <p:nvPr/>
            </p:nvSpPr>
            <p:spPr>
              <a:xfrm>
                <a:off x="8120816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B05CBA-83E8-456F-BBBB-8537530B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6" y="2727624"/>
                <a:ext cx="596830" cy="424283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7E5D7A4-D59A-4BA3-BA22-4C10CAE963E7}"/>
                  </a:ext>
                </a:extLst>
              </p:cNvPr>
              <p:cNvSpPr txBox="1"/>
              <p:nvPr/>
            </p:nvSpPr>
            <p:spPr>
              <a:xfrm>
                <a:off x="6129969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5D7A4-D59A-4BA3-BA22-4C10CAE9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69" y="2727624"/>
                <a:ext cx="596830" cy="424283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19FA64C6-0F20-48D8-AADB-35ADEC9B6CE1}"/>
                  </a:ext>
                </a:extLst>
              </p:cNvPr>
              <p:cNvSpPr txBox="1"/>
              <p:nvPr/>
            </p:nvSpPr>
            <p:spPr>
              <a:xfrm>
                <a:off x="3990489" y="4383248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FA64C6-0F20-48D8-AADB-35ADEC9B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89" y="4383248"/>
                <a:ext cx="58926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391D99DD-9F2A-4E70-97EE-7DDB7BDB0734}"/>
                  </a:ext>
                </a:extLst>
              </p:cNvPr>
              <p:cNvSpPr txBox="1"/>
              <p:nvPr/>
            </p:nvSpPr>
            <p:spPr>
              <a:xfrm>
                <a:off x="6046204" y="4383595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1D99DD-9F2A-4E70-97EE-7DDB7BDB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04" y="4383595"/>
                <a:ext cx="58926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C538B9E4-A08A-4E8F-9A66-BB2C596E3DD4}"/>
                  </a:ext>
                </a:extLst>
              </p:cNvPr>
              <p:cNvSpPr txBox="1"/>
              <p:nvPr/>
            </p:nvSpPr>
            <p:spPr>
              <a:xfrm>
                <a:off x="8096501" y="4403610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38B9E4-A08A-4E8F-9A66-BB2C596E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01" y="4403610"/>
                <a:ext cx="58926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7653DBB-E076-465A-AFB0-1BF53ED2A149}"/>
                  </a:ext>
                </a:extLst>
              </p:cNvPr>
              <p:cNvSpPr txBox="1"/>
              <p:nvPr/>
            </p:nvSpPr>
            <p:spPr>
              <a:xfrm>
                <a:off x="3082323" y="1892992"/>
                <a:ext cx="1912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653DBB-E076-465A-AFB0-1BF53ED2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23" y="1892992"/>
                <a:ext cx="1912127" cy="400110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628B3D13-49D3-40A7-A6E2-746AD285E981}"/>
                  </a:ext>
                </a:extLst>
              </p:cNvPr>
              <p:cNvSpPr txBox="1"/>
              <p:nvPr/>
            </p:nvSpPr>
            <p:spPr>
              <a:xfrm>
                <a:off x="5145995" y="1868816"/>
                <a:ext cx="19980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8B3D13-49D3-40A7-A6E2-746AD285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95" y="1868816"/>
                <a:ext cx="1998047" cy="4070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54FF66FD-DCBC-4C60-80A7-2294F27AE18C}"/>
                  </a:ext>
                </a:extLst>
              </p:cNvPr>
              <p:cNvSpPr txBox="1"/>
              <p:nvPr/>
            </p:nvSpPr>
            <p:spPr>
              <a:xfrm>
                <a:off x="7162476" y="1892992"/>
                <a:ext cx="19980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FF66FD-DCBC-4C60-80A7-2294F27A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476" y="1892992"/>
                <a:ext cx="1998047" cy="407099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72E3EEC-A3FF-4ECE-A4E4-14F6098CA511}"/>
                  </a:ext>
                </a:extLst>
              </p:cNvPr>
              <p:cNvSpPr txBox="1"/>
              <p:nvPr/>
            </p:nvSpPr>
            <p:spPr>
              <a:xfrm>
                <a:off x="9304746" y="1858114"/>
                <a:ext cx="25142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E3EEC-A3FF-4ECE-A4E4-14F6098C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46" y="1858114"/>
                <a:ext cx="2514278" cy="646331"/>
              </a:xfrm>
              <a:prstGeom prst="rect">
                <a:avLst/>
              </a:prstGeom>
              <a:blipFill>
                <a:blip r:embed="rId2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2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xmlns="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xmlns="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1976182" cy="70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1976182" cy="7003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D2EF5C2-5315-4EB1-AB30-43620A754D3C}"/>
                  </a:ext>
                </a:extLst>
              </p:cNvPr>
              <p:cNvSpPr txBox="1"/>
              <p:nvPr/>
            </p:nvSpPr>
            <p:spPr>
              <a:xfrm>
                <a:off x="5788109" y="2734984"/>
                <a:ext cx="745652" cy="700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2EF5C2-5315-4EB1-AB30-43620A75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09" y="2734984"/>
                <a:ext cx="745652" cy="7003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23F0C65F-6323-4DC0-949D-2DD1AD4FEC73}"/>
              </a:ext>
            </a:extLst>
          </p:cNvPr>
          <p:cNvCxnSpPr>
            <a:cxnSpLocks/>
          </p:cNvCxnSpPr>
          <p:nvPr/>
        </p:nvCxnSpPr>
        <p:spPr>
          <a:xfrm>
            <a:off x="6586483" y="2577611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3B167233-B3D1-4D11-8DCE-7D33F50B6850}"/>
                  </a:ext>
                </a:extLst>
              </p:cNvPr>
              <p:cNvSpPr txBox="1"/>
              <p:nvPr/>
            </p:nvSpPr>
            <p:spPr>
              <a:xfrm>
                <a:off x="7528805" y="3302909"/>
                <a:ext cx="4308059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일때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편미분한 결과는 </a:t>
                </a:r>
                <a:r>
                  <a:rPr lang="en-US" altLang="ko-KR" dirty="0"/>
                  <a:t>one-step chain rule</a:t>
                </a:r>
                <a:r>
                  <a:rPr lang="ko-KR" altLang="en-US" dirty="0"/>
                  <a:t>을 통하여 얻을 수 있음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167233-B3D1-4D11-8DCE-7D33F50B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805" y="3302909"/>
                <a:ext cx="4308059" cy="945259"/>
              </a:xfrm>
              <a:prstGeom prst="rect">
                <a:avLst/>
              </a:prstGeom>
              <a:blipFill>
                <a:blip r:embed="rId23"/>
                <a:stretch>
                  <a:fillRect l="-1132" t="-4516" r="-566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8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xmlns="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xmlns="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32EC1A40-9E82-46EF-B5A3-97928D3A4604}"/>
                  </a:ext>
                </a:extLst>
              </p:cNvPr>
              <p:cNvSpPr txBox="1"/>
              <p:nvPr/>
            </p:nvSpPr>
            <p:spPr>
              <a:xfrm>
                <a:off x="7436526" y="3302909"/>
                <a:ext cx="46631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/>
                  <a:t>에 의존적 이기 때문에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여기서 </a:t>
                </a:r>
                <a:r>
                  <a:rPr lang="en-US" altLang="ko-KR" sz="1600" dirty="0"/>
                  <a:t>Backpropagation</a:t>
                </a:r>
                <a:r>
                  <a:rPr lang="ko-KR" altLang="en-US" sz="1600" dirty="0"/>
                  <a:t>을 끝내면 안됨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이전 </a:t>
                </a:r>
                <a:r>
                  <a:rPr lang="en-US" altLang="ko-KR" sz="1600" dirty="0"/>
                  <a:t>time step</a:t>
                </a:r>
                <a:r>
                  <a:rPr lang="ko-KR" altLang="en-US" sz="1600" dirty="0"/>
                  <a:t>에 대하여 고려할 필요가 있음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이전 </a:t>
                </a:r>
                <a:r>
                  <a:rPr lang="en-US" altLang="ko-KR" sz="1600" dirty="0"/>
                  <a:t>time step</a:t>
                </a:r>
                <a:r>
                  <a:rPr lang="ko-KR" altLang="en-US" sz="1600" dirty="0"/>
                  <a:t>에 대한 영향성을 더해줘야 함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EC1A40-9E82-46EF-B5A3-97928D3A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26" y="3302909"/>
                <a:ext cx="4663194" cy="1077218"/>
              </a:xfrm>
              <a:prstGeom prst="rect">
                <a:avLst/>
              </a:prstGeom>
              <a:blipFill>
                <a:blip r:embed="rId22"/>
                <a:stretch>
                  <a:fillRect l="-523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AD81711-285F-4464-B1A6-56380A8FBDB0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729622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D81711-285F-4464-B1A6-56380A8F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729622" cy="6833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D6AB77B9-4671-4989-9555-045C09B544BE}"/>
                  </a:ext>
                </a:extLst>
              </p:cNvPr>
              <p:cNvSpPr txBox="1"/>
              <p:nvPr/>
            </p:nvSpPr>
            <p:spPr>
              <a:xfrm>
                <a:off x="5788109" y="2734984"/>
                <a:ext cx="671915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AB77B9-4671-4989-9555-045C09B54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09" y="2734984"/>
                <a:ext cx="671915" cy="66434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D6E1FE5-424F-4241-B260-F9ACC6A6B967}"/>
              </a:ext>
            </a:extLst>
          </p:cNvPr>
          <p:cNvCxnSpPr>
            <a:cxnSpLocks/>
          </p:cNvCxnSpPr>
          <p:nvPr/>
        </p:nvCxnSpPr>
        <p:spPr>
          <a:xfrm>
            <a:off x="6586483" y="2577611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264BCC54-9310-4339-96BE-98A19763FEAE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5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xmlns="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xmlns="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3610C97-86FF-43E7-BB00-6D7606311D6F}"/>
                  </a:ext>
                </a:extLst>
              </p:cNvPr>
              <p:cNvSpPr txBox="1"/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B6233F-1ACF-41DE-84D9-E4B4D1E9F191}"/>
              </a:ext>
            </a:extLst>
          </p:cNvPr>
          <p:cNvSpPr txBox="1"/>
          <p:nvPr/>
        </p:nvSpPr>
        <p:spPr>
          <a:xfrm>
            <a:off x="9430510" y="31532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A29F29FF-5053-4371-9F45-F00B3B8C5F2D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9F29FF-5053-4371-9F45-F00B3B8C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21BD420E-9F9B-4B16-B47A-56394E6138C1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F6EAA6C4-CD40-49E0-99C4-08105A123E69}"/>
                  </a:ext>
                </a:extLst>
              </p:cNvPr>
              <p:cNvSpPr txBox="1"/>
              <p:nvPr/>
            </p:nvSpPr>
            <p:spPr>
              <a:xfrm>
                <a:off x="3160861" y="3981975"/>
                <a:ext cx="729622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A6C4-CD40-49E0-99C4-08105A12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61" y="3981975"/>
                <a:ext cx="729622" cy="66569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B4848A8E-F277-45CF-90BD-8E7E784F0279}"/>
              </a:ext>
            </a:extLst>
          </p:cNvPr>
          <p:cNvCxnSpPr>
            <a:cxnSpLocks/>
          </p:cNvCxnSpPr>
          <p:nvPr/>
        </p:nvCxnSpPr>
        <p:spPr>
          <a:xfrm flipH="1" flipV="1">
            <a:off x="2825041" y="3996367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4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xmlns="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xmlns="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3610C97-86FF-43E7-BB00-6D7606311D6F}"/>
                  </a:ext>
                </a:extLst>
              </p:cNvPr>
              <p:cNvSpPr txBox="1"/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B6233F-1ACF-41DE-84D9-E4B4D1E9F191}"/>
              </a:ext>
            </a:extLst>
          </p:cNvPr>
          <p:cNvSpPr txBox="1"/>
          <p:nvPr/>
        </p:nvSpPr>
        <p:spPr>
          <a:xfrm>
            <a:off x="9430510" y="31532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4261862D-A371-40D7-B785-F7D519EFE06B}"/>
                  </a:ext>
                </a:extLst>
              </p:cNvPr>
              <p:cNvSpPr txBox="1"/>
              <p:nvPr/>
            </p:nvSpPr>
            <p:spPr>
              <a:xfrm>
                <a:off x="8667011" y="4451302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61862D-A371-40D7-B785-F7D519EF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11" y="4451302"/>
                <a:ext cx="2089035" cy="666336"/>
              </a:xfrm>
              <a:prstGeom prst="rect">
                <a:avLst/>
              </a:prstGeom>
              <a:blipFill>
                <a:blip r:embed="rId2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9C9D4A5-C273-4F56-B850-60F3A369F946}"/>
              </a:ext>
            </a:extLst>
          </p:cNvPr>
          <p:cNvSpPr txBox="1"/>
          <p:nvPr/>
        </p:nvSpPr>
        <p:spPr>
          <a:xfrm>
            <a:off x="9472348" y="41354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DFF0FA0F-DF6E-42B5-8DF4-60FE2C07517F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F0FA0F-DF6E-42B5-8DF4-60FE2C07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E4EC59A-FABD-42A4-8EBD-5FE4BC0072F0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9541254-C2F7-4213-9ABB-29F97C89B621}"/>
                  </a:ext>
                </a:extLst>
              </p:cNvPr>
              <p:cNvSpPr txBox="1"/>
              <p:nvPr/>
            </p:nvSpPr>
            <p:spPr>
              <a:xfrm>
                <a:off x="3160861" y="3981975"/>
                <a:ext cx="630236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541254-C2F7-4213-9ABB-29F97C89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61" y="3981975"/>
                <a:ext cx="630236" cy="6643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89A114F6-2D53-48BB-B47D-B2B16856E3E0}"/>
              </a:ext>
            </a:extLst>
          </p:cNvPr>
          <p:cNvCxnSpPr>
            <a:cxnSpLocks/>
          </p:cNvCxnSpPr>
          <p:nvPr/>
        </p:nvCxnSpPr>
        <p:spPr>
          <a:xfrm flipH="1" flipV="1">
            <a:off x="2825041" y="3996367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B453D871-BA7F-4844-8807-83FB2BCF85CD}"/>
                  </a:ext>
                </a:extLst>
              </p:cNvPr>
              <p:cNvSpPr txBox="1"/>
              <p:nvPr/>
            </p:nvSpPr>
            <p:spPr>
              <a:xfrm>
                <a:off x="1104603" y="3956233"/>
                <a:ext cx="729622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53D871-BA7F-4844-8807-83FB2BCF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03" y="3956233"/>
                <a:ext cx="729622" cy="66569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2D8FCADD-A864-4140-A3A5-ED05FF1FF179}"/>
              </a:ext>
            </a:extLst>
          </p:cNvPr>
          <p:cNvCxnSpPr>
            <a:cxnSpLocks/>
          </p:cNvCxnSpPr>
          <p:nvPr/>
        </p:nvCxnSpPr>
        <p:spPr>
          <a:xfrm flipH="1" flipV="1">
            <a:off x="768783" y="397062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38200" y="1946246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6246"/>
                <a:ext cx="228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38200" y="2571136"/>
                <a:ext cx="7344446" cy="681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400" i="1" dirty="0"/>
                  <a:t> </a:t>
                </a:r>
                <a:r>
                  <a:rPr lang="en-US" altLang="ko-KR" sz="2400" dirty="0"/>
                  <a:t>+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1136"/>
                <a:ext cx="7344446" cy="68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F03F7D3D-0362-42B3-A192-82EC3A2878EB}"/>
                  </a:ext>
                </a:extLst>
              </p:cNvPr>
              <p:cNvSpPr txBox="1"/>
              <p:nvPr/>
            </p:nvSpPr>
            <p:spPr>
              <a:xfrm>
                <a:off x="838200" y="4519569"/>
                <a:ext cx="3549690" cy="113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3F7D3D-0362-42B3-A192-82EC3A287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9569"/>
                <a:ext cx="3549690" cy="1136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7CE7189-6D3D-4C0D-A879-180A205D58D9}"/>
                  </a:ext>
                </a:extLst>
              </p:cNvPr>
              <p:cNvSpPr txBox="1"/>
              <p:nvPr/>
            </p:nvSpPr>
            <p:spPr>
              <a:xfrm>
                <a:off x="1777151" y="3424229"/>
                <a:ext cx="1484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CE7189-6D3D-4C0D-A879-180A205D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51" y="3424229"/>
                <a:ext cx="1484765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473B959A-468B-4C20-A1E8-5A83DCAFC329}"/>
                  </a:ext>
                </a:extLst>
              </p:cNvPr>
              <p:cNvSpPr txBox="1"/>
              <p:nvPr/>
            </p:nvSpPr>
            <p:spPr>
              <a:xfrm>
                <a:off x="3645507" y="3429037"/>
                <a:ext cx="1526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3B959A-468B-4C20-A1E8-5A83DCAFC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07" y="3429037"/>
                <a:ext cx="1526444" cy="307777"/>
              </a:xfrm>
              <a:prstGeom prst="rect">
                <a:avLst/>
              </a:prstGeom>
              <a:blipFill>
                <a:blip r:embed="rId6"/>
                <a:stretch>
                  <a:fillRect l="-120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00EC57E-5577-450A-A7F8-AD2FD8860B4E}"/>
                  </a:ext>
                </a:extLst>
              </p:cNvPr>
              <p:cNvSpPr txBox="1"/>
              <p:nvPr/>
            </p:nvSpPr>
            <p:spPr>
              <a:xfrm>
                <a:off x="6096000" y="3429036"/>
                <a:ext cx="1526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0EC57E-5577-450A-A7F8-AD2FD886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36"/>
                <a:ext cx="1526444" cy="307777"/>
              </a:xfrm>
              <a:prstGeom prst="rect">
                <a:avLst/>
              </a:prstGeom>
              <a:blipFill>
                <a:blip r:embed="rId7"/>
                <a:stretch>
                  <a:fillRect l="-120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4">
            <a:extLst>
              <a:ext uri="{FF2B5EF4-FFF2-40B4-BE49-F238E27FC236}">
                <a16:creationId xmlns:a16="http://schemas.microsoft.com/office/drawing/2014/main" xmlns="" id="{5AF76B45-6F55-4CE3-BEDC-393E260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783"/>
            <a:ext cx="10515600" cy="1927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위 그림은 제공된 데이터와 참고 해야 할</a:t>
            </a:r>
            <a:r>
              <a:rPr lang="en-US" altLang="ko-KR" dirty="0"/>
              <a:t> </a:t>
            </a:r>
            <a:r>
              <a:rPr lang="ko-KR" altLang="en-US" dirty="0"/>
              <a:t>정보의 입력 위치가 비교적 가까운 상황을 표현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제공된 데이터와 참고해야 할 정보의 입력 위치 차이</a:t>
            </a:r>
            <a:r>
              <a:rPr lang="en-US" altLang="ko-KR" dirty="0"/>
              <a:t>(Gap)</a:t>
            </a:r>
            <a:r>
              <a:rPr lang="ko-KR" altLang="en-US" dirty="0"/>
              <a:t>가 크지 않은 경우</a:t>
            </a:r>
            <a:endParaRPr lang="en-US" altLang="ko-KR" dirty="0"/>
          </a:p>
        </p:txBody>
      </p:sp>
      <p:pic>
        <p:nvPicPr>
          <p:cNvPr id="5122" name="Picture 2" descr="https://mblogthumb-phinf.pstatic.net/MjAxODA3MDJfMTA3/MDAxNTMwNTM3NDA5MzA4.XVdGLg1QMZm-7GbqMi-qzp1kJ3HTL0xQIJYFkGuGDY8g.AEf4MVfIILOCyFG9mdSisodq6NkltDIxG3moV34azRsg.PNG.magnking/image.png?type=w800">
            <a:extLst>
              <a:ext uri="{FF2B5EF4-FFF2-40B4-BE49-F238E27FC236}">
                <a16:creationId xmlns:a16="http://schemas.microsoft.com/office/drawing/2014/main" xmlns="" id="{9689ADF9-7672-4DC2-A74D-9BFF265D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1517061"/>
            <a:ext cx="5724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9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4">
            <a:extLst>
              <a:ext uri="{FF2B5EF4-FFF2-40B4-BE49-F238E27FC236}">
                <a16:creationId xmlns:a16="http://schemas.microsoft.com/office/drawing/2014/main" xmlns="" id="{5AF76B45-6F55-4CE3-BEDC-393E260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783"/>
            <a:ext cx="10515600" cy="1927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차이</a:t>
            </a:r>
            <a:r>
              <a:rPr lang="en-US" altLang="ko-KR" dirty="0"/>
              <a:t>(Gap)</a:t>
            </a:r>
            <a:r>
              <a:rPr lang="ko-KR" altLang="en-US" dirty="0"/>
              <a:t>이 큰 상황에서 문제가 발생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갭이 커질 수록 </a:t>
            </a:r>
            <a:r>
              <a:rPr lang="en-US" altLang="ko-KR" dirty="0"/>
              <a:t>RNN</a:t>
            </a:r>
            <a:r>
              <a:rPr lang="ko-KR" altLang="en-US" dirty="0"/>
              <a:t>은 두 정보의 문맥을 연결하기 힘들어지고 실제로 성능도 저하됨</a:t>
            </a:r>
            <a:endParaRPr lang="en-US" altLang="ko-KR" dirty="0"/>
          </a:p>
        </p:txBody>
      </p:sp>
      <p:pic>
        <p:nvPicPr>
          <p:cNvPr id="7170" name="Picture 2" descr="https://mblogthumb-phinf.pstatic.net/MjAxODA3MDJfMTMg/MDAxNTMwNTM3NDM1MTcx.q8hgizrupUf8TNvE9kx8y4lU3fBtvZTdApDdv3TuHw4g.gHiZh9DYIge6ICj0mT23RfmdmuubK7ISf8jNCvs4AvQg.PNG.magnking/image.png?type=w800">
            <a:extLst>
              <a:ext uri="{FF2B5EF4-FFF2-40B4-BE49-F238E27FC236}">
                <a16:creationId xmlns:a16="http://schemas.microsoft.com/office/drawing/2014/main" xmlns="" id="{B0B06B67-E3C4-4C7E-8780-FAEAB189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91603"/>
            <a:ext cx="762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6E184-E171-4109-8BF0-6D143ACF3953}"/>
              </a:ext>
            </a:extLst>
          </p:cNvPr>
          <p:cNvSpPr txBox="1"/>
          <p:nvPr/>
        </p:nvSpPr>
        <p:spPr>
          <a:xfrm>
            <a:off x="3640039" y="2875002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자연어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E09162-46E3-4F11-A301-91501E553534}"/>
              </a:ext>
            </a:extLst>
          </p:cNvPr>
          <p:cNvSpPr/>
          <p:nvPr/>
        </p:nvSpPr>
        <p:spPr>
          <a:xfrm>
            <a:off x="0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732E6D-0A8A-48EA-8200-DFB427036EA1}"/>
              </a:ext>
            </a:extLst>
          </p:cNvPr>
          <p:cNvSpPr/>
          <p:nvPr/>
        </p:nvSpPr>
        <p:spPr>
          <a:xfrm>
            <a:off x="8551961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C0A53F5BD5F5C403">
            <a:extLst>
              <a:ext uri="{FF2B5EF4-FFF2-40B4-BE49-F238E27FC236}">
                <a16:creationId xmlns:a16="http://schemas.microsoft.com/office/drawing/2014/main" xmlns="" id="{43F22D05-B049-480F-AEB3-A42749C4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52" y="2074439"/>
            <a:ext cx="10124295" cy="31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1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372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75420" y="1027907"/>
            <a:ext cx="961658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4">
            <a:extLst>
              <a:ext uri="{FF2B5EF4-FFF2-40B4-BE49-F238E27FC236}">
                <a16:creationId xmlns:a16="http://schemas.microsoft.com/office/drawing/2014/main" xmlns="" id="{0057AEE3-2B21-441D-93A6-CD1AE602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LSTM (Long Short Term Memory)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LSTM</a:t>
            </a:r>
            <a:r>
              <a:rPr lang="ko-KR" altLang="en-US" dirty="0"/>
              <a:t>은 장기 의존성 문제를 해결할 수 있는 모델</a:t>
            </a:r>
            <a:endParaRPr lang="en-US" altLang="ko-KR" dirty="0"/>
          </a:p>
        </p:txBody>
      </p:sp>
      <p:pic>
        <p:nvPicPr>
          <p:cNvPr id="2050" name="Picture 2" descr="https://t1.daumcdn.net/cfile/tistory/9905CF385BD5F5EC02">
            <a:extLst>
              <a:ext uri="{FF2B5EF4-FFF2-40B4-BE49-F238E27FC236}">
                <a16:creationId xmlns:a16="http://schemas.microsoft.com/office/drawing/2014/main" xmlns="" id="{ED562CDA-D584-4CC2-83F2-470A2303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05" y="3168458"/>
            <a:ext cx="6542189" cy="31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99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s://mblogthumb-phinf.pstatic.net/MjAxODA3MDJfMjcw/MDAxNTMwNTM3NDg2Njkx.WLvvSnFUVrLjKS-UCRjZIZmmRtNMDHDcAMtucI2dMvMg.BtH_zZur_rUx4-hQ9l7iACXXJjJqKTgcSHkrK0GvoUkg.PNG.magnking/image.png?type=w800">
            <a:extLst>
              <a:ext uri="{FF2B5EF4-FFF2-40B4-BE49-F238E27FC236}">
                <a16:creationId xmlns:a16="http://schemas.microsoft.com/office/drawing/2014/main" xmlns="" id="{E5A0C7BA-4758-4EE3-A68D-258C949A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" y="1584049"/>
            <a:ext cx="5040000" cy="23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xODA3MDJfMjEz/MDAxNTMwNTM3NTAwNzcz.rmr5knjfVk6bjQ6fIcPaqRpM4x84WoDEys_QeOFmTZkg.62b5E5Q2rQnUkSg8N_5C1z1e1tFNIRjuKJ-LdLpxNAog.PNG.magnking/image.png?type=w800">
            <a:extLst>
              <a:ext uri="{FF2B5EF4-FFF2-40B4-BE49-F238E27FC236}">
                <a16:creationId xmlns:a16="http://schemas.microsoft.com/office/drawing/2014/main" xmlns="" id="{77F6850A-2859-4D95-BF0D-9BE7AC6D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04" y="1458123"/>
            <a:ext cx="5040000" cy="23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4E94C1-D3FF-4A6E-843C-31F225123316}"/>
              </a:ext>
            </a:extLst>
          </p:cNvPr>
          <p:cNvSpPr txBox="1"/>
          <p:nvPr/>
        </p:nvSpPr>
        <p:spPr>
          <a:xfrm>
            <a:off x="2508667" y="389614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RNN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E31156-DAB7-4023-B180-B9DFA86AB78F}"/>
              </a:ext>
            </a:extLst>
          </p:cNvPr>
          <p:cNvSpPr txBox="1"/>
          <p:nvPr/>
        </p:nvSpPr>
        <p:spPr>
          <a:xfrm>
            <a:off x="8664303" y="389614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E02EE7-309B-4E27-8495-3974EF7EA23C}"/>
              </a:ext>
            </a:extLst>
          </p:cNvPr>
          <p:cNvSpPr txBox="1"/>
          <p:nvPr/>
        </p:nvSpPr>
        <p:spPr>
          <a:xfrm>
            <a:off x="5783767" y="2387213"/>
            <a:ext cx="62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VS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3078" name="Picture 6" descr="https://mblogthumb-phinf.pstatic.net/MjAxODA3MDJfOTAg/MDAxNTMwNTM3NTM3MjYw.z1IMfUcFe13u56cAazgjYZ__xkxOHR_a_uhoq4h01D4g.__5lULHyFT2zXZVDr-MhntqjJq3XCjt3FGjqXycZcZwg.PNG.magnking/image.png?type=w800">
            <a:extLst>
              <a:ext uri="{FF2B5EF4-FFF2-40B4-BE49-F238E27FC236}">
                <a16:creationId xmlns:a16="http://schemas.microsoft.com/office/drawing/2014/main" xmlns="" id="{97F5DDBB-B378-4BBB-8F14-73F2FD82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387110"/>
            <a:ext cx="762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4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https://mblogthumb-phinf.pstatic.net/MjAxODA3MDJfNDIg/MDAxNTMwNTM3NjY2ODY1.wPgD2C5CFuiSBeQHGfW4r6vP3-8lcCwVlhva4Yv60-Ug.6W3-nvjwjOmxvpXDYNqETKS5NN1QejyVbbhfaDhcHRMg.PNG.magnking/image.png?type=w800">
            <a:extLst>
              <a:ext uri="{FF2B5EF4-FFF2-40B4-BE49-F238E27FC236}">
                <a16:creationId xmlns:a16="http://schemas.microsoft.com/office/drawing/2014/main" xmlns="" id="{3BF22B55-D3EC-45F9-A5BD-D781C3724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 bwMode="auto">
          <a:xfrm>
            <a:off x="838200" y="1690688"/>
            <a:ext cx="7200000" cy="24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xmlns="" id="{825648FD-33B1-4BCD-AECE-D4BF55AB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b="1" dirty="0"/>
                  <a:t>Cell State</a:t>
                </a:r>
                <a:r>
                  <a:rPr lang="ko-KR" altLang="en-US" b="1" dirty="0"/>
                  <a:t>에서 어떤 정보를 유지하고 버릴지를 선택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Forget gate layer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사이의 값을 출력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입력값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는 이전 은닉층에서 나오는 </a:t>
                </a:r>
                <a:r>
                  <a:rPr lang="ko-KR" altLang="en-US" dirty="0" err="1"/>
                  <a:t>출력값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Forget gate layer</a:t>
                </a:r>
                <a:r>
                  <a:rPr lang="ko-KR" altLang="en-US" dirty="0"/>
                  <a:t>에서 나오는 </a:t>
                </a:r>
                <a:r>
                  <a:rPr lang="ko-KR" altLang="en-US" dirty="0" err="1"/>
                  <a:t>출력값이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이면 완전히 이 값을 유지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이면 이 값을 버림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825648FD-33B1-4BCD-AECE-D4BF55AB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  <a:blipFill>
                <a:blip r:embed="rId3"/>
                <a:stretch>
                  <a:fillRect l="-638" t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8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s://mblogthumb-phinf.pstatic.net/MjAxODA3MDJfMTE5/MDAxNTMwNTM3Njk2NDQ0.IHpHZkmHLEPEy6BBSawkJHOyXc4tmOgW4dxaoUZQ9Igg.Uds1bGjZouk5wL2vcc58-1RVV59tPphsG5PfV8o09iog.PNG.magnking/image.png?type=w800">
            <a:extLst>
              <a:ext uri="{FF2B5EF4-FFF2-40B4-BE49-F238E27FC236}">
                <a16:creationId xmlns:a16="http://schemas.microsoft.com/office/drawing/2014/main" xmlns="" id="{A28474B5-319D-4D55-8F93-3B21676D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542857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xmlns="" id="{1A6CD041-1177-4A88-B3D0-F2C3E4A6E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b="1" dirty="0"/>
                  <a:t>새로운 정보가 </a:t>
                </a:r>
                <a:r>
                  <a:rPr lang="en-US" altLang="ko-KR" b="1" dirty="0"/>
                  <a:t>Cell State</a:t>
                </a:r>
                <a:r>
                  <a:rPr lang="ko-KR" altLang="en-US" b="1" dirty="0"/>
                  <a:t>에 저장될지 결정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Input Gate Layer: </a:t>
                </a:r>
                <a:r>
                  <a:rPr lang="ko-KR" altLang="en-US" dirty="0"/>
                  <a:t>어떤 값을 우리가 업데이트 할 지를 결정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Tanh Layer: Cell State</a:t>
                </a:r>
                <a:r>
                  <a:rPr lang="ko-KR" altLang="en-US" dirty="0"/>
                  <a:t>에 더해질 수 있는 새로운 후보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를 생성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1A6CD041-1177-4A88-B3D0-F2C3E4A6E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  <a:blipFill>
                <a:blip r:embed="rId3"/>
                <a:stretch>
                  <a:fillRect l="-1043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82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https://mblogthumb-phinf.pstatic.net/MjAxODA3MDJfMTMy/MDAxNTMwNTM3Nzk5NjQ5.b0EPsrS-BDtBdcNQd5UngYjammIXm-y1QepzytUKL7Ag.rq-F9OcjhfJC2n0x77Nx4EmlXQgae9N9I3ZSK7VsjmAg.PNG.magnking/image.png?type=w800">
            <a:extLst>
              <a:ext uri="{FF2B5EF4-FFF2-40B4-BE49-F238E27FC236}">
                <a16:creationId xmlns:a16="http://schemas.microsoft.com/office/drawing/2014/main" xmlns="" id="{623C6813-FB14-4A8F-8D12-E5411B593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/>
          <a:stretch/>
        </p:blipFill>
        <p:spPr bwMode="auto">
          <a:xfrm>
            <a:off x="838200" y="1690688"/>
            <a:ext cx="6687838" cy="25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xmlns="" id="{26DBD533-1AA2-4AC4-A284-CF4FAA52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3113"/>
                <a:ext cx="10515600" cy="192717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b="1" dirty="0"/>
                  <a:t>Cell State</a:t>
                </a:r>
                <a:r>
                  <a:rPr lang="ko-KR" altLang="en-US" b="1" dirty="0"/>
                  <a:t>를 업데이트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와 곱하고 여기에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를 더함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새로운 후보 값에 영향을 주는 방법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26DBD533-1AA2-4AC4-A284-CF4FAA52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3113"/>
                <a:ext cx="10515600" cy="1927179"/>
              </a:xfrm>
              <a:blipFill>
                <a:blip r:embed="rId3"/>
                <a:stretch>
                  <a:fillRect l="-1217" t="-1582" b="-4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1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https://mblogthumb-phinf.pstatic.net/MjAxODA3MDJfMjMw/MDAxNTMwNTM3ODQyMjYz.pw8dd1VqfN7ng48ofMHdxRJDl_QDF3A60GPlWzUnYcwg.tP5pjecFbfJGhxknEIUNfO-0L_HK5M7_aeYYYRd04jIg.PNG.magnking/image.png?type=w800">
            <a:extLst>
              <a:ext uri="{FF2B5EF4-FFF2-40B4-BE49-F238E27FC236}">
                <a16:creationId xmlns:a16="http://schemas.microsoft.com/office/drawing/2014/main" xmlns="" id="{0A716706-B59B-43E0-BA27-1FF59F64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4" y="1690688"/>
            <a:ext cx="775384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xmlns="" id="{802B5DAC-35FB-4834-9487-C3A3246E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3113"/>
            <a:ext cx="10515600" cy="19271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 err="1"/>
              <a:t>출력값을</a:t>
            </a:r>
            <a:r>
              <a:rPr lang="ko-KR" altLang="en-US" b="1" dirty="0"/>
              <a:t> 결정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어떤 값을 출력할 지를 결정하는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레이어를 돌림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Cell State</a:t>
            </a:r>
            <a:r>
              <a:rPr lang="ko-KR" altLang="en-US" dirty="0"/>
              <a:t>를 </a:t>
            </a:r>
            <a:r>
              <a:rPr lang="en-US" altLang="ko-KR" dirty="0"/>
              <a:t>tanh</a:t>
            </a:r>
            <a:r>
              <a:rPr lang="ko-KR" altLang="en-US" dirty="0"/>
              <a:t>함수를 거쳐서 </a:t>
            </a:r>
            <a:r>
              <a:rPr lang="en-US" altLang="ko-KR" dirty="0"/>
              <a:t>-1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이전 </a:t>
            </a:r>
            <a:r>
              <a:rPr lang="ko-KR" altLang="en-US" dirty="0" err="1"/>
              <a:t>시그모이드에서</a:t>
            </a:r>
            <a:r>
              <a:rPr lang="ko-KR" altLang="en-US" dirty="0"/>
              <a:t> 출력된 값과 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72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40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Reference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959604" y="1027907"/>
            <a:ext cx="823239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7D99043B-E5B2-49DC-9DF9-DBE2E2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>
                <a:hlinkClick r:id="rId2"/>
              </a:rPr>
              <a:t>http://blog.naver.com/PostView.nhn?blogId=infoefficien&amp;logNo=221210061511&amp;parentCategoryNo=&amp;categoryNo=617&amp;viewDate=&amp;isShowPopularPosts=false&amp;from=postList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3"/>
              </a:rPr>
              <a:t>https://excelsior-cjh.tistory.com/185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4"/>
              </a:rPr>
              <a:t>https://excelsior-cjh.tistory.com/184?category=940400\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5"/>
              </a:rPr>
              <a:t>http://docs.likejazz.com/lstm/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6"/>
              </a:rPr>
              <a:t>https://m.blog.naver.com/PostView.nhn?blogId=magnking&amp;logNo=221311273459&amp;proxyReferer=https%3A%2F%2Fwww.google.com%2F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7"/>
              </a:rPr>
              <a:t>https://dgkim5360.tistory.com/entry/understanding-long-short-term-memory-lstm-kr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8"/>
              </a:rPr>
              <a:t>http://aikorea.org/blog/rnn-tutorial-1/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598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94888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자연어 처리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33088" y="1027907"/>
            <a:ext cx="805891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자연어란 우리가 일상 생활에서 사용하는 언어를 말함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자연어 </a:t>
            </a:r>
            <a:r>
              <a:rPr lang="ko-KR" altLang="en-US" dirty="0" err="1"/>
              <a:t>처리란</a:t>
            </a:r>
            <a:r>
              <a:rPr lang="ko-KR" altLang="en-US" dirty="0"/>
              <a:t> 이러한 자연어를 의미를 분석하여 컴퓨터가 처리할 수 있도록 처리하는 과정을 말함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2672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텍스트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690872" y="1027907"/>
            <a:ext cx="7501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 처리에 있어서 텍스트 전처리는 매우 중요한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 전처리는 용도에 맞게 텍스트를 사전에 처리하는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텍스트에 대해서 제대로 전처리를 하지 않으면 자연어 처리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기법들이 제대로 된 결과를 도출하지 못함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 전처리에서는 토큰화</a:t>
            </a:r>
            <a:r>
              <a:rPr lang="en-US" altLang="ko-KR" dirty="0"/>
              <a:t>(Tokenization), </a:t>
            </a:r>
            <a:r>
              <a:rPr lang="ko-KR" altLang="en-US" dirty="0"/>
              <a:t>어간 추출</a:t>
            </a:r>
            <a:r>
              <a:rPr lang="en-US" altLang="ko-KR" dirty="0"/>
              <a:t>(Stemming), </a:t>
            </a: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</a:t>
            </a:r>
            <a:r>
              <a:rPr lang="ko-KR" altLang="en-US" dirty="0"/>
              <a:t> 제거 등이 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2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토큰화</a:t>
            </a:r>
            <a:r>
              <a:rPr lang="en-US" altLang="ko-KR" b="1" dirty="0"/>
              <a:t>(Tokenization)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토큰화는 주어진 문장을 토큰이라는 단위로 나누는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토큰의 단위는 상황에 따라 다르지만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의미있는</a:t>
            </a:r>
            <a:r>
              <a:rPr lang="ko-KR" altLang="en-US" dirty="0"/>
              <a:t> 단위로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토큰을 정함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토큰의 단위를 단어</a:t>
            </a:r>
            <a:r>
              <a:rPr lang="en-US" altLang="ko-KR" dirty="0"/>
              <a:t>(word)</a:t>
            </a:r>
            <a:r>
              <a:rPr lang="ko-KR" altLang="en-US" dirty="0"/>
              <a:t>로 하는 경우를 단어 토큰화</a:t>
            </a:r>
            <a:r>
              <a:rPr lang="en-US" altLang="ko-KR" dirty="0"/>
              <a:t>(word tokenization)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: Time is an illusion. Lunchtime double so!</a:t>
            </a:r>
            <a:br>
              <a:rPr lang="en-US" altLang="ko-KR" dirty="0"/>
            </a:br>
            <a:r>
              <a:rPr lang="ko-KR" altLang="en-US" dirty="0"/>
              <a:t>출력</a:t>
            </a:r>
            <a:r>
              <a:rPr lang="en-US" altLang="ko-KR" dirty="0"/>
              <a:t>: "Time", "is", "an", "</a:t>
            </a:r>
            <a:r>
              <a:rPr lang="en-US" altLang="ko-KR" dirty="0" smtClean="0"/>
              <a:t>illusion</a:t>
            </a:r>
            <a:r>
              <a:rPr lang="en-US" altLang="ko-KR" dirty="0"/>
              <a:t>", "Lunchtime", "double", "so"</a:t>
            </a:r>
          </a:p>
        </p:txBody>
      </p:sp>
    </p:spTree>
    <p:extLst>
      <p:ext uri="{BB962C8B-B14F-4D97-AF65-F5344CB8AC3E}">
        <p14:creationId xmlns:p14="http://schemas.microsoft.com/office/powerpoint/2010/main" val="30015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토큰화 사용시 주의점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구두점이나 특수 문자를 단순 제외하면 안됨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Ph.D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AT&amp;T,</a:t>
            </a:r>
            <a:r>
              <a:rPr lang="ko-KR" altLang="en-US" dirty="0"/>
              <a:t> </a:t>
            </a:r>
            <a:r>
              <a:rPr lang="en-US" altLang="ko-KR" dirty="0"/>
              <a:t>$41.10, 2019/09/19</a:t>
            </a:r>
          </a:p>
          <a:p>
            <a:pPr>
              <a:lnSpc>
                <a:spcPct val="100000"/>
              </a:lnSpc>
            </a:pPr>
            <a:r>
              <a:rPr lang="ko-KR" altLang="en-US" dirty="0" err="1"/>
              <a:t>줄임말과</a:t>
            </a:r>
            <a:r>
              <a:rPr lang="ko-KR" altLang="en-US" dirty="0"/>
              <a:t> 단어 내에 띄어쓰기가 있는 경우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토큰화 작업중 압축된 단어를 다시 펼치는 </a:t>
            </a:r>
            <a:r>
              <a:rPr lang="ko-KR" altLang="en-US" dirty="0" smtClean="0"/>
              <a:t>역</a:t>
            </a:r>
            <a:r>
              <a:rPr lang="ko-KR" altLang="en-US" dirty="0"/>
              <a:t>할</a:t>
            </a:r>
            <a:r>
              <a:rPr lang="ko-KR" altLang="en-US" dirty="0" smtClean="0"/>
              <a:t>을 </a:t>
            </a:r>
            <a:r>
              <a:rPr lang="ko-KR" altLang="en-US" dirty="0"/>
              <a:t>하기도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What’re, We’re, I’m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사용 용도에 따라서 하나의 단어 사이에 띄어쓰기가 있는 경우 하나의 토큰으로 봐야함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New York, Rock n Roll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0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3696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표제어 추출</a:t>
            </a:r>
            <a:r>
              <a:rPr lang="en-US" altLang="ko-KR" b="1" dirty="0"/>
              <a:t>(Lemmatization)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11896" y="1027907"/>
            <a:ext cx="388010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Lemmatization</a:t>
            </a:r>
            <a:r>
              <a:rPr lang="ko-KR" altLang="en-US" dirty="0"/>
              <a:t>은 문장 속에서 다양한 형태로 활용된 단어의 표제어</a:t>
            </a:r>
            <a:r>
              <a:rPr lang="en-US" altLang="ko-KR" dirty="0"/>
              <a:t>(lemma)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여기서 표제어란 단어의 뜻을 찾을 때 쓰는 기본형이라고 생각하면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am, are, is</a:t>
            </a:r>
            <a:r>
              <a:rPr lang="ko-KR" altLang="en-US" dirty="0"/>
              <a:t>는 서로 다른 스펠링 이지만 그 뿌리는 </a:t>
            </a:r>
            <a:r>
              <a:rPr lang="en-US" altLang="ko-KR" dirty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20464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어간 추출</a:t>
            </a:r>
            <a:r>
              <a:rPr lang="en-US" altLang="ko-KR" b="1" dirty="0"/>
              <a:t>(Stemming)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어간</a:t>
            </a:r>
            <a:r>
              <a:rPr lang="en-US" altLang="ko-KR" dirty="0"/>
              <a:t> </a:t>
            </a:r>
            <a:r>
              <a:rPr lang="ko-KR" altLang="en-US" dirty="0"/>
              <a:t>추추출은 형태학적 분석을 단순하한 것이라고 볼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작업은 섬세한 작업이 아니기 때문에 어간 추출 후에 나오는 결과 단어는 사전에 존재 하지 않는 단어일 수도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Lemmatization</a:t>
            </a:r>
            <a:r>
              <a:rPr lang="ko-KR" altLang="en-US" dirty="0"/>
              <a:t>의 결과는 사전에 나오는 단어임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어떤 어간 추출 알고리즘을 </a:t>
            </a:r>
            <a:r>
              <a:rPr lang="ko-KR" altLang="en-US" dirty="0" err="1"/>
              <a:t>사용하느냐에</a:t>
            </a:r>
            <a:r>
              <a:rPr lang="ko-KR" altLang="en-US" dirty="0"/>
              <a:t> 따라서 결과가 다르게 나올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어떤 </a:t>
            </a:r>
            <a:r>
              <a:rPr lang="ko-KR" altLang="en-US" dirty="0" err="1"/>
              <a:t>스태머가</a:t>
            </a:r>
            <a:r>
              <a:rPr lang="ko-KR" altLang="en-US" dirty="0"/>
              <a:t> 적합한지를 판단한 후에 사용하여야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5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770</Words>
  <Application>Microsoft Office PowerPoint</Application>
  <PresentationFormat>와이드스크린</PresentationFormat>
  <Paragraphs>253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자연어 처리</vt:lpstr>
      <vt:lpstr>텍스트 전처리</vt:lpstr>
      <vt:lpstr>토큰화(Tokenization)</vt:lpstr>
      <vt:lpstr>토큰화 사용시 주의점</vt:lpstr>
      <vt:lpstr>표제어 추출(Lemmatization)</vt:lpstr>
      <vt:lpstr>어간 추출(Stemming)</vt:lpstr>
      <vt:lpstr>불용어(Stopword) 제거</vt:lpstr>
      <vt:lpstr>PowerPoint 프레젠테이션</vt:lpstr>
      <vt:lpstr>워드 임베딩(Word Embedding)</vt:lpstr>
      <vt:lpstr>워드 임베딩(Word Embedding)</vt:lpstr>
      <vt:lpstr>Word2Vec</vt:lpstr>
      <vt:lpstr>Gensim을 이용한 임베딩</vt:lpstr>
      <vt:lpstr>Gensim을 이용한 임베딩</vt:lpstr>
      <vt:lpstr>PowerPoint 프레젠테이션</vt:lpstr>
      <vt:lpstr>RNN</vt:lpstr>
      <vt:lpstr>RNN</vt:lpstr>
      <vt:lpstr>RNN 모델의 유형</vt:lpstr>
      <vt:lpstr>RNN – Forward propagation</vt:lpstr>
      <vt:lpstr>RNN – Forward propagation</vt:lpstr>
      <vt:lpstr>RNN – Backpropagation</vt:lpstr>
      <vt:lpstr>RNN – Backpropagation</vt:lpstr>
      <vt:lpstr>RNN – Backpropagation</vt:lpstr>
      <vt:lpstr>RNN – Backpropagation</vt:lpstr>
      <vt:lpstr>RNN – Backpropagation</vt:lpstr>
      <vt:lpstr>RNN의 장기 의존성 문제</vt:lpstr>
      <vt:lpstr>RNN의 장기 의존성 문제</vt:lpstr>
      <vt:lpstr>RNN의 장기 의존성 문제</vt:lpstr>
      <vt:lpstr>LSTM</vt:lpstr>
      <vt:lpstr>LSTM</vt:lpstr>
      <vt:lpstr>LSTM</vt:lpstr>
      <vt:lpstr>LSTM</vt:lpstr>
      <vt:lpstr>LSTM</vt:lpstr>
      <vt:lpstr>LSTM</vt:lpstr>
      <vt:lpstr>Reference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진규 김</cp:lastModifiedBy>
  <cp:revision>136</cp:revision>
  <dcterms:created xsi:type="dcterms:W3CDTF">2019-07-12T12:47:24Z</dcterms:created>
  <dcterms:modified xsi:type="dcterms:W3CDTF">2019-09-20T11:21:45Z</dcterms:modified>
</cp:coreProperties>
</file>