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5" r:id="rId3"/>
    <p:sldId id="259" r:id="rId4"/>
    <p:sldId id="427" r:id="rId5"/>
    <p:sldId id="428" r:id="rId6"/>
    <p:sldId id="406" r:id="rId7"/>
    <p:sldId id="425" r:id="rId8"/>
    <p:sldId id="426" r:id="rId9"/>
    <p:sldId id="458" r:id="rId10"/>
    <p:sldId id="459" r:id="rId11"/>
    <p:sldId id="430" r:id="rId12"/>
    <p:sldId id="429" r:id="rId13"/>
    <p:sldId id="432" r:id="rId14"/>
    <p:sldId id="431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5" r:id="rId37"/>
    <p:sldId id="454" r:id="rId38"/>
    <p:sldId id="456" r:id="rId39"/>
    <p:sldId id="457" r:id="rId40"/>
    <p:sldId id="29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onple.blog.me/22058792001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onple.blog.me/22058792001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CNN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273297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참고</a:t>
            </a:r>
            <a:r>
              <a:rPr lang="en-US" altLang="ko-KR" b="1" dirty="0"/>
              <a:t>) SoftMax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111496" y="980101"/>
            <a:ext cx="708050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79083D3-F91D-452B-B440-CF0B2798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37" y="1570261"/>
            <a:ext cx="6015059" cy="47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4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640039" y="2875002"/>
            <a:ext cx="4911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CNN</a:t>
            </a:r>
            <a:r>
              <a:rPr lang="ko-KR" altLang="en-US" sz="6600" b="1" dirty="0"/>
              <a:t>의 구조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6400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551961" y="3198598"/>
            <a:ext cx="36400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2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407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Convolution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62276" y="980101"/>
            <a:ext cx="782972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시스템에 입력이 </a:t>
            </a:r>
            <a:r>
              <a:rPr lang="ko-KR" altLang="en-US" dirty="0" err="1"/>
              <a:t>가해졌을</a:t>
            </a:r>
            <a:r>
              <a:rPr lang="ko-KR" altLang="en-US" dirty="0"/>
              <a:t> 때 시스템의 반응이 어떻게 </a:t>
            </a:r>
            <a:br>
              <a:rPr lang="en-US" altLang="ko-KR" dirty="0"/>
            </a:br>
            <a:r>
              <a:rPr lang="ko-KR" altLang="en-US" dirty="0"/>
              <a:t>되는지 해석하기 위한 용도로 사용</a:t>
            </a:r>
            <a:endParaRPr lang="en-US" altLang="ko-KR" dirty="0"/>
          </a:p>
          <a:p>
            <a:r>
              <a:rPr lang="ko-KR" altLang="en-US" dirty="0"/>
              <a:t>영상 처리 분야에서 </a:t>
            </a:r>
            <a:r>
              <a:rPr lang="en-US" altLang="ko-KR" dirty="0"/>
              <a:t>convolution</a:t>
            </a:r>
            <a:r>
              <a:rPr lang="ko-KR" altLang="en-US" dirty="0"/>
              <a:t>은 주로 </a:t>
            </a:r>
            <a:r>
              <a:rPr lang="en-US" altLang="ko-KR" dirty="0"/>
              <a:t>filter </a:t>
            </a:r>
            <a:r>
              <a:rPr lang="ko-KR" altLang="en-US" dirty="0"/>
              <a:t>연산에 사용되며</a:t>
            </a:r>
            <a:r>
              <a:rPr lang="en-US" altLang="ko-KR" dirty="0"/>
              <a:t>, </a:t>
            </a:r>
            <a:r>
              <a:rPr lang="ko-KR" altLang="en-US" dirty="0"/>
              <a:t>영상으로 부터 특정 </a:t>
            </a:r>
            <a:r>
              <a:rPr lang="en-US" altLang="ko-KR" dirty="0"/>
              <a:t>feature</a:t>
            </a:r>
            <a:r>
              <a:rPr lang="ko-KR" altLang="en-US" dirty="0"/>
              <a:t>들을 추출하기 위한 필터를 구현할 때 </a:t>
            </a:r>
            <a:r>
              <a:rPr lang="en-US" altLang="ko-KR" dirty="0"/>
              <a:t>convolution</a:t>
            </a:r>
            <a:r>
              <a:rPr lang="ko-KR" altLang="en-US" dirty="0"/>
              <a:t>을 사용</a:t>
            </a:r>
          </a:p>
        </p:txBody>
      </p:sp>
    </p:spTree>
    <p:extLst>
      <p:ext uri="{BB962C8B-B14F-4D97-AF65-F5344CB8AC3E}">
        <p14:creationId xmlns:p14="http://schemas.microsoft.com/office/powerpoint/2010/main" val="19417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7239" cy="1325563"/>
          </a:xfrm>
        </p:spPr>
        <p:txBody>
          <a:bodyPr>
            <a:normAutofit/>
          </a:bodyPr>
          <a:lstStyle/>
          <a:p>
            <a:r>
              <a:rPr lang="ko-KR" altLang="en-US" b="1" err="1"/>
              <a:t>합성곱</a:t>
            </a:r>
            <a:r>
              <a:rPr lang="ko-KR" altLang="en-US" b="1" dirty="0"/>
              <a:t> 연산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85439" y="980101"/>
            <a:ext cx="81065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연산은 이미지 처리에서 필터 연산에 해당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11BD81-8CB5-4022-93D4-F15234F1D3B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17933"/>
          <a:ext cx="3886200" cy="365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267E9C-76D6-42CC-8D2F-17F9A90FAC3B}"/>
              </a:ext>
            </a:extLst>
          </p:cNvPr>
          <p:cNvGraphicFramePr>
            <a:graphicFrameLocks noGrp="1"/>
          </p:cNvGraphicFramePr>
          <p:nvPr/>
        </p:nvGraphicFramePr>
        <p:xfrm>
          <a:off x="5395519" y="2975310"/>
          <a:ext cx="2914650" cy="2744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EA6961-F27F-4F9C-B449-5E66DD953208}"/>
              </a:ext>
            </a:extLst>
          </p:cNvPr>
          <p:cNvGraphicFramePr>
            <a:graphicFrameLocks noGrp="1"/>
          </p:cNvGraphicFramePr>
          <p:nvPr/>
        </p:nvGraphicFramePr>
        <p:xfrm>
          <a:off x="9660535" y="3432689"/>
          <a:ext cx="1943100" cy="1829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16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CCBAE6D6-C9FF-4F05-BD9E-39D4E237F25C}"/>
              </a:ext>
            </a:extLst>
          </p:cNvPr>
          <p:cNvSpPr/>
          <p:nvPr/>
        </p:nvSpPr>
        <p:spPr>
          <a:xfrm>
            <a:off x="4836122" y="412360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A952A-86F6-4600-A70B-E9E8BE96D444}"/>
              </a:ext>
            </a:extLst>
          </p:cNvPr>
          <p:cNvSpPr txBox="1"/>
          <p:nvPr/>
        </p:nvSpPr>
        <p:spPr>
          <a:xfrm>
            <a:off x="4873850" y="4142416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A47045-0D7C-438B-BE08-50B2F26608C2}"/>
              </a:ext>
            </a:extLst>
          </p:cNvPr>
          <p:cNvSpPr/>
          <p:nvPr/>
        </p:nvSpPr>
        <p:spPr>
          <a:xfrm>
            <a:off x="8824404" y="4163197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82A95-B0A7-4B31-8692-7F78E0D387F6}"/>
              </a:ext>
            </a:extLst>
          </p:cNvPr>
          <p:cNvSpPr txBox="1"/>
          <p:nvPr/>
        </p:nvSpPr>
        <p:spPr>
          <a:xfrm>
            <a:off x="2071009" y="63119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E4E26-4697-454F-8C46-0E6CE98A081B}"/>
              </a:ext>
            </a:extLst>
          </p:cNvPr>
          <p:cNvSpPr txBox="1"/>
          <p:nvPr/>
        </p:nvSpPr>
        <p:spPr>
          <a:xfrm>
            <a:off x="5956605" y="63119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필터</a:t>
            </a:r>
            <a:r>
              <a:rPr lang="en-US" altLang="ko-KR" dirty="0"/>
              <a:t>(</a:t>
            </a:r>
            <a:r>
              <a:rPr lang="ko-KR" altLang="en-US" dirty="0"/>
              <a:t>혹은 커널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5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7239" cy="1325563"/>
          </a:xfrm>
        </p:spPr>
        <p:txBody>
          <a:bodyPr>
            <a:normAutofit/>
          </a:bodyPr>
          <a:lstStyle/>
          <a:p>
            <a:r>
              <a:rPr lang="ko-KR" altLang="en-US" b="1" err="1"/>
              <a:t>합성곱</a:t>
            </a:r>
            <a:r>
              <a:rPr lang="ko-KR" altLang="en-US" b="1" dirty="0"/>
              <a:t> 연산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85439" y="980101"/>
            <a:ext cx="81065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연산은 이미지 처리에서 필터 연산에 해당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11BD81-8CB5-4022-93D4-F15234F1D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57435"/>
              </p:ext>
            </p:extLst>
          </p:nvPr>
        </p:nvGraphicFramePr>
        <p:xfrm>
          <a:off x="838200" y="2517933"/>
          <a:ext cx="3886200" cy="365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267E9C-76D6-42CC-8D2F-17F9A90FA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16362"/>
              </p:ext>
            </p:extLst>
          </p:nvPr>
        </p:nvGraphicFramePr>
        <p:xfrm>
          <a:off x="5395519" y="2975310"/>
          <a:ext cx="2914650" cy="2744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EA6961-F27F-4F9C-B449-5E66DD953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8342"/>
              </p:ext>
            </p:extLst>
          </p:nvPr>
        </p:nvGraphicFramePr>
        <p:xfrm>
          <a:off x="9660535" y="3432689"/>
          <a:ext cx="1943100" cy="1829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CCBAE6D6-C9FF-4F05-BD9E-39D4E237F25C}"/>
              </a:ext>
            </a:extLst>
          </p:cNvPr>
          <p:cNvSpPr/>
          <p:nvPr/>
        </p:nvSpPr>
        <p:spPr>
          <a:xfrm>
            <a:off x="4836122" y="412360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A952A-86F6-4600-A70B-E9E8BE96D444}"/>
              </a:ext>
            </a:extLst>
          </p:cNvPr>
          <p:cNvSpPr txBox="1"/>
          <p:nvPr/>
        </p:nvSpPr>
        <p:spPr>
          <a:xfrm>
            <a:off x="4873850" y="4142416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A47045-0D7C-438B-BE08-50B2F26608C2}"/>
              </a:ext>
            </a:extLst>
          </p:cNvPr>
          <p:cNvSpPr/>
          <p:nvPr/>
        </p:nvSpPr>
        <p:spPr>
          <a:xfrm>
            <a:off x="8824404" y="4163197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8567E6-0052-45AF-9750-3BD11D264720}"/>
              </a:ext>
            </a:extLst>
          </p:cNvPr>
          <p:cNvSpPr/>
          <p:nvPr/>
        </p:nvSpPr>
        <p:spPr>
          <a:xfrm>
            <a:off x="763480" y="2396971"/>
            <a:ext cx="3071673" cy="297401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76390-CE52-41E9-850E-C2FBB3980528}"/>
              </a:ext>
            </a:extLst>
          </p:cNvPr>
          <p:cNvSpPr txBox="1"/>
          <p:nvPr/>
        </p:nvSpPr>
        <p:spPr>
          <a:xfrm>
            <a:off x="-8877" y="54046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윈도우</a:t>
            </a:r>
          </a:p>
        </p:txBody>
      </p:sp>
    </p:spTree>
    <p:extLst>
      <p:ext uri="{BB962C8B-B14F-4D97-AF65-F5344CB8AC3E}">
        <p14:creationId xmlns:p14="http://schemas.microsoft.com/office/powerpoint/2010/main" val="137358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7239" cy="1325563"/>
          </a:xfrm>
        </p:spPr>
        <p:txBody>
          <a:bodyPr>
            <a:normAutofit/>
          </a:bodyPr>
          <a:lstStyle/>
          <a:p>
            <a:r>
              <a:rPr lang="ko-KR" altLang="en-US" b="1" err="1"/>
              <a:t>합성곱</a:t>
            </a:r>
            <a:r>
              <a:rPr lang="ko-KR" altLang="en-US" b="1" dirty="0"/>
              <a:t> 연산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85439" y="980101"/>
            <a:ext cx="81065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연산은 이미지 처리에서 필터 연산에 해당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11BD81-8CB5-4022-93D4-F15234F1D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19809"/>
              </p:ext>
            </p:extLst>
          </p:nvPr>
        </p:nvGraphicFramePr>
        <p:xfrm>
          <a:off x="838200" y="2517933"/>
          <a:ext cx="3886200" cy="365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267E9C-76D6-42CC-8D2F-17F9A90FAC3B}"/>
              </a:ext>
            </a:extLst>
          </p:cNvPr>
          <p:cNvGraphicFramePr>
            <a:graphicFrameLocks noGrp="1"/>
          </p:cNvGraphicFramePr>
          <p:nvPr/>
        </p:nvGraphicFramePr>
        <p:xfrm>
          <a:off x="5395519" y="2975310"/>
          <a:ext cx="2914650" cy="2744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EA6961-F27F-4F9C-B449-5E66DD953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89402"/>
              </p:ext>
            </p:extLst>
          </p:nvPr>
        </p:nvGraphicFramePr>
        <p:xfrm>
          <a:off x="9660535" y="3432689"/>
          <a:ext cx="1943100" cy="1829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16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CCBAE6D6-C9FF-4F05-BD9E-39D4E237F25C}"/>
              </a:ext>
            </a:extLst>
          </p:cNvPr>
          <p:cNvSpPr/>
          <p:nvPr/>
        </p:nvSpPr>
        <p:spPr>
          <a:xfrm>
            <a:off x="4836122" y="412360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A952A-86F6-4600-A70B-E9E8BE96D444}"/>
              </a:ext>
            </a:extLst>
          </p:cNvPr>
          <p:cNvSpPr txBox="1"/>
          <p:nvPr/>
        </p:nvSpPr>
        <p:spPr>
          <a:xfrm>
            <a:off x="4873850" y="4142416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A47045-0D7C-438B-BE08-50B2F26608C2}"/>
              </a:ext>
            </a:extLst>
          </p:cNvPr>
          <p:cNvSpPr/>
          <p:nvPr/>
        </p:nvSpPr>
        <p:spPr>
          <a:xfrm>
            <a:off x="8824404" y="4163197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9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7239" cy="1325563"/>
          </a:xfrm>
        </p:spPr>
        <p:txBody>
          <a:bodyPr>
            <a:normAutofit/>
          </a:bodyPr>
          <a:lstStyle/>
          <a:p>
            <a:r>
              <a:rPr lang="ko-KR" altLang="en-US" b="1" err="1"/>
              <a:t>합성곱</a:t>
            </a:r>
            <a:r>
              <a:rPr lang="ko-KR" altLang="en-US" b="1" dirty="0"/>
              <a:t> 연산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85439" y="980101"/>
            <a:ext cx="81065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연산은 이미지 처리에서 필터 연산에 해당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11BD81-8CB5-4022-93D4-F15234F1D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290007"/>
              </p:ext>
            </p:extLst>
          </p:nvPr>
        </p:nvGraphicFramePr>
        <p:xfrm>
          <a:off x="838200" y="2517933"/>
          <a:ext cx="3886200" cy="365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267E9C-76D6-42CC-8D2F-17F9A90FAC3B}"/>
              </a:ext>
            </a:extLst>
          </p:cNvPr>
          <p:cNvGraphicFramePr>
            <a:graphicFrameLocks noGrp="1"/>
          </p:cNvGraphicFramePr>
          <p:nvPr/>
        </p:nvGraphicFramePr>
        <p:xfrm>
          <a:off x="5395519" y="2975310"/>
          <a:ext cx="2914650" cy="2744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EA6961-F27F-4F9C-B449-5E66DD953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62039"/>
              </p:ext>
            </p:extLst>
          </p:nvPr>
        </p:nvGraphicFramePr>
        <p:xfrm>
          <a:off x="9660535" y="3432689"/>
          <a:ext cx="1943100" cy="1829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16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CCBAE6D6-C9FF-4F05-BD9E-39D4E237F25C}"/>
              </a:ext>
            </a:extLst>
          </p:cNvPr>
          <p:cNvSpPr/>
          <p:nvPr/>
        </p:nvSpPr>
        <p:spPr>
          <a:xfrm>
            <a:off x="4836122" y="412360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A952A-86F6-4600-A70B-E9E8BE96D444}"/>
              </a:ext>
            </a:extLst>
          </p:cNvPr>
          <p:cNvSpPr txBox="1"/>
          <p:nvPr/>
        </p:nvSpPr>
        <p:spPr>
          <a:xfrm>
            <a:off x="4873850" y="4142416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A47045-0D7C-438B-BE08-50B2F26608C2}"/>
              </a:ext>
            </a:extLst>
          </p:cNvPr>
          <p:cNvSpPr/>
          <p:nvPr/>
        </p:nvSpPr>
        <p:spPr>
          <a:xfrm>
            <a:off x="8824404" y="4163197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9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7239" cy="1325563"/>
          </a:xfrm>
        </p:spPr>
        <p:txBody>
          <a:bodyPr>
            <a:normAutofit/>
          </a:bodyPr>
          <a:lstStyle/>
          <a:p>
            <a:r>
              <a:rPr lang="ko-KR" altLang="en-US" b="1" err="1"/>
              <a:t>합성곱</a:t>
            </a:r>
            <a:r>
              <a:rPr lang="ko-KR" altLang="en-US" b="1" dirty="0"/>
              <a:t> 연산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85439" y="980101"/>
            <a:ext cx="810656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연산은 이미지 처리에서 필터 연산에 해당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11BD81-8CB5-4022-93D4-F15234F1D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99371"/>
              </p:ext>
            </p:extLst>
          </p:nvPr>
        </p:nvGraphicFramePr>
        <p:xfrm>
          <a:off x="838200" y="2517933"/>
          <a:ext cx="3886200" cy="365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267E9C-76D6-42CC-8D2F-17F9A90FAC3B}"/>
              </a:ext>
            </a:extLst>
          </p:cNvPr>
          <p:cNvGraphicFramePr>
            <a:graphicFrameLocks noGrp="1"/>
          </p:cNvGraphicFramePr>
          <p:nvPr/>
        </p:nvGraphicFramePr>
        <p:xfrm>
          <a:off x="5395519" y="2975310"/>
          <a:ext cx="2914650" cy="2744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EA6961-F27F-4F9C-B449-5E66DD953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40179"/>
              </p:ext>
            </p:extLst>
          </p:nvPr>
        </p:nvGraphicFramePr>
        <p:xfrm>
          <a:off x="9660535" y="3432689"/>
          <a:ext cx="1943100" cy="1829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16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914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101523" marR="101523" marT="50761" marB="50761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CCBAE6D6-C9FF-4F05-BD9E-39D4E237F25C}"/>
              </a:ext>
            </a:extLst>
          </p:cNvPr>
          <p:cNvSpPr/>
          <p:nvPr/>
        </p:nvSpPr>
        <p:spPr>
          <a:xfrm>
            <a:off x="4836122" y="412360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A952A-86F6-4600-A70B-E9E8BE96D444}"/>
              </a:ext>
            </a:extLst>
          </p:cNvPr>
          <p:cNvSpPr txBox="1"/>
          <p:nvPr/>
        </p:nvSpPr>
        <p:spPr>
          <a:xfrm>
            <a:off x="4873850" y="4142416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A47045-0D7C-438B-BE08-50B2F26608C2}"/>
              </a:ext>
            </a:extLst>
          </p:cNvPr>
          <p:cNvSpPr/>
          <p:nvPr/>
        </p:nvSpPr>
        <p:spPr>
          <a:xfrm>
            <a:off x="8824404" y="4163197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2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494755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합성곱</a:t>
            </a:r>
            <a:r>
              <a:rPr lang="ko-KR" altLang="en-US" b="1" dirty="0"/>
              <a:t> 연산의 편향</a:t>
            </a:r>
            <a:r>
              <a:rPr lang="en-US" altLang="ko-KR" b="1" dirty="0"/>
              <a:t>(bias)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332954" y="980101"/>
            <a:ext cx="485904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11BD81-8CB5-4022-93D4-F15234F1D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72270"/>
              </p:ext>
            </p:extLst>
          </p:nvPr>
        </p:nvGraphicFramePr>
        <p:xfrm>
          <a:off x="838199" y="2965309"/>
          <a:ext cx="3143336" cy="2959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34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785834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785834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785834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739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739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marL="82116" marR="82116" marT="41058" marB="41058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267E9C-76D6-42CC-8D2F-17F9A90FA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53925"/>
              </p:ext>
            </p:extLst>
          </p:nvPr>
        </p:nvGraphicFramePr>
        <p:xfrm>
          <a:off x="4652281" y="3666816"/>
          <a:ext cx="1860648" cy="175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16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620216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620216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583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4810" marR="64810" marT="32405" marB="32405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marL="64810" marR="64810" marT="32405" marB="32405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4810" marR="64810" marT="32405" marB="32405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83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marL="64810" marR="64810" marT="32405" marB="32405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4810" marR="64810" marT="32405" marB="32405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4810" marR="64810" marT="32405" marB="32405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83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4810" marR="64810" marT="32405" marB="32405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marL="64810" marR="64810" marT="32405" marB="32405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4810" marR="64810" marT="32405" marB="32405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EA6961-F27F-4F9C-B449-5E66DD953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73206"/>
              </p:ext>
            </p:extLst>
          </p:nvPr>
        </p:nvGraphicFramePr>
        <p:xfrm>
          <a:off x="7238800" y="3875804"/>
          <a:ext cx="1209284" cy="1138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642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604642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569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3183" marR="63183" marT="31591" marB="3159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3183" marR="63183" marT="31591" marB="31591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69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3183" marR="63183" marT="31591" marB="3159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3183" marR="63183" marT="31591" marB="31591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CCBAE6D6-C9FF-4F05-BD9E-39D4E237F25C}"/>
              </a:ext>
            </a:extLst>
          </p:cNvPr>
          <p:cNvSpPr/>
          <p:nvPr/>
        </p:nvSpPr>
        <p:spPr>
          <a:xfrm>
            <a:off x="4077380" y="422709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A952A-86F6-4600-A70B-E9E8BE96D444}"/>
              </a:ext>
            </a:extLst>
          </p:cNvPr>
          <p:cNvSpPr txBox="1"/>
          <p:nvPr/>
        </p:nvSpPr>
        <p:spPr>
          <a:xfrm>
            <a:off x="4115108" y="4245906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A47045-0D7C-438B-BE08-50B2F26608C2}"/>
              </a:ext>
            </a:extLst>
          </p:cNvPr>
          <p:cNvSpPr/>
          <p:nvPr/>
        </p:nvSpPr>
        <p:spPr>
          <a:xfrm>
            <a:off x="6649484" y="4245906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6EB749F-135F-4145-A137-04BA48F43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73379"/>
              </p:ext>
            </p:extLst>
          </p:nvPr>
        </p:nvGraphicFramePr>
        <p:xfrm>
          <a:off x="8900433" y="4227097"/>
          <a:ext cx="604642" cy="569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642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</a:tblGrid>
              <a:tr h="569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3183" marR="63183" marT="31591" marB="31591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B803A0-E408-4106-9CD9-9B1D1D0DB2C2}"/>
              </a:ext>
            </a:extLst>
          </p:cNvPr>
          <p:cNvSpPr txBox="1"/>
          <p:nvPr/>
        </p:nvSpPr>
        <p:spPr>
          <a:xfrm>
            <a:off x="8448084" y="4265964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7EA7202-46D8-4011-85B6-D40E74E5B212}"/>
              </a:ext>
            </a:extLst>
          </p:cNvPr>
          <p:cNvSpPr/>
          <p:nvPr/>
        </p:nvSpPr>
        <p:spPr>
          <a:xfrm>
            <a:off x="9597507" y="4313603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A93FAE-47FC-4692-B977-1EF1D97D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14988"/>
              </p:ext>
            </p:extLst>
          </p:nvPr>
        </p:nvGraphicFramePr>
        <p:xfrm>
          <a:off x="10153116" y="3875804"/>
          <a:ext cx="1209284" cy="1138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642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604642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569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3183" marR="63183" marT="31591" marB="3159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63183" marR="63183" marT="31591" marB="31591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69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63183" marR="63183" marT="31591" marB="31591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63183" marR="63183" marT="31591" marB="31591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내용 개체 틀 8">
                <a:extLst>
                  <a:ext uri="{FF2B5EF4-FFF2-40B4-BE49-F238E27FC236}">
                    <a16:creationId xmlns:a16="http://schemas.microsoft.com/office/drawing/2014/main" id="{B9B0317B-8517-4100-AA7A-67F427540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/>
                  <a:t>편향은 필터를 적용한 후의 데이터에 </a:t>
                </a:r>
                <a:r>
                  <a:rPr lang="ko-KR" altLang="en-US" dirty="0" err="1"/>
                  <a:t>더해짐</a:t>
                </a:r>
                <a:endParaRPr lang="en-US" altLang="ko-KR" dirty="0"/>
              </a:p>
              <a:p>
                <a:r>
                  <a:rPr lang="ko-KR" altLang="en-US" dirty="0"/>
                  <a:t>편향은 항상 하나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1×1)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존재</a:t>
                </a:r>
              </a:p>
            </p:txBody>
          </p:sp>
        </mc:Choice>
        <mc:Fallback xmlns="">
          <p:sp>
            <p:nvSpPr>
              <p:cNvPr id="19" name="내용 개체 틀 8">
                <a:extLst>
                  <a:ext uri="{FF2B5EF4-FFF2-40B4-BE49-F238E27FC236}">
                    <a16:creationId xmlns:a16="http://schemas.microsoft.com/office/drawing/2014/main" id="{B9B0317B-8517-4100-AA7A-67F427540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5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04318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패딩 </a:t>
            </a:r>
            <a:r>
              <a:rPr lang="en-US" altLang="ko-KR" b="1" dirty="0"/>
              <a:t>(Padding)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042518" y="980101"/>
            <a:ext cx="7149482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내용 개체 틀 8">
            <a:extLst>
              <a:ext uri="{FF2B5EF4-FFF2-40B4-BE49-F238E27FC236}">
                <a16:creationId xmlns:a16="http://schemas.microsoft.com/office/drawing/2014/main" id="{B9B0317B-8517-4100-AA7A-67F427540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합성곱</a:t>
            </a:r>
            <a:r>
              <a:rPr lang="ko-KR" altLang="en-US" dirty="0"/>
              <a:t> 연산을 수행하기 전에 입력 데이터 주변을 특정 값</a:t>
            </a:r>
            <a:r>
              <a:rPr lang="en-US" altLang="ko-KR" dirty="0"/>
              <a:t>(</a:t>
            </a:r>
            <a:r>
              <a:rPr lang="ko-KR" altLang="en-US" dirty="0"/>
              <a:t>일반적으로 </a:t>
            </a:r>
            <a:r>
              <a:rPr lang="en-US" altLang="ko-KR" dirty="0"/>
              <a:t>0)</a:t>
            </a:r>
            <a:r>
              <a:rPr lang="ko-KR" altLang="en-US" dirty="0"/>
              <a:t>으로 채우기도 하는데 이를 패딩이라고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합성곱</a:t>
            </a:r>
            <a:r>
              <a:rPr lang="ko-KR" altLang="en-US" dirty="0"/>
              <a:t> 연산에서 출력 데이터의 크기를 조절할 때 사용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0D127D8-42F8-46BC-90AE-E7779F2D2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31585"/>
              </p:ext>
            </p:extLst>
          </p:nvPr>
        </p:nvGraphicFramePr>
        <p:xfrm>
          <a:off x="2766480" y="3562411"/>
          <a:ext cx="2123418" cy="2998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03">
                  <a:extLst>
                    <a:ext uri="{9D8B030D-6E8A-4147-A177-3AD203B41FA5}">
                      <a16:colId xmlns:a16="http://schemas.microsoft.com/office/drawing/2014/main" val="2252445458"/>
                    </a:ext>
                  </a:extLst>
                </a:gridCol>
                <a:gridCol w="353903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353903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353903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353903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  <a:gridCol w="353903">
                  <a:extLst>
                    <a:ext uri="{9D8B030D-6E8A-4147-A177-3AD203B41FA5}">
                      <a16:colId xmlns:a16="http://schemas.microsoft.com/office/drawing/2014/main" val="1357121155"/>
                    </a:ext>
                  </a:extLst>
                </a:gridCol>
              </a:tblGrid>
              <a:tr h="49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672869"/>
                  </a:ext>
                </a:extLst>
              </a:tr>
              <a:tr h="49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49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49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49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5472" marR="55472" marT="27736" marB="27736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  <a:tr h="49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5472" marR="55472" marT="27736" marB="27736"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0366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7A7289E-774D-43A3-AB96-A171981A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50059"/>
              </p:ext>
            </p:extLst>
          </p:nvPr>
        </p:nvGraphicFramePr>
        <p:xfrm>
          <a:off x="5735336" y="4382856"/>
          <a:ext cx="1511934" cy="142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03978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03978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47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47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47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1256DC53-3D26-43E2-AF80-56EA1422D28C}"/>
              </a:ext>
            </a:extLst>
          </p:cNvPr>
          <p:cNvSpPr/>
          <p:nvPr/>
        </p:nvSpPr>
        <p:spPr>
          <a:xfrm>
            <a:off x="5144599" y="4826793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34928D-FF39-4089-8926-2BB212A9433C}"/>
              </a:ext>
            </a:extLst>
          </p:cNvPr>
          <p:cNvSpPr txBox="1"/>
          <p:nvPr/>
        </p:nvSpPr>
        <p:spPr>
          <a:xfrm>
            <a:off x="5182327" y="4845602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F56F162-5CAD-45F2-9E72-0F421B326323}"/>
              </a:ext>
            </a:extLst>
          </p:cNvPr>
          <p:cNvSpPr/>
          <p:nvPr/>
        </p:nvSpPr>
        <p:spPr>
          <a:xfrm>
            <a:off x="7414334" y="4866383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2DDC1F0-D578-4EE1-B98A-3415EB193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24089"/>
              </p:ext>
            </p:extLst>
          </p:nvPr>
        </p:nvGraphicFramePr>
        <p:xfrm>
          <a:off x="8160852" y="4022332"/>
          <a:ext cx="2384576" cy="224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144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96144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96144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596144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561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561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61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61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2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CNN</a:t>
            </a:r>
            <a:r>
              <a:rPr lang="ko-KR" altLang="en-US" dirty="0"/>
              <a:t>의 등장</a:t>
            </a:r>
            <a:endParaRPr lang="en-US" altLang="ko-KR" dirty="0"/>
          </a:p>
          <a:p>
            <a:pPr fontAlgn="base"/>
            <a:r>
              <a:rPr lang="en-US" altLang="ko-KR" dirty="0"/>
              <a:t>CNN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fontAlgn="base"/>
            <a:r>
              <a:rPr lang="ko-KR" altLang="en-US" dirty="0"/>
              <a:t>대표 </a:t>
            </a:r>
            <a:r>
              <a:rPr lang="en-US" altLang="ko-KR" dirty="0"/>
              <a:t>CNN </a:t>
            </a:r>
            <a:r>
              <a:rPr lang="ko-KR" altLang="en-US" dirty="0"/>
              <a:t>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스트라이드</a:t>
            </a:r>
            <a:r>
              <a:rPr lang="ko-KR" altLang="en-US" b="1" dirty="0"/>
              <a:t> </a:t>
            </a:r>
            <a:r>
              <a:rPr lang="en-US" altLang="ko-KR" b="1" dirty="0"/>
              <a:t>(Stride)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096000" y="980101"/>
            <a:ext cx="609600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내용 개체 틀 8">
            <a:extLst>
              <a:ext uri="{FF2B5EF4-FFF2-40B4-BE49-F238E27FC236}">
                <a16:creationId xmlns:a16="http://schemas.microsoft.com/office/drawing/2014/main" id="{B9B0317B-8517-4100-AA7A-67F427540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스트라이드란</a:t>
            </a:r>
            <a:r>
              <a:rPr lang="ko-KR" altLang="en-US" dirty="0"/>
              <a:t> 필터를 적용하는 위치의 간격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지금까지의 예는 모두 </a:t>
            </a:r>
            <a:r>
              <a:rPr lang="ko-KR" altLang="en-US" dirty="0" err="1"/>
              <a:t>스트라이드가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0D127D8-42F8-46BC-90AE-E7779F2D2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38094"/>
              </p:ext>
            </p:extLst>
          </p:nvPr>
        </p:nvGraphicFramePr>
        <p:xfrm>
          <a:off x="1023218" y="3113771"/>
          <a:ext cx="2918090" cy="3253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70">
                  <a:extLst>
                    <a:ext uri="{9D8B030D-6E8A-4147-A177-3AD203B41FA5}">
                      <a16:colId xmlns:a16="http://schemas.microsoft.com/office/drawing/2014/main" val="2815417368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2252445458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1357121155"/>
                    </a:ext>
                  </a:extLst>
                </a:gridCol>
              </a:tblGrid>
              <a:tr h="4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229629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672869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00366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7A7289E-774D-43A3-AB96-A171981A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38699"/>
              </p:ext>
            </p:extLst>
          </p:nvPr>
        </p:nvGraphicFramePr>
        <p:xfrm>
          <a:off x="4825802" y="3885706"/>
          <a:ext cx="1511934" cy="142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03978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03978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47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47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47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1256DC53-3D26-43E2-AF80-56EA1422D28C}"/>
              </a:ext>
            </a:extLst>
          </p:cNvPr>
          <p:cNvSpPr/>
          <p:nvPr/>
        </p:nvSpPr>
        <p:spPr>
          <a:xfrm>
            <a:off x="4235065" y="4329643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34928D-FF39-4089-8926-2BB212A9433C}"/>
              </a:ext>
            </a:extLst>
          </p:cNvPr>
          <p:cNvSpPr txBox="1"/>
          <p:nvPr/>
        </p:nvSpPr>
        <p:spPr>
          <a:xfrm>
            <a:off x="4272793" y="4348452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F56F162-5CAD-45F2-9E72-0F421B326323}"/>
              </a:ext>
            </a:extLst>
          </p:cNvPr>
          <p:cNvSpPr/>
          <p:nvPr/>
        </p:nvSpPr>
        <p:spPr>
          <a:xfrm>
            <a:off x="6533703" y="4369234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2DDC1F0-D578-4EE1-B98A-3415EB193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04706"/>
              </p:ext>
            </p:extLst>
          </p:nvPr>
        </p:nvGraphicFramePr>
        <p:xfrm>
          <a:off x="7280221" y="3525183"/>
          <a:ext cx="1788432" cy="224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144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96144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96144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561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5612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612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612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0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스트라이드</a:t>
            </a:r>
            <a:r>
              <a:rPr lang="ko-KR" altLang="en-US" b="1" dirty="0"/>
              <a:t> </a:t>
            </a:r>
            <a:r>
              <a:rPr lang="en-US" altLang="ko-KR" b="1" dirty="0"/>
              <a:t>(Stride)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096000" y="980101"/>
            <a:ext cx="609600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내용 개체 틀 8">
            <a:extLst>
              <a:ext uri="{FF2B5EF4-FFF2-40B4-BE49-F238E27FC236}">
                <a16:creationId xmlns:a16="http://schemas.microsoft.com/office/drawing/2014/main" id="{B9B0317B-8517-4100-AA7A-67F427540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스트라이드란</a:t>
            </a:r>
            <a:r>
              <a:rPr lang="ko-KR" altLang="en-US" dirty="0"/>
              <a:t> 필터를 적용하는 위치의 간격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지금까지의 예는 모두 </a:t>
            </a:r>
            <a:r>
              <a:rPr lang="ko-KR" altLang="en-US" dirty="0" err="1"/>
              <a:t>스트라이드가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0D127D8-42F8-46BC-90AE-E7779F2D2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9032"/>
              </p:ext>
            </p:extLst>
          </p:nvPr>
        </p:nvGraphicFramePr>
        <p:xfrm>
          <a:off x="1023218" y="3113771"/>
          <a:ext cx="2918090" cy="3253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870">
                  <a:extLst>
                    <a:ext uri="{9D8B030D-6E8A-4147-A177-3AD203B41FA5}">
                      <a16:colId xmlns:a16="http://schemas.microsoft.com/office/drawing/2014/main" val="2815417368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2252445458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  <a:gridCol w="416870">
                  <a:extLst>
                    <a:ext uri="{9D8B030D-6E8A-4147-A177-3AD203B41FA5}">
                      <a16:colId xmlns:a16="http://schemas.microsoft.com/office/drawing/2014/main" val="1357121155"/>
                    </a:ext>
                  </a:extLst>
                </a:gridCol>
              </a:tblGrid>
              <a:tr h="4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229629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672869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  <a:tr h="464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1033" marR="61033" marT="30517" marB="3051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33" marR="61033" marT="30517" marB="3051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00366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7A7289E-774D-43A3-AB96-A171981ACF11}"/>
              </a:ext>
            </a:extLst>
          </p:cNvPr>
          <p:cNvGraphicFramePr>
            <a:graphicFrameLocks noGrp="1"/>
          </p:cNvGraphicFramePr>
          <p:nvPr/>
        </p:nvGraphicFramePr>
        <p:xfrm>
          <a:off x="4825802" y="3885706"/>
          <a:ext cx="1511934" cy="1423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78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03978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03978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47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47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47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2664" marR="52664" marT="26332" marB="26332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1256DC53-3D26-43E2-AF80-56EA1422D28C}"/>
              </a:ext>
            </a:extLst>
          </p:cNvPr>
          <p:cNvSpPr/>
          <p:nvPr/>
        </p:nvSpPr>
        <p:spPr>
          <a:xfrm>
            <a:off x="4235065" y="4329643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34928D-FF39-4089-8926-2BB212A9433C}"/>
              </a:ext>
            </a:extLst>
          </p:cNvPr>
          <p:cNvSpPr txBox="1"/>
          <p:nvPr/>
        </p:nvSpPr>
        <p:spPr>
          <a:xfrm>
            <a:off x="4272793" y="4348452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F56F162-5CAD-45F2-9E72-0F421B326323}"/>
              </a:ext>
            </a:extLst>
          </p:cNvPr>
          <p:cNvSpPr/>
          <p:nvPr/>
        </p:nvSpPr>
        <p:spPr>
          <a:xfrm>
            <a:off x="6533703" y="4369234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2DDC1F0-D578-4EE1-B98A-3415EB193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52686"/>
              </p:ext>
            </p:extLst>
          </p:nvPr>
        </p:nvGraphicFramePr>
        <p:xfrm>
          <a:off x="7280221" y="3525183"/>
          <a:ext cx="1788432" cy="224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144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96144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96144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561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62294" marR="62294" marT="31147" marB="31147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5612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612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612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294" marR="62294" marT="31147" marB="31147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22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출력 크기 계산 공식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096000" y="980101"/>
            <a:ext cx="609600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내용 개체 틀 8">
                <a:extLst>
                  <a:ext uri="{FF2B5EF4-FFF2-40B4-BE49-F238E27FC236}">
                    <a16:creationId xmlns:a16="http://schemas.microsoft.com/office/drawing/2014/main" id="{B9B0317B-8517-4100-AA7A-67F427540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입력크기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필터 크기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출력 크기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ko-KR" altLang="en-US" dirty="0"/>
                  <a:t>패딩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 err="1"/>
                  <a:t>스트라이드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라고 할 때</a:t>
                </a:r>
                <a:br>
                  <a:rPr lang="en-US" altLang="ko-KR" dirty="0"/>
                </a:b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𝐹𝐻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altLang="ko-KR" dirty="0"/>
                </a:b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𝐹𝑊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altLang="ko-KR" dirty="0"/>
                </a:b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9" name="내용 개체 틀 8">
                <a:extLst>
                  <a:ext uri="{FF2B5EF4-FFF2-40B4-BE49-F238E27FC236}">
                    <a16:creationId xmlns:a16="http://schemas.microsoft.com/office/drawing/2014/main" id="{B9B0317B-8517-4100-AA7A-67F427540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76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2476102-40E0-43DD-8D24-5A4D21565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67592"/>
              </p:ext>
            </p:extLst>
          </p:nvPr>
        </p:nvGraphicFramePr>
        <p:xfrm>
          <a:off x="1604393" y="1818552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DF33C78-520A-4D80-843E-05419C8B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29022"/>
              </p:ext>
            </p:extLst>
          </p:nvPr>
        </p:nvGraphicFramePr>
        <p:xfrm>
          <a:off x="1149990" y="2392698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391401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3</a:t>
            </a:r>
            <a:r>
              <a:rPr lang="ko-KR" altLang="en-US" b="1" dirty="0"/>
              <a:t>차원 데이터의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229600" y="980101"/>
            <a:ext cx="396240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91289F-2F8F-49A8-A2DD-A65BD58F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335525"/>
              </p:ext>
            </p:extLst>
          </p:nvPr>
        </p:nvGraphicFramePr>
        <p:xfrm>
          <a:off x="807986" y="2966844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984799-C204-4DA3-8BBA-A3C25064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99069"/>
              </p:ext>
            </p:extLst>
          </p:nvPr>
        </p:nvGraphicFramePr>
        <p:xfrm>
          <a:off x="6702291" y="2760321"/>
          <a:ext cx="1639410" cy="154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47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DAFD05-E8B3-48C3-8253-B867EB5E0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02521"/>
              </p:ext>
            </p:extLst>
          </p:nvPr>
        </p:nvGraphicFramePr>
        <p:xfrm>
          <a:off x="9334551" y="3242012"/>
          <a:ext cx="1073730" cy="1010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65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36865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505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/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0548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934C771-AC8E-4417-AE2C-15177243B1D9}"/>
              </a:ext>
            </a:extLst>
          </p:cNvPr>
          <p:cNvSpPr/>
          <p:nvPr/>
        </p:nvSpPr>
        <p:spPr>
          <a:xfrm>
            <a:off x="5435414" y="356324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D1697-01A6-41B0-8BC0-248A2CA3C872}"/>
              </a:ext>
            </a:extLst>
          </p:cNvPr>
          <p:cNvSpPr txBox="1"/>
          <p:nvPr/>
        </p:nvSpPr>
        <p:spPr>
          <a:xfrm>
            <a:off x="5473142" y="3582056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E60B2EB-EB7D-4415-90E9-58E336FBC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14451"/>
              </p:ext>
            </p:extLst>
          </p:nvPr>
        </p:nvGraphicFramePr>
        <p:xfrm>
          <a:off x="6411987" y="3023889"/>
          <a:ext cx="1639410" cy="154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47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4777A9A-F66F-447F-842C-2D4F212DB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50910"/>
              </p:ext>
            </p:extLst>
          </p:nvPr>
        </p:nvGraphicFramePr>
        <p:xfrm>
          <a:off x="6159411" y="3298152"/>
          <a:ext cx="1639410" cy="154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47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516715B-51AC-4439-8F88-3CB4737949DE}"/>
              </a:ext>
            </a:extLst>
          </p:cNvPr>
          <p:cNvSpPr/>
          <p:nvPr/>
        </p:nvSpPr>
        <p:spPr>
          <a:xfrm>
            <a:off x="8632005" y="3582056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08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2476102-40E0-43DD-8D24-5A4D21565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77297"/>
              </p:ext>
            </p:extLst>
          </p:nvPr>
        </p:nvGraphicFramePr>
        <p:xfrm>
          <a:off x="1604393" y="1818552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DF33C78-520A-4D80-843E-05419C8B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95527"/>
              </p:ext>
            </p:extLst>
          </p:nvPr>
        </p:nvGraphicFramePr>
        <p:xfrm>
          <a:off x="1149990" y="2392698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391401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3</a:t>
            </a:r>
            <a:r>
              <a:rPr lang="ko-KR" altLang="en-US" b="1" dirty="0"/>
              <a:t>차원 데이터의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229600" y="980101"/>
            <a:ext cx="396240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91289F-2F8F-49A8-A2DD-A65BD58F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79762"/>
              </p:ext>
            </p:extLst>
          </p:nvPr>
        </p:nvGraphicFramePr>
        <p:xfrm>
          <a:off x="807986" y="2966844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984799-C204-4DA3-8BBA-A3C25064774C}"/>
              </a:ext>
            </a:extLst>
          </p:cNvPr>
          <p:cNvGraphicFramePr>
            <a:graphicFrameLocks noGrp="1"/>
          </p:cNvGraphicFramePr>
          <p:nvPr/>
        </p:nvGraphicFramePr>
        <p:xfrm>
          <a:off x="6702291" y="2760321"/>
          <a:ext cx="1639410" cy="154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47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DAFD05-E8B3-48C3-8253-B867EB5E0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44868"/>
              </p:ext>
            </p:extLst>
          </p:nvPr>
        </p:nvGraphicFramePr>
        <p:xfrm>
          <a:off x="9334551" y="3242012"/>
          <a:ext cx="1073730" cy="1010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65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36865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505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55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0548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934C771-AC8E-4417-AE2C-15177243B1D9}"/>
              </a:ext>
            </a:extLst>
          </p:cNvPr>
          <p:cNvSpPr/>
          <p:nvPr/>
        </p:nvSpPr>
        <p:spPr>
          <a:xfrm>
            <a:off x="5435414" y="356324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D1697-01A6-41B0-8BC0-248A2CA3C872}"/>
              </a:ext>
            </a:extLst>
          </p:cNvPr>
          <p:cNvSpPr txBox="1"/>
          <p:nvPr/>
        </p:nvSpPr>
        <p:spPr>
          <a:xfrm>
            <a:off x="5473142" y="3582056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*</a:t>
            </a:r>
            <a:endParaRPr lang="ko-KR" altLang="en-US" sz="32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E60B2EB-EB7D-4415-90E9-58E336FBC6FC}"/>
              </a:ext>
            </a:extLst>
          </p:cNvPr>
          <p:cNvGraphicFramePr>
            <a:graphicFrameLocks noGrp="1"/>
          </p:cNvGraphicFramePr>
          <p:nvPr/>
        </p:nvGraphicFramePr>
        <p:xfrm>
          <a:off x="6411987" y="3023889"/>
          <a:ext cx="1639410" cy="154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47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4777A9A-F66F-447F-842C-2D4F212DBF36}"/>
              </a:ext>
            </a:extLst>
          </p:cNvPr>
          <p:cNvGraphicFramePr>
            <a:graphicFrameLocks noGrp="1"/>
          </p:cNvGraphicFramePr>
          <p:nvPr/>
        </p:nvGraphicFramePr>
        <p:xfrm>
          <a:off x="6159411" y="3298152"/>
          <a:ext cx="1639410" cy="154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47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54647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</a:tblGrid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7104" marR="57104" marT="28551" marB="28551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516715B-51AC-4439-8F88-3CB4737949DE}"/>
              </a:ext>
            </a:extLst>
          </p:cNvPr>
          <p:cNvSpPr/>
          <p:nvPr/>
        </p:nvSpPr>
        <p:spPr>
          <a:xfrm>
            <a:off x="8632005" y="3582056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10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637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계층</a:t>
            </a:r>
            <a:r>
              <a:rPr lang="en-US" altLang="ko-KR" b="1" dirty="0"/>
              <a:t>(Pooling)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964572" y="980101"/>
            <a:ext cx="622742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풀링은</a:t>
            </a:r>
            <a:r>
              <a:rPr lang="ko-KR" altLang="en-US" dirty="0"/>
              <a:t> 가로</a:t>
            </a:r>
            <a:r>
              <a:rPr lang="en-US" altLang="ko-KR" dirty="0"/>
              <a:t>, </a:t>
            </a:r>
            <a:r>
              <a:rPr lang="ko-KR" altLang="en-US" dirty="0"/>
              <a:t>세로 방향의 공간을 줄이는 연산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2F27D4-E49B-43DF-8EE5-F8D1EBF5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14743"/>
              </p:ext>
            </p:extLst>
          </p:nvPr>
        </p:nvGraphicFramePr>
        <p:xfrm>
          <a:off x="2393505" y="2858547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F67A35-50D0-4C45-9DEE-D5B6A817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48609"/>
              </p:ext>
            </p:extLst>
          </p:nvPr>
        </p:nvGraphicFramePr>
        <p:xfrm>
          <a:off x="6918521" y="4030577"/>
          <a:ext cx="1073730" cy="1010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65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36865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505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0548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D199B8-D987-40FF-973A-224FA2D589B4}"/>
              </a:ext>
            </a:extLst>
          </p:cNvPr>
          <p:cNvSpPr/>
          <p:nvPr/>
        </p:nvSpPr>
        <p:spPr>
          <a:xfrm>
            <a:off x="6215975" y="4370621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0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637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계층</a:t>
            </a:r>
            <a:r>
              <a:rPr lang="en-US" altLang="ko-KR" b="1" dirty="0"/>
              <a:t>(Pooling)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964572" y="980101"/>
            <a:ext cx="622742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풀링은</a:t>
            </a:r>
            <a:r>
              <a:rPr lang="ko-KR" altLang="en-US" dirty="0"/>
              <a:t> 가로</a:t>
            </a:r>
            <a:r>
              <a:rPr lang="en-US" altLang="ko-KR" dirty="0"/>
              <a:t>, </a:t>
            </a:r>
            <a:r>
              <a:rPr lang="ko-KR" altLang="en-US" dirty="0"/>
              <a:t>세로 방향의 공간을 줄이는 연산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2F27D4-E49B-43DF-8EE5-F8D1EBF5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40885"/>
              </p:ext>
            </p:extLst>
          </p:nvPr>
        </p:nvGraphicFramePr>
        <p:xfrm>
          <a:off x="2393505" y="2858547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F67A35-50D0-4C45-9DEE-D5B6A817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24754"/>
              </p:ext>
            </p:extLst>
          </p:nvPr>
        </p:nvGraphicFramePr>
        <p:xfrm>
          <a:off x="6918521" y="4030577"/>
          <a:ext cx="1073730" cy="1010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65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36865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505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0548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D199B8-D987-40FF-973A-224FA2D589B4}"/>
              </a:ext>
            </a:extLst>
          </p:cNvPr>
          <p:cNvSpPr/>
          <p:nvPr/>
        </p:nvSpPr>
        <p:spPr>
          <a:xfrm>
            <a:off x="6215975" y="4370621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4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637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계층</a:t>
            </a:r>
            <a:r>
              <a:rPr lang="en-US" altLang="ko-KR" b="1" dirty="0"/>
              <a:t>(Pooling)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964572" y="980101"/>
            <a:ext cx="622742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풀링은</a:t>
            </a:r>
            <a:r>
              <a:rPr lang="ko-KR" altLang="en-US" dirty="0"/>
              <a:t> 가로</a:t>
            </a:r>
            <a:r>
              <a:rPr lang="en-US" altLang="ko-KR" dirty="0"/>
              <a:t>, </a:t>
            </a:r>
            <a:r>
              <a:rPr lang="ko-KR" altLang="en-US" dirty="0"/>
              <a:t>세로 방향의 공간을 줄이는 연산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2F27D4-E49B-43DF-8EE5-F8D1EBF5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85030"/>
              </p:ext>
            </p:extLst>
          </p:nvPr>
        </p:nvGraphicFramePr>
        <p:xfrm>
          <a:off x="2393505" y="2858547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F67A35-50D0-4C45-9DEE-D5B6A817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89438"/>
              </p:ext>
            </p:extLst>
          </p:nvPr>
        </p:nvGraphicFramePr>
        <p:xfrm>
          <a:off x="6918521" y="4030577"/>
          <a:ext cx="1073730" cy="1010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65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36865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505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05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100" marR="56100" marT="28050" marB="28050" anchor="ctr" anchorCtr="1"/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D199B8-D987-40FF-973A-224FA2D589B4}"/>
              </a:ext>
            </a:extLst>
          </p:cNvPr>
          <p:cNvSpPr/>
          <p:nvPr/>
        </p:nvSpPr>
        <p:spPr>
          <a:xfrm>
            <a:off x="6215975" y="4370621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637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계층</a:t>
            </a:r>
            <a:r>
              <a:rPr lang="en-US" altLang="ko-KR" b="1" dirty="0"/>
              <a:t>(Pooling)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964572" y="980101"/>
            <a:ext cx="6227428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풀링은</a:t>
            </a:r>
            <a:r>
              <a:rPr lang="ko-KR" altLang="en-US" dirty="0"/>
              <a:t> 가로</a:t>
            </a:r>
            <a:r>
              <a:rPr lang="en-US" altLang="ko-KR" dirty="0"/>
              <a:t>, </a:t>
            </a:r>
            <a:r>
              <a:rPr lang="ko-KR" altLang="en-US" dirty="0"/>
              <a:t>세로 방향의 공간을 줄이는 연산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2F27D4-E49B-43DF-8EE5-F8D1EBF5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73737"/>
              </p:ext>
            </p:extLst>
          </p:nvPr>
        </p:nvGraphicFramePr>
        <p:xfrm>
          <a:off x="2393505" y="2858547"/>
          <a:ext cx="3524440" cy="331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80506724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115712232"/>
                    </a:ext>
                  </a:extLst>
                </a:gridCol>
              </a:tblGrid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41844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01570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82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2072" marR="92072" marT="46036" marB="46036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F67A35-50D0-4C45-9DEE-D5B6A817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15017"/>
              </p:ext>
            </p:extLst>
          </p:nvPr>
        </p:nvGraphicFramePr>
        <p:xfrm>
          <a:off x="6918521" y="4030577"/>
          <a:ext cx="1073730" cy="1010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65">
                  <a:extLst>
                    <a:ext uri="{9D8B030D-6E8A-4147-A177-3AD203B41FA5}">
                      <a16:colId xmlns:a16="http://schemas.microsoft.com/office/drawing/2014/main" val="1352360874"/>
                    </a:ext>
                  </a:extLst>
                </a:gridCol>
                <a:gridCol w="536865">
                  <a:extLst>
                    <a:ext uri="{9D8B030D-6E8A-4147-A177-3AD203B41FA5}">
                      <a16:colId xmlns:a16="http://schemas.microsoft.com/office/drawing/2014/main" val="3114405469"/>
                    </a:ext>
                  </a:extLst>
                </a:gridCol>
              </a:tblGrid>
              <a:tr h="505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3675"/>
                  </a:ext>
                </a:extLst>
              </a:tr>
              <a:tr h="505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6100" marR="56100" marT="28050" marB="28050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8640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D199B8-D987-40FF-973A-224FA2D589B4}"/>
              </a:ext>
            </a:extLst>
          </p:cNvPr>
          <p:cNvSpPr/>
          <p:nvPr/>
        </p:nvSpPr>
        <p:spPr>
          <a:xfrm>
            <a:off x="6215975" y="4370621"/>
            <a:ext cx="452761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67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200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계층의 특징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486400" y="980101"/>
            <a:ext cx="670560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학습해야 하는 매개변수가 없음</a:t>
            </a:r>
            <a:endParaRPr lang="en-US" altLang="ko-KR" dirty="0"/>
          </a:p>
          <a:p>
            <a:pPr lvl="1"/>
            <a:r>
              <a:rPr lang="ko-KR" altLang="en-US" dirty="0" err="1"/>
              <a:t>풀링은</a:t>
            </a:r>
            <a:r>
              <a:rPr lang="ko-KR" altLang="en-US" dirty="0"/>
              <a:t> 대상 영역에서 최댓값이나 평균을 취하는 명확한 처리이므로 특별히 학생의 대상이 아님</a:t>
            </a:r>
            <a:endParaRPr lang="en-US" altLang="ko-KR" dirty="0"/>
          </a:p>
          <a:p>
            <a:r>
              <a:rPr lang="ko-KR" altLang="en-US" dirty="0"/>
              <a:t>채널 수가 변하지 않음</a:t>
            </a:r>
            <a:endParaRPr lang="en-US" altLang="ko-KR" dirty="0"/>
          </a:p>
          <a:p>
            <a:pPr lvl="1"/>
            <a:r>
              <a:rPr lang="ko-KR" altLang="en-US" dirty="0" err="1"/>
              <a:t>풀링</a:t>
            </a:r>
            <a:r>
              <a:rPr lang="ko-KR" altLang="en-US" dirty="0"/>
              <a:t> 연산은 입력 데이터의 채널 수 그래도 출력 데이터로 내보냄</a:t>
            </a:r>
            <a:endParaRPr lang="en-US" altLang="ko-KR" dirty="0"/>
          </a:p>
          <a:p>
            <a:r>
              <a:rPr lang="ko-KR" altLang="en-US" dirty="0"/>
              <a:t>입력의 변화에 영향을 적게 받음</a:t>
            </a:r>
            <a:r>
              <a:rPr lang="en-US" altLang="ko-KR" dirty="0"/>
              <a:t>(</a:t>
            </a:r>
            <a:r>
              <a:rPr lang="ko-KR" altLang="en-US" dirty="0"/>
              <a:t>강건함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입력 데이터가 조금 변해도 </a:t>
            </a:r>
            <a:r>
              <a:rPr lang="ko-KR" altLang="en-US" dirty="0" err="1"/>
              <a:t>풀링의</a:t>
            </a:r>
            <a:r>
              <a:rPr lang="ko-KR" altLang="en-US" dirty="0"/>
              <a:t> 결과는 잘 변하지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922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640039" y="2875002"/>
            <a:ext cx="4911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CNN</a:t>
            </a:r>
            <a:r>
              <a:rPr lang="ko-KR" altLang="en-US" sz="6600" b="1" dirty="0"/>
              <a:t>의 등장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6400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551961" y="3198598"/>
            <a:ext cx="36400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067767" y="2875002"/>
            <a:ext cx="6056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대표 </a:t>
            </a:r>
            <a:r>
              <a:rPr lang="en-US" altLang="ko-KR" sz="6600" b="1" dirty="0"/>
              <a:t>CNN </a:t>
            </a:r>
            <a:r>
              <a:rPr lang="ko-KR" altLang="en-US" sz="6600" b="1" dirty="0"/>
              <a:t>모델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06776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124233" y="3198598"/>
            <a:ext cx="306776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25785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63985" y="980101"/>
            <a:ext cx="882801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870299-427D-445B-8990-87DA4806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ImageNet</a:t>
            </a:r>
            <a:r>
              <a:rPr lang="ko-KR" altLang="en-US" dirty="0"/>
              <a:t> 영상 데이터 베이스를 기반으로 한 </a:t>
            </a:r>
            <a:r>
              <a:rPr lang="en-US" altLang="ko-KR" dirty="0"/>
              <a:t>ILSVRC(ImageNet Large Scale Visual Recognition Challenge) 2012</a:t>
            </a:r>
            <a:r>
              <a:rPr lang="ko-KR" altLang="en-US" dirty="0"/>
              <a:t>의 우승은 캐나다 토론토 대학이 차지</a:t>
            </a:r>
            <a:endParaRPr lang="en-US" altLang="ko-KR" dirty="0"/>
          </a:p>
          <a:p>
            <a:r>
              <a:rPr lang="ko-KR" altLang="en-US" dirty="0"/>
              <a:t>당시 논문의 </a:t>
            </a:r>
            <a:r>
              <a:rPr lang="en-US" altLang="ko-KR" dirty="0"/>
              <a:t>1</a:t>
            </a:r>
            <a:r>
              <a:rPr lang="ko-KR" altLang="en-US" dirty="0"/>
              <a:t>저자가 </a:t>
            </a:r>
            <a:r>
              <a:rPr lang="en-US" altLang="ko-KR" dirty="0"/>
              <a:t>Alex </a:t>
            </a:r>
            <a:r>
              <a:rPr lang="en-US" altLang="ko-KR" dirty="0" err="1"/>
              <a:t>Khrizevsky</a:t>
            </a:r>
            <a:r>
              <a:rPr lang="ko-KR" altLang="en-US" dirty="0"/>
              <a:t>이고 그의 이름을 딴 </a:t>
            </a:r>
            <a:r>
              <a:rPr lang="en-US" altLang="ko-KR" dirty="0"/>
              <a:t>CNN </a:t>
            </a:r>
            <a:r>
              <a:rPr lang="ko-KR" altLang="en-US" dirty="0"/>
              <a:t>구조를 </a:t>
            </a:r>
            <a:r>
              <a:rPr lang="en-US" altLang="ko-KR" dirty="0" err="1"/>
              <a:t>AlexNet</a:t>
            </a:r>
            <a:r>
              <a:rPr lang="ko-KR" altLang="en-US" dirty="0"/>
              <a:t>이라 부름</a:t>
            </a:r>
            <a:endParaRPr lang="en-US" altLang="ko-KR" dirty="0"/>
          </a:p>
          <a:p>
            <a:r>
              <a:rPr lang="ko-KR" altLang="en-US" dirty="0"/>
              <a:t>당시 </a:t>
            </a:r>
            <a:r>
              <a:rPr lang="en-US" altLang="ko-KR" dirty="0"/>
              <a:t>GPU</a:t>
            </a:r>
            <a:r>
              <a:rPr lang="ko-KR" altLang="en-US" dirty="0"/>
              <a:t>를 사용하여 매우 의미 있는 결과를 얻었고 이후 연구자들은 </a:t>
            </a:r>
            <a:r>
              <a:rPr lang="en-US" altLang="ko-KR" dirty="0"/>
              <a:t>CNN </a:t>
            </a:r>
            <a:r>
              <a:rPr lang="ko-KR" altLang="en-US" dirty="0"/>
              <a:t>구조 설계 시 </a:t>
            </a:r>
            <a:r>
              <a:rPr lang="en-US" altLang="ko-KR" dirty="0"/>
              <a:t>GPU</a:t>
            </a:r>
            <a:r>
              <a:rPr lang="ko-KR" altLang="en-US" dirty="0"/>
              <a:t>를 사용하는 것을 당연시 </a:t>
            </a:r>
            <a:br>
              <a:rPr lang="en-US" altLang="ko-KR" dirty="0"/>
            </a:b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80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25785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63985" y="980101"/>
            <a:ext cx="882801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BAE8B32-2836-4F63-B4E6-075388FF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853" y="1417653"/>
            <a:ext cx="6602294" cy="3197196"/>
          </a:xfrm>
          <a:prstGeom prst="rect">
            <a:avLst/>
          </a:prstGeom>
        </p:spPr>
      </p:pic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C60337C3-5170-4657-9570-1970FDFE0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4595"/>
            <a:ext cx="10515600" cy="117236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은 총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convolution layer, 3</a:t>
            </a:r>
            <a:r>
              <a:rPr lang="ko-KR" altLang="en-US" dirty="0"/>
              <a:t>개의 </a:t>
            </a:r>
            <a:r>
              <a:rPr lang="en-US" altLang="ko-KR" dirty="0"/>
              <a:t>fully-connected layer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5594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49352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VGG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31721" y="980101"/>
            <a:ext cx="9860279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EF4CA1-8335-462F-8A16-D22E52D1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ILSVRC</a:t>
            </a:r>
            <a:r>
              <a:rPr lang="ko-KR" altLang="en-US" dirty="0"/>
              <a:t>에서 우승한 </a:t>
            </a:r>
            <a:r>
              <a:rPr lang="en-US" altLang="ko-KR" dirty="0" err="1"/>
              <a:t>GoogLeNet</a:t>
            </a:r>
            <a:r>
              <a:rPr lang="ko-KR" altLang="en-US" dirty="0"/>
              <a:t>과 함께 주목받은 팀은 </a:t>
            </a:r>
            <a:r>
              <a:rPr lang="en-US" altLang="ko-KR" dirty="0"/>
              <a:t>Oxford </a:t>
            </a:r>
            <a:r>
              <a:rPr lang="ko-KR" altLang="en-US" dirty="0"/>
              <a:t>대학교의 </a:t>
            </a:r>
            <a:r>
              <a:rPr lang="en-US" altLang="ko-KR" dirty="0" err="1"/>
              <a:t>VGGNet</a:t>
            </a:r>
            <a:r>
              <a:rPr lang="en-US" altLang="ko-KR" dirty="0"/>
              <a:t> </a:t>
            </a:r>
            <a:r>
              <a:rPr lang="ko-KR" altLang="en-US" dirty="0"/>
              <a:t>팀이며 근소한 차이로 </a:t>
            </a:r>
            <a:r>
              <a:rPr lang="en-US" altLang="ko-KR" dirty="0"/>
              <a:t>2</a:t>
            </a:r>
            <a:r>
              <a:rPr lang="ko-KR" altLang="en-US" dirty="0"/>
              <a:t>위를 차지</a:t>
            </a:r>
            <a:endParaRPr lang="en-US" altLang="ko-KR" dirty="0"/>
          </a:p>
          <a:p>
            <a:r>
              <a:rPr lang="ko-KR" altLang="en-US" dirty="0"/>
              <a:t>하지만 구조적인 측면에서 </a:t>
            </a:r>
            <a:r>
              <a:rPr lang="en-US" altLang="ko-KR" dirty="0" err="1"/>
              <a:t>GoogLeNet</a:t>
            </a:r>
            <a:r>
              <a:rPr lang="ko-KR" altLang="en-US" dirty="0"/>
              <a:t>보다 간단한 구조를 가지며 이해하기 쉽고 변형을 시키며 테스트가 용이 하여 </a:t>
            </a:r>
            <a:r>
              <a:rPr lang="en-US" altLang="ko-KR" dirty="0" err="1"/>
              <a:t>GoogLeNet</a:t>
            </a:r>
            <a:r>
              <a:rPr lang="ko-KR" altLang="en-US" dirty="0"/>
              <a:t>보다 더 많이 사용되는 편임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85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49352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VGG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31721" y="980101"/>
            <a:ext cx="9860279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EF4CA1-8335-462F-8A16-D22E52D1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VGG</a:t>
            </a:r>
            <a:r>
              <a:rPr lang="ko-KR" altLang="en-US" dirty="0"/>
              <a:t>는 </a:t>
            </a:r>
            <a:r>
              <a:rPr lang="en-US" altLang="ko-KR" dirty="0" err="1"/>
              <a:t>AlexNet</a:t>
            </a:r>
            <a:r>
              <a:rPr lang="ko-KR" altLang="en-US" dirty="0"/>
              <a:t>과 비교 했을 때 확실하게 깊이에서 차이가 있을 뿐 구조적으로는 크게 다르지 않음을 알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D27098-A10D-4038-AE06-B9BAD789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711450"/>
            <a:ext cx="7191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91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49352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VGG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31721" y="980101"/>
            <a:ext cx="9860279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90EF4CA1-8335-462F-8A16-D22E52D12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34320" cy="4351338"/>
              </a:xfrm>
            </p:spPr>
            <p:txBody>
              <a:bodyPr/>
              <a:lstStyle/>
              <a:p>
                <a:r>
                  <a:rPr lang="en-US" altLang="ko-KR" dirty="0"/>
                  <a:t>VGG</a:t>
                </a:r>
                <a:r>
                  <a:rPr lang="ko-KR" altLang="en-US" dirty="0"/>
                  <a:t>는 오직 깊이가 어떤 영향을 주는지 밝히기 위해서 </a:t>
                </a:r>
                <a:r>
                  <a:rPr lang="en-US" altLang="ko-KR" dirty="0"/>
                  <a:t>receptive field</a:t>
                </a:r>
                <a:r>
                  <a:rPr lang="ko-KR" altLang="en-US" dirty="0"/>
                  <a:t>의 크기는 가장 단한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ko-KR" altLang="en-US" dirty="0"/>
                  <a:t>으로 정함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3×3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기본으로 망이 깊은 </a:t>
                </a:r>
                <a:br>
                  <a:rPr lang="en-US" altLang="ko-KR" dirty="0"/>
                </a:br>
                <a:r>
                  <a:rPr lang="ko-KR" altLang="en-US" dirty="0"/>
                  <a:t>구조로부터 좋은 결과를 얻어냄</a:t>
                </a:r>
                <a:endParaRPr lang="en-US" altLang="ko-KR" dirty="0"/>
              </a:p>
              <a:p>
                <a:r>
                  <a:rPr lang="ko-KR" altLang="en-US" dirty="0"/>
                  <a:t>결정적인 단점은 파라미터의 개수가 너무 많다는 점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90EF4CA1-8335-462F-8A16-D22E52D12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34320" cy="4351338"/>
              </a:xfrm>
              <a:blipFill>
                <a:blip r:embed="rId2"/>
                <a:stretch>
                  <a:fillRect l="-1985" t="-2381" r="-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FE50D1-6DE8-4035-99D7-562874DC1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" b="-1"/>
          <a:stretch/>
        </p:blipFill>
        <p:spPr>
          <a:xfrm>
            <a:off x="6702458" y="1291472"/>
            <a:ext cx="4580029" cy="52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94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49352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VGG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31721" y="980101"/>
            <a:ext cx="9860279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D46B833-6BB5-45EC-BC59-5DACFA06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7" y="2450590"/>
            <a:ext cx="4737203" cy="2132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E6E789-49EC-4756-9EDD-4E9795FD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40" y="2450589"/>
            <a:ext cx="5350383" cy="21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19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15895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ResNet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054095" y="980101"/>
            <a:ext cx="913790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AA9E56-4BF9-436C-973B-6A1BBE3E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깊은 망의 문제점</a:t>
            </a:r>
            <a:endParaRPr lang="en-US" altLang="ko-KR" dirty="0"/>
          </a:p>
          <a:p>
            <a:pPr lvl="1"/>
            <a:r>
              <a:rPr lang="en-US" altLang="ko-KR" dirty="0"/>
              <a:t>Vanishing/Exploding Gradient</a:t>
            </a:r>
            <a:r>
              <a:rPr lang="ko-KR" altLang="en-US" dirty="0"/>
              <a:t>문제</a:t>
            </a:r>
            <a:r>
              <a:rPr lang="en-US" altLang="ko-KR" dirty="0"/>
              <a:t>: CNN</a:t>
            </a:r>
            <a:r>
              <a:rPr lang="ko-KR" altLang="en-US" dirty="0"/>
              <a:t>에서 파라미터를 업데이트 할 때</a:t>
            </a:r>
            <a:r>
              <a:rPr lang="en-US" altLang="ko-KR" dirty="0"/>
              <a:t>, gradient</a:t>
            </a:r>
            <a:r>
              <a:rPr lang="ko-KR" altLang="en-US" dirty="0"/>
              <a:t>의 값이 너무 크거나 작은 값으로 포화되어 더 이상 움직이지 않아 학습의 효과가 없어지거나 학습 속도가 너무 </a:t>
            </a:r>
            <a:r>
              <a:rPr lang="ko-KR" altLang="en-US" dirty="0" err="1"/>
              <a:t>느려지는</a:t>
            </a:r>
            <a:r>
              <a:rPr lang="ko-KR" altLang="en-US" dirty="0"/>
              <a:t> 문제</a:t>
            </a:r>
            <a:endParaRPr lang="en-US" altLang="ko-KR" dirty="0"/>
          </a:p>
          <a:p>
            <a:pPr lvl="1"/>
            <a:r>
              <a:rPr lang="ko-KR" altLang="en-US" dirty="0"/>
              <a:t>망이 깊어짐에 따라 파라미터의 수가 비례적으로 증가하여 </a:t>
            </a:r>
            <a:r>
              <a:rPr lang="en-US" altLang="ko-KR" dirty="0"/>
              <a:t>overfitting </a:t>
            </a:r>
            <a:r>
              <a:rPr lang="ko-KR" altLang="en-US" dirty="0"/>
              <a:t>문제가 발생하거나 오히려 정확도가 낮아지는 문제</a:t>
            </a:r>
          </a:p>
        </p:txBody>
      </p:sp>
    </p:spTree>
    <p:extLst>
      <p:ext uri="{BB962C8B-B14F-4D97-AF65-F5344CB8AC3E}">
        <p14:creationId xmlns:p14="http://schemas.microsoft.com/office/powerpoint/2010/main" val="3511247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15895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ResNet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054095" y="980101"/>
            <a:ext cx="913790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AA9E56-4BF9-436C-973B-6A1BBE3E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팀은 일반적인 </a:t>
            </a:r>
            <a:r>
              <a:rPr lang="en-US" altLang="ko-KR" dirty="0"/>
              <a:t>CNN </a:t>
            </a:r>
            <a:r>
              <a:rPr lang="ko-KR" altLang="en-US" dirty="0"/>
              <a:t>모델이 </a:t>
            </a:r>
            <a:r>
              <a:rPr lang="en-US" altLang="ko-KR" dirty="0"/>
              <a:t>Layer</a:t>
            </a:r>
            <a:r>
              <a:rPr lang="ko-KR" altLang="en-US" dirty="0"/>
              <a:t>가 증가함에 따라 </a:t>
            </a:r>
            <a:br>
              <a:rPr lang="en-US" altLang="ko-KR" dirty="0"/>
            </a:br>
            <a:r>
              <a:rPr lang="ko-KR" altLang="en-US" dirty="0"/>
              <a:t>성능이  더욱 악화되는 것을 </a:t>
            </a:r>
            <a:r>
              <a:rPr lang="en-US" altLang="ko-KR" dirty="0"/>
              <a:t>CIFAR-10 </a:t>
            </a:r>
            <a:r>
              <a:rPr lang="ko-KR" altLang="en-US" dirty="0"/>
              <a:t>데이터를 가지고 실험함</a:t>
            </a:r>
            <a:endParaRPr lang="en-US" altLang="ko-KR" dirty="0"/>
          </a:p>
          <a:p>
            <a:r>
              <a:rPr lang="ko-KR" altLang="en-US" dirty="0"/>
              <a:t>망이 깊어지면 더 좋은 성능이 나와야 할 거 같은 직관과 다른 결과를 해결하기 위해서 </a:t>
            </a:r>
            <a:r>
              <a:rPr lang="en-US" altLang="ko-KR" dirty="0"/>
              <a:t>deep residual learning </a:t>
            </a:r>
            <a:r>
              <a:rPr lang="ko-KR" altLang="en-US" dirty="0"/>
              <a:t>개념을 도입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6520B-2B7A-492A-BB8B-0041EC1F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45" y="3652508"/>
            <a:ext cx="6972109" cy="26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2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15895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ResNet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054095" y="980101"/>
            <a:ext cx="913790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AA9E56-4BF9-436C-973B-6A1BBE3E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ResNet</a:t>
            </a:r>
            <a:r>
              <a:rPr lang="ko-KR" altLang="en-US" dirty="0"/>
              <a:t>의 핵심 아이디어는 </a:t>
            </a:r>
            <a:r>
              <a:rPr lang="en-US" altLang="ko-KR" dirty="0"/>
              <a:t>residual block</a:t>
            </a:r>
            <a:r>
              <a:rPr lang="ko-KR" altLang="en-US" dirty="0"/>
              <a:t>을 도입하는 것</a:t>
            </a:r>
            <a:endParaRPr lang="en-US" altLang="ko-KR" dirty="0"/>
          </a:p>
          <a:p>
            <a:r>
              <a:rPr lang="en-US" altLang="ko-KR" dirty="0"/>
              <a:t>Gradient</a:t>
            </a:r>
            <a:r>
              <a:rPr lang="ko-KR" altLang="en-US" dirty="0"/>
              <a:t>가 잘 흐를 수 있도록 일종의 지름길</a:t>
            </a:r>
            <a:r>
              <a:rPr lang="en-US" altLang="ko-KR" dirty="0"/>
              <a:t>(shortcut, skip connection)</a:t>
            </a:r>
            <a:r>
              <a:rPr lang="ko-KR" altLang="en-US" dirty="0"/>
              <a:t>을 만들어주는 것</a:t>
            </a:r>
            <a:endParaRPr lang="en-US" altLang="ko-KR" dirty="0"/>
          </a:p>
          <a:p>
            <a:r>
              <a:rPr lang="en-US" altLang="ko-KR" dirty="0"/>
              <a:t>Residual block</a:t>
            </a:r>
            <a:r>
              <a:rPr lang="ko-KR" altLang="en-US" dirty="0"/>
              <a:t>이 앙상블 모델을 구축하는 것과 비슷한 효과를 줄 수 있다고 주장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1E3E03-37DE-469F-8111-4EFA00AA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562" y="1980044"/>
            <a:ext cx="4817238" cy="28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6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641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MLP</a:t>
            </a:r>
            <a:r>
              <a:rPr lang="ko-KR" altLang="en-US" b="1" dirty="0"/>
              <a:t>의 문제점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14614" y="1027907"/>
            <a:ext cx="747738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MLP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topology</a:t>
            </a:r>
            <a:r>
              <a:rPr lang="ko-KR" altLang="en-US" dirty="0"/>
              <a:t>를 고려하지 않음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Input</a:t>
            </a:r>
            <a:r>
              <a:rPr lang="ko-KR" altLang="en-US" dirty="0"/>
              <a:t>의 지역적인 정보를 활용하지 못함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데이터의</a:t>
            </a:r>
            <a:r>
              <a:rPr lang="en-US" altLang="ko-KR" dirty="0"/>
              <a:t> </a:t>
            </a:r>
            <a:r>
              <a:rPr lang="ko-KR" altLang="en-US" dirty="0"/>
              <a:t>형상이 무시됨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필기체 인식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F5EFE1-8DD3-4E9B-A79A-804C6CE6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9393"/>
            <a:ext cx="4857750" cy="2895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204B27-67CD-4CC3-B07A-4AAD0913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2" y="3779241"/>
            <a:ext cx="4762500" cy="2905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9A2842-3616-4B26-A07D-A8C24FC2ACB6}"/>
              </a:ext>
            </a:extLst>
          </p:cNvPr>
          <p:cNvSpPr txBox="1"/>
          <p:nvPr/>
        </p:nvSpPr>
        <p:spPr>
          <a:xfrm>
            <a:off x="9525385" y="6450327"/>
            <a:ext cx="17331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</a:t>
            </a:r>
            <a:r>
              <a:rPr lang="en-US" altLang="ko-KR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https://laonple.blog.me/220587920012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04143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641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MLP</a:t>
            </a:r>
            <a:r>
              <a:rPr lang="ko-KR" altLang="en-US" b="1" dirty="0"/>
              <a:t>의 문제점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14614" y="1027907"/>
            <a:ext cx="747738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297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Input</a:t>
            </a:r>
            <a:r>
              <a:rPr lang="ko-KR" altLang="en-US" dirty="0"/>
              <a:t>의 크기가 달라지거나</a:t>
            </a:r>
            <a:r>
              <a:rPr lang="en-US" altLang="ko-KR" dirty="0"/>
              <a:t>, </a:t>
            </a:r>
            <a:r>
              <a:rPr lang="ko-KR" altLang="en-US" dirty="0"/>
              <a:t>이미지가 회전되거나</a:t>
            </a:r>
            <a:r>
              <a:rPr lang="en-US" altLang="ko-KR" dirty="0"/>
              <a:t>, </a:t>
            </a:r>
            <a:r>
              <a:rPr lang="ko-KR" altLang="en-US" dirty="0"/>
              <a:t>약간의 변화만 생겨도 새로운 학습 데이터를 넣어주지 않으면 좋은 정확도를 기대하기 힘듦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AE4BCD-7FAA-428E-BF37-A844C26A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57" y="1690688"/>
            <a:ext cx="4844773" cy="3870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E32EB1-D3D6-4EF6-9AA1-885593A4E067}"/>
              </a:ext>
            </a:extLst>
          </p:cNvPr>
          <p:cNvSpPr txBox="1"/>
          <p:nvPr/>
        </p:nvSpPr>
        <p:spPr>
          <a:xfrm>
            <a:off x="8837488" y="5560990"/>
            <a:ext cx="17331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</a:t>
            </a:r>
            <a:r>
              <a:rPr lang="en-US" altLang="ko-KR" sz="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https://laonple.blog.me/220587920012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39922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853441" cy="1325563"/>
          </a:xfrm>
        </p:spPr>
        <p:txBody>
          <a:bodyPr>
            <a:normAutofit/>
          </a:bodyPr>
          <a:lstStyle/>
          <a:p>
            <a:r>
              <a:rPr lang="ko-KR" altLang="en-US" b="1" err="1"/>
              <a:t>합성곱</a:t>
            </a:r>
            <a:r>
              <a:rPr lang="ko-KR" altLang="en-US" b="1" dirty="0"/>
              <a:t> 신경망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691640" y="980101"/>
            <a:ext cx="7500360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(Convolutional Neural Network)</a:t>
            </a:r>
            <a:r>
              <a:rPr lang="ko-KR" altLang="en-US" dirty="0"/>
              <a:t>은 이미지 인식과 음성인식 등 다양한 곳에서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특히 이미지 인식 분야에서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기법은 거의 </a:t>
            </a:r>
            <a:r>
              <a:rPr lang="en-US" altLang="ko-KR" dirty="0"/>
              <a:t>CNN</a:t>
            </a:r>
            <a:r>
              <a:rPr lang="ko-KR" altLang="en-US" dirty="0"/>
              <a:t>을 기반으로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Input</a:t>
            </a:r>
            <a:r>
              <a:rPr lang="ko-KR" altLang="en-US" dirty="0"/>
              <a:t>의 지역적인 정보를 활용한 구조</a:t>
            </a:r>
          </a:p>
        </p:txBody>
      </p:sp>
    </p:spTree>
    <p:extLst>
      <p:ext uri="{BB962C8B-B14F-4D97-AF65-F5344CB8AC3E}">
        <p14:creationId xmlns:p14="http://schemas.microsoft.com/office/powerpoint/2010/main" val="267798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6124663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Fully-connected Layer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962861" y="980101"/>
            <a:ext cx="5229139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23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지금까지 본 신경망의 구조는 인접하는 계층의 모든 뉴런과 결합된 구조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이를 </a:t>
            </a:r>
            <a:r>
              <a:rPr lang="en-US" altLang="ko-KR" dirty="0"/>
              <a:t>Fully-connected layer</a:t>
            </a:r>
            <a:r>
              <a:rPr lang="ko-KR" altLang="en-US" dirty="0"/>
              <a:t>라고 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CF3E44-3934-43C2-9827-0194B3FEF573}"/>
              </a:ext>
            </a:extLst>
          </p:cNvPr>
          <p:cNvSpPr/>
          <p:nvPr/>
        </p:nvSpPr>
        <p:spPr>
          <a:xfrm>
            <a:off x="1090569" y="3707934"/>
            <a:ext cx="763398" cy="23321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AA2369-6E06-4B50-927B-73059F916850}"/>
              </a:ext>
            </a:extLst>
          </p:cNvPr>
          <p:cNvSpPr/>
          <p:nvPr/>
        </p:nvSpPr>
        <p:spPr>
          <a:xfrm>
            <a:off x="2182536" y="3707933"/>
            <a:ext cx="763398" cy="23321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0A147-779E-4372-9ECD-D7B5CB5D29E3}"/>
              </a:ext>
            </a:extLst>
          </p:cNvPr>
          <p:cNvSpPr/>
          <p:nvPr/>
        </p:nvSpPr>
        <p:spPr>
          <a:xfrm>
            <a:off x="3274503" y="3707932"/>
            <a:ext cx="763398" cy="23321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A50C90-4AE8-43A6-9571-23EC3497F1A1}"/>
              </a:ext>
            </a:extLst>
          </p:cNvPr>
          <p:cNvSpPr/>
          <p:nvPr/>
        </p:nvSpPr>
        <p:spPr>
          <a:xfrm>
            <a:off x="4366819" y="3707931"/>
            <a:ext cx="763398" cy="23321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1E441E-D38B-472C-B10E-D638A0D23D97}"/>
              </a:ext>
            </a:extLst>
          </p:cNvPr>
          <p:cNvSpPr/>
          <p:nvPr/>
        </p:nvSpPr>
        <p:spPr>
          <a:xfrm>
            <a:off x="5458437" y="3707932"/>
            <a:ext cx="763398" cy="23321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78E7A-C851-4A83-A572-92AF08114DB5}"/>
              </a:ext>
            </a:extLst>
          </p:cNvPr>
          <p:cNvSpPr/>
          <p:nvPr/>
        </p:nvSpPr>
        <p:spPr>
          <a:xfrm>
            <a:off x="6550753" y="3707931"/>
            <a:ext cx="763398" cy="23321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8124A-4425-4075-AB21-462F908BFB8F}"/>
              </a:ext>
            </a:extLst>
          </p:cNvPr>
          <p:cNvSpPr/>
          <p:nvPr/>
        </p:nvSpPr>
        <p:spPr>
          <a:xfrm>
            <a:off x="7642371" y="3707932"/>
            <a:ext cx="763398" cy="23321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66110A-EB3E-4728-8C26-670353EDB0E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853967" y="4874003"/>
            <a:ext cx="328569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CF10E7-B258-42D8-A6F4-F46BD56543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945934" y="4874002"/>
            <a:ext cx="328569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E36B70-AF40-42C1-8DCE-B1DC9C927F6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037901" y="4874001"/>
            <a:ext cx="328918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6EC0F6-EAFC-4CB5-B029-6BCD8947B62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30217" y="4874001"/>
            <a:ext cx="328220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2B8CD50-08D4-4DA0-9294-6BBBAB7E154F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6221835" y="4874001"/>
            <a:ext cx="328918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6641579-F1C7-4608-913A-91EF97009973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 flipV="1">
            <a:off x="7314151" y="4874001"/>
            <a:ext cx="328220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E90E4EF-8CAE-4707-B108-B5886B048C29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405769" y="4874001"/>
            <a:ext cx="328918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5AEC23-54FA-4872-A759-380622381739}"/>
              </a:ext>
            </a:extLst>
          </p:cNvPr>
          <p:cNvSpPr/>
          <p:nvPr/>
        </p:nvSpPr>
        <p:spPr>
          <a:xfrm>
            <a:off x="8734687" y="3707931"/>
            <a:ext cx="763398" cy="233213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Soft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11869A-3313-44CB-AFF7-153E15743AB5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9498085" y="4874001"/>
            <a:ext cx="32822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6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85845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CNN </a:t>
            </a:r>
            <a:r>
              <a:rPr lang="ko-KR" altLang="en-US" b="1" dirty="0"/>
              <a:t>구조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24044" y="980101"/>
            <a:ext cx="856795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23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CNN</a:t>
            </a:r>
            <a:r>
              <a:rPr lang="ko-KR" altLang="en-US" dirty="0"/>
              <a:t>에서는 </a:t>
            </a:r>
            <a:r>
              <a:rPr lang="en-US" altLang="ko-KR" dirty="0"/>
              <a:t>Convolution Layer</a:t>
            </a:r>
            <a:r>
              <a:rPr lang="ko-KR" altLang="en-US" dirty="0"/>
              <a:t>와 </a:t>
            </a:r>
            <a:r>
              <a:rPr lang="en-US" altLang="ko-KR" dirty="0"/>
              <a:t>Pooling Layer</a:t>
            </a:r>
            <a:r>
              <a:rPr lang="ko-KR" altLang="en-US" dirty="0"/>
              <a:t>가 추가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Conv-</a:t>
            </a:r>
            <a:r>
              <a:rPr lang="en-US" altLang="ko-KR" dirty="0" err="1"/>
              <a:t>ReLU</a:t>
            </a:r>
            <a:r>
              <a:rPr lang="en-US" altLang="ko-KR" dirty="0"/>
              <a:t>-Pooling</a:t>
            </a:r>
            <a:r>
              <a:rPr lang="ko-KR" altLang="en-US" dirty="0"/>
              <a:t> 흐름으로 연결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CF3E44-3934-43C2-9827-0194B3FEF573}"/>
              </a:ext>
            </a:extLst>
          </p:cNvPr>
          <p:cNvSpPr/>
          <p:nvPr/>
        </p:nvSpPr>
        <p:spPr>
          <a:xfrm>
            <a:off x="1090569" y="3221372"/>
            <a:ext cx="577093" cy="23321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AA2369-6E06-4B50-927B-73059F916850}"/>
              </a:ext>
            </a:extLst>
          </p:cNvPr>
          <p:cNvSpPr/>
          <p:nvPr/>
        </p:nvSpPr>
        <p:spPr>
          <a:xfrm>
            <a:off x="1807827" y="3221363"/>
            <a:ext cx="577093" cy="23321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ReLU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E0A147-779E-4372-9ECD-D7B5CB5D29E3}"/>
              </a:ext>
            </a:extLst>
          </p:cNvPr>
          <p:cNvSpPr/>
          <p:nvPr/>
        </p:nvSpPr>
        <p:spPr>
          <a:xfrm>
            <a:off x="2525085" y="3221362"/>
            <a:ext cx="577093" cy="233213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Pool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66110A-EB3E-4728-8C26-670353EDB0E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667662" y="4387433"/>
            <a:ext cx="140165" cy="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CF10E7-B258-42D8-A6F4-F46BD56543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384920" y="4387432"/>
            <a:ext cx="140165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E36B70-AF40-42C1-8DCE-B1DC9C927F69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3102178" y="4387431"/>
            <a:ext cx="302877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5B029B-066B-4A64-8714-3ED18D5E4605}"/>
              </a:ext>
            </a:extLst>
          </p:cNvPr>
          <p:cNvSpPr/>
          <p:nvPr/>
        </p:nvSpPr>
        <p:spPr>
          <a:xfrm>
            <a:off x="3405055" y="3221361"/>
            <a:ext cx="577093" cy="23321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6181B8-40AF-4146-B3FA-6206D7B47D11}"/>
              </a:ext>
            </a:extLst>
          </p:cNvPr>
          <p:cNvSpPr/>
          <p:nvPr/>
        </p:nvSpPr>
        <p:spPr>
          <a:xfrm>
            <a:off x="4123274" y="3221360"/>
            <a:ext cx="577093" cy="23321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ReLU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456356-E395-4FDF-ABD4-BD6F619C6468}"/>
              </a:ext>
            </a:extLst>
          </p:cNvPr>
          <p:cNvSpPr/>
          <p:nvPr/>
        </p:nvSpPr>
        <p:spPr>
          <a:xfrm>
            <a:off x="4839571" y="3221357"/>
            <a:ext cx="577093" cy="233213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Pool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097FD10-4D74-442C-B6D9-5935D86E7880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3982148" y="4387430"/>
            <a:ext cx="141126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82763E-1D9B-44F5-9E8C-DF27E93CB06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4700367" y="4387427"/>
            <a:ext cx="139204" cy="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7E57DF-C40E-444F-8517-CEF43D7E36D1}"/>
              </a:ext>
            </a:extLst>
          </p:cNvPr>
          <p:cNvSpPr/>
          <p:nvPr/>
        </p:nvSpPr>
        <p:spPr>
          <a:xfrm>
            <a:off x="5719541" y="3221368"/>
            <a:ext cx="577093" cy="23321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EC42CF-A2F2-4C86-93AD-9F0B99A14095}"/>
              </a:ext>
            </a:extLst>
          </p:cNvPr>
          <p:cNvSpPr/>
          <p:nvPr/>
        </p:nvSpPr>
        <p:spPr>
          <a:xfrm>
            <a:off x="6435838" y="3221367"/>
            <a:ext cx="577093" cy="23321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ReLU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391704-0F75-4479-A761-3838C1EFD9E1}"/>
              </a:ext>
            </a:extLst>
          </p:cNvPr>
          <p:cNvSpPr/>
          <p:nvPr/>
        </p:nvSpPr>
        <p:spPr>
          <a:xfrm>
            <a:off x="7152135" y="3221364"/>
            <a:ext cx="577093" cy="233213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Pool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A6F75E6-14BD-4826-AF45-94F4B115E43E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6296634" y="4387437"/>
            <a:ext cx="139204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8D548B-3C2E-44CA-98BB-C805475E01A3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7012931" y="4387434"/>
            <a:ext cx="139204" cy="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F37134-EB50-4F20-B488-DBA22F65EE83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5416664" y="4387427"/>
            <a:ext cx="302877" cy="1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24E5B47-6CA8-43CC-BB70-27BE247BE432}"/>
              </a:ext>
            </a:extLst>
          </p:cNvPr>
          <p:cNvSpPr/>
          <p:nvPr/>
        </p:nvSpPr>
        <p:spPr>
          <a:xfrm>
            <a:off x="7948220" y="3221358"/>
            <a:ext cx="577093" cy="23321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96500-A0CF-40B1-A437-DECC805C6CE7}"/>
              </a:ext>
            </a:extLst>
          </p:cNvPr>
          <p:cNvSpPr/>
          <p:nvPr/>
        </p:nvSpPr>
        <p:spPr>
          <a:xfrm>
            <a:off x="8744305" y="3221358"/>
            <a:ext cx="577093" cy="23321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ReLU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BE99E5-F525-4D46-AE19-F5AD6F3305D0}"/>
              </a:ext>
            </a:extLst>
          </p:cNvPr>
          <p:cNvSpPr/>
          <p:nvPr/>
        </p:nvSpPr>
        <p:spPr>
          <a:xfrm>
            <a:off x="9494855" y="3221358"/>
            <a:ext cx="577093" cy="23321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715E211-F869-44A6-87F9-2229A6BAE2C8}"/>
              </a:ext>
            </a:extLst>
          </p:cNvPr>
          <p:cNvCxnSpPr>
            <a:cxnSpLocks/>
            <a:stCxn id="64" idx="1"/>
            <a:endCxn id="63" idx="3"/>
          </p:cNvCxnSpPr>
          <p:nvPr/>
        </p:nvCxnSpPr>
        <p:spPr>
          <a:xfrm flipH="1">
            <a:off x="8525313" y="4387428"/>
            <a:ext cx="21899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D65A497-92EF-4FD5-9CEC-CE8D2AC668CF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flipH="1">
            <a:off x="9321398" y="4387428"/>
            <a:ext cx="1734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6D69A42-7E56-4879-89E2-6241B1AEE79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10071948" y="4387427"/>
            <a:ext cx="190500" cy="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A1B087C-3116-4126-9C02-6FFDADEBC51A}"/>
              </a:ext>
            </a:extLst>
          </p:cNvPr>
          <p:cNvSpPr/>
          <p:nvPr/>
        </p:nvSpPr>
        <p:spPr>
          <a:xfrm>
            <a:off x="10262448" y="3221357"/>
            <a:ext cx="577093" cy="233213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Soft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15FE7E9-8AC6-4B1E-B0C9-10316F752339}"/>
              </a:ext>
            </a:extLst>
          </p:cNvPr>
          <p:cNvCxnSpPr>
            <a:cxnSpLocks/>
            <a:stCxn id="63" idx="1"/>
            <a:endCxn id="37" idx="3"/>
          </p:cNvCxnSpPr>
          <p:nvPr/>
        </p:nvCxnSpPr>
        <p:spPr>
          <a:xfrm flipH="1">
            <a:off x="7729228" y="4387428"/>
            <a:ext cx="218992" cy="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AB73D02-0D55-44DE-B4B4-3461E97A38F3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10839541" y="4387427"/>
            <a:ext cx="26189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6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273297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참고</a:t>
            </a:r>
            <a:r>
              <a:rPr lang="en-US" altLang="ko-KR" b="1" dirty="0"/>
              <a:t>) SoftMax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111496" y="980101"/>
            <a:ext cx="7080504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812"/>
            <a:ext cx="10515600" cy="347054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함수는 입력 받은 값을 출력으로 </a:t>
            </a:r>
            <a:r>
              <a:rPr lang="en-US" altLang="ko-KR" dirty="0"/>
              <a:t>0~1 </a:t>
            </a:r>
            <a:r>
              <a:rPr lang="ko-KR" altLang="en-US" dirty="0"/>
              <a:t>사이의 값으로 모두 정규화 하여 </a:t>
            </a:r>
            <a:r>
              <a:rPr lang="ko-KR" altLang="en-US" dirty="0" err="1"/>
              <a:t>출력값들의</a:t>
            </a:r>
            <a:r>
              <a:rPr lang="ko-KR" altLang="en-US" dirty="0"/>
              <a:t> 총합은 항상 </a:t>
            </a:r>
            <a:r>
              <a:rPr lang="en-US" altLang="ko-KR" dirty="0"/>
              <a:t>1</a:t>
            </a:r>
            <a:r>
              <a:rPr lang="ko-KR" altLang="en-US" dirty="0"/>
              <a:t>이 되는 특성을 가지는 함수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분류 하고 싶은 클래스 수 만큼 출력으로 구성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가장 큰 출력 값을 부여 받은 클래스가 확률이 가장 높은 것으로 이용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Softmax</a:t>
            </a:r>
            <a:r>
              <a:rPr lang="ko-KR" altLang="en-US" dirty="0"/>
              <a:t>함수는 값의 편차를 확대시켜 큰 값은 상대적으로 더 크게</a:t>
            </a:r>
            <a:r>
              <a:rPr lang="en-US" altLang="ko-KR" dirty="0"/>
              <a:t>, </a:t>
            </a:r>
            <a:r>
              <a:rPr lang="ko-KR" altLang="en-US" dirty="0"/>
              <a:t>작은 값은 상대적으로 더 작게 만드는 정규화 함수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6FAA3B-A950-4052-91D1-1BC744E9A592}"/>
                  </a:ext>
                </a:extLst>
              </p:cNvPr>
              <p:cNvSpPr txBox="1"/>
              <p:nvPr/>
            </p:nvSpPr>
            <p:spPr>
              <a:xfrm>
                <a:off x="4315968" y="1446601"/>
                <a:ext cx="2684261" cy="1150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6FAA3B-A950-4052-91D1-1BC744E9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68" y="1446601"/>
                <a:ext cx="2684261" cy="11509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09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7134</TotalTime>
  <Words>1385</Words>
  <Application>Microsoft Office PowerPoint</Application>
  <PresentationFormat>와이드스크린</PresentationFormat>
  <Paragraphs>729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Cambria Math</vt:lpstr>
      <vt:lpstr>Office 테마</vt:lpstr>
      <vt:lpstr>파이토치를 이용한 딥러닝</vt:lpstr>
      <vt:lpstr>목차</vt:lpstr>
      <vt:lpstr>PowerPoint 프레젠테이션</vt:lpstr>
      <vt:lpstr>MLP의 문제점</vt:lpstr>
      <vt:lpstr>MLP의 문제점</vt:lpstr>
      <vt:lpstr>합성곱 신경망</vt:lpstr>
      <vt:lpstr>Fully-connected Layer</vt:lpstr>
      <vt:lpstr>CNN 구조</vt:lpstr>
      <vt:lpstr>(참고) SoftMax</vt:lpstr>
      <vt:lpstr>(참고) SoftMax</vt:lpstr>
      <vt:lpstr>PowerPoint 프레젠테이션</vt:lpstr>
      <vt:lpstr>Convolution</vt:lpstr>
      <vt:lpstr>합성곱 연산</vt:lpstr>
      <vt:lpstr>합성곱 연산</vt:lpstr>
      <vt:lpstr>합성곱 연산</vt:lpstr>
      <vt:lpstr>합성곱 연산</vt:lpstr>
      <vt:lpstr>합성곱 연산</vt:lpstr>
      <vt:lpstr>합성곱 연산의 편향(bias)</vt:lpstr>
      <vt:lpstr>패딩 (Padding)</vt:lpstr>
      <vt:lpstr>스트라이드 (Stride)</vt:lpstr>
      <vt:lpstr>스트라이드 (Stride)</vt:lpstr>
      <vt:lpstr>출력 크기 계산 공식</vt:lpstr>
      <vt:lpstr>3차원 데이터의 합성곱 연산</vt:lpstr>
      <vt:lpstr>3차원 데이터의 합성곱 연산</vt:lpstr>
      <vt:lpstr>풀링 계층(Pooling)</vt:lpstr>
      <vt:lpstr>풀링 계층(Pooling)</vt:lpstr>
      <vt:lpstr>풀링 계층(Pooling)</vt:lpstr>
      <vt:lpstr>풀링 계층(Pooling)</vt:lpstr>
      <vt:lpstr>풀링 계층의 특징</vt:lpstr>
      <vt:lpstr>PowerPoint 프레젠테이션</vt:lpstr>
      <vt:lpstr>AlexNet</vt:lpstr>
      <vt:lpstr>AlexNet</vt:lpstr>
      <vt:lpstr>VGG</vt:lpstr>
      <vt:lpstr>VGG</vt:lpstr>
      <vt:lpstr>VGG</vt:lpstr>
      <vt:lpstr>VGG</vt:lpstr>
      <vt:lpstr>ResNet</vt:lpstr>
      <vt:lpstr>ResNet</vt:lpstr>
      <vt:lpstr>ResNet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86</cp:revision>
  <dcterms:created xsi:type="dcterms:W3CDTF">2019-07-12T12:47:24Z</dcterms:created>
  <dcterms:modified xsi:type="dcterms:W3CDTF">2019-09-06T07:57:01Z</dcterms:modified>
</cp:coreProperties>
</file>