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5" r:id="rId3"/>
    <p:sldId id="469" r:id="rId4"/>
    <p:sldId id="470" r:id="rId5"/>
    <p:sldId id="471" r:id="rId6"/>
    <p:sldId id="259" r:id="rId7"/>
    <p:sldId id="428" r:id="rId8"/>
    <p:sldId id="475" r:id="rId9"/>
    <p:sldId id="476" r:id="rId10"/>
    <p:sldId id="477" r:id="rId11"/>
    <p:sldId id="472" r:id="rId12"/>
    <p:sldId id="473" r:id="rId13"/>
    <p:sldId id="474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8" r:id="rId23"/>
    <p:sldId id="486" r:id="rId24"/>
    <p:sldId id="487" r:id="rId25"/>
    <p:sldId id="29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딥러닝</a:t>
            </a:r>
            <a:r>
              <a:rPr lang="ko-KR" altLang="en-US" sz="3600" dirty="0"/>
              <a:t> 개론 </a:t>
            </a:r>
            <a:r>
              <a:rPr lang="en-US" altLang="ko-KR" sz="3600" dirty="0"/>
              <a:t>(</a:t>
            </a:r>
            <a:r>
              <a:rPr lang="ko-KR" altLang="en-US" sz="3600" dirty="0"/>
              <a:t>실습</a:t>
            </a:r>
            <a:r>
              <a:rPr lang="en-US" altLang="ko-KR" sz="3600" dirty="0"/>
              <a:t>)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2437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및 기본 세팅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2569" y="980101"/>
            <a:ext cx="652943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EA65926-0A2B-4E6A-A05E-395703AC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22490"/>
            <a:ext cx="4981650" cy="3955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3D91CE-9306-40A8-A7C6-5DB7E2AB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5400"/>
            <a:ext cx="4561776" cy="10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2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2437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및 기본 세팅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2569" y="980101"/>
            <a:ext cx="652943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BDB9D32-A120-405C-A823-7CAB421B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90012"/>
            <a:ext cx="3248025" cy="1400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601B20-0FCF-44DA-B678-5F1440F9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89511"/>
            <a:ext cx="5667375" cy="2466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5F9217-166D-4E8C-BD6A-BBF7F4D50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638" y="1642883"/>
            <a:ext cx="4663163" cy="465341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D4B8EF-8216-4D23-98BF-F4454CA329F9}"/>
              </a:ext>
            </a:extLst>
          </p:cNvPr>
          <p:cNvCxnSpPr/>
          <p:nvPr/>
        </p:nvCxnSpPr>
        <p:spPr>
          <a:xfrm>
            <a:off x="7499758" y="3429000"/>
            <a:ext cx="2483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38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2437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및 기본 세팅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2569" y="980101"/>
            <a:ext cx="652943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mnist ì´ë¯¸ì§ì ëí ì´ë¯¸ì§ ê²ìê²°ê³¼">
            <a:extLst>
              <a:ext uri="{FF2B5EF4-FFF2-40B4-BE49-F238E27FC236}">
                <a16:creationId xmlns:a16="http://schemas.microsoft.com/office/drawing/2014/main" id="{7794029E-9444-4F50-AA49-7868F2E5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72" y="2681416"/>
            <a:ext cx="23336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17A2E-4B55-49A7-A4A6-8EF19F29AA07}"/>
                  </a:ext>
                </a:extLst>
              </p:cNvPr>
              <p:cNvSpPr txBox="1"/>
              <p:nvPr/>
            </p:nvSpPr>
            <p:spPr>
              <a:xfrm>
                <a:off x="1722177" y="4948366"/>
                <a:ext cx="1057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28×28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17A2E-4B55-49A7-A4A6-8EF19F29A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77" y="4948366"/>
                <a:ext cx="10570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148FA26-8244-4E8B-BC82-4EC5EDB2F82E}"/>
              </a:ext>
            </a:extLst>
          </p:cNvPr>
          <p:cNvSpPr/>
          <p:nvPr/>
        </p:nvSpPr>
        <p:spPr>
          <a:xfrm>
            <a:off x="3496057" y="3630333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A4600D-8834-4913-9511-F783380F6C6D}"/>
              </a:ext>
            </a:extLst>
          </p:cNvPr>
          <p:cNvSpPr/>
          <p:nvPr/>
        </p:nvSpPr>
        <p:spPr>
          <a:xfrm>
            <a:off x="4055802" y="2055994"/>
            <a:ext cx="493423" cy="351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784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17691-6CA5-48A6-93C6-3B3D6D667D81}"/>
              </a:ext>
            </a:extLst>
          </p:cNvPr>
          <p:cNvSpPr txBox="1"/>
          <p:nvPr/>
        </p:nvSpPr>
        <p:spPr>
          <a:xfrm>
            <a:off x="3916830" y="563709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D7FE9FF-AA64-4921-87AE-C67CFFF0A9B8}"/>
              </a:ext>
            </a:extLst>
          </p:cNvPr>
          <p:cNvSpPr/>
          <p:nvPr/>
        </p:nvSpPr>
        <p:spPr>
          <a:xfrm>
            <a:off x="4688363" y="3630333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AF2A05-8943-467B-B90E-F56CCB90F6B3}"/>
              </a:ext>
            </a:extLst>
          </p:cNvPr>
          <p:cNvSpPr/>
          <p:nvPr/>
        </p:nvSpPr>
        <p:spPr>
          <a:xfrm>
            <a:off x="6392955" y="2540110"/>
            <a:ext cx="493423" cy="2549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500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28CE8-560F-425B-A324-D6170569FA8C}"/>
              </a:ext>
            </a:extLst>
          </p:cNvPr>
          <p:cNvSpPr/>
          <p:nvPr/>
        </p:nvSpPr>
        <p:spPr>
          <a:xfrm>
            <a:off x="8624281" y="2906131"/>
            <a:ext cx="493423" cy="1632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256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F17FBCA-D46B-46C9-91FD-7B794F0794F5}"/>
              </a:ext>
            </a:extLst>
          </p:cNvPr>
          <p:cNvSpPr/>
          <p:nvPr/>
        </p:nvSpPr>
        <p:spPr>
          <a:xfrm>
            <a:off x="5973668" y="3630332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FFF193-BF0F-47BD-9003-F5CE7984F175}"/>
              </a:ext>
            </a:extLst>
          </p:cNvPr>
          <p:cNvSpPr/>
          <p:nvPr/>
        </p:nvSpPr>
        <p:spPr>
          <a:xfrm>
            <a:off x="9631379" y="3567483"/>
            <a:ext cx="493423" cy="506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925E541-1C73-4BC6-AD1E-F8D5F4BC3020}"/>
              </a:ext>
            </a:extLst>
          </p:cNvPr>
          <p:cNvSpPr/>
          <p:nvPr/>
        </p:nvSpPr>
        <p:spPr>
          <a:xfrm>
            <a:off x="9229287" y="3606756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00637A-894D-4D1A-B638-AC71DBF161CC}"/>
              </a:ext>
            </a:extLst>
          </p:cNvPr>
          <p:cNvSpPr/>
          <p:nvPr/>
        </p:nvSpPr>
        <p:spPr>
          <a:xfrm>
            <a:off x="5068153" y="3277669"/>
            <a:ext cx="769717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5B3C324-4376-4866-89AB-040F5282D534}"/>
              </a:ext>
            </a:extLst>
          </p:cNvPr>
          <p:cNvSpPr/>
          <p:nvPr/>
        </p:nvSpPr>
        <p:spPr>
          <a:xfrm>
            <a:off x="6990681" y="3630333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5D1119-EAAE-4C88-9101-5779F43141D9}"/>
              </a:ext>
            </a:extLst>
          </p:cNvPr>
          <p:cNvSpPr/>
          <p:nvPr/>
        </p:nvSpPr>
        <p:spPr>
          <a:xfrm>
            <a:off x="7370471" y="3277669"/>
            <a:ext cx="769717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46B7B88-1D04-42E1-88DC-5CD941A0DFFA}"/>
              </a:ext>
            </a:extLst>
          </p:cNvPr>
          <p:cNvSpPr/>
          <p:nvPr/>
        </p:nvSpPr>
        <p:spPr>
          <a:xfrm>
            <a:off x="8246301" y="3606758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7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2437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및 기본 세팅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2569" y="980101"/>
            <a:ext cx="652943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170A6F1-D005-49A3-919C-0F11C3C1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83" y="1616446"/>
            <a:ext cx="5227172" cy="362510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444A46-8B77-4895-B578-05BA82188E08}"/>
              </a:ext>
            </a:extLst>
          </p:cNvPr>
          <p:cNvSpPr/>
          <p:nvPr/>
        </p:nvSpPr>
        <p:spPr>
          <a:xfrm>
            <a:off x="7720667" y="3512270"/>
            <a:ext cx="405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torch.Size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([100, 1, 28, 28])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485BE-B630-4E8D-B693-6ABC9AE59451}"/>
              </a:ext>
            </a:extLst>
          </p:cNvPr>
          <p:cNvSpPr txBox="1"/>
          <p:nvPr/>
        </p:nvSpPr>
        <p:spPr>
          <a:xfrm>
            <a:off x="142613" y="3933393"/>
            <a:ext cx="306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212121"/>
                </a:solidFill>
                <a:latin typeface="Courier New" panose="02070309020205020404" pitchFamily="49" charset="0"/>
              </a:rPr>
              <a:t>torch.Size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([100, 784])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E2B437-B087-4790-BBDA-96DD5EAC5DE8}"/>
              </a:ext>
            </a:extLst>
          </p:cNvPr>
          <p:cNvSpPr/>
          <p:nvPr/>
        </p:nvSpPr>
        <p:spPr>
          <a:xfrm>
            <a:off x="4605556" y="3512270"/>
            <a:ext cx="268448" cy="296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E6C9A8-7E7D-429C-8C8D-FBA24395F22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74004" y="3624044"/>
            <a:ext cx="2846663" cy="7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930DC4F-6F7B-4C08-88B0-6074AA0A4022}"/>
              </a:ext>
            </a:extLst>
          </p:cNvPr>
          <p:cNvSpPr/>
          <p:nvPr/>
        </p:nvSpPr>
        <p:spPr>
          <a:xfrm>
            <a:off x="4279084" y="3512270"/>
            <a:ext cx="268448" cy="296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CB3888-6B93-4F96-BC81-546C50F03DC2}"/>
              </a:ext>
            </a:extLst>
          </p:cNvPr>
          <p:cNvCxnSpPr>
            <a:cxnSpLocks/>
            <a:stCxn id="15" idx="4"/>
            <a:endCxn id="9" idx="3"/>
          </p:cNvCxnSpPr>
          <p:nvPr/>
        </p:nvCxnSpPr>
        <p:spPr>
          <a:xfrm flipH="1">
            <a:off x="3204594" y="3808602"/>
            <a:ext cx="1208714" cy="30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6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777456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학습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15655" y="980101"/>
            <a:ext cx="857634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BD268D3-E02B-4426-A5FE-24C53BDE4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3"/>
          <a:stretch/>
        </p:blipFill>
        <p:spPr>
          <a:xfrm>
            <a:off x="838199" y="1642883"/>
            <a:ext cx="4762500" cy="17861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B5925A-7E61-4476-BB1B-33AF22909668}"/>
              </a:ext>
            </a:extLst>
          </p:cNvPr>
          <p:cNvSpPr/>
          <p:nvPr/>
        </p:nvSpPr>
        <p:spPr>
          <a:xfrm>
            <a:off x="2374084" y="3045204"/>
            <a:ext cx="1359017" cy="383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87673-CF9A-4B32-ADCF-1056DA7DC4A4}"/>
              </a:ext>
            </a:extLst>
          </p:cNvPr>
          <p:cNvSpPr txBox="1"/>
          <p:nvPr/>
        </p:nvSpPr>
        <p:spPr>
          <a:xfrm>
            <a:off x="981512" y="3716323"/>
            <a:ext cx="732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이미지 분류 모델은 일반적으로 </a:t>
            </a:r>
            <a:r>
              <a:rPr lang="en-US" altLang="ko-KR" b="1" dirty="0" err="1"/>
              <a:t>CrossEntropy</a:t>
            </a:r>
            <a:r>
              <a:rPr lang="en-US" altLang="ko-KR" b="1" dirty="0"/>
              <a:t> Loss Function</a:t>
            </a:r>
            <a:r>
              <a:rPr lang="ko-KR" altLang="en-US" b="1" dirty="0"/>
              <a:t>을 사용</a:t>
            </a:r>
          </a:p>
        </p:txBody>
      </p:sp>
    </p:spTree>
    <p:extLst>
      <p:ext uri="{BB962C8B-B14F-4D97-AF65-F5344CB8AC3E}">
        <p14:creationId xmlns:p14="http://schemas.microsoft.com/office/powerpoint/2010/main" val="218917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3456965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Information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295163" y="1027907"/>
            <a:ext cx="7896837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3FC8AEE8-E5E5-428D-AFCA-92B2746B1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fontAlgn="base"/>
                <a:r>
                  <a:rPr lang="ko-KR" altLang="en-US" dirty="0"/>
                  <a:t>정보이론에서 </a:t>
                </a:r>
                <a:r>
                  <a:rPr lang="en-US" altLang="ko-KR" dirty="0"/>
                  <a:t>Information</a:t>
                </a:r>
                <a:r>
                  <a:rPr lang="ko-KR" altLang="en-US" dirty="0"/>
                  <a:t>은 놀람의 정도를 나타냄</a:t>
                </a:r>
                <a:endParaRPr lang="en-US" altLang="ko-KR" dirty="0"/>
              </a:p>
              <a:p>
                <a:pPr fontAlgn="base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확률이므로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언제나 양수</a:t>
                </a:r>
                <a:endParaRPr lang="en-US" altLang="ko-KR" dirty="0"/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가까우면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무한대로 발산하고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 가까우면 </a:t>
                </a:r>
                <a:r>
                  <a:rPr lang="en-US" altLang="ko-KR" dirty="0"/>
                  <a:t>0</a:t>
                </a:r>
                <a:r>
                  <a:rPr lang="ko-KR" altLang="en-US" dirty="0" err="1"/>
                  <a:t>이됨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3FC8AEE8-E5E5-428D-AFCA-92B2746B1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09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433508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엔트로피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271707" y="1027907"/>
            <a:ext cx="8920293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3FC8AEE8-E5E5-428D-AFCA-92B2746B1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fontAlgn="base"/>
                <a:r>
                  <a:rPr lang="en-US" altLang="ko-KR" dirty="0"/>
                  <a:t>Entropy</a:t>
                </a:r>
                <a:r>
                  <a:rPr lang="ko-KR" altLang="en-US" dirty="0"/>
                  <a:t>는 이러한 놀람의 정도들의 평균을 말함</a:t>
                </a:r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fontAlgn="base"/>
                <a:endParaRPr lang="en-US" altLang="ko-KR" dirty="0"/>
              </a:p>
              <a:p>
                <a:pPr fontAlgn="base"/>
                <a:r>
                  <a:rPr lang="ko-KR" altLang="en-US" dirty="0"/>
                  <a:t>왼쪽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사람이 이길 확률 </a:t>
                </a:r>
                <a:r>
                  <a:rPr lang="en-US" altLang="ko-KR" dirty="0"/>
                  <a:t>99%, </a:t>
                </a:r>
                <a:r>
                  <a:rPr lang="ko-KR" altLang="en-US" dirty="0"/>
                  <a:t>오른쪽 사람이 이길 확률 </a:t>
                </a:r>
                <a:r>
                  <a:rPr lang="en-US" altLang="ko-KR" dirty="0"/>
                  <a:t>1%</a:t>
                </a:r>
              </a:p>
              <a:p>
                <a:pPr fontAlgn="base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=0.99×−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0.99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+0.01 ∗−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0.056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3FC8AEE8-E5E5-428D-AFCA-92B2746B1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12ABDB8F-E610-49D8-B8A3-1D65BF5E30C6}"/>
              </a:ext>
            </a:extLst>
          </p:cNvPr>
          <p:cNvGrpSpPr/>
          <p:nvPr/>
        </p:nvGrpSpPr>
        <p:grpSpPr>
          <a:xfrm>
            <a:off x="1883099" y="2665346"/>
            <a:ext cx="8425802" cy="2118221"/>
            <a:chOff x="1651929" y="2967350"/>
            <a:chExt cx="8425802" cy="2118221"/>
          </a:xfrm>
        </p:grpSpPr>
        <p:pic>
          <p:nvPicPr>
            <p:cNvPr id="6148" name="Picture 4" descr="ë§ëìì ëí ì´ë¯¸ì§ ê²ìê²°ê³¼">
              <a:extLst>
                <a:ext uri="{FF2B5EF4-FFF2-40B4-BE49-F238E27FC236}">
                  <a16:creationId xmlns:a16="http://schemas.microsoft.com/office/drawing/2014/main" id="{80BDC0C6-CAD9-4FAC-8E52-62CDA13F2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1929" y="2967351"/>
              <a:ext cx="3174879" cy="2118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ì¥ì±ê·ì ëí ì´ë¯¸ì§ ê²ìê²°ê³¼">
              <a:extLst>
                <a:ext uri="{FF2B5EF4-FFF2-40B4-BE49-F238E27FC236}">
                  <a16:creationId xmlns:a16="http://schemas.microsoft.com/office/drawing/2014/main" id="{90B2E2AD-18C1-435D-852E-4412B94E4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731" y="2967350"/>
              <a:ext cx="3168000" cy="2118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1C8BE4-F69D-476B-BDCF-37CEE6BE2643}"/>
                </a:ext>
              </a:extLst>
            </p:cNvPr>
            <p:cNvSpPr txBox="1"/>
            <p:nvPr/>
          </p:nvSpPr>
          <p:spPr>
            <a:xfrm>
              <a:off x="5524265" y="3691156"/>
              <a:ext cx="688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VS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8004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3FC8AEE8-E5E5-428D-AFCA-92B2746B1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5231"/>
              </a:xfrm>
            </p:spPr>
            <p:txBody>
              <a:bodyPr>
                <a:normAutofit fontScale="92500" lnSpcReduction="20000"/>
              </a:bodyPr>
              <a:lstStyle/>
              <a:p>
                <a:pPr fontAlgn="base">
                  <a:lnSpc>
                    <a:spcPct val="110000"/>
                  </a:lnSpc>
                </a:pPr>
                <a:r>
                  <a:rPr lang="en-US" altLang="ko-KR" dirty="0"/>
                  <a:t>Entropy</a:t>
                </a:r>
                <a:r>
                  <a:rPr lang="ko-KR" altLang="en-US" dirty="0"/>
                  <a:t>는 이러한 놀람의 정도들의 평균을 말함</a:t>
                </a:r>
                <a:endParaRPr lang="en-US" altLang="ko-KR" dirty="0"/>
              </a:p>
              <a:p>
                <a:pPr fontAlgn="base">
                  <a:lnSpc>
                    <a:spcPct val="110000"/>
                  </a:lnSpc>
                </a:pPr>
                <a:endParaRPr lang="en-US" altLang="ko-KR" dirty="0"/>
              </a:p>
              <a:p>
                <a:pPr fontAlgn="base">
                  <a:lnSpc>
                    <a:spcPct val="110000"/>
                  </a:lnSpc>
                </a:pPr>
                <a:endParaRPr lang="en-US" altLang="ko-KR" dirty="0"/>
              </a:p>
              <a:p>
                <a:pPr fontAlgn="base">
                  <a:lnSpc>
                    <a:spcPct val="110000"/>
                  </a:lnSpc>
                </a:pPr>
                <a:endParaRPr lang="en-US" altLang="ko-KR" dirty="0"/>
              </a:p>
              <a:p>
                <a:pPr fontAlgn="base">
                  <a:lnSpc>
                    <a:spcPct val="110000"/>
                  </a:lnSpc>
                </a:pPr>
                <a:endParaRPr lang="en-US" altLang="ko-KR" dirty="0"/>
              </a:p>
              <a:p>
                <a:pPr fontAlgn="base">
                  <a:lnSpc>
                    <a:spcPct val="110000"/>
                  </a:lnSpc>
                </a:pPr>
                <a:endParaRPr lang="en-US" altLang="ko-KR" dirty="0"/>
              </a:p>
              <a:p>
                <a:pPr fontAlgn="base">
                  <a:lnSpc>
                    <a:spcPct val="110000"/>
                  </a:lnSpc>
                </a:pPr>
                <a:r>
                  <a:rPr lang="ko-KR" altLang="en-US" dirty="0"/>
                  <a:t>왼쪽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사람이 이길 확률 </a:t>
                </a:r>
                <a:r>
                  <a:rPr lang="en-US" altLang="ko-KR" dirty="0"/>
                  <a:t>50%, </a:t>
                </a:r>
                <a:r>
                  <a:rPr lang="ko-KR" altLang="en-US" dirty="0"/>
                  <a:t>오른쪽 사람이 이길 확률 </a:t>
                </a:r>
                <a:r>
                  <a:rPr lang="en-US" altLang="ko-KR" dirty="0"/>
                  <a:t>50%</a:t>
                </a:r>
              </a:p>
              <a:p>
                <a:pPr fontAlgn="base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=0.99×−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+0.01 ∗−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0.693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entropy = </a:t>
                </a:r>
                <a:r>
                  <a:rPr lang="ko-KR" altLang="en-US" dirty="0"/>
                  <a:t>확률변수의 평균 정보량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놀람의 평균적인 정도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불확실성의 정도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3FC8AEE8-E5E5-428D-AFCA-92B2746B1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5231"/>
              </a:xfrm>
              <a:blipFill>
                <a:blip r:embed="rId2"/>
                <a:stretch>
                  <a:fillRect l="-928" t="-1889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A1C8BE4-F69D-476B-BDCF-37CEE6BE2643}"/>
              </a:ext>
            </a:extLst>
          </p:cNvPr>
          <p:cNvSpPr txBox="1"/>
          <p:nvPr/>
        </p:nvSpPr>
        <p:spPr>
          <a:xfrm>
            <a:off x="5755435" y="3154260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VS</a:t>
            </a:r>
            <a:endParaRPr lang="ko-KR" altLang="en-US" sz="3200" b="1" dirty="0"/>
          </a:p>
        </p:txBody>
      </p:sp>
      <p:pic>
        <p:nvPicPr>
          <p:cNvPr id="13314" name="Picture 2" descr="ì¥ì²¸ì ëí ì´ë¯¸ì§ ê²ìê²°ê³¼">
            <a:extLst>
              <a:ext uri="{FF2B5EF4-FFF2-40B4-BE49-F238E27FC236}">
                <a16:creationId xmlns:a16="http://schemas.microsoft.com/office/drawing/2014/main" id="{6ECDC5AD-2761-4120-AD87-EABB3007A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2" r="17156"/>
          <a:stretch/>
        </p:blipFill>
        <p:spPr bwMode="auto">
          <a:xfrm>
            <a:off x="6719582" y="2430455"/>
            <a:ext cx="3168000" cy="211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ë²ì£ëì ë§ëìì ëí ì´ë¯¸ì§ ê²ìê²°ê³¼">
            <a:extLst>
              <a:ext uri="{FF2B5EF4-FFF2-40B4-BE49-F238E27FC236}">
                <a16:creationId xmlns:a16="http://schemas.microsoft.com/office/drawing/2014/main" id="{D04252F9-C8AE-4192-9B60-13C92EB1E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1" r="19143"/>
          <a:stretch/>
        </p:blipFill>
        <p:spPr bwMode="auto">
          <a:xfrm>
            <a:off x="2304418" y="2430454"/>
            <a:ext cx="3168000" cy="20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5887CC5-C884-483A-BDEF-347E30C5524A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24335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/>
              <a:t>엔트로피</a:t>
            </a:r>
            <a:endParaRPr lang="ko-KR" altLang="en-US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CD88EE-D96D-4482-8E56-1902125A31F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71707" y="1027907"/>
            <a:ext cx="8920293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9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3FC8AEE8-E5E5-428D-AFCA-92B2746B1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0034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KL-divergence </a:t>
                </a:r>
                <a:r>
                  <a:rPr lang="ko-KR" altLang="en-US" dirty="0"/>
                  <a:t>라는 것은 </a:t>
                </a:r>
                <a:r>
                  <a:rPr lang="en-US" altLang="ko-KR" dirty="0"/>
                  <a:t>relative entropy, </a:t>
                </a:r>
                <a:r>
                  <a:rPr lang="ko-KR" altLang="en-US" dirty="0"/>
                  <a:t>즉 상대적인 </a:t>
                </a:r>
                <a:r>
                  <a:rPr lang="en-US" altLang="ko-KR" dirty="0"/>
                  <a:t>entropy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는 예측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는 실제 확률이라고 하면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𝑑𝑖𝑣𝑒𝑟𝑔𝑒𝑛𝑐𝑒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ko-KR" altLang="en-US" dirty="0"/>
                </a:br>
                <a:endParaRPr lang="en-US" altLang="ko-KR" dirty="0"/>
              </a:p>
              <a:p>
                <a:r>
                  <a:rPr lang="ko-KR" altLang="en-US" dirty="0"/>
                  <a:t>개념상 두 확률 분포사이의 </a:t>
                </a:r>
                <a:r>
                  <a:rPr lang="en-US" altLang="ko-KR" dirty="0"/>
                  <a:t>distance </a:t>
                </a:r>
                <a:r>
                  <a:rPr lang="ko-KR" altLang="en-US" dirty="0"/>
                  <a:t>라고도 볼 수도 있지만 실제 </a:t>
                </a:r>
                <a:r>
                  <a:rPr lang="en-US" altLang="ko-KR" dirty="0"/>
                  <a:t>distance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아님</a:t>
                </a:r>
                <a:endParaRPr lang="en-US" altLang="ko-KR" dirty="0"/>
              </a:p>
              <a:p>
                <a:r>
                  <a:rPr lang="en-US" altLang="ko-KR" dirty="0"/>
                  <a:t>KLD</a:t>
                </a:r>
                <a:r>
                  <a:rPr lang="ko-KR" altLang="en-US" dirty="0"/>
                  <a:t>가 항상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보다 같거나 큼</a:t>
                </a:r>
                <a:br>
                  <a:rPr lang="ko-KR" altLang="en-US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3FC8AEE8-E5E5-428D-AFCA-92B2746B1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00342"/>
              </a:xfrm>
              <a:blipFill>
                <a:blip r:embed="rId2"/>
                <a:stretch>
                  <a:fillRect l="-1043" t="-2252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제목 1">
            <a:extLst>
              <a:ext uri="{FF2B5EF4-FFF2-40B4-BE49-F238E27FC236}">
                <a16:creationId xmlns:a16="http://schemas.microsoft.com/office/drawing/2014/main" id="{C5887CC5-C884-483A-BDEF-347E30C5524A}"/>
              </a:ext>
            </a:extLst>
          </p:cNvPr>
          <p:cNvSpPr txBox="1">
            <a:spLocks/>
          </p:cNvSpPr>
          <p:nvPr/>
        </p:nvSpPr>
        <p:spPr>
          <a:xfrm>
            <a:off x="838198" y="365125"/>
            <a:ext cx="41280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KL-divergence</a:t>
            </a:r>
            <a:endParaRPr lang="ko-KR" altLang="en-US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CD88EE-D96D-4482-8E56-1902125A31F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966283" y="1027907"/>
            <a:ext cx="7225717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7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3FC8AEE8-E5E5-428D-AFCA-92B2746B1E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0034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우리는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알 수 없기 때문에</a:t>
                </a:r>
                <a:r>
                  <a:rPr lang="en-US" altLang="ko-KR" dirty="0"/>
                  <a:t>, KL-divergence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minimize</a:t>
                </a:r>
                <a:r>
                  <a:rPr lang="ko-KR" altLang="en-US" dirty="0"/>
                  <a:t>하려면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minimize</a:t>
                </a:r>
                <a:r>
                  <a:rPr lang="ko-KR" altLang="en-US" dirty="0"/>
                  <a:t>해야 함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(−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ko-KR" altLang="en-US" dirty="0"/>
                  <a:t>이 값이 크로스 엔트로피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이때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우리가 가진 데이터의 비율을 사용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3FC8AEE8-E5E5-428D-AFCA-92B2746B1E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00342"/>
              </a:xfrm>
              <a:blipFill>
                <a:blip r:embed="rId2"/>
                <a:stretch>
                  <a:fillRect l="-1043" t="-2252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제목 1">
            <a:extLst>
              <a:ext uri="{FF2B5EF4-FFF2-40B4-BE49-F238E27FC236}">
                <a16:creationId xmlns:a16="http://schemas.microsoft.com/office/drawing/2014/main" id="{C5887CC5-C884-483A-BDEF-347E30C5524A}"/>
              </a:ext>
            </a:extLst>
          </p:cNvPr>
          <p:cNvSpPr txBox="1">
            <a:spLocks/>
          </p:cNvSpPr>
          <p:nvPr/>
        </p:nvSpPr>
        <p:spPr>
          <a:xfrm>
            <a:off x="838198" y="365125"/>
            <a:ext cx="4497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크로스 엔트로피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CD88EE-D96D-4482-8E56-1902125A31F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335398" y="1027907"/>
            <a:ext cx="685660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94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퍼셉트론</a:t>
            </a:r>
            <a:endParaRPr lang="en-US" altLang="ko-KR" dirty="0"/>
          </a:p>
          <a:p>
            <a:pPr fontAlgn="base"/>
            <a:r>
              <a:rPr lang="en-US" altLang="ko-KR" dirty="0"/>
              <a:t>MNIST MLP</a:t>
            </a:r>
            <a:r>
              <a:rPr lang="ko-KR" altLang="en-US" dirty="0"/>
              <a:t> 버전</a:t>
            </a:r>
            <a:endParaRPr lang="en-US" altLang="ko-KR" dirty="0"/>
          </a:p>
          <a:p>
            <a:pPr fontAlgn="base"/>
            <a:r>
              <a:rPr lang="ko-KR" altLang="en-US" dirty="0"/>
              <a:t>과제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777456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학습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15655" y="980101"/>
            <a:ext cx="857634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2216604-7038-4F2D-B0E1-37BF4E67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66" y="1632068"/>
            <a:ext cx="5982011" cy="4546629"/>
          </a:xfrm>
          <a:prstGeom prst="rect">
            <a:avLst/>
          </a:prstGeom>
        </p:spPr>
      </p:pic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B3AE2065-816C-4DD3-9A9C-8A33D1FB7BFB}"/>
              </a:ext>
            </a:extLst>
          </p:cNvPr>
          <p:cNvSpPr/>
          <p:nvPr/>
        </p:nvSpPr>
        <p:spPr>
          <a:xfrm>
            <a:off x="6845417" y="1690688"/>
            <a:ext cx="209724" cy="19501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0B58B089-DDA8-4538-872C-313BD72514DD}"/>
              </a:ext>
            </a:extLst>
          </p:cNvPr>
          <p:cNvSpPr/>
          <p:nvPr/>
        </p:nvSpPr>
        <p:spPr>
          <a:xfrm>
            <a:off x="6848600" y="3705443"/>
            <a:ext cx="209724" cy="2473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0E0B2-0F71-42EC-9996-DE7238E0AAD0}"/>
              </a:ext>
            </a:extLst>
          </p:cNvPr>
          <p:cNvSpPr txBox="1"/>
          <p:nvPr/>
        </p:nvSpPr>
        <p:spPr>
          <a:xfrm>
            <a:off x="7308952" y="24810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모델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832B8-4D53-43E8-A4A2-E6F32AF6D49E}"/>
              </a:ext>
            </a:extLst>
          </p:cNvPr>
          <p:cNvSpPr txBox="1"/>
          <p:nvPr/>
        </p:nvSpPr>
        <p:spPr>
          <a:xfrm>
            <a:off x="7308951" y="47574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성능 평가</a:t>
            </a:r>
          </a:p>
        </p:txBody>
      </p:sp>
    </p:spTree>
    <p:extLst>
      <p:ext uri="{BB962C8B-B14F-4D97-AF65-F5344CB8AC3E}">
        <p14:creationId xmlns:p14="http://schemas.microsoft.com/office/powerpoint/2010/main" val="2166916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157280" y="287500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/>
              <a:t>과제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5157280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7034717" y="3198598"/>
            <a:ext cx="5157283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6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FC8AEE8-E5E5-428D-AFCA-92B2746B1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03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다음 두 모델을 구현하고 두 모델의 성능을 비교해 보세요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모델 </a:t>
            </a:r>
            <a:r>
              <a:rPr lang="en-US" altLang="ko-KR" dirty="0"/>
              <a:t>(2)</a:t>
            </a:r>
            <a:r>
              <a:rPr lang="ko-KR" altLang="en-US" dirty="0"/>
              <a:t>의 성능을 </a:t>
            </a:r>
            <a:r>
              <a:rPr lang="en-US" altLang="ko-KR" dirty="0"/>
              <a:t>hyper parameter</a:t>
            </a:r>
            <a:r>
              <a:rPr lang="ko-KR" altLang="en-US" dirty="0"/>
              <a:t>를 조절하여 </a:t>
            </a:r>
            <a:r>
              <a:rPr lang="ko-KR" altLang="en-US"/>
              <a:t>정확도를 </a:t>
            </a:r>
            <a:r>
              <a:rPr lang="en-US" altLang="ko-KR"/>
              <a:t>0.945 </a:t>
            </a:r>
            <a:r>
              <a:rPr lang="ko-KR" altLang="en-US" dirty="0"/>
              <a:t>이상으로 만들어 보세요</a:t>
            </a:r>
            <a:endParaRPr lang="en-US" altLang="ko-KR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5887CC5-C884-483A-BDEF-347E30C5524A}"/>
              </a:ext>
            </a:extLst>
          </p:cNvPr>
          <p:cNvSpPr txBox="1">
            <a:spLocks/>
          </p:cNvSpPr>
          <p:nvPr/>
        </p:nvSpPr>
        <p:spPr>
          <a:xfrm>
            <a:off x="838198" y="365125"/>
            <a:ext cx="1393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/>
              <a:t>과제</a:t>
            </a:r>
            <a:endParaRPr lang="ko-KR" altLang="en-US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CD88EE-D96D-4482-8E56-1902125A31F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31472" y="1027907"/>
            <a:ext cx="996052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3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263576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 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101775" y="980101"/>
            <a:ext cx="9090225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mnist ì´ë¯¸ì§ì ëí ì´ë¯¸ì§ ê²ìê²°ê³¼">
            <a:extLst>
              <a:ext uri="{FF2B5EF4-FFF2-40B4-BE49-F238E27FC236}">
                <a16:creationId xmlns:a16="http://schemas.microsoft.com/office/drawing/2014/main" id="{7794029E-9444-4F50-AA49-7868F2E5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6" y="2706583"/>
            <a:ext cx="23336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17A2E-4B55-49A7-A4A6-8EF19F29AA07}"/>
                  </a:ext>
                </a:extLst>
              </p:cNvPr>
              <p:cNvSpPr txBox="1"/>
              <p:nvPr/>
            </p:nvSpPr>
            <p:spPr>
              <a:xfrm>
                <a:off x="1025891" y="4973533"/>
                <a:ext cx="1057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28×28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17A2E-4B55-49A7-A4A6-8EF19F29A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91" y="4973533"/>
                <a:ext cx="10570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148FA26-8244-4E8B-BC82-4EC5EDB2F82E}"/>
              </a:ext>
            </a:extLst>
          </p:cNvPr>
          <p:cNvSpPr/>
          <p:nvPr/>
        </p:nvSpPr>
        <p:spPr>
          <a:xfrm>
            <a:off x="2799771" y="3655500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A4600D-8834-4913-9511-F783380F6C6D}"/>
              </a:ext>
            </a:extLst>
          </p:cNvPr>
          <p:cNvSpPr/>
          <p:nvPr/>
        </p:nvSpPr>
        <p:spPr>
          <a:xfrm>
            <a:off x="3359516" y="2081161"/>
            <a:ext cx="493423" cy="351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784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17691-6CA5-48A6-93C6-3B3D6D667D81}"/>
              </a:ext>
            </a:extLst>
          </p:cNvPr>
          <p:cNvSpPr txBox="1"/>
          <p:nvPr/>
        </p:nvSpPr>
        <p:spPr>
          <a:xfrm>
            <a:off x="3220544" y="566225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D7FE9FF-AA64-4921-87AE-C67CFFF0A9B8}"/>
              </a:ext>
            </a:extLst>
          </p:cNvPr>
          <p:cNvSpPr/>
          <p:nvPr/>
        </p:nvSpPr>
        <p:spPr>
          <a:xfrm>
            <a:off x="3992077" y="3655500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AF2A05-8943-467B-B90E-F56CCB90F6B3}"/>
              </a:ext>
            </a:extLst>
          </p:cNvPr>
          <p:cNvSpPr/>
          <p:nvPr/>
        </p:nvSpPr>
        <p:spPr>
          <a:xfrm>
            <a:off x="5696669" y="2565277"/>
            <a:ext cx="493423" cy="2549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512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28CE8-560F-425B-A324-D6170569FA8C}"/>
              </a:ext>
            </a:extLst>
          </p:cNvPr>
          <p:cNvSpPr/>
          <p:nvPr/>
        </p:nvSpPr>
        <p:spPr>
          <a:xfrm>
            <a:off x="7927995" y="2931298"/>
            <a:ext cx="493423" cy="1632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256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F17FBCA-D46B-46C9-91FD-7B794F0794F5}"/>
              </a:ext>
            </a:extLst>
          </p:cNvPr>
          <p:cNvSpPr/>
          <p:nvPr/>
        </p:nvSpPr>
        <p:spPr>
          <a:xfrm>
            <a:off x="5277382" y="3655499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FFF193-BF0F-47BD-9003-F5CE7984F175}"/>
              </a:ext>
            </a:extLst>
          </p:cNvPr>
          <p:cNvSpPr/>
          <p:nvPr/>
        </p:nvSpPr>
        <p:spPr>
          <a:xfrm>
            <a:off x="11310991" y="3631417"/>
            <a:ext cx="493423" cy="506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00637A-894D-4D1A-B638-AC71DBF161CC}"/>
              </a:ext>
            </a:extLst>
          </p:cNvPr>
          <p:cNvSpPr/>
          <p:nvPr/>
        </p:nvSpPr>
        <p:spPr>
          <a:xfrm>
            <a:off x="4371867" y="3302836"/>
            <a:ext cx="769717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Sigmoid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5B3C324-4376-4866-89AB-040F5282D534}"/>
              </a:ext>
            </a:extLst>
          </p:cNvPr>
          <p:cNvSpPr/>
          <p:nvPr/>
        </p:nvSpPr>
        <p:spPr>
          <a:xfrm>
            <a:off x="6294395" y="3655500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5D1119-EAAE-4C88-9101-5779F43141D9}"/>
              </a:ext>
            </a:extLst>
          </p:cNvPr>
          <p:cNvSpPr/>
          <p:nvPr/>
        </p:nvSpPr>
        <p:spPr>
          <a:xfrm>
            <a:off x="6674185" y="3302836"/>
            <a:ext cx="769717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Sigmoid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46B7B88-1D04-42E1-88DC-5CD941A0DFFA}"/>
              </a:ext>
            </a:extLst>
          </p:cNvPr>
          <p:cNvSpPr/>
          <p:nvPr/>
        </p:nvSpPr>
        <p:spPr>
          <a:xfrm>
            <a:off x="7550015" y="3631925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151ED1-A390-4250-B812-592668E3003E}"/>
              </a:ext>
            </a:extLst>
          </p:cNvPr>
          <p:cNvSpPr/>
          <p:nvPr/>
        </p:nvSpPr>
        <p:spPr>
          <a:xfrm>
            <a:off x="10259026" y="2931298"/>
            <a:ext cx="493423" cy="1632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128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0B99C41-29E0-44D3-B015-96985B496882}"/>
              </a:ext>
            </a:extLst>
          </p:cNvPr>
          <p:cNvSpPr/>
          <p:nvPr/>
        </p:nvSpPr>
        <p:spPr>
          <a:xfrm>
            <a:off x="8625426" y="3655500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F556DD-565C-4C37-8832-53144EBF00F8}"/>
              </a:ext>
            </a:extLst>
          </p:cNvPr>
          <p:cNvSpPr/>
          <p:nvPr/>
        </p:nvSpPr>
        <p:spPr>
          <a:xfrm>
            <a:off x="9005216" y="3302836"/>
            <a:ext cx="769717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Sigmoid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79ABB93-07C5-424F-8A28-9BEB3909BAC0}"/>
              </a:ext>
            </a:extLst>
          </p:cNvPr>
          <p:cNvSpPr/>
          <p:nvPr/>
        </p:nvSpPr>
        <p:spPr>
          <a:xfrm>
            <a:off x="9881046" y="3631925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FF4206F-980A-477D-96F6-A5BFD7DBF5BA}"/>
              </a:ext>
            </a:extLst>
          </p:cNvPr>
          <p:cNvSpPr/>
          <p:nvPr/>
        </p:nvSpPr>
        <p:spPr>
          <a:xfrm>
            <a:off x="10887922" y="3655499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607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333625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 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171824" y="980101"/>
            <a:ext cx="902017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mnist ì´ë¯¸ì§ì ëí ì´ë¯¸ì§ ê²ìê²°ê³¼">
            <a:extLst>
              <a:ext uri="{FF2B5EF4-FFF2-40B4-BE49-F238E27FC236}">
                <a16:creationId xmlns:a16="http://schemas.microsoft.com/office/drawing/2014/main" id="{7794029E-9444-4F50-AA49-7868F2E5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6" y="2706583"/>
            <a:ext cx="23336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17A2E-4B55-49A7-A4A6-8EF19F29AA07}"/>
                  </a:ext>
                </a:extLst>
              </p:cNvPr>
              <p:cNvSpPr txBox="1"/>
              <p:nvPr/>
            </p:nvSpPr>
            <p:spPr>
              <a:xfrm>
                <a:off x="1025891" y="4973533"/>
                <a:ext cx="1057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28×28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17A2E-4B55-49A7-A4A6-8EF19F29A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91" y="4973533"/>
                <a:ext cx="10570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148FA26-8244-4E8B-BC82-4EC5EDB2F82E}"/>
              </a:ext>
            </a:extLst>
          </p:cNvPr>
          <p:cNvSpPr/>
          <p:nvPr/>
        </p:nvSpPr>
        <p:spPr>
          <a:xfrm>
            <a:off x="2799771" y="3655500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A4600D-8834-4913-9511-F783380F6C6D}"/>
              </a:ext>
            </a:extLst>
          </p:cNvPr>
          <p:cNvSpPr/>
          <p:nvPr/>
        </p:nvSpPr>
        <p:spPr>
          <a:xfrm>
            <a:off x="3359516" y="2081161"/>
            <a:ext cx="493423" cy="3517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784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17691-6CA5-48A6-93C6-3B3D6D667D81}"/>
              </a:ext>
            </a:extLst>
          </p:cNvPr>
          <p:cNvSpPr txBox="1"/>
          <p:nvPr/>
        </p:nvSpPr>
        <p:spPr>
          <a:xfrm>
            <a:off x="3220544" y="566225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D7FE9FF-AA64-4921-87AE-C67CFFF0A9B8}"/>
              </a:ext>
            </a:extLst>
          </p:cNvPr>
          <p:cNvSpPr/>
          <p:nvPr/>
        </p:nvSpPr>
        <p:spPr>
          <a:xfrm>
            <a:off x="3992077" y="3655500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AF2A05-8943-467B-B90E-F56CCB90F6B3}"/>
              </a:ext>
            </a:extLst>
          </p:cNvPr>
          <p:cNvSpPr/>
          <p:nvPr/>
        </p:nvSpPr>
        <p:spPr>
          <a:xfrm>
            <a:off x="5696669" y="2565277"/>
            <a:ext cx="493423" cy="2549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512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D28CE8-560F-425B-A324-D6170569FA8C}"/>
              </a:ext>
            </a:extLst>
          </p:cNvPr>
          <p:cNvSpPr/>
          <p:nvPr/>
        </p:nvSpPr>
        <p:spPr>
          <a:xfrm>
            <a:off x="7927995" y="2931298"/>
            <a:ext cx="493423" cy="1632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256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F17FBCA-D46B-46C9-91FD-7B794F0794F5}"/>
              </a:ext>
            </a:extLst>
          </p:cNvPr>
          <p:cNvSpPr/>
          <p:nvPr/>
        </p:nvSpPr>
        <p:spPr>
          <a:xfrm>
            <a:off x="5277382" y="3655499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FFF193-BF0F-47BD-9003-F5CE7984F175}"/>
              </a:ext>
            </a:extLst>
          </p:cNvPr>
          <p:cNvSpPr/>
          <p:nvPr/>
        </p:nvSpPr>
        <p:spPr>
          <a:xfrm>
            <a:off x="11310991" y="3631417"/>
            <a:ext cx="493423" cy="506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00637A-894D-4D1A-B638-AC71DBF161CC}"/>
              </a:ext>
            </a:extLst>
          </p:cNvPr>
          <p:cNvSpPr/>
          <p:nvPr/>
        </p:nvSpPr>
        <p:spPr>
          <a:xfrm>
            <a:off x="4371867" y="3302836"/>
            <a:ext cx="769717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ReLu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5B3C324-4376-4866-89AB-040F5282D534}"/>
              </a:ext>
            </a:extLst>
          </p:cNvPr>
          <p:cNvSpPr/>
          <p:nvPr/>
        </p:nvSpPr>
        <p:spPr>
          <a:xfrm>
            <a:off x="6294395" y="3655500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5D1119-EAAE-4C88-9101-5779F43141D9}"/>
              </a:ext>
            </a:extLst>
          </p:cNvPr>
          <p:cNvSpPr/>
          <p:nvPr/>
        </p:nvSpPr>
        <p:spPr>
          <a:xfrm>
            <a:off x="6674185" y="3302836"/>
            <a:ext cx="769717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ReLu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46B7B88-1D04-42E1-88DC-5CD941A0DFFA}"/>
              </a:ext>
            </a:extLst>
          </p:cNvPr>
          <p:cNvSpPr/>
          <p:nvPr/>
        </p:nvSpPr>
        <p:spPr>
          <a:xfrm>
            <a:off x="7550015" y="3631925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151ED1-A390-4250-B812-592668E3003E}"/>
              </a:ext>
            </a:extLst>
          </p:cNvPr>
          <p:cNvSpPr/>
          <p:nvPr/>
        </p:nvSpPr>
        <p:spPr>
          <a:xfrm>
            <a:off x="10259026" y="2931298"/>
            <a:ext cx="493423" cy="16329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128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0B99C41-29E0-44D3-B015-96985B496882}"/>
              </a:ext>
            </a:extLst>
          </p:cNvPr>
          <p:cNvSpPr/>
          <p:nvPr/>
        </p:nvSpPr>
        <p:spPr>
          <a:xfrm>
            <a:off x="8625426" y="3655500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F556DD-565C-4C37-8832-53144EBF00F8}"/>
              </a:ext>
            </a:extLst>
          </p:cNvPr>
          <p:cNvSpPr/>
          <p:nvPr/>
        </p:nvSpPr>
        <p:spPr>
          <a:xfrm>
            <a:off x="9005216" y="3302836"/>
            <a:ext cx="769717" cy="10744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ReLu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79ABB93-07C5-424F-8A28-9BEB3909BAC0}"/>
              </a:ext>
            </a:extLst>
          </p:cNvPr>
          <p:cNvSpPr/>
          <p:nvPr/>
        </p:nvSpPr>
        <p:spPr>
          <a:xfrm>
            <a:off x="9881046" y="3631925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FF4206F-980A-477D-96F6-A5BFD7DBF5BA}"/>
              </a:ext>
            </a:extLst>
          </p:cNvPr>
          <p:cNvSpPr/>
          <p:nvPr/>
        </p:nvSpPr>
        <p:spPr>
          <a:xfrm>
            <a:off x="10887922" y="3655499"/>
            <a:ext cx="302004" cy="369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31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4310895" y="287500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err="1"/>
              <a:t>퍼셉트론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-1" y="3198598"/>
            <a:ext cx="431089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7881103" y="3198598"/>
            <a:ext cx="431089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785845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논리 회로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24044" y="980101"/>
            <a:ext cx="856795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E5B3FE2-42AE-4D66-87B6-35C071AE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4834"/>
            <a:ext cx="4314825" cy="3219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A35917-E1C3-4EE0-90E5-E4CD27E8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02" y="2173884"/>
            <a:ext cx="42672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5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785845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논리 회로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24044" y="980101"/>
            <a:ext cx="8567956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0439985-3CCF-475A-A81B-2F689951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73884"/>
            <a:ext cx="4171950" cy="3219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DA1D04-BBAB-4B35-8808-8D5D8EDDC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80" y="2063692"/>
            <a:ext cx="42386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2759989" y="2875002"/>
            <a:ext cx="66720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MNIST MLP</a:t>
            </a:r>
            <a:r>
              <a:rPr lang="ko-KR" altLang="en-US" sz="6600" b="1" dirty="0"/>
              <a:t>버전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2759990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432008" y="3198598"/>
            <a:ext cx="2759992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2437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및 기본 세팅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2569" y="980101"/>
            <a:ext cx="652943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60F02F0-086B-4CE9-A6A2-6CD18219B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7839"/>
            <a:ext cx="4057650" cy="1809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4C76BE-4B9D-47D9-A679-FED80DEA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74740"/>
            <a:ext cx="6657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2437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및 기본 세팅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2569" y="980101"/>
            <a:ext cx="652943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25F52DB-F771-44A7-8CF4-17426492B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0"/>
          <a:stretch/>
        </p:blipFill>
        <p:spPr>
          <a:xfrm>
            <a:off x="1633537" y="1975446"/>
            <a:ext cx="8924925" cy="39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2437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모델</a:t>
            </a:r>
            <a:r>
              <a:rPr lang="en-US" altLang="ko-KR" b="1" dirty="0"/>
              <a:t> </a:t>
            </a:r>
            <a:r>
              <a:rPr lang="ko-KR" altLang="en-US" b="1" dirty="0"/>
              <a:t>및 기본 세팅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662569" y="980101"/>
            <a:ext cx="6529431" cy="47806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6F59478-7068-465E-BE5E-CCFE3663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65" y="2008404"/>
            <a:ext cx="7109408" cy="40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6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354</Words>
  <Application>Microsoft Office PowerPoint</Application>
  <PresentationFormat>와이드스크린</PresentationFormat>
  <Paragraphs>96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Cambria Math</vt:lpstr>
      <vt:lpstr>Courier New</vt:lpstr>
      <vt:lpstr>Office 테마</vt:lpstr>
      <vt:lpstr>파이토치를 이용한 딥러닝</vt:lpstr>
      <vt:lpstr>목차</vt:lpstr>
      <vt:lpstr>PowerPoint 프레젠테이션</vt:lpstr>
      <vt:lpstr>논리 회로</vt:lpstr>
      <vt:lpstr>논리 회로</vt:lpstr>
      <vt:lpstr>PowerPoint 프레젠테이션</vt:lpstr>
      <vt:lpstr>모델 및 기본 세팅</vt:lpstr>
      <vt:lpstr>모델 및 기본 세팅</vt:lpstr>
      <vt:lpstr>모델 및 기본 세팅</vt:lpstr>
      <vt:lpstr>모델 및 기본 세팅</vt:lpstr>
      <vt:lpstr>모델 및 기본 세팅</vt:lpstr>
      <vt:lpstr>모델 및 기본 세팅</vt:lpstr>
      <vt:lpstr>모델 및 기본 세팅</vt:lpstr>
      <vt:lpstr>모델 학습</vt:lpstr>
      <vt:lpstr>Information</vt:lpstr>
      <vt:lpstr>엔트로피</vt:lpstr>
      <vt:lpstr>PowerPoint 프레젠테이션</vt:lpstr>
      <vt:lpstr>PowerPoint 프레젠테이션</vt:lpstr>
      <vt:lpstr>PowerPoint 프레젠테이션</vt:lpstr>
      <vt:lpstr>모델 학습</vt:lpstr>
      <vt:lpstr>PowerPoint 프레젠테이션</vt:lpstr>
      <vt:lpstr>PowerPoint 프레젠테이션</vt:lpstr>
      <vt:lpstr>모델 (1)</vt:lpstr>
      <vt:lpstr>모델 (2)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100</cp:revision>
  <dcterms:created xsi:type="dcterms:W3CDTF">2019-07-12T12:47:24Z</dcterms:created>
  <dcterms:modified xsi:type="dcterms:W3CDTF">2019-08-30T09:02:39Z</dcterms:modified>
</cp:coreProperties>
</file>