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59" r:id="rId4"/>
    <p:sldId id="406" r:id="rId5"/>
    <p:sldId id="425" r:id="rId6"/>
    <p:sldId id="407" r:id="rId7"/>
    <p:sldId id="430" r:id="rId8"/>
    <p:sldId id="426" r:id="rId9"/>
    <p:sldId id="427" r:id="rId10"/>
    <p:sldId id="428" r:id="rId11"/>
    <p:sldId id="429" r:id="rId12"/>
    <p:sldId id="432" r:id="rId13"/>
    <p:sldId id="433" r:id="rId14"/>
    <p:sldId id="434" r:id="rId15"/>
    <p:sldId id="431" r:id="rId16"/>
    <p:sldId id="435" r:id="rId17"/>
    <p:sldId id="436" r:id="rId18"/>
    <p:sldId id="441" r:id="rId19"/>
    <p:sldId id="437" r:id="rId20"/>
    <p:sldId id="438" r:id="rId21"/>
    <p:sldId id="439" r:id="rId22"/>
    <p:sldId id="440" r:id="rId23"/>
    <p:sldId id="442" r:id="rId24"/>
    <p:sldId id="443" r:id="rId25"/>
    <p:sldId id="444" r:id="rId26"/>
    <p:sldId id="447" r:id="rId27"/>
    <p:sldId id="445" r:id="rId28"/>
    <p:sldId id="2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딥러닝</a:t>
            </a:r>
            <a:r>
              <a:rPr lang="ko-KR" altLang="en-US" sz="3600" dirty="0"/>
              <a:t> 개론</a:t>
            </a:r>
            <a:endParaRPr lang="en-US" altLang="ko-KR" sz="3600" dirty="0"/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05910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퍼셉트론의</a:t>
            </a:r>
            <a:r>
              <a:rPr lang="en-US" altLang="ko-KR" b="1" dirty="0"/>
              <a:t> </a:t>
            </a:r>
            <a:r>
              <a:rPr lang="ko-KR" altLang="en-US" b="1" dirty="0"/>
              <a:t>한계 </a:t>
            </a:r>
            <a:r>
              <a:rPr lang="en-US" altLang="ko-KR" b="1" dirty="0"/>
              <a:t>(</a:t>
            </a:r>
            <a:r>
              <a:rPr lang="ko-KR" altLang="en-US" b="1" dirty="0" err="1"/>
              <a:t>딥러닝의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차 암흑기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897299" y="1027907"/>
            <a:ext cx="1294701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많은 사람들이 </a:t>
            </a:r>
            <a:r>
              <a:rPr lang="ko-KR" altLang="en-US" dirty="0" err="1"/>
              <a:t>퍼셉트론을</a:t>
            </a:r>
            <a:r>
              <a:rPr lang="ko-KR" altLang="en-US" dirty="0"/>
              <a:t> 통해 진짜 인간과 같은 인공지능을 만들 수 있을 것이라고 기대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이런 기대와 열기는 는 </a:t>
            </a:r>
            <a:r>
              <a:rPr lang="en-US" altLang="ko-KR" dirty="0"/>
              <a:t>1969</a:t>
            </a:r>
            <a:r>
              <a:rPr lang="ko-KR" altLang="en-US" dirty="0"/>
              <a:t>년 </a:t>
            </a:r>
            <a:r>
              <a:rPr lang="en-US" altLang="ko-KR" dirty="0"/>
              <a:t>Marvin Minsky</a:t>
            </a:r>
            <a:r>
              <a:rPr lang="ko-KR" altLang="en-US" dirty="0"/>
              <a:t>와 </a:t>
            </a:r>
            <a:r>
              <a:rPr lang="en-US" altLang="ko-KR" dirty="0"/>
              <a:t>Seymour </a:t>
            </a:r>
            <a:r>
              <a:rPr lang="en-US" altLang="ko-KR" dirty="0" err="1"/>
              <a:t>Papert</a:t>
            </a:r>
            <a:r>
              <a:rPr lang="ko-KR" altLang="en-US" dirty="0"/>
              <a:t>가 “</a:t>
            </a:r>
            <a:r>
              <a:rPr lang="en-US" altLang="ko-KR" dirty="0" err="1"/>
              <a:t>Perceptrons</a:t>
            </a:r>
            <a:r>
              <a:rPr lang="en-US" altLang="ko-KR" dirty="0"/>
              <a:t>: an introduction to computational geometry” </a:t>
            </a:r>
            <a:r>
              <a:rPr lang="ko-KR" altLang="en-US" dirty="0"/>
              <a:t>라는 책을 통해 </a:t>
            </a:r>
            <a:r>
              <a:rPr lang="ko-KR" altLang="en-US" dirty="0" err="1"/>
              <a:t>퍼셉트론의</a:t>
            </a:r>
            <a:r>
              <a:rPr lang="ko-KR" altLang="en-US" dirty="0"/>
              <a:t> 한계를 수학적으로 증명</a:t>
            </a:r>
            <a:endParaRPr lang="en-US" altLang="ko-KR" dirty="0"/>
          </a:p>
        </p:txBody>
      </p:sp>
      <p:pic>
        <p:nvPicPr>
          <p:cNvPr id="1026" name="Picture 2" descr="http://solarisailab.com/wp-content/uploads/2017/05/xor_limitation.gif">
            <a:extLst>
              <a:ext uri="{FF2B5EF4-FFF2-40B4-BE49-F238E27FC236}">
                <a16:creationId xmlns:a16="http://schemas.microsoft.com/office/drawing/2014/main" id="{FBAA497F-00D3-430E-9112-B1552F0F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21" y="4424129"/>
            <a:ext cx="6341158" cy="22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6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4649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멀티 레이어 </a:t>
            </a:r>
            <a:r>
              <a:rPr lang="ko-KR" altLang="en-US" b="1" dirty="0" err="1"/>
              <a:t>퍼셉트론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84690" y="1027907"/>
            <a:ext cx="570731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544B5E5E-667C-46F6-B6A6-39B010C0E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07617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단층 </a:t>
                </a:r>
                <a:r>
                  <a:rPr lang="ko-KR" altLang="en-US" dirty="0" err="1"/>
                  <a:t>퍼셉트론으로는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XOR</a:t>
                </a:r>
                <a:r>
                  <a:rPr lang="ko-KR" altLang="en-US" dirty="0"/>
                  <a:t>을 구현할 수 없지만</a:t>
                </a:r>
                <a:r>
                  <a:rPr lang="en-US" altLang="ko-KR" dirty="0"/>
                  <a:t>, </a:t>
                </a:r>
                <a:r>
                  <a:rPr lang="ko-KR" altLang="en-US" b="1" dirty="0"/>
                  <a:t>다층 퍼센트론</a:t>
                </a:r>
                <a:r>
                  <a:rPr lang="en-US" altLang="ko-KR" b="1" dirty="0"/>
                  <a:t>(multi-layer perceptron)</a:t>
                </a:r>
                <a:r>
                  <a:rPr lang="ko-KR" altLang="en-US" dirty="0"/>
                  <a:t> 으로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게이트를 구현할 수 있음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입력값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을 각각 </a:t>
                </a:r>
                <a:r>
                  <a:rPr lang="en-US" altLang="ko-KR" dirty="0"/>
                  <a:t>NAND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게이트에 보낸 다음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결과 값들을 </a:t>
                </a:r>
                <a:r>
                  <a:rPr lang="en-US" altLang="ko-KR" dirty="0"/>
                  <a:t>AND</a:t>
                </a:r>
                <a:r>
                  <a:rPr lang="ko-KR" altLang="en-US" dirty="0"/>
                  <a:t>게이트에 보내면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게이트를 구현할 수 있음</a:t>
                </a:r>
                <a:br>
                  <a:rPr lang="ko-KR" altLang="en-US" dirty="0"/>
                </a:br>
                <a:br>
                  <a:rPr lang="ko-KR" altLang="en-US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544B5E5E-667C-46F6-B6A6-39B010C0E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07617" cy="4351338"/>
              </a:xfrm>
              <a:blipFill>
                <a:blip r:embed="rId2"/>
                <a:stretch>
                  <a:fillRect l="-2029" t="-2381" r="-2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5D4688C-8039-4CD3-8DE1-9A5C86BF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44" y="1916332"/>
            <a:ext cx="5328202" cy="30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신경망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47340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457911" y="3198598"/>
            <a:ext cx="473408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0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신경망의 기본 구조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096000" y="1027907"/>
            <a:ext cx="609600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신경망은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그리고 출력층으로 구성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F5255D-2EA7-465E-BB5D-FEB79642B8FB}"/>
              </a:ext>
            </a:extLst>
          </p:cNvPr>
          <p:cNvSpPr/>
          <p:nvPr/>
        </p:nvSpPr>
        <p:spPr>
          <a:xfrm>
            <a:off x="2462179" y="3792069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664A5A-1E94-4675-87AC-7278C1ECDE72}"/>
              </a:ext>
            </a:extLst>
          </p:cNvPr>
          <p:cNvSpPr/>
          <p:nvPr/>
        </p:nvSpPr>
        <p:spPr>
          <a:xfrm>
            <a:off x="2462179" y="5166050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EB6534-7C4C-4BD7-85FF-D40B3E263AE0}"/>
              </a:ext>
            </a:extLst>
          </p:cNvPr>
          <p:cNvSpPr/>
          <p:nvPr/>
        </p:nvSpPr>
        <p:spPr>
          <a:xfrm>
            <a:off x="8056005" y="3796906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4F7CA1-5BB1-41F2-82EC-6FEB240EB3AF}"/>
              </a:ext>
            </a:extLst>
          </p:cNvPr>
          <p:cNvSpPr/>
          <p:nvPr/>
        </p:nvSpPr>
        <p:spPr>
          <a:xfrm>
            <a:off x="7979881" y="5166050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4D42A0-43F7-4F55-8FC0-4D760EF4854B}"/>
              </a:ext>
            </a:extLst>
          </p:cNvPr>
          <p:cNvSpPr/>
          <p:nvPr/>
        </p:nvSpPr>
        <p:spPr>
          <a:xfrm>
            <a:off x="5221027" y="3451617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2BD9EB-2627-4E5A-830A-6F0E8E2A2410}"/>
              </a:ext>
            </a:extLst>
          </p:cNvPr>
          <p:cNvSpPr/>
          <p:nvPr/>
        </p:nvSpPr>
        <p:spPr>
          <a:xfrm>
            <a:off x="5221027" y="4659053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FE3570-DC08-4A50-96ED-9048EC7963B7}"/>
              </a:ext>
            </a:extLst>
          </p:cNvPr>
          <p:cNvSpPr/>
          <p:nvPr/>
        </p:nvSpPr>
        <p:spPr>
          <a:xfrm>
            <a:off x="5221026" y="5781462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2BAAA7-3E17-44EA-853E-F70C3B81D4E0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3299088" y="3870072"/>
            <a:ext cx="1921939" cy="34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F72F79-EE72-4BEF-9516-C2DD6C3E353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299088" y="4210524"/>
            <a:ext cx="1921939" cy="86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F26B60-0E96-435F-A2C3-AA34960757FB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299088" y="4210524"/>
            <a:ext cx="1921938" cy="19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E46C26-7AFA-4AD4-B998-2EC19E49CD5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99088" y="3870072"/>
            <a:ext cx="1921939" cy="17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9A73B4-4E3E-444F-8AD2-240A019C0DD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299088" y="5077508"/>
            <a:ext cx="1921939" cy="50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678F57-1726-4D3B-B08A-57A30BF405D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3299088" y="5584505"/>
            <a:ext cx="1921938" cy="6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DE44003-B427-4167-B1C4-B7E493617F2B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6057936" y="3870072"/>
            <a:ext cx="1998069" cy="3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B499BA-02B3-4852-AC17-BB5A696083E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057936" y="3870072"/>
            <a:ext cx="1921945" cy="17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D817D3-29D0-4BAB-B8BB-2C2FFC7A6861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6057936" y="4215361"/>
            <a:ext cx="1998069" cy="86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8B02E1-2995-41E5-8FE6-5EBE8FBAC78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6057936" y="5077508"/>
            <a:ext cx="1921945" cy="50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C527E4-1B26-4538-BADC-2D02FC54564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6057935" y="4215361"/>
            <a:ext cx="1998070" cy="19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72F196-E8F3-40F4-B05E-422D26303107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 flipV="1">
            <a:off x="6057935" y="5584505"/>
            <a:ext cx="1921946" cy="6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97A3482-437D-4233-9F15-BE067C4A40FA}"/>
              </a:ext>
            </a:extLst>
          </p:cNvPr>
          <p:cNvSpPr txBox="1"/>
          <p:nvPr/>
        </p:nvSpPr>
        <p:spPr>
          <a:xfrm>
            <a:off x="2079420" y="2524683"/>
            <a:ext cx="1602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입력층</a:t>
            </a:r>
            <a:endParaRPr lang="en-US" altLang="ko-KR" b="1" dirty="0"/>
          </a:p>
          <a:p>
            <a:pPr algn="ctr"/>
            <a:r>
              <a:rPr lang="en-US" altLang="ko-KR" b="1" dirty="0"/>
              <a:t>(Input Layer)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803FA-002E-4736-9C9C-A6C9630F9321}"/>
              </a:ext>
            </a:extLst>
          </p:cNvPr>
          <p:cNvSpPr txBox="1"/>
          <p:nvPr/>
        </p:nvSpPr>
        <p:spPr>
          <a:xfrm>
            <a:off x="4732470" y="2488405"/>
            <a:ext cx="181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은닉층</a:t>
            </a:r>
            <a:endParaRPr lang="en-US" altLang="ko-KR" b="1" dirty="0"/>
          </a:p>
          <a:p>
            <a:pPr algn="ctr"/>
            <a:r>
              <a:rPr lang="en-US" altLang="ko-KR" b="1" dirty="0"/>
              <a:t>(Hidden Layer)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680BA1-4F6A-4896-B44D-26972B458E8F}"/>
              </a:ext>
            </a:extLst>
          </p:cNvPr>
          <p:cNvSpPr txBox="1"/>
          <p:nvPr/>
        </p:nvSpPr>
        <p:spPr>
          <a:xfrm>
            <a:off x="7611160" y="2488405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출력층</a:t>
            </a:r>
            <a:endParaRPr lang="en-US" altLang="ko-KR" b="1" dirty="0"/>
          </a:p>
          <a:p>
            <a:pPr algn="ctr"/>
            <a:r>
              <a:rPr lang="en-US" altLang="ko-KR" b="1" dirty="0"/>
              <a:t>(Output Layer)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189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77754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편향을 넣을 </a:t>
            </a:r>
            <a:r>
              <a:rPr lang="ko-KR" altLang="en-US" b="1" dirty="0" err="1"/>
              <a:t>퍼셉트론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15953" y="1027907"/>
            <a:ext cx="557604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544B5E5E-667C-46F6-B6A6-39B010C0E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4987"/>
                <a:ext cx="6410259" cy="284197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여기서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편향</a:t>
                </a:r>
                <a:r>
                  <a:rPr lang="en-US" altLang="ko-KR" dirty="0"/>
                  <a:t>(bias)</a:t>
                </a:r>
                <a:r>
                  <a:rPr lang="ko-KR" altLang="en-US" dirty="0"/>
                  <a:t>를 나타내는 </a:t>
                </a:r>
                <a:br>
                  <a:rPr lang="en-US" altLang="ko-KR" dirty="0"/>
                </a:br>
                <a:r>
                  <a:rPr lang="ko-KR" altLang="en-US" dirty="0"/>
                  <a:t>매개변수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편향은 뉴런이 얼마나 쉽게 활성화 </a:t>
                </a:r>
                <a:br>
                  <a:rPr lang="en-US" altLang="ko-KR" dirty="0"/>
                </a:br>
                <a:r>
                  <a:rPr lang="ko-KR" altLang="en-US" dirty="0" err="1"/>
                  <a:t>되느냐를</a:t>
                </a:r>
                <a:r>
                  <a:rPr lang="ko-KR" altLang="en-US" dirty="0"/>
                  <a:t> 제어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가중치</a:t>
                </a:r>
                <a:r>
                  <a:rPr lang="en-US" altLang="ko-KR" dirty="0"/>
                  <a:t>(Weight)</a:t>
                </a:r>
                <a:r>
                  <a:rPr lang="ko-KR" altLang="en-US" dirty="0"/>
                  <a:t>로 신호의 영향력을 제어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544B5E5E-667C-46F6-B6A6-39B010C0E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4987"/>
                <a:ext cx="6410259" cy="2841976"/>
              </a:xfrm>
              <a:blipFill>
                <a:blip r:embed="rId2"/>
                <a:stretch>
                  <a:fillRect l="-1522" t="-1931" r="-190" b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A59D10-66B8-4A58-AAEA-5EA126B831C7}"/>
                  </a:ext>
                </a:extLst>
              </p:cNvPr>
              <p:cNvSpPr txBox="1"/>
              <p:nvPr/>
            </p:nvSpPr>
            <p:spPr>
              <a:xfrm>
                <a:off x="838199" y="1745719"/>
                <a:ext cx="6410260" cy="168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endParaRPr lang="en-US" altLang="ko-KR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A59D10-66B8-4A58-AAEA-5EA126B83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45719"/>
                <a:ext cx="6410260" cy="1683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E1C61FBD-282F-4745-95CE-C2531C39D085}"/>
              </a:ext>
            </a:extLst>
          </p:cNvPr>
          <p:cNvSpPr/>
          <p:nvPr/>
        </p:nvSpPr>
        <p:spPr>
          <a:xfrm>
            <a:off x="10288217" y="3334987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BC8FB9-35A3-42FA-99DD-24D71297E9B1}"/>
              </a:ext>
            </a:extLst>
          </p:cNvPr>
          <p:cNvSpPr/>
          <p:nvPr/>
        </p:nvSpPr>
        <p:spPr>
          <a:xfrm>
            <a:off x="7453239" y="2152789"/>
            <a:ext cx="836909" cy="836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2768EFB-381B-4F0C-B2BF-9D3D0C733B31}"/>
                  </a:ext>
                </a:extLst>
              </p:cNvPr>
              <p:cNvSpPr/>
              <p:nvPr/>
            </p:nvSpPr>
            <p:spPr>
              <a:xfrm>
                <a:off x="7453239" y="3360225"/>
                <a:ext cx="836909" cy="83690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2768EFB-381B-4F0C-B2BF-9D3D0C733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39" y="3360225"/>
                <a:ext cx="836909" cy="8369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8C270A2-94C0-4951-B985-A6CD08A99361}"/>
                  </a:ext>
                </a:extLst>
              </p:cNvPr>
              <p:cNvSpPr/>
              <p:nvPr/>
            </p:nvSpPr>
            <p:spPr>
              <a:xfrm>
                <a:off x="7453238" y="4482634"/>
                <a:ext cx="836909" cy="83690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8C270A2-94C0-4951-B985-A6CD08A99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38" y="4482634"/>
                <a:ext cx="836909" cy="8369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A8D953-39F1-4669-8FA2-54DD7E34EF15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8290148" y="2571244"/>
            <a:ext cx="1998069" cy="11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F7A09C0-6EF6-4DA5-A408-C2EB02CC9EB2}"/>
              </a:ext>
            </a:extLst>
          </p:cNvPr>
          <p:cNvCxnSpPr>
            <a:cxnSpLocks/>
            <a:stCxn id="35" idx="6"/>
            <a:endCxn id="30" idx="2"/>
          </p:cNvCxnSpPr>
          <p:nvPr/>
        </p:nvCxnSpPr>
        <p:spPr>
          <a:xfrm flipV="1">
            <a:off x="8290148" y="3753442"/>
            <a:ext cx="1998069" cy="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C1D580-4098-4EAA-8595-5A56400F7752}"/>
              </a:ext>
            </a:extLst>
          </p:cNvPr>
          <p:cNvCxnSpPr>
            <a:cxnSpLocks/>
            <a:stCxn id="36" idx="6"/>
            <a:endCxn id="30" idx="2"/>
          </p:cNvCxnSpPr>
          <p:nvPr/>
        </p:nvCxnSpPr>
        <p:spPr>
          <a:xfrm flipV="1">
            <a:off x="8290147" y="3753442"/>
            <a:ext cx="1998070" cy="11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55636-2000-453A-B916-DE764013DBEE}"/>
                  </a:ext>
                </a:extLst>
              </p:cNvPr>
              <p:cNvSpPr txBox="1"/>
              <p:nvPr/>
            </p:nvSpPr>
            <p:spPr>
              <a:xfrm>
                <a:off x="9010920" y="2690457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55636-2000-453A-B916-DE764013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920" y="2690457"/>
                <a:ext cx="393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5E41D6-6207-49EE-9995-3C6F608163DF}"/>
                  </a:ext>
                </a:extLst>
              </p:cNvPr>
              <p:cNvSpPr txBox="1"/>
              <p:nvPr/>
            </p:nvSpPr>
            <p:spPr>
              <a:xfrm>
                <a:off x="8995499" y="3409194"/>
                <a:ext cx="59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5E41D6-6207-49EE-9995-3C6F6081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99" y="3409194"/>
                <a:ext cx="59926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B608DE-9163-436F-B18D-842D18BEE2CB}"/>
                  </a:ext>
                </a:extLst>
              </p:cNvPr>
              <p:cNvSpPr txBox="1"/>
              <p:nvPr/>
            </p:nvSpPr>
            <p:spPr>
              <a:xfrm>
                <a:off x="8970862" y="3946889"/>
                <a:ext cx="6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B608DE-9163-436F-B18D-842D18BE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862" y="3946889"/>
                <a:ext cx="60458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61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084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활성화 함수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69044" y="1027907"/>
            <a:ext cx="802295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A720C-770E-4798-A772-C5D303C138CA}"/>
                  </a:ext>
                </a:extLst>
              </p:cNvPr>
              <p:cNvSpPr txBox="1"/>
              <p:nvPr/>
            </p:nvSpPr>
            <p:spPr>
              <a:xfrm>
                <a:off x="2890870" y="1673600"/>
                <a:ext cx="6410260" cy="168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endParaRPr lang="en-US" altLang="ko-KR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A720C-770E-4798-A772-C5D303C13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0" y="1673600"/>
                <a:ext cx="6410260" cy="1683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370361-E6D3-4DC0-B22A-87F3F5AE27CC}"/>
                  </a:ext>
                </a:extLst>
              </p:cNvPr>
              <p:cNvSpPr txBox="1"/>
              <p:nvPr/>
            </p:nvSpPr>
            <p:spPr>
              <a:xfrm>
                <a:off x="2890870" y="4124803"/>
                <a:ext cx="6410260" cy="26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3200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32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endParaRPr lang="en-US" altLang="ko-K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370361-E6D3-4DC0-B22A-87F3F5AE2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0" y="4124803"/>
                <a:ext cx="6410260" cy="2668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DB3D7BA-AFFE-4B0F-BE30-1882BE6CE908}"/>
              </a:ext>
            </a:extLst>
          </p:cNvPr>
          <p:cNvSpPr/>
          <p:nvPr/>
        </p:nvSpPr>
        <p:spPr>
          <a:xfrm>
            <a:off x="5753100" y="3195749"/>
            <a:ext cx="685800" cy="806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C1B16D-6651-4859-9526-1DF986919C9A}"/>
              </a:ext>
            </a:extLst>
          </p:cNvPr>
          <p:cNvSpPr/>
          <p:nvPr/>
        </p:nvSpPr>
        <p:spPr>
          <a:xfrm>
            <a:off x="3953435" y="4908176"/>
            <a:ext cx="4410636" cy="15846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33B8D-F59F-48CF-98DB-0D1250CCCD19}"/>
              </a:ext>
            </a:extLst>
          </p:cNvPr>
          <p:cNvSpPr txBox="1"/>
          <p:nvPr/>
        </p:nvSpPr>
        <p:spPr>
          <a:xfrm>
            <a:off x="8364071" y="5830093"/>
            <a:ext cx="357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활성화 함수</a:t>
            </a:r>
            <a:endParaRPr lang="en-US" altLang="ko-KR" b="1" dirty="0"/>
          </a:p>
          <a:p>
            <a:r>
              <a:rPr lang="en-US" altLang="ko-KR" b="1" dirty="0"/>
              <a:t>(Activation Function)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51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084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활성화 함수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69044" y="1027907"/>
            <a:ext cx="802295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75C69A3-EA57-4DB6-814E-78AD1D55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활성화 함수란 입력 신호의 총합을 출력 신호로 변화하는 함수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일반적으로 비선형 함수를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비선형 함수를 사용하지 않으면 층을 깊게 하는 의미가 사라지기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5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792C5433-7A92-41D3-95ED-6E0802D61C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449973"/>
                  </p:ext>
                </p:extLst>
              </p:nvPr>
            </p:nvGraphicFramePr>
            <p:xfrm>
              <a:off x="923178" y="1616209"/>
              <a:ext cx="10659408" cy="4295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3136">
                      <a:extLst>
                        <a:ext uri="{9D8B030D-6E8A-4147-A177-3AD203B41FA5}">
                          <a16:colId xmlns:a16="http://schemas.microsoft.com/office/drawing/2014/main" val="3700193744"/>
                        </a:ext>
                      </a:extLst>
                    </a:gridCol>
                    <a:gridCol w="3553136">
                      <a:extLst>
                        <a:ext uri="{9D8B030D-6E8A-4147-A177-3AD203B41FA5}">
                          <a16:colId xmlns:a16="http://schemas.microsoft.com/office/drawing/2014/main" val="676044347"/>
                        </a:ext>
                      </a:extLst>
                    </a:gridCol>
                    <a:gridCol w="3553136">
                      <a:extLst>
                        <a:ext uri="{9D8B030D-6E8A-4147-A177-3AD203B41FA5}">
                          <a16:colId xmlns:a16="http://schemas.microsoft.com/office/drawing/2014/main" val="113566191"/>
                        </a:ext>
                      </a:extLst>
                    </a:gridCol>
                  </a:tblGrid>
                  <a:tr h="7269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err="1"/>
                            <a:t>시그모이드</a:t>
                          </a:r>
                          <a:r>
                            <a:rPr lang="ko-KR" altLang="en-US" dirty="0"/>
                            <a:t> 함수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(Sigmoid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err="1"/>
                            <a:t>하이퍼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dirty="0" err="1"/>
                            <a:t>볼릭</a:t>
                          </a:r>
                          <a:r>
                            <a:rPr lang="ko-KR" altLang="en-US" dirty="0"/>
                            <a:t> 탄젠트 함수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(Hyperbolic Tangent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함수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(Rectified Linear Unit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80909548"/>
                      </a:ext>
                    </a:extLst>
                  </a:tr>
                  <a:tr h="789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378682"/>
                      </a:ext>
                    </a:extLst>
                  </a:tr>
                  <a:tr h="277923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065572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792C5433-7A92-41D3-95ED-6E0802D61C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449973"/>
                  </p:ext>
                </p:extLst>
              </p:nvPr>
            </p:nvGraphicFramePr>
            <p:xfrm>
              <a:off x="923178" y="1616209"/>
              <a:ext cx="10659408" cy="4295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3136">
                      <a:extLst>
                        <a:ext uri="{9D8B030D-6E8A-4147-A177-3AD203B41FA5}">
                          <a16:colId xmlns:a16="http://schemas.microsoft.com/office/drawing/2014/main" val="3700193744"/>
                        </a:ext>
                      </a:extLst>
                    </a:gridCol>
                    <a:gridCol w="3553136">
                      <a:extLst>
                        <a:ext uri="{9D8B030D-6E8A-4147-A177-3AD203B41FA5}">
                          <a16:colId xmlns:a16="http://schemas.microsoft.com/office/drawing/2014/main" val="676044347"/>
                        </a:ext>
                      </a:extLst>
                    </a:gridCol>
                    <a:gridCol w="3553136">
                      <a:extLst>
                        <a:ext uri="{9D8B030D-6E8A-4147-A177-3AD203B41FA5}">
                          <a16:colId xmlns:a16="http://schemas.microsoft.com/office/drawing/2014/main" val="113566191"/>
                        </a:ext>
                      </a:extLst>
                    </a:gridCol>
                  </a:tblGrid>
                  <a:tr h="7269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err="1"/>
                            <a:t>시그모이드</a:t>
                          </a:r>
                          <a:r>
                            <a:rPr lang="ko-KR" altLang="en-US" dirty="0"/>
                            <a:t> 함수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(Sigmoid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err="1"/>
                            <a:t>하이퍼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dirty="0" err="1"/>
                            <a:t>볼릭</a:t>
                          </a:r>
                          <a:r>
                            <a:rPr lang="ko-KR" altLang="en-US" dirty="0"/>
                            <a:t> 탄젠트 함수</a:t>
                          </a:r>
                          <a:br>
                            <a:rPr lang="en-US" altLang="ko-KR" dirty="0"/>
                          </a:br>
                          <a:r>
                            <a:rPr lang="en-US" altLang="ko-KR" dirty="0"/>
                            <a:t>(Hyperbolic Tangent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함수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(Rectified Linear Unit Function)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80909548"/>
                      </a:ext>
                    </a:extLst>
                  </a:tr>
                  <a:tr h="7890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2" t="-92308" r="-200515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000" t="-92308" r="-1001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343" t="-92308" r="-343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378682"/>
                      </a:ext>
                    </a:extLst>
                  </a:tr>
                  <a:tr h="277923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065572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414683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활성화 함수의 종류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252882" y="1027907"/>
            <a:ext cx="593911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0A6AFF0-6D30-43EE-8690-E44BFAF9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80" y="3661867"/>
            <a:ext cx="3240000" cy="2049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1C4A31-40FE-4B0C-AD18-0473C89E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33" y="3661866"/>
            <a:ext cx="3240000" cy="20491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2373F1-AAD0-4FC8-ADB1-EFD7D8A75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735" y="3661868"/>
            <a:ext cx="3240000" cy="20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892238" y="2875002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/>
              <a:t>역전파</a:t>
            </a:r>
            <a:r>
              <a:rPr lang="ko-KR" altLang="en-US" sz="6600" b="1" dirty="0"/>
              <a:t> 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2" y="3198598"/>
            <a:ext cx="28922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299761" y="3198598"/>
            <a:ext cx="28922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1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0845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순방향 전파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69044" y="1027907"/>
            <a:ext cx="802295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75C69A3-EA57-4DB6-814E-78AD1D55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순방향 전파</a:t>
            </a:r>
            <a:r>
              <a:rPr lang="en-US" altLang="ko-KR" dirty="0"/>
              <a:t>(Forward propagation)</a:t>
            </a:r>
            <a:r>
              <a:rPr lang="ko-KR" altLang="en-US" dirty="0"/>
              <a:t>는 정보를 앞으로 전달하는 순방향 과정을 뜻함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64E959-01DD-434E-875E-7F7872568431}"/>
              </a:ext>
            </a:extLst>
          </p:cNvPr>
          <p:cNvSpPr/>
          <p:nvPr/>
        </p:nvSpPr>
        <p:spPr>
          <a:xfrm>
            <a:off x="2273363" y="3449401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501EA2-E777-4CB1-9F50-E37AB910AD9F}"/>
              </a:ext>
            </a:extLst>
          </p:cNvPr>
          <p:cNvSpPr/>
          <p:nvPr/>
        </p:nvSpPr>
        <p:spPr>
          <a:xfrm>
            <a:off x="2273363" y="4823382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FB6255-89FA-4434-B15B-B1398082C38A}"/>
              </a:ext>
            </a:extLst>
          </p:cNvPr>
          <p:cNvSpPr/>
          <p:nvPr/>
        </p:nvSpPr>
        <p:spPr>
          <a:xfrm>
            <a:off x="7867189" y="3454238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1C5453-D84C-49AA-993D-802A83F91EEC}"/>
              </a:ext>
            </a:extLst>
          </p:cNvPr>
          <p:cNvSpPr/>
          <p:nvPr/>
        </p:nvSpPr>
        <p:spPr>
          <a:xfrm>
            <a:off x="7791065" y="4823382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314E20-CFE3-42EA-88BA-4FC96FD8008B}"/>
              </a:ext>
            </a:extLst>
          </p:cNvPr>
          <p:cNvSpPr/>
          <p:nvPr/>
        </p:nvSpPr>
        <p:spPr>
          <a:xfrm>
            <a:off x="5032211" y="3108949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85D24A-C0AE-449E-B451-CA26B760398D}"/>
              </a:ext>
            </a:extLst>
          </p:cNvPr>
          <p:cNvSpPr/>
          <p:nvPr/>
        </p:nvSpPr>
        <p:spPr>
          <a:xfrm>
            <a:off x="5032211" y="4316385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4C1438F-DF11-4B14-85BE-B275E080395F}"/>
              </a:ext>
            </a:extLst>
          </p:cNvPr>
          <p:cNvSpPr/>
          <p:nvPr/>
        </p:nvSpPr>
        <p:spPr>
          <a:xfrm>
            <a:off x="5032210" y="5438794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440FFF-77A8-44F7-8A65-0CBA33CE91B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3110272" y="3527404"/>
            <a:ext cx="1921939" cy="34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43391D-03AB-4073-9FA8-1E51445F0D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110272" y="3867856"/>
            <a:ext cx="1921939" cy="86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96DD47-4447-44E8-B7CD-1EE769440B4F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110272" y="3867856"/>
            <a:ext cx="1921938" cy="19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A20D4C-5D69-43C3-83D6-F472F051EABF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3110272" y="3527404"/>
            <a:ext cx="1921939" cy="17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837D1-5EED-45F4-A913-B6150E0CD3F1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110272" y="4734840"/>
            <a:ext cx="1921939" cy="50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C9840C-F958-4FEC-8BD7-6CE7D3AA0090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3110272" y="5241837"/>
            <a:ext cx="1921938" cy="6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FCD729-E67E-4F6F-9EB6-F02A0F0C4170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5869120" y="3527404"/>
            <a:ext cx="1998069" cy="3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04AAE5-8BB2-4F87-B7FD-E5BB87B3F74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5869120" y="3527404"/>
            <a:ext cx="1921945" cy="17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DCE220-B828-41D2-B6C2-A9A1289403C2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5869120" y="3872693"/>
            <a:ext cx="1998069" cy="86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7AF584-6E2F-4860-8659-5CBE92E6FE3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5869120" y="4734840"/>
            <a:ext cx="1921945" cy="50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31865-7DB2-4B20-903D-6AEE497FE76B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5869119" y="3872693"/>
            <a:ext cx="1998070" cy="19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62C7F6-67BF-403C-835F-4FD734C3104E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5869119" y="5241837"/>
            <a:ext cx="1921946" cy="6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002626F-EAED-4C1B-B766-F07DF6A533F5}"/>
              </a:ext>
            </a:extLst>
          </p:cNvPr>
          <p:cNvSpPr/>
          <p:nvPr/>
        </p:nvSpPr>
        <p:spPr>
          <a:xfrm>
            <a:off x="1866900" y="3842618"/>
            <a:ext cx="9048750" cy="1447147"/>
          </a:xfrm>
          <a:prstGeom prst="rightArrow">
            <a:avLst/>
          </a:prstGeom>
          <a:solidFill>
            <a:srgbClr val="4472C4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계산 결과를 앞으로 전달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CB6701-9A32-4820-BCFF-D133F4F7A88F}"/>
              </a:ext>
            </a:extLst>
          </p:cNvPr>
          <p:cNvSpPr/>
          <p:nvPr/>
        </p:nvSpPr>
        <p:spPr>
          <a:xfrm>
            <a:off x="9294555" y="4139084"/>
            <a:ext cx="836909" cy="8369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714C8E-DE4E-48D0-98DE-446AF89057B3}"/>
              </a:ext>
            </a:extLst>
          </p:cNvPr>
          <p:cNvCxnSpPr>
            <a:cxnSpLocks/>
            <a:stCxn id="9" idx="6"/>
            <a:endCxn id="28" idx="2"/>
          </p:cNvCxnSpPr>
          <p:nvPr/>
        </p:nvCxnSpPr>
        <p:spPr>
          <a:xfrm>
            <a:off x="8704098" y="3872693"/>
            <a:ext cx="590457" cy="6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187D98E-9AB2-4609-912D-1AF114A7CA61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8627974" y="4557539"/>
            <a:ext cx="666581" cy="68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51B04-2B99-4650-891B-00FC0B6AA23A}"/>
              </a:ext>
            </a:extLst>
          </p:cNvPr>
          <p:cNvCxnSpPr>
            <a:cxnSpLocks/>
          </p:cNvCxnSpPr>
          <p:nvPr/>
        </p:nvCxnSpPr>
        <p:spPr>
          <a:xfrm>
            <a:off x="10131464" y="4537883"/>
            <a:ext cx="47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2774E-75E4-4867-AA22-2D1F61063989}"/>
              </a:ext>
            </a:extLst>
          </p:cNvPr>
          <p:cNvSpPr txBox="1"/>
          <p:nvPr/>
        </p:nvSpPr>
        <p:spPr>
          <a:xfrm>
            <a:off x="10610862" y="43489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Loss </a:t>
            </a:r>
            <a:r>
              <a:rPr lang="ko-KR" altLang="en-US" b="1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39978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퍼셉트론</a:t>
            </a:r>
            <a:endParaRPr lang="en-US" altLang="ko-KR" dirty="0"/>
          </a:p>
          <a:p>
            <a:pPr fontAlgn="base"/>
            <a:r>
              <a:rPr lang="ko-KR" altLang="en-US" dirty="0"/>
              <a:t>신경망</a:t>
            </a:r>
            <a:endParaRPr lang="en-US" altLang="ko-KR" dirty="0"/>
          </a:p>
          <a:p>
            <a:pPr fontAlgn="base"/>
            <a:r>
              <a:rPr lang="ko-KR" altLang="en-US" dirty="0" err="1"/>
              <a:t>역전파</a:t>
            </a:r>
            <a:r>
              <a:rPr lang="ko-KR" altLang="en-US"/>
              <a:t> 알고리즘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0845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순방향 전파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69044" y="1027907"/>
            <a:ext cx="802295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75C69A3-EA57-4DB6-814E-78AD1D55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MLP</a:t>
            </a:r>
            <a:r>
              <a:rPr lang="ko-KR" altLang="en-US" dirty="0"/>
              <a:t>에서 순방향 전파 계산을 통해서 </a:t>
            </a:r>
            <a:r>
              <a:rPr lang="en-US" altLang="ko-KR" dirty="0"/>
              <a:t>Loss</a:t>
            </a:r>
            <a:r>
              <a:rPr lang="ko-KR" altLang="en-US" dirty="0"/>
              <a:t>를 생성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Loss</a:t>
            </a:r>
            <a:r>
              <a:rPr lang="ko-KR" altLang="en-US" dirty="0"/>
              <a:t>를 줄이는 </a:t>
            </a:r>
            <a:r>
              <a:rPr lang="en-US" altLang="ko-KR" dirty="0"/>
              <a:t>weight</a:t>
            </a:r>
            <a:r>
              <a:rPr lang="ko-KR" altLang="en-US" dirty="0"/>
              <a:t>를 찾는 것이 목표</a:t>
            </a:r>
            <a:r>
              <a:rPr lang="en-US" altLang="ko-KR" dirty="0"/>
              <a:t>!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하지만</a:t>
            </a:r>
            <a:r>
              <a:rPr lang="en-US" altLang="ko-KR" dirty="0"/>
              <a:t>! </a:t>
            </a:r>
            <a:r>
              <a:rPr lang="ko-KR" altLang="en-US" dirty="0"/>
              <a:t>파라미터가 개수가 많아지면서 적절한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학습하는 것이 매우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1969</a:t>
            </a:r>
            <a:r>
              <a:rPr lang="ko-KR" altLang="en-US" dirty="0"/>
              <a:t>년 </a:t>
            </a:r>
            <a:r>
              <a:rPr lang="en-US" altLang="ko-KR" dirty="0"/>
              <a:t>MIT AI Lab</a:t>
            </a:r>
            <a:r>
              <a:rPr lang="ko-KR" altLang="en-US" dirty="0"/>
              <a:t>의 창립자였던 </a:t>
            </a:r>
            <a:r>
              <a:rPr lang="en-US" altLang="ko-KR" dirty="0" err="1"/>
              <a:t>Minskey</a:t>
            </a:r>
            <a:r>
              <a:rPr lang="ko-KR" altLang="en-US" dirty="0"/>
              <a:t>는 </a:t>
            </a:r>
            <a:r>
              <a:rPr lang="en-US" altLang="ko-KR" dirty="0"/>
              <a:t>MLP (Multilayer Perceptron)</a:t>
            </a:r>
            <a:r>
              <a:rPr lang="ko-KR" altLang="en-US" dirty="0"/>
              <a:t>을 통해서 </a:t>
            </a:r>
            <a:r>
              <a:rPr lang="en-US" altLang="ko-KR" dirty="0"/>
              <a:t>XOR</a:t>
            </a:r>
            <a:r>
              <a:rPr lang="ko-KR" altLang="en-US" dirty="0"/>
              <a:t>는 해결될 수 있지만</a:t>
            </a:r>
            <a:r>
              <a:rPr lang="en-US" altLang="ko-KR" dirty="0"/>
              <a:t>, '</a:t>
            </a:r>
            <a:r>
              <a:rPr lang="ko-KR" altLang="en-US" dirty="0"/>
              <a:t>각각의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학습시킬 방법이 없다</a:t>
            </a:r>
            <a:r>
              <a:rPr lang="en-US" altLang="ko-KR" dirty="0"/>
              <a:t>.' </a:t>
            </a:r>
            <a:r>
              <a:rPr lang="ko-KR" altLang="en-US" dirty="0"/>
              <a:t>라는 결론을 내림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155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4342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역전파</a:t>
            </a:r>
            <a:r>
              <a:rPr lang="ko-KR" altLang="en-US" b="1" dirty="0"/>
              <a:t>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381625" y="1027907"/>
            <a:ext cx="681037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75C69A3-EA57-4DB6-814E-78AD1D55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81701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1974</a:t>
            </a:r>
            <a:r>
              <a:rPr lang="ko-KR" altLang="en-US" dirty="0"/>
              <a:t>년 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ko-KR" altLang="en-US" dirty="0"/>
              <a:t>가 박사과정 논문을 통해 이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 </a:t>
            </a:r>
            <a:r>
              <a:rPr lang="en-US" altLang="ko-KR" dirty="0"/>
              <a:t>Backpropagation</a:t>
            </a:r>
            <a:r>
              <a:rPr lang="ko-KR" altLang="en-US" dirty="0"/>
              <a:t>을 제안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하지만 그 당시 인공 신경망에 꽤나 찬바람이 불던 시기였기 때문에 아무도 관심을 가지지 않음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Minskey</a:t>
            </a:r>
            <a:r>
              <a:rPr lang="en-US" altLang="ko-KR" dirty="0"/>
              <a:t> </a:t>
            </a:r>
            <a:r>
              <a:rPr lang="ko-KR" altLang="en-US" dirty="0"/>
              <a:t>교수에게 찾아가 말을 </a:t>
            </a:r>
            <a:br>
              <a:rPr lang="en-US" altLang="ko-KR" dirty="0"/>
            </a:br>
            <a:r>
              <a:rPr lang="ko-KR" altLang="en-US" dirty="0"/>
              <a:t>했지만 그 또한 냉랭한 분위기 </a:t>
            </a:r>
            <a:br>
              <a:rPr lang="en-US" altLang="ko-KR" dirty="0"/>
            </a:br>
            <a:r>
              <a:rPr lang="ko-KR" altLang="en-US" dirty="0"/>
              <a:t>속에서 무시됨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1986</a:t>
            </a:r>
            <a:r>
              <a:rPr lang="ko-KR" altLang="en-US" dirty="0"/>
              <a:t>년 </a:t>
            </a:r>
            <a:r>
              <a:rPr lang="en-US" altLang="ko-KR" dirty="0"/>
              <a:t>Hinton</a:t>
            </a:r>
            <a:r>
              <a:rPr lang="ko-KR" altLang="en-US" dirty="0"/>
              <a:t>이 </a:t>
            </a:r>
            <a:r>
              <a:rPr lang="en-US" altLang="ko-KR" dirty="0"/>
              <a:t>Backpropagation</a:t>
            </a:r>
            <a:r>
              <a:rPr lang="ko-KR" altLang="en-US" dirty="0"/>
              <a:t>을 재발견하여 주목받기 시작</a:t>
            </a:r>
          </a:p>
        </p:txBody>
      </p:sp>
      <p:pic>
        <p:nvPicPr>
          <p:cNvPr id="8194" name="Picture 2" descr="paul werbos backpropagationì ëí ì´ë¯¸ì§ ê²ìê²°ê³¼">
            <a:extLst>
              <a:ext uri="{FF2B5EF4-FFF2-40B4-BE49-F238E27FC236}">
                <a16:creationId xmlns:a16="http://schemas.microsoft.com/office/drawing/2014/main" id="{66574B43-618F-4044-B796-AC4937F46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3986"/>
          <a:stretch/>
        </p:blipFill>
        <p:spPr bwMode="auto">
          <a:xfrm>
            <a:off x="7179975" y="1825626"/>
            <a:ext cx="2187237" cy="31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0F069-A637-4548-8F7C-D029EC18C163}"/>
              </a:ext>
            </a:extLst>
          </p:cNvPr>
          <p:cNvSpPr txBox="1"/>
          <p:nvPr/>
        </p:nvSpPr>
        <p:spPr>
          <a:xfrm>
            <a:off x="7488025" y="5011738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Paul </a:t>
            </a:r>
            <a:r>
              <a:rPr lang="en-US" altLang="ko-KR" b="1" dirty="0" err="1"/>
              <a:t>Werbos</a:t>
            </a:r>
            <a:endParaRPr lang="ko-KR" altLang="en-US" b="1" dirty="0"/>
          </a:p>
        </p:txBody>
      </p:sp>
      <p:pic>
        <p:nvPicPr>
          <p:cNvPr id="8196" name="Picture 4" descr="hinton êµìì ëí ì´ë¯¸ì§ ê²ìê²°ê³¼">
            <a:extLst>
              <a:ext uri="{FF2B5EF4-FFF2-40B4-BE49-F238E27FC236}">
                <a16:creationId xmlns:a16="http://schemas.microsoft.com/office/drawing/2014/main" id="{F870EB66-1FB2-4D4B-81F0-B204F05FB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5" r="20798"/>
          <a:stretch/>
        </p:blipFill>
        <p:spPr bwMode="auto">
          <a:xfrm>
            <a:off x="9528631" y="1825625"/>
            <a:ext cx="2187237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EE9589-35D1-4EAB-81FA-9C990012421C}"/>
              </a:ext>
            </a:extLst>
          </p:cNvPr>
          <p:cNvSpPr txBox="1"/>
          <p:nvPr/>
        </p:nvSpPr>
        <p:spPr>
          <a:xfrm>
            <a:off x="9543094" y="5034995"/>
            <a:ext cx="217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Geoffrey E Hinton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00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65747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연쇄법칙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95675" y="1027907"/>
            <a:ext cx="869632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A11184E-8F36-4FDB-B542-3F10C4B6E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1" dirty="0"/>
                  <a:t>합성함수</a:t>
                </a:r>
                <a:r>
                  <a:rPr lang="ko-KR" altLang="en-US" dirty="0"/>
                  <a:t>란 여러 함수로 구성된 함수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이라는 식은 다음과 같이 두 개의 식으로 구성할 수 있음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b="0" i="1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연쇄 법칙은 합성 함수의 미분에 대한 성질</a:t>
                </a:r>
                <a:endParaRPr lang="en-US" altLang="ko-KR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합성 함수의 미분은 합성 함수를 구성하는 각 함수의 미분의 곱으로 나타낼 수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있음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1" dirty="0"/>
                  <a:t>연쇄 법칙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A11184E-8F36-4FDB-B542-3F10C4B6E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43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52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역전파</a:t>
            </a:r>
            <a:r>
              <a:rPr lang="ko-KR" altLang="en-US" b="1" dirty="0"/>
              <a:t>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19725" y="1027907"/>
            <a:ext cx="677227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3FEA92-CEA8-45B6-9303-9BCD048413E6}"/>
              </a:ext>
            </a:extLst>
          </p:cNvPr>
          <p:cNvSpPr/>
          <p:nvPr/>
        </p:nvSpPr>
        <p:spPr>
          <a:xfrm>
            <a:off x="4638675" y="2390775"/>
            <a:ext cx="3371850" cy="33718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</a:rPr>
              <a:t>f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/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/>
              <p:nvPr/>
            </p:nvSpPr>
            <p:spPr>
              <a:xfrm>
                <a:off x="2516294" y="4839384"/>
                <a:ext cx="679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b="1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4839384"/>
                <a:ext cx="67999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/>
              <p:nvPr/>
            </p:nvSpPr>
            <p:spPr>
              <a:xfrm>
                <a:off x="9191462" y="3395320"/>
                <a:ext cx="657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b="1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462" y="3395320"/>
                <a:ext cx="6575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0F89B1-A5E2-4638-BA58-52A1DF7B5D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28962" y="2713940"/>
            <a:ext cx="1509713" cy="136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6C2B62-7F91-45F8-A71B-5725E011955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196288" y="4076700"/>
            <a:ext cx="1442387" cy="108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D108B4-7BDC-4C91-9E7E-05D27984BBA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010525" y="4076700"/>
            <a:ext cx="277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9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52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역전파</a:t>
            </a:r>
            <a:r>
              <a:rPr lang="ko-KR" altLang="en-US" b="1" dirty="0"/>
              <a:t>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19725" y="1027907"/>
            <a:ext cx="677227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3FEA92-CEA8-45B6-9303-9BCD048413E6}"/>
              </a:ext>
            </a:extLst>
          </p:cNvPr>
          <p:cNvSpPr/>
          <p:nvPr/>
        </p:nvSpPr>
        <p:spPr>
          <a:xfrm>
            <a:off x="4638675" y="2390775"/>
            <a:ext cx="3371850" cy="33718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</a:rPr>
              <a:t>f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/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/>
              <p:nvPr/>
            </p:nvSpPr>
            <p:spPr>
              <a:xfrm>
                <a:off x="2516294" y="4839384"/>
                <a:ext cx="679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b="1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4839384"/>
                <a:ext cx="67999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/>
              <p:nvPr/>
            </p:nvSpPr>
            <p:spPr>
              <a:xfrm>
                <a:off x="9191462" y="3395320"/>
                <a:ext cx="657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b="1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462" y="3395320"/>
                <a:ext cx="6575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0F89B1-A5E2-4638-BA58-52A1DF7B5D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28962" y="2713940"/>
            <a:ext cx="1509713" cy="136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6C2B62-7F91-45F8-A71B-5725E011955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196288" y="4076700"/>
            <a:ext cx="1442387" cy="108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D108B4-7BDC-4C91-9E7E-05D27984BBA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010525" y="4076700"/>
            <a:ext cx="277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87C2F0-233E-4A74-B7A4-1231B8C02047}"/>
              </a:ext>
            </a:extLst>
          </p:cNvPr>
          <p:cNvSpPr txBox="1"/>
          <p:nvPr/>
        </p:nvSpPr>
        <p:spPr>
          <a:xfrm>
            <a:off x="5476451" y="284797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CCC69B-09D9-41B1-9DF9-70F71EB55179}"/>
                  </a:ext>
                </a:extLst>
              </p:cNvPr>
              <p:cNvSpPr txBox="1"/>
              <p:nvPr/>
            </p:nvSpPr>
            <p:spPr>
              <a:xfrm>
                <a:off x="4827989" y="3120740"/>
                <a:ext cx="846707" cy="90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dirty="0"/>
                  <a:t> </a:t>
                </a:r>
                <a:endParaRPr lang="ko-KR" altLang="en-US" sz="3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CCC69B-09D9-41B1-9DF9-70F71EB5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89" y="3120740"/>
                <a:ext cx="846707" cy="90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42C12-4762-4FCD-A75B-56F1626DBF5E}"/>
                  </a:ext>
                </a:extLst>
              </p:cNvPr>
              <p:cNvSpPr txBox="1"/>
              <p:nvPr/>
            </p:nvSpPr>
            <p:spPr>
              <a:xfrm>
                <a:off x="4847548" y="4076700"/>
                <a:ext cx="846707" cy="90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600" b="1" i="1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dirty="0"/>
                  <a:t> </a:t>
                </a:r>
                <a:endParaRPr lang="ko-KR" altLang="en-US" sz="3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42C12-4762-4FCD-A75B-56F1626D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48" y="4076700"/>
                <a:ext cx="846707" cy="906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62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52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역전파</a:t>
            </a:r>
            <a:r>
              <a:rPr lang="ko-KR" altLang="en-US" b="1" dirty="0"/>
              <a:t>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19725" y="1027907"/>
            <a:ext cx="677227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3FEA92-CEA8-45B6-9303-9BCD048413E6}"/>
              </a:ext>
            </a:extLst>
          </p:cNvPr>
          <p:cNvSpPr/>
          <p:nvPr/>
        </p:nvSpPr>
        <p:spPr>
          <a:xfrm>
            <a:off x="4638675" y="2390775"/>
            <a:ext cx="3371850" cy="33718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</a:rPr>
              <a:t>f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/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61C18-7AC1-4965-B559-077AF7C9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2067609"/>
                <a:ext cx="6126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/>
              <p:nvPr/>
            </p:nvSpPr>
            <p:spPr>
              <a:xfrm>
                <a:off x="2516294" y="4839384"/>
                <a:ext cx="7232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8EF6B-64EE-45CB-A39B-D54B77D8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94" y="4839384"/>
                <a:ext cx="7232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/>
              <p:nvPr/>
            </p:nvSpPr>
            <p:spPr>
              <a:xfrm>
                <a:off x="9191462" y="3395320"/>
                <a:ext cx="6864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80A5-F346-447B-B16F-B38D8F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462" y="3395320"/>
                <a:ext cx="68640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0F89B1-A5E2-4638-BA58-52A1DF7B5D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28962" y="2713940"/>
            <a:ext cx="1509713" cy="136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6C2B62-7F91-45F8-A71B-5725E0119558}"/>
              </a:ext>
            </a:extLst>
          </p:cNvPr>
          <p:cNvCxnSpPr>
            <a:cxnSpLocks/>
          </p:cNvCxnSpPr>
          <p:nvPr/>
        </p:nvCxnSpPr>
        <p:spPr>
          <a:xfrm flipV="1">
            <a:off x="3199896" y="4191706"/>
            <a:ext cx="1399106" cy="108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D108B4-7BDC-4C91-9E7E-05D27984BBA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010525" y="4076700"/>
            <a:ext cx="277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87C2F0-233E-4A74-B7A4-1231B8C02047}"/>
              </a:ext>
            </a:extLst>
          </p:cNvPr>
          <p:cNvSpPr txBox="1"/>
          <p:nvPr/>
        </p:nvSpPr>
        <p:spPr>
          <a:xfrm>
            <a:off x="5476451" y="284797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CCC69B-09D9-41B1-9DF9-70F71EB55179}"/>
                  </a:ext>
                </a:extLst>
              </p:cNvPr>
              <p:cNvSpPr txBox="1"/>
              <p:nvPr/>
            </p:nvSpPr>
            <p:spPr>
              <a:xfrm>
                <a:off x="4827989" y="3120740"/>
                <a:ext cx="846707" cy="90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i="1" dirty="0"/>
                  <a:t> </a:t>
                </a:r>
                <a:endParaRPr lang="ko-KR" altLang="en-US" sz="36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CCC69B-09D9-41B1-9DF9-70F71EB5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89" y="3120740"/>
                <a:ext cx="846707" cy="90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42C12-4762-4FCD-A75B-56F1626DBF5E}"/>
                  </a:ext>
                </a:extLst>
              </p:cNvPr>
              <p:cNvSpPr txBox="1"/>
              <p:nvPr/>
            </p:nvSpPr>
            <p:spPr>
              <a:xfrm>
                <a:off x="4847548" y="4076700"/>
                <a:ext cx="849913" cy="97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i="1" dirty="0"/>
                  <a:t> </a:t>
                </a:r>
                <a:endParaRPr lang="ko-KR" altLang="en-US" sz="3600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42C12-4762-4FCD-A75B-56F1626D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48" y="4076700"/>
                <a:ext cx="849913" cy="975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841B89-40F8-49BD-B92D-61A52E9F11AB}"/>
              </a:ext>
            </a:extLst>
          </p:cNvPr>
          <p:cNvCxnSpPr>
            <a:cxnSpLocks/>
          </p:cNvCxnSpPr>
          <p:nvPr/>
        </p:nvCxnSpPr>
        <p:spPr>
          <a:xfrm flipH="1">
            <a:off x="8010525" y="4467225"/>
            <a:ext cx="27717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EA156C-9CF8-4AF7-9B0A-7D245ACCFB9A}"/>
                  </a:ext>
                </a:extLst>
              </p:cNvPr>
              <p:cNvSpPr txBox="1"/>
              <p:nvPr/>
            </p:nvSpPr>
            <p:spPr>
              <a:xfrm>
                <a:off x="9191462" y="4467225"/>
                <a:ext cx="846707" cy="90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ko-KR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i="1" dirty="0">
                    <a:solidFill>
                      <a:srgbClr val="C00000"/>
                    </a:solidFill>
                  </a:rPr>
                  <a:t> </a:t>
                </a:r>
                <a:endParaRPr lang="ko-KR" altLang="en-US" sz="3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EA156C-9CF8-4AF7-9B0A-7D245ACC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462" y="4467225"/>
                <a:ext cx="846707" cy="906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4879B8-BE01-41CD-952D-C36ECE434EE5}"/>
                  </a:ext>
                </a:extLst>
              </p:cNvPr>
              <p:cNvSpPr txBox="1"/>
              <p:nvPr/>
            </p:nvSpPr>
            <p:spPr>
              <a:xfrm rot="2627042">
                <a:off x="2546610" y="3366399"/>
                <a:ext cx="142539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ko-K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4879B8-BE01-41CD-952D-C36ECE43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7042">
                <a:off x="2546610" y="3366399"/>
                <a:ext cx="1425390" cy="619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57CA3-4AA7-4A6A-80D2-6B3CC8943F3F}"/>
                  </a:ext>
                </a:extLst>
              </p:cNvPr>
              <p:cNvSpPr txBox="1"/>
              <p:nvPr/>
            </p:nvSpPr>
            <p:spPr>
              <a:xfrm rot="19255279">
                <a:off x="3385913" y="5073608"/>
                <a:ext cx="1435008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ko-K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57CA3-4AA7-4A6A-80D2-6B3CC894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5279">
                <a:off x="3385913" y="5073608"/>
                <a:ext cx="1435008" cy="6664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5D2227-C08C-4B39-BC7A-EC7F38196284}"/>
              </a:ext>
            </a:extLst>
          </p:cNvPr>
          <p:cNvCxnSpPr>
            <a:cxnSpLocks/>
          </p:cNvCxnSpPr>
          <p:nvPr/>
        </p:nvCxnSpPr>
        <p:spPr>
          <a:xfrm flipH="1" flipV="1">
            <a:off x="2939648" y="2790889"/>
            <a:ext cx="1509713" cy="13627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D0D6D9-59B5-41C3-8492-4CEAC7586538}"/>
              </a:ext>
            </a:extLst>
          </p:cNvPr>
          <p:cNvCxnSpPr>
            <a:cxnSpLocks/>
          </p:cNvCxnSpPr>
          <p:nvPr/>
        </p:nvCxnSpPr>
        <p:spPr>
          <a:xfrm flipH="1">
            <a:off x="3239569" y="4392501"/>
            <a:ext cx="1399106" cy="10858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0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0077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Vanishing Gradients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38975" y="1027907"/>
            <a:ext cx="515302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6D71FD-4549-46FB-9550-D5DF0372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backpropagation</a:t>
            </a:r>
            <a:r>
              <a:rPr lang="ko-KR" altLang="en-US" dirty="0"/>
              <a:t>에서 결과를 전달할 때 </a:t>
            </a:r>
            <a:r>
              <a:rPr lang="en-US" altLang="ko-KR" dirty="0"/>
              <a:t>sigmoid</a:t>
            </a:r>
            <a:r>
              <a:rPr lang="ko-KR" altLang="en-US" dirty="0"/>
              <a:t>를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sigmoid</a:t>
            </a:r>
            <a:r>
              <a:rPr lang="ko-KR" altLang="en-US" dirty="0"/>
              <a:t>의 미분 값은 </a:t>
            </a:r>
            <a:r>
              <a:rPr lang="en-US" altLang="ko-KR" dirty="0"/>
              <a:t>0.25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sigmoid</a:t>
            </a:r>
            <a:r>
              <a:rPr lang="ko-KR" altLang="en-US" dirty="0"/>
              <a:t>를 활성 함수로 사용하는 경우 은닉층의 깊이가 깊다면 오차율 계산이 어렵다는 문제가 발생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85A1A-5944-4960-AD4E-19011829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3" y="4001294"/>
            <a:ext cx="4291013" cy="232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785EC2-87CB-4BB7-B8AB-57848AB3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04" y="4001294"/>
            <a:ext cx="3678945" cy="23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4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0077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Vanishing Gradients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38975" y="1027907"/>
            <a:ext cx="515302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2" name="Picture 4" descr="https://t1.daumcdn.net/cfile/tistory/221E5750579F7BBD1B">
            <a:extLst>
              <a:ext uri="{FF2B5EF4-FFF2-40B4-BE49-F238E27FC236}">
                <a16:creationId xmlns:a16="http://schemas.microsoft.com/office/drawing/2014/main" id="{716266BC-A70D-46E0-BC68-CA4C2C50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86" y="1624155"/>
            <a:ext cx="7044627" cy="28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7761D437-C1A9-4218-8870-D088BCEE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vanishing gradient</a:t>
            </a:r>
            <a:r>
              <a:rPr lang="ko-KR" altLang="en-US" dirty="0"/>
              <a:t>문제로 인하여 </a:t>
            </a:r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암흑기</a:t>
            </a:r>
            <a:r>
              <a:rPr lang="ko-KR" altLang="en-US" b="1" dirty="0"/>
              <a:t>  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 err="1"/>
              <a:t>ReLU</a:t>
            </a:r>
            <a:r>
              <a:rPr lang="ko-KR" altLang="en-US" dirty="0"/>
              <a:t>를 사용하여 이 문제를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64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310895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퍼셉트론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431089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881103" y="3198598"/>
            <a:ext cx="431089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384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22040" y="980101"/>
            <a:ext cx="886996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err="1"/>
              <a:t>퍼셉트론</a:t>
            </a:r>
            <a:r>
              <a:rPr lang="ko-KR" altLang="en-US" dirty="0" err="1"/>
              <a:t>은</a:t>
            </a:r>
            <a:r>
              <a:rPr lang="ko-KR" altLang="en-US" dirty="0"/>
              <a:t> 여러 개의 신호를 받아서 하나의 신호로 출력하는 알고리즘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여러 개의 신호를 받은 후 이들을 선형 결합</a:t>
            </a:r>
            <a:r>
              <a:rPr lang="en-US" altLang="ko-KR" dirty="0"/>
              <a:t>(Linear combination)</a:t>
            </a:r>
            <a:r>
              <a:rPr lang="ko-KR" altLang="en-US" dirty="0"/>
              <a:t>을 통해 하나의 값으로 통합한 뒤</a:t>
            </a:r>
            <a:r>
              <a:rPr lang="en-US" altLang="ko-KR" dirty="0"/>
              <a:t>, </a:t>
            </a:r>
            <a:r>
              <a:rPr lang="ko-KR" altLang="en-US" b="1" dirty="0"/>
              <a:t>활성화 함수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비 선형 함수</a:t>
            </a:r>
            <a:r>
              <a:rPr lang="en-US" altLang="ko-KR" b="1" dirty="0"/>
              <a:t>)</a:t>
            </a:r>
            <a:r>
              <a:rPr lang="ko-KR" altLang="en-US" dirty="0"/>
              <a:t>를 거쳐서</a:t>
            </a:r>
            <a:r>
              <a:rPr lang="en-US" altLang="ko-KR" dirty="0"/>
              <a:t> </a:t>
            </a:r>
            <a:r>
              <a:rPr lang="ko-KR" altLang="en-US" dirty="0"/>
              <a:t>나온 값을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9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384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22040" y="980101"/>
            <a:ext cx="886996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38DE68-E397-4D44-9FD2-B5FF36F49090}"/>
              </a:ext>
            </a:extLst>
          </p:cNvPr>
          <p:cNvGrpSpPr/>
          <p:nvPr/>
        </p:nvGrpSpPr>
        <p:grpSpPr>
          <a:xfrm>
            <a:off x="2307272" y="1690688"/>
            <a:ext cx="7577456" cy="4804904"/>
            <a:chOff x="1912691" y="1687971"/>
            <a:chExt cx="7577456" cy="48049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BB8C59-4504-4CF8-A849-2863767639ED}"/>
                </a:ext>
              </a:extLst>
            </p:cNvPr>
            <p:cNvSpPr/>
            <p:nvPr/>
          </p:nvSpPr>
          <p:spPr>
            <a:xfrm>
              <a:off x="4362276" y="2567110"/>
              <a:ext cx="2773960" cy="2773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3455545-7E3D-4C2D-BCB4-0904C72F0B1A}"/>
                </a:ext>
              </a:extLst>
            </p:cNvPr>
            <p:cNvCxnSpPr>
              <a:cxnSpLocks/>
            </p:cNvCxnSpPr>
            <p:nvPr/>
          </p:nvCxnSpPr>
          <p:spPr>
            <a:xfrm>
              <a:off x="2507611" y="2275683"/>
              <a:ext cx="1798331" cy="1315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F7C103A-90AF-4D95-9D77-EEAF71426188}"/>
                </a:ext>
              </a:extLst>
            </p:cNvPr>
            <p:cNvCxnSpPr>
              <a:cxnSpLocks/>
              <a:stCxn id="18" idx="3"/>
              <a:endCxn id="27" idx="1"/>
            </p:cNvCxnSpPr>
            <p:nvPr/>
          </p:nvCxnSpPr>
          <p:spPr>
            <a:xfrm>
              <a:off x="2512933" y="3849298"/>
              <a:ext cx="17930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455796C-296F-4C6F-8DF4-A32BE72E2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611" y="4107406"/>
              <a:ext cx="1798331" cy="1233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94698F-B0D2-4843-94F6-C3D870A73BBF}"/>
                    </a:ext>
                  </a:extLst>
                </p:cNvPr>
                <p:cNvSpPr txBox="1"/>
                <p:nvPr/>
              </p:nvSpPr>
              <p:spPr>
                <a:xfrm>
                  <a:off x="2129274" y="1964699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94698F-B0D2-4843-94F6-C3D870A7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274" y="1964699"/>
                  <a:ext cx="48962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AFFB97-3D68-4297-AD05-B6BDCE04FFAB}"/>
                    </a:ext>
                  </a:extLst>
                </p:cNvPr>
                <p:cNvSpPr txBox="1"/>
                <p:nvPr/>
              </p:nvSpPr>
              <p:spPr>
                <a:xfrm>
                  <a:off x="2017990" y="3664632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AFFB97-3D68-4297-AD05-B6BDCE04F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990" y="3664632"/>
                  <a:ext cx="49494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66E8DC-A747-4B16-BA8C-53BE35E1AE4E}"/>
                    </a:ext>
                  </a:extLst>
                </p:cNvPr>
                <p:cNvSpPr txBox="1"/>
                <p:nvPr/>
              </p:nvSpPr>
              <p:spPr>
                <a:xfrm>
                  <a:off x="2129274" y="5179899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66E8DC-A747-4B16-BA8C-53BE35E1A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274" y="5179899"/>
                  <a:ext cx="4949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07D1FD-248A-4A8A-9A4D-CD68ECF36E41}"/>
                    </a:ext>
                  </a:extLst>
                </p:cNvPr>
                <p:cNvSpPr txBox="1"/>
                <p:nvPr/>
              </p:nvSpPr>
              <p:spPr>
                <a:xfrm>
                  <a:off x="3114226" y="2491635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07D1FD-248A-4A8A-9A4D-CD68ECF36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226" y="2491635"/>
                  <a:ext cx="5306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F46E7F-6C30-408E-B555-4F440F59514D}"/>
                    </a:ext>
                  </a:extLst>
                </p:cNvPr>
                <p:cNvSpPr txBox="1"/>
                <p:nvPr/>
              </p:nvSpPr>
              <p:spPr>
                <a:xfrm>
                  <a:off x="3108904" y="3479965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F46E7F-6C30-408E-B555-4F440F59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04" y="3479965"/>
                  <a:ext cx="5359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679105-A326-4908-8A86-7A38B8DA00C1}"/>
                    </a:ext>
                  </a:extLst>
                </p:cNvPr>
                <p:cNvSpPr txBox="1"/>
                <p:nvPr/>
              </p:nvSpPr>
              <p:spPr>
                <a:xfrm>
                  <a:off x="3041118" y="4325786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679105-A326-4908-8A86-7A38B8DA0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8" y="4325786"/>
                  <a:ext cx="53598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2DA2BA2-BE9F-4569-A54D-6B7073FECD69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749256" y="2567110"/>
              <a:ext cx="0" cy="277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D46174-2EEF-4255-AE49-09ACE70ADB96}"/>
                    </a:ext>
                  </a:extLst>
                </p:cNvPr>
                <p:cNvSpPr txBox="1"/>
                <p:nvPr/>
              </p:nvSpPr>
              <p:spPr>
                <a:xfrm>
                  <a:off x="4305942" y="3413730"/>
                  <a:ext cx="1563698" cy="871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D46174-2EEF-4255-AE49-09ACE70AD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42" y="3413730"/>
                  <a:ext cx="1563698" cy="871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2A2A24-8379-4196-B72F-ACA2E7DC3689}"/>
                    </a:ext>
                  </a:extLst>
                </p:cNvPr>
                <p:cNvSpPr txBox="1"/>
                <p:nvPr/>
              </p:nvSpPr>
              <p:spPr>
                <a:xfrm>
                  <a:off x="5823014" y="3707296"/>
                  <a:ext cx="12386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2A2A24-8379-4196-B72F-ACA2E7DC3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14" y="3707296"/>
                  <a:ext cx="12386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D2266DE-0CF4-45BE-83D9-11F47453364F}"/>
                </a:ext>
              </a:extLst>
            </p:cNvPr>
            <p:cNvCxnSpPr>
              <a:cxnSpLocks/>
            </p:cNvCxnSpPr>
            <p:nvPr/>
          </p:nvCxnSpPr>
          <p:spPr>
            <a:xfrm>
              <a:off x="7018865" y="3907351"/>
              <a:ext cx="1445628" cy="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35E56D-D556-4C66-B538-30E2ACB589E0}"/>
                </a:ext>
              </a:extLst>
            </p:cNvPr>
            <p:cNvSpPr txBox="1"/>
            <p:nvPr/>
          </p:nvSpPr>
          <p:spPr>
            <a:xfrm>
              <a:off x="8523216" y="37254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Output</a:t>
              </a:r>
              <a:endParaRPr lang="ko-KR" altLang="en-US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7002B71-9D21-40C5-B6BF-C08820840071}"/>
                </a:ext>
              </a:extLst>
            </p:cNvPr>
            <p:cNvSpPr/>
            <p:nvPr/>
          </p:nvSpPr>
          <p:spPr>
            <a:xfrm>
              <a:off x="1912691" y="1687971"/>
              <a:ext cx="894207" cy="4231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1E3EC2-F7E6-43F1-BB28-7CC035540DCD}"/>
                </a:ext>
              </a:extLst>
            </p:cNvPr>
            <p:cNvSpPr txBox="1"/>
            <p:nvPr/>
          </p:nvSpPr>
          <p:spPr>
            <a:xfrm>
              <a:off x="1988401" y="6123543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955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609515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퍼셉트론을</a:t>
            </a:r>
            <a:r>
              <a:rPr lang="ko-KR" altLang="en-US" b="1" dirty="0"/>
              <a:t> 이용한 논리 회로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447714" y="980101"/>
            <a:ext cx="374428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AND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050959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050959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333" r="-202000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33" r="-100662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1333" r="-1333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/>
              <p:nvPr/>
            </p:nvSpPr>
            <p:spPr>
              <a:xfrm>
                <a:off x="5914236" y="2115395"/>
                <a:ext cx="3389153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0.7)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36" y="2115395"/>
                <a:ext cx="3389153" cy="1264192"/>
              </a:xfrm>
              <a:prstGeom prst="rect">
                <a:avLst/>
              </a:prstGeom>
              <a:blipFill>
                <a:blip r:embed="rId3"/>
                <a:stretch>
                  <a:fillRect l="-36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EB10753-1502-4360-9A80-0D46E8595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41" y="3612638"/>
            <a:ext cx="3980226" cy="27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3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609515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퍼셉트론을</a:t>
            </a:r>
            <a:r>
              <a:rPr lang="ko-KR" altLang="en-US" b="1" dirty="0"/>
              <a:t> 이용한 논리 회로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447714" y="980101"/>
            <a:ext cx="374428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NAND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253343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253343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333" r="-202000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33" r="-100662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1333" r="-1333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/>
              <p:nvPr/>
            </p:nvSpPr>
            <p:spPr>
              <a:xfrm>
                <a:off x="5450046" y="2137194"/>
                <a:ext cx="4714615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−0.7)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46" y="2137194"/>
                <a:ext cx="4714615" cy="1264192"/>
              </a:xfrm>
              <a:prstGeom prst="rect">
                <a:avLst/>
              </a:prstGeom>
              <a:blipFill>
                <a:blip r:embed="rId3"/>
                <a:stretch>
                  <a:fillRect b="-3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EDCB21A-0D43-4CB2-93EA-7349ED965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62919"/>
            <a:ext cx="3895562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609515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퍼셉트론을</a:t>
            </a:r>
            <a:r>
              <a:rPr lang="ko-KR" altLang="en-US" b="1" dirty="0"/>
              <a:t> 이용한 논리 회로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447714" y="980101"/>
            <a:ext cx="374428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992361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992361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333" r="-202000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33" r="-100662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1333" r="-1333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/>
              <p:nvPr/>
            </p:nvSpPr>
            <p:spPr>
              <a:xfrm>
                <a:off x="5914236" y="2115395"/>
                <a:ext cx="3389153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0.5,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36" y="2115395"/>
                <a:ext cx="3389153" cy="1264192"/>
              </a:xfrm>
              <a:prstGeom prst="rect">
                <a:avLst/>
              </a:prstGeom>
              <a:blipFill>
                <a:blip r:embed="rId3"/>
                <a:stretch>
                  <a:fillRect l="-36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B1CB362-21A3-4AF3-9111-34C06E423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6" y="3562919"/>
            <a:ext cx="3854556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7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29419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퍼셉트론의</a:t>
            </a:r>
            <a:r>
              <a:rPr lang="en-US" altLang="ko-KR" b="1" dirty="0"/>
              <a:t> </a:t>
            </a:r>
            <a:r>
              <a:rPr lang="ko-KR" altLang="en-US" b="1" dirty="0"/>
              <a:t>한계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167618" y="980101"/>
            <a:ext cx="702438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44B5E5E-667C-46F6-B6A6-39B010C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438234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56E80390-92BF-4FF3-99A2-9B22C5595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438234"/>
                  </p:ext>
                </p:extLst>
              </p:nvPr>
            </p:nvGraphicFramePr>
            <p:xfrm>
              <a:off x="838199" y="2501899"/>
              <a:ext cx="2743200" cy="39909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1255019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10442340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082323799"/>
                        </a:ext>
                      </a:extLst>
                    </a:gridCol>
                  </a:tblGrid>
                  <a:tr h="453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333" r="-202000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33" r="-100662" b="-7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1333" r="-1333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6476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22413144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943433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03537551"/>
                      </a:ext>
                    </a:extLst>
                  </a:tr>
                  <a:tr h="884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97197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/>
              <p:nvPr/>
            </p:nvSpPr>
            <p:spPr>
              <a:xfrm>
                <a:off x="5108893" y="2488406"/>
                <a:ext cx="6065243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단층 </a:t>
                </a:r>
                <a:r>
                  <a:rPr lang="ko-KR" altLang="en-US" dirty="0" err="1"/>
                  <a:t>퍼셉트론으로는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게이트를 구현할 수 없음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3A7E3-223B-4E51-B240-37D1A5A2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93" y="2488406"/>
                <a:ext cx="6065243" cy="126419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B1B6C7-23A4-4E81-9647-7BEC69BE3C6A}"/>
              </a:ext>
            </a:extLst>
          </p:cNvPr>
          <p:cNvCxnSpPr>
            <a:cxnSpLocks/>
          </p:cNvCxnSpPr>
          <p:nvPr/>
        </p:nvCxnSpPr>
        <p:spPr>
          <a:xfrm>
            <a:off x="6929306" y="6176963"/>
            <a:ext cx="2080470" cy="2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1FC367-DF4A-4FB3-AD16-27B8E5A97E26}"/>
              </a:ext>
            </a:extLst>
          </p:cNvPr>
          <p:cNvCxnSpPr>
            <a:cxnSpLocks/>
          </p:cNvCxnSpPr>
          <p:nvPr/>
        </p:nvCxnSpPr>
        <p:spPr>
          <a:xfrm flipV="1">
            <a:off x="7081706" y="4213939"/>
            <a:ext cx="0" cy="211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DDFD87E-6975-43A5-A40A-EFFE03C06552}"/>
              </a:ext>
            </a:extLst>
          </p:cNvPr>
          <p:cNvSpPr/>
          <p:nvPr/>
        </p:nvSpPr>
        <p:spPr>
          <a:xfrm>
            <a:off x="7052344" y="5280040"/>
            <a:ext cx="58723" cy="587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EB2D93-F598-4D82-BB5C-2870DBA316A4}"/>
              </a:ext>
            </a:extLst>
          </p:cNvPr>
          <p:cNvSpPr/>
          <p:nvPr/>
        </p:nvSpPr>
        <p:spPr>
          <a:xfrm>
            <a:off x="7809102" y="6147601"/>
            <a:ext cx="58723" cy="587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A284A1C-3BB2-42E7-8657-C575C029EC85}"/>
              </a:ext>
            </a:extLst>
          </p:cNvPr>
          <p:cNvSpPr/>
          <p:nvPr/>
        </p:nvSpPr>
        <p:spPr>
          <a:xfrm>
            <a:off x="7809101" y="5280040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B180FF-734F-4659-AC09-FE71FC977933}"/>
              </a:ext>
            </a:extLst>
          </p:cNvPr>
          <p:cNvSpPr/>
          <p:nvPr/>
        </p:nvSpPr>
        <p:spPr>
          <a:xfrm>
            <a:off x="7052344" y="6149011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551</Words>
  <Application>Microsoft Office PowerPoint</Application>
  <PresentationFormat>와이드스크린</PresentationFormat>
  <Paragraphs>202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퍼셉트론</vt:lpstr>
      <vt:lpstr>퍼셉트론</vt:lpstr>
      <vt:lpstr>퍼셉트론을 이용한 논리 회로</vt:lpstr>
      <vt:lpstr>퍼셉트론을 이용한 논리 회로</vt:lpstr>
      <vt:lpstr>퍼셉트론을 이용한 논리 회로</vt:lpstr>
      <vt:lpstr>퍼셉트론의 한계</vt:lpstr>
      <vt:lpstr>퍼셉트론의 한계 (딥러닝의 1차 암흑기)</vt:lpstr>
      <vt:lpstr>멀티 레이어 퍼셉트론</vt:lpstr>
      <vt:lpstr>PowerPoint 프레젠테이션</vt:lpstr>
      <vt:lpstr>신경망의 기본 구조</vt:lpstr>
      <vt:lpstr>편향을 넣을 퍼셉트론</vt:lpstr>
      <vt:lpstr>활성화 함수</vt:lpstr>
      <vt:lpstr>활성화 함수</vt:lpstr>
      <vt:lpstr>활성화 함수의 종류</vt:lpstr>
      <vt:lpstr>PowerPoint 프레젠테이션</vt:lpstr>
      <vt:lpstr>순방향 전파</vt:lpstr>
      <vt:lpstr>순방향 전파</vt:lpstr>
      <vt:lpstr>역전파 알고리즘</vt:lpstr>
      <vt:lpstr>연쇄법칙</vt:lpstr>
      <vt:lpstr>역전파 알고리즘</vt:lpstr>
      <vt:lpstr>역전파 알고리즘</vt:lpstr>
      <vt:lpstr>역전파 알고리즘</vt:lpstr>
      <vt:lpstr>Vanishing Gradients</vt:lpstr>
      <vt:lpstr>Vanishing Gradients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78</cp:revision>
  <dcterms:created xsi:type="dcterms:W3CDTF">2019-07-12T12:47:24Z</dcterms:created>
  <dcterms:modified xsi:type="dcterms:W3CDTF">2019-08-30T09:01:12Z</dcterms:modified>
</cp:coreProperties>
</file>