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5" r:id="rId3"/>
    <p:sldId id="259" r:id="rId4"/>
    <p:sldId id="485" r:id="rId5"/>
    <p:sldId id="427" r:id="rId6"/>
    <p:sldId id="486" r:id="rId7"/>
    <p:sldId id="488" r:id="rId8"/>
    <p:sldId id="489" r:id="rId9"/>
    <p:sldId id="491" r:id="rId10"/>
    <p:sldId id="492" r:id="rId11"/>
    <p:sldId id="493" r:id="rId12"/>
    <p:sldId id="494" r:id="rId13"/>
    <p:sldId id="495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12" r:id="rId27"/>
    <p:sldId id="513" r:id="rId28"/>
    <p:sldId id="509" r:id="rId29"/>
    <p:sldId id="510" r:id="rId30"/>
    <p:sldId id="511" r:id="rId31"/>
    <p:sldId id="484" r:id="rId32"/>
    <p:sldId id="29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23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4A85E-4ABB-4B62-AF39-C5D6E78B0B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8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4A85E-4ABB-4B62-AF39-C5D6E78B0B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4A85E-4ABB-4B62-AF39-C5D6E78B0B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4A85E-4ABB-4B62-AF39-C5D6E78B0B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4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4A85E-4ABB-4B62-AF39-C5D6E78B0B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9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huuki4.wordpress.com/2016/01/13/batch-normalization-%EC%84%A4%EB%AA%85-%EB%B0%8F-%EA%B5%AC%ED%98%84/" TargetMode="External"/><Relationship Id="rId2" Type="http://schemas.openxmlformats.org/officeDocument/2006/relationships/hyperlink" Target="http://blog.naver.com/PostView.nhn?blogId=laonple&amp;logNo=2205421704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cko.tistory.com/4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GD </a:t>
            </a:r>
            <a:r>
              <a:rPr lang="en-US" altLang="ko-KR" sz="3600" dirty="0" err="1"/>
              <a:t>optimizatioin</a:t>
            </a:r>
            <a:r>
              <a:rPr lang="en-US" altLang="ko-KR" sz="3600" dirty="0"/>
              <a:t> &amp; Regularization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01955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AdaGrad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40154" y="1027907"/>
            <a:ext cx="865184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6601D2E-72E0-4B29-BB52-11B65307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Adaptive Gradient</a:t>
            </a:r>
            <a:r>
              <a:rPr lang="ko-KR" altLang="en-US" dirty="0"/>
              <a:t>는 변수들을 </a:t>
            </a:r>
            <a:r>
              <a:rPr lang="en-US" altLang="ko-KR" dirty="0"/>
              <a:t>update</a:t>
            </a:r>
            <a:r>
              <a:rPr lang="ko-KR" altLang="en-US" dirty="0"/>
              <a:t>할 때 각각의 변수 마다 </a:t>
            </a:r>
            <a:r>
              <a:rPr lang="en-US" altLang="ko-KR" dirty="0"/>
              <a:t>step size</a:t>
            </a:r>
            <a:r>
              <a:rPr lang="ko-KR" altLang="en-US" dirty="0"/>
              <a:t>를 달리 설정하여 이동하는 방식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기본적인 아이디어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많이 변하지 않은 변수는 </a:t>
            </a:r>
            <a:r>
              <a:rPr lang="en-US" altLang="ko-KR" dirty="0"/>
              <a:t>step size</a:t>
            </a:r>
            <a:r>
              <a:rPr lang="ko-KR" altLang="en-US" dirty="0"/>
              <a:t>를 크게 하여 더 많이 변화하게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많이 변했던 변수는 </a:t>
            </a:r>
            <a:r>
              <a:rPr lang="en-US" altLang="ko-KR" dirty="0"/>
              <a:t>step size</a:t>
            </a:r>
            <a:r>
              <a:rPr lang="ko-KR" altLang="en-US" dirty="0"/>
              <a:t>를 줄여서 덜 변화하게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2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01955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AdaGrad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40154" y="1027907"/>
            <a:ext cx="865184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6601D2E-72E0-4B29-BB52-11B653074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73025"/>
                <a:ext cx="10515600" cy="274796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차원 벡터로 </a:t>
                </a:r>
                <a:r>
                  <a:rPr lang="en-US" altLang="ko-KR" dirty="0"/>
                  <a:t>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ko-KR" altLang="en-US" dirty="0"/>
                  <a:t>까지 각 변수가 이동한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의 </a:t>
                </a:r>
                <a:br>
                  <a:rPr lang="en-US" altLang="ko-KR" dirty="0"/>
                </a:br>
                <a:r>
                  <a:rPr lang="en-US" altLang="ko-KR" dirty="0"/>
                  <a:t>sum of squares</a:t>
                </a:r>
                <a:r>
                  <a:rPr lang="ko-KR" altLang="en-US" dirty="0"/>
                  <a:t>를 저장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업데이트하는 상황에서는 기존의 </a:t>
                </a:r>
                <a:r>
                  <a:rPr lang="en-US" altLang="ko-KR" dirty="0"/>
                  <a:t>step size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lit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의 루트 값에 반비례한 </a:t>
                </a:r>
                <a:br>
                  <a:rPr lang="en-US" altLang="ko-KR" dirty="0"/>
                </a:br>
                <a:r>
                  <a:rPr lang="ko-KR" altLang="en-US" dirty="0"/>
                  <a:t>크기로 이동을 진행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정도의 작은 값으로 분모가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되는 것을 방지 하기 위한 </a:t>
                </a:r>
                <a:r>
                  <a:rPr lang="en-US" altLang="ko-KR" dirty="0"/>
                  <a:t>Term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err="1"/>
                  <a:t>AdaGrad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step size</a:t>
                </a:r>
                <a:r>
                  <a:rPr lang="ko-KR" altLang="en-US" dirty="0"/>
                  <a:t>가 너무 줄어드는 단점이 있음</a:t>
                </a:r>
                <a:endParaRPr lang="en-US" altLang="ko-KR" dirty="0"/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6601D2E-72E0-4B29-BB52-11B653074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73025"/>
                <a:ext cx="10515600" cy="2747963"/>
              </a:xfrm>
              <a:blipFill>
                <a:blip r:embed="rId2"/>
                <a:stretch>
                  <a:fillRect l="-696" t="-2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E2F067-F968-4BDB-AB67-F2014BC77528}"/>
                  </a:ext>
                </a:extLst>
              </p:cNvPr>
              <p:cNvSpPr txBox="1"/>
              <p:nvPr/>
            </p:nvSpPr>
            <p:spPr>
              <a:xfrm>
                <a:off x="3221371" y="1398300"/>
                <a:ext cx="5234731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 </a:t>
                </a:r>
                <a:r>
                  <a:rPr lang="ko-KR" alt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E2F067-F968-4BDB-AB67-F2014BC7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1" y="1398300"/>
                <a:ext cx="5234731" cy="745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1711A-BDA6-4F0E-89E1-F73EDA1A2A7C}"/>
                  </a:ext>
                </a:extLst>
              </p:cNvPr>
              <p:cNvSpPr txBox="1"/>
              <p:nvPr/>
            </p:nvSpPr>
            <p:spPr>
              <a:xfrm>
                <a:off x="3221370" y="2003637"/>
                <a:ext cx="5234731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1711A-BDA6-4F0E-89E1-F73EDA1A2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0" y="2003637"/>
                <a:ext cx="5234731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0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0195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RMSProp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40154" y="1027907"/>
            <a:ext cx="865184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6601D2E-72E0-4B29-BB52-11B653074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05366"/>
                <a:ext cx="10515600" cy="245225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RMSProp</a:t>
                </a:r>
                <a:r>
                  <a:rPr lang="ko-KR" altLang="en-US" dirty="0"/>
                  <a:t>은 </a:t>
                </a:r>
                <a:r>
                  <a:rPr lang="en-US" altLang="ko-KR" dirty="0" err="1"/>
                  <a:t>AdaGrad</a:t>
                </a:r>
                <a:r>
                  <a:rPr lang="ko-KR" altLang="en-US" dirty="0"/>
                  <a:t>의 단점을 보완하기 위한 방법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err="1"/>
                  <a:t>AdaGrad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의 제곱 값을 더해 나가면서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부분을 합이 아니라 지수 평균으로 대체한 방법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이렇게 하면 </a:t>
                </a:r>
                <a:r>
                  <a:rPr lang="en-US" altLang="ko-KR" dirty="0" err="1"/>
                  <a:t>AdaGrad</a:t>
                </a:r>
                <a:r>
                  <a:rPr lang="ko-KR" altLang="en-US" dirty="0"/>
                  <a:t>처럼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가 무한정 커지지는 않으면서 최근 변화량의 변수간 상대적인 크기 차이는 유지할 수 있음</a:t>
                </a:r>
                <a:endParaRPr lang="en-US" altLang="ko-KR" dirty="0"/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6601D2E-72E0-4B29-BB52-11B653074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05366"/>
                <a:ext cx="10515600" cy="2452251"/>
              </a:xfrm>
              <a:blipFill>
                <a:blip r:embed="rId2"/>
                <a:stretch>
                  <a:fillRect l="-928" t="-223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6779CD-0259-439B-9CF8-01F57A7E1798}"/>
                  </a:ext>
                </a:extLst>
              </p:cNvPr>
              <p:cNvSpPr txBox="1"/>
              <p:nvPr/>
            </p:nvSpPr>
            <p:spPr>
              <a:xfrm>
                <a:off x="2520888" y="1449914"/>
                <a:ext cx="6635693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ko-K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 </a:t>
                </a:r>
                <a:r>
                  <a:rPr lang="ko-KR" alt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6779CD-0259-439B-9CF8-01F57A7E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88" y="1449914"/>
                <a:ext cx="6635693" cy="745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B107FB-2D2C-4E80-81D5-EF0A6E458C97}"/>
                  </a:ext>
                </a:extLst>
              </p:cNvPr>
              <p:cNvSpPr txBox="1"/>
              <p:nvPr/>
            </p:nvSpPr>
            <p:spPr>
              <a:xfrm>
                <a:off x="3221370" y="2112694"/>
                <a:ext cx="5234731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B107FB-2D2C-4E80-81D5-EF0A6E45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0" y="2112694"/>
                <a:ext cx="5234731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9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46278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Adam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84478" y="1027907"/>
            <a:ext cx="950752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071B952-DBF0-4760-8342-C42A4764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Adam (Adaptive Moment Estimation)</a:t>
            </a:r>
            <a:r>
              <a:rPr lang="ko-KR" altLang="en-US" dirty="0"/>
              <a:t>은 </a:t>
            </a:r>
            <a:r>
              <a:rPr lang="en-US" altLang="ko-KR" dirty="0" err="1"/>
              <a:t>RMSProp</a:t>
            </a:r>
            <a:r>
              <a:rPr lang="ko-KR" altLang="en-US" dirty="0"/>
              <a:t>과 </a:t>
            </a:r>
            <a:r>
              <a:rPr lang="en-US" altLang="ko-KR" dirty="0"/>
              <a:t>Momentum </a:t>
            </a:r>
            <a:r>
              <a:rPr lang="ko-KR" altLang="en-US" dirty="0"/>
              <a:t>방식을 합친 것 같은 알고리즘</a:t>
            </a:r>
            <a:endParaRPr lang="en-US" altLang="ko-KR" dirty="0"/>
          </a:p>
          <a:p>
            <a:r>
              <a:rPr lang="ko-KR" altLang="en-US" dirty="0"/>
              <a:t>이 방식에서는 </a:t>
            </a:r>
            <a:r>
              <a:rPr lang="en-US" altLang="ko-KR" dirty="0"/>
              <a:t>Momentum </a:t>
            </a:r>
            <a:r>
              <a:rPr lang="ko-KR" altLang="en-US" dirty="0"/>
              <a:t>방식과 유사하게 지금까지 계산해온 기울기의 지수 평균을 저장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RMSProp</a:t>
            </a:r>
            <a:r>
              <a:rPr lang="ko-KR" altLang="en-US" dirty="0"/>
              <a:t>과 유사하게 기울기의 제곱 값의 지수평균을 </a:t>
            </a:r>
            <a:br>
              <a:rPr lang="en-US" altLang="ko-KR" dirty="0"/>
            </a:br>
            <a:r>
              <a:rPr lang="ko-KR" altLang="en-US" dirty="0"/>
              <a:t>저장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B69A87-3EF0-4DA3-8C9C-ABB1CE3C9ED4}"/>
                  </a:ext>
                </a:extLst>
              </p:cNvPr>
              <p:cNvSpPr txBox="1"/>
              <p:nvPr/>
            </p:nvSpPr>
            <p:spPr>
              <a:xfrm>
                <a:off x="2520888" y="4646123"/>
                <a:ext cx="66356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B69A87-3EF0-4DA3-8C9C-ABB1CE3C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88" y="4646123"/>
                <a:ext cx="66356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A1F833-9B79-47CF-A06F-03017E16AFD1}"/>
                  </a:ext>
                </a:extLst>
              </p:cNvPr>
              <p:cNvSpPr txBox="1"/>
              <p:nvPr/>
            </p:nvSpPr>
            <p:spPr>
              <a:xfrm>
                <a:off x="2772556" y="5339340"/>
                <a:ext cx="61323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A1F833-9B79-47CF-A06F-03017E16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56" y="5339340"/>
                <a:ext cx="613235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0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46278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Adam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84478" y="1027907"/>
            <a:ext cx="950752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A071B952-DBF0-4760-8342-C42A4764F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14097"/>
                <a:ext cx="10515600" cy="86286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일반적으로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0.999,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ko-KR" altLang="en-US" dirty="0"/>
                  <a:t>정도의 값을 사용</a:t>
                </a:r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A071B952-DBF0-4760-8342-C42A4764F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14097"/>
                <a:ext cx="10515600" cy="862865"/>
              </a:xfrm>
              <a:blipFill>
                <a:blip r:embed="rId2"/>
                <a:stretch>
                  <a:fillRect l="-1043" t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8E3DD-B7AA-436F-820B-08EEDCD68ED1}"/>
                  </a:ext>
                </a:extLst>
              </p:cNvPr>
              <p:cNvSpPr txBox="1"/>
              <p:nvPr/>
            </p:nvSpPr>
            <p:spPr>
              <a:xfrm>
                <a:off x="2520886" y="1444350"/>
                <a:ext cx="6635693" cy="86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8E3DD-B7AA-436F-820B-08EEDCD6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86" y="1444350"/>
                <a:ext cx="6635693" cy="862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DFAD4F-C848-46DF-93AC-01E4FCCC4923}"/>
                  </a:ext>
                </a:extLst>
              </p:cNvPr>
              <p:cNvSpPr txBox="1"/>
              <p:nvPr/>
            </p:nvSpPr>
            <p:spPr>
              <a:xfrm>
                <a:off x="3221366" y="2330224"/>
                <a:ext cx="5234731" cy="104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DFAD4F-C848-46DF-93AC-01E4FCCC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66" y="2330224"/>
                <a:ext cx="5234731" cy="104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1F58E-2599-4E59-B2B8-EEB17746F971}"/>
                  </a:ext>
                </a:extLst>
              </p:cNvPr>
              <p:cNvSpPr txBox="1"/>
              <p:nvPr/>
            </p:nvSpPr>
            <p:spPr>
              <a:xfrm>
                <a:off x="3221366" y="3479092"/>
                <a:ext cx="5234731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acc>
                        <m:accPr>
                          <m:chr m:val="̂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1F58E-2599-4E59-B2B8-EEB17746F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66" y="3479092"/>
                <a:ext cx="5234731" cy="11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6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7716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비교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15361" y="1027907"/>
            <a:ext cx="987663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Gradient Descent Optimization Algorithms at Long Valley">
            <a:extLst>
              <a:ext uri="{FF2B5EF4-FFF2-40B4-BE49-F238E27FC236}">
                <a16:creationId xmlns:a16="http://schemas.microsoft.com/office/drawing/2014/main" id="{E3A2810A-F974-4407-AE76-9C8613FFF0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335" y="1531297"/>
            <a:ext cx="6473330" cy="50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9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51989" y="2875002"/>
            <a:ext cx="72880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Bias and Variance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245198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740010" y="3198598"/>
            <a:ext cx="24519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4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93192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Bias-Variance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1391" y="1027907"/>
            <a:ext cx="746060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지도학습에서 예측 값을 실제 값에 근접하게 예측하도록 훈련함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이때 모델이 예측 값과 실제 값과의 차이를 편향</a:t>
            </a:r>
            <a:r>
              <a:rPr lang="en-US" altLang="ko-KR" dirty="0"/>
              <a:t>(bias)</a:t>
            </a:r>
            <a:r>
              <a:rPr lang="ko-KR" altLang="en-US" dirty="0"/>
              <a:t>과 분산</a:t>
            </a:r>
            <a:r>
              <a:rPr lang="en-US" altLang="ko-KR" dirty="0"/>
              <a:t>(Variance)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예측 값과 실제 값이 대체로 멀리 떨어져 있으면 결과의 편향이 높다고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예측 값들이 그 평균 값으로 </a:t>
            </a:r>
            <a:r>
              <a:rPr lang="ko-KR" altLang="en-US" dirty="0" err="1"/>
              <a:t>부터</a:t>
            </a:r>
            <a:r>
              <a:rPr lang="ko-KR" altLang="en-US" dirty="0"/>
              <a:t> 멀리 흩어져 있으면 결과의 </a:t>
            </a:r>
            <a:br>
              <a:rPr lang="en-US" altLang="ko-KR" dirty="0"/>
            </a:br>
            <a:r>
              <a:rPr lang="ko-KR" altLang="en-US" dirty="0"/>
              <a:t>분산</a:t>
            </a:r>
            <a:r>
              <a:rPr lang="en-US" altLang="ko-KR" dirty="0"/>
              <a:t>(Variance)</a:t>
            </a:r>
            <a:r>
              <a:rPr lang="ko-KR" altLang="en-US" dirty="0"/>
              <a:t>가 높다고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90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93192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Bias-Variance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1391" y="1027907"/>
            <a:ext cx="746060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https://t1.daumcdn.net/cfile/tistory/261FE83B562DFB681E">
            <a:extLst>
              <a:ext uri="{FF2B5EF4-FFF2-40B4-BE49-F238E27FC236}">
                <a16:creationId xmlns:a16="http://schemas.microsoft.com/office/drawing/2014/main" id="{0CE3AA15-1BE6-479C-A03B-D10E6468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90688"/>
            <a:ext cx="47625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9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93192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Bias-Variance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1391" y="1027907"/>
            <a:ext cx="746060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https://lh4.googleusercontent.com/k7fm8oOB8fY3S57dOzc1MUsRjeSLSBKX8ZvMOvV3JZKXRzrM7OhCvIF2En5ahfzJHcW8uxDaF0bd3dYc4_HK52JVXd_SJ6pVrAOjHm1b3QSSC9Ne_t5VmrKto15BmF_kn4mN_64dirU">
            <a:extLst>
              <a:ext uri="{FF2B5EF4-FFF2-40B4-BE49-F238E27FC236}">
                <a16:creationId xmlns:a16="http://schemas.microsoft.com/office/drawing/2014/main" id="{65B3B7B1-0153-463D-8CB9-6AB88FBD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6" y="2353470"/>
            <a:ext cx="10381067" cy="3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8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GD Optimization</a:t>
            </a:r>
          </a:p>
          <a:p>
            <a:pPr fontAlgn="base"/>
            <a:r>
              <a:rPr lang="en-US" altLang="ko-KR" dirty="0"/>
              <a:t>Bias and Variance</a:t>
            </a:r>
          </a:p>
          <a:p>
            <a:pPr fontAlgn="base"/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25888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Bias-Variance Tradeoff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97085" y="1027907"/>
            <a:ext cx="509491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27E2B2D-683D-4201-98B2-1CDF4657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36" y="2301271"/>
            <a:ext cx="10272728" cy="31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41314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Basic recipe for Machine Learning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251347" y="1027907"/>
            <a:ext cx="1940653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05DCDC-AE3B-450A-89E2-361F5B814BE4}"/>
              </a:ext>
            </a:extLst>
          </p:cNvPr>
          <p:cNvSpPr/>
          <p:nvPr/>
        </p:nvSpPr>
        <p:spPr>
          <a:xfrm>
            <a:off x="1853967" y="3138061"/>
            <a:ext cx="1551963" cy="761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High Bias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64BCB3-0C20-4D18-AB71-A21D606D99CF}"/>
              </a:ext>
            </a:extLst>
          </p:cNvPr>
          <p:cNvSpPr/>
          <p:nvPr/>
        </p:nvSpPr>
        <p:spPr>
          <a:xfrm>
            <a:off x="1853966" y="5270263"/>
            <a:ext cx="1551963" cy="761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High Variance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D5513-0AE8-46D4-B603-AEA4B9920B8C}"/>
              </a:ext>
            </a:extLst>
          </p:cNvPr>
          <p:cNvSpPr txBox="1"/>
          <p:nvPr/>
        </p:nvSpPr>
        <p:spPr>
          <a:xfrm>
            <a:off x="5931017" y="3195545"/>
            <a:ext cx="361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Bigger(More Complex)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Other architecture search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829E6-7024-4CDA-948A-AFEC2011EBB3}"/>
              </a:ext>
            </a:extLst>
          </p:cNvPr>
          <p:cNvSpPr txBox="1"/>
          <p:nvPr/>
        </p:nvSpPr>
        <p:spPr>
          <a:xfrm>
            <a:off x="5931017" y="5189248"/>
            <a:ext cx="333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Other architecture search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EDA178-E185-46A9-95D1-16ABE5CBEF9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05930" y="3518711"/>
            <a:ext cx="2525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D988F5-5C79-4FA2-86BF-9D5815C655C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05929" y="5650913"/>
            <a:ext cx="2525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A76565-E329-47A9-92E4-A0F5E1AC76C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629948" y="3899362"/>
            <a:ext cx="1" cy="137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411EF2-1AB1-4BE7-B9B0-6A6813275685}"/>
              </a:ext>
            </a:extLst>
          </p:cNvPr>
          <p:cNvSpPr txBox="1"/>
          <p:nvPr/>
        </p:nvSpPr>
        <p:spPr>
          <a:xfrm>
            <a:off x="4253218" y="31380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394B7-B0EB-4008-A039-308EC1A33DF6}"/>
              </a:ext>
            </a:extLst>
          </p:cNvPr>
          <p:cNvSpPr txBox="1"/>
          <p:nvPr/>
        </p:nvSpPr>
        <p:spPr>
          <a:xfrm>
            <a:off x="4253218" y="51892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8BF6A-FF12-482B-8112-AB08D9F71963}"/>
              </a:ext>
            </a:extLst>
          </p:cNvPr>
          <p:cNvSpPr txBox="1"/>
          <p:nvPr/>
        </p:nvSpPr>
        <p:spPr>
          <a:xfrm>
            <a:off x="2092620" y="440014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515A820-E718-4D39-8608-5D57341690A1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 flipV="1">
            <a:off x="2629949" y="3138061"/>
            <a:ext cx="6916723" cy="380650"/>
          </a:xfrm>
          <a:prstGeom prst="bentConnector4">
            <a:avLst>
              <a:gd name="adj1" fmla="val -3305"/>
              <a:gd name="adj2" fmla="val 301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434CBE0-90E5-46E0-8DF7-8DF50A82F650}"/>
              </a:ext>
            </a:extLst>
          </p:cNvPr>
          <p:cNvCxnSpPr>
            <a:stCxn id="10" idx="3"/>
            <a:endCxn id="5" idx="0"/>
          </p:cNvCxnSpPr>
          <p:nvPr/>
        </p:nvCxnSpPr>
        <p:spPr>
          <a:xfrm flipH="1" flipV="1">
            <a:off x="2629949" y="3138061"/>
            <a:ext cx="6631497" cy="2512852"/>
          </a:xfrm>
          <a:prstGeom prst="bentConnector4">
            <a:avLst>
              <a:gd name="adj1" fmla="val -9646"/>
              <a:gd name="adj2" fmla="val 14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1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839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Bias/Variance and Train/Dev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736595" y="1027907"/>
            <a:ext cx="3455405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DDBBCA1-43B3-45D1-932E-119CE91C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55134"/>
              </p:ext>
            </p:extLst>
          </p:nvPr>
        </p:nvGraphicFramePr>
        <p:xfrm>
          <a:off x="838199" y="2168219"/>
          <a:ext cx="10587275" cy="372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455">
                  <a:extLst>
                    <a:ext uri="{9D8B030D-6E8A-4147-A177-3AD203B41FA5}">
                      <a16:colId xmlns:a16="http://schemas.microsoft.com/office/drawing/2014/main" val="2872392228"/>
                    </a:ext>
                  </a:extLst>
                </a:gridCol>
                <a:gridCol w="2117455">
                  <a:extLst>
                    <a:ext uri="{9D8B030D-6E8A-4147-A177-3AD203B41FA5}">
                      <a16:colId xmlns:a16="http://schemas.microsoft.com/office/drawing/2014/main" val="368275026"/>
                    </a:ext>
                  </a:extLst>
                </a:gridCol>
                <a:gridCol w="2117455">
                  <a:extLst>
                    <a:ext uri="{9D8B030D-6E8A-4147-A177-3AD203B41FA5}">
                      <a16:colId xmlns:a16="http://schemas.microsoft.com/office/drawing/2014/main" val="1996174259"/>
                    </a:ext>
                  </a:extLst>
                </a:gridCol>
                <a:gridCol w="2117455">
                  <a:extLst>
                    <a:ext uri="{9D8B030D-6E8A-4147-A177-3AD203B41FA5}">
                      <a16:colId xmlns:a16="http://schemas.microsoft.com/office/drawing/2014/main" val="3277917914"/>
                    </a:ext>
                  </a:extLst>
                </a:gridCol>
                <a:gridCol w="2117455">
                  <a:extLst>
                    <a:ext uri="{9D8B030D-6E8A-4147-A177-3AD203B41FA5}">
                      <a16:colId xmlns:a16="http://schemas.microsoft.com/office/drawing/2014/main" val="3134737796"/>
                    </a:ext>
                  </a:extLst>
                </a:gridCol>
              </a:tblGrid>
              <a:tr h="74510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Algorithm 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Algorithm 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Algorithm 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Algorithm 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32469"/>
                  </a:ext>
                </a:extLst>
              </a:tr>
              <a:tr h="74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Train Error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51342"/>
                  </a:ext>
                </a:extLst>
              </a:tr>
              <a:tr h="74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Validation Error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70616"/>
                  </a:ext>
                </a:extLst>
              </a:tr>
              <a:tr h="74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Bias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17662"/>
                  </a:ext>
                </a:extLst>
              </a:tr>
              <a:tr h="74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Variance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02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7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120377" y="2875002"/>
            <a:ext cx="5951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Regularization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312037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071622" y="3198598"/>
            <a:ext cx="312037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1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050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Regularization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888871" y="1027907"/>
            <a:ext cx="730312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Regularizer</a:t>
            </a:r>
            <a:r>
              <a:rPr lang="en-US" altLang="ko-KR" dirty="0"/>
              <a:t> is anything that hurts the training process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Weight decay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Dropout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538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050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Weight Decay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888871" y="1027907"/>
            <a:ext cx="7303129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Weight Decay(L2 regularization)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가장 일반적으로 사용되는 </a:t>
            </a:r>
            <a:r>
              <a:rPr lang="en-US" altLang="ko-KR" dirty="0"/>
              <a:t>regularization </a:t>
            </a:r>
            <a:r>
              <a:rPr lang="ko-KR" altLang="en-US" dirty="0"/>
              <a:t>기법 중 하나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일반적으로 </a:t>
            </a:r>
            <a:r>
              <a:rPr lang="en-US" altLang="ko-KR" dirty="0"/>
              <a:t>overfitting</a:t>
            </a:r>
            <a:r>
              <a:rPr lang="ko-KR" altLang="en-US" dirty="0"/>
              <a:t>은 파라미터의 값이 커서 발생하는 경우가 많기 때문에 가중치가 클 수록 페널티는 주는 </a:t>
            </a:r>
            <a:r>
              <a:rPr lang="en-US" altLang="ko-KR" dirty="0"/>
              <a:t>Term</a:t>
            </a:r>
            <a:r>
              <a:rPr lang="ko-KR" altLang="en-US" dirty="0"/>
              <a:t>을 추가하는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5EF864-7A45-4BBE-A555-824464D9FB69}"/>
                  </a:ext>
                </a:extLst>
              </p:cNvPr>
              <p:cNvSpPr txBox="1"/>
              <p:nvPr/>
            </p:nvSpPr>
            <p:spPr>
              <a:xfrm>
                <a:off x="2269311" y="4664076"/>
                <a:ext cx="7653377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5EF864-7A45-4BBE-A555-824464D9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11" y="4664076"/>
                <a:ext cx="7653377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1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56590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Dropout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04103" y="1027907"/>
            <a:ext cx="878789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Dropout</a:t>
            </a:r>
            <a:r>
              <a:rPr lang="ko-KR" altLang="en-US" dirty="0"/>
              <a:t>은 망에 있는 모든 </a:t>
            </a:r>
            <a:r>
              <a:rPr lang="en-US" altLang="ko-KR" dirty="0"/>
              <a:t>layer</a:t>
            </a:r>
            <a:r>
              <a:rPr lang="ko-KR" altLang="en-US" dirty="0"/>
              <a:t>에 대해서 학습을 수행하는 것이 아니라 입력 혹은 은닉층의 일부 뉴런을 제거하고 줄어든 신경망을 학습 시키는 방법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026" name="Picture 2" descr="http://opennmt.net/OpenNMT/img/dropout.jpg">
            <a:extLst>
              <a:ext uri="{FF2B5EF4-FFF2-40B4-BE49-F238E27FC236}">
                <a16:creationId xmlns:a16="http://schemas.microsoft.com/office/drawing/2014/main" id="{C099C52A-CE3B-49AC-8DF4-FEE792EC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459208"/>
            <a:ext cx="5848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0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56590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Dropout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04103" y="1027907"/>
            <a:ext cx="878789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같은 데이터로 여러 개의 서로 다른 모델을 훈련한 뒤 그 결과를 다수결 등으로 종합해 보면 통계적으로 덜 </a:t>
            </a:r>
            <a:r>
              <a:rPr lang="en-US" altLang="ko-KR" dirty="0"/>
              <a:t>'</a:t>
            </a:r>
            <a:r>
              <a:rPr lang="ko-KR" altLang="en-US" dirty="0"/>
              <a:t>튀는</a:t>
            </a:r>
            <a:r>
              <a:rPr lang="en-US" altLang="ko-KR" dirty="0"/>
              <a:t>' </a:t>
            </a:r>
            <a:r>
              <a:rPr lang="ko-KR" altLang="en-US" dirty="0"/>
              <a:t>결과가 나와 더 높은 </a:t>
            </a:r>
            <a:r>
              <a:rPr lang="ko-KR" altLang="en-US" dirty="0" err="1"/>
              <a:t>정답률을</a:t>
            </a:r>
            <a:r>
              <a:rPr lang="ko-KR" altLang="en-US" dirty="0"/>
              <a:t> 얻게 됨 </a:t>
            </a:r>
            <a:r>
              <a:rPr lang="en-US" altLang="ko-KR" dirty="0"/>
              <a:t>- </a:t>
            </a:r>
            <a:r>
              <a:rPr lang="ko-KR" altLang="en-US" dirty="0"/>
              <a:t>앙상블</a:t>
            </a:r>
            <a:r>
              <a:rPr lang="en-US" altLang="ko-KR" dirty="0"/>
              <a:t>(</a:t>
            </a:r>
            <a:r>
              <a:rPr lang="en-US" altLang="ko-KR" b="1" dirty="0"/>
              <a:t>ensemble</a:t>
            </a:r>
            <a:r>
              <a:rPr lang="en-US" altLang="ko-KR" dirty="0"/>
              <a:t>)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Dropout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비록 모델은 여러 개를 만들지 못하지만 훈련 과정에서 앙상블의 효과를 내게 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59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1651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Batch Normalization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54709" y="1027907"/>
            <a:ext cx="5637291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Batch Normalization</a:t>
            </a:r>
            <a:r>
              <a:rPr lang="ko-KR" altLang="en-US" dirty="0"/>
              <a:t>은 기본적으로 </a:t>
            </a:r>
            <a:r>
              <a:rPr lang="en-US" altLang="ko-KR" dirty="0"/>
              <a:t>Gradient Vanishing  Gradient Exploding </a:t>
            </a:r>
            <a:r>
              <a:rPr lang="ko-KR" altLang="en-US" dirty="0"/>
              <a:t>이 일어나지 않도록 하는 아이디어 중 하나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이들은 이러한 불안정화가 일어나는 이유가 </a:t>
            </a:r>
            <a:br>
              <a:rPr lang="en-US" altLang="ko-KR" dirty="0"/>
            </a:br>
            <a:r>
              <a:rPr lang="ko-KR" altLang="en-US" b="1" dirty="0"/>
              <a:t>‘</a:t>
            </a:r>
            <a:r>
              <a:rPr lang="en-US" altLang="ko-KR" b="1" dirty="0"/>
              <a:t>Internal Covariance Shift’ </a:t>
            </a:r>
            <a:r>
              <a:rPr lang="ko-KR" altLang="en-US" dirty="0"/>
              <a:t>라고 주장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Internal Covariance Shift</a:t>
            </a:r>
            <a:r>
              <a:rPr lang="ko-KR" altLang="en-US" dirty="0"/>
              <a:t>라는 현상은 </a:t>
            </a:r>
            <a:r>
              <a:rPr lang="en-US" altLang="ko-KR" dirty="0"/>
              <a:t>Network</a:t>
            </a:r>
            <a:r>
              <a:rPr lang="ko-KR" altLang="en-US" dirty="0"/>
              <a:t>의 각 층이나 </a:t>
            </a:r>
            <a:r>
              <a:rPr lang="en-US" altLang="ko-KR" dirty="0"/>
              <a:t>Activation </a:t>
            </a:r>
            <a:r>
              <a:rPr lang="ko-KR" altLang="en-US" dirty="0"/>
              <a:t>마다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이 달라지는 현상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현상을 막기 위해서 간단하게 각 층의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을 평균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normalize </a:t>
            </a:r>
            <a:r>
              <a:rPr lang="ko-KR" altLang="en-US" dirty="0"/>
              <a:t>시키는 방법을 생각해볼 수 있고</a:t>
            </a:r>
            <a:r>
              <a:rPr lang="en-US" altLang="ko-KR" dirty="0"/>
              <a:t>, </a:t>
            </a:r>
            <a:r>
              <a:rPr lang="ko-KR" altLang="en-US" dirty="0"/>
              <a:t>이는 </a:t>
            </a:r>
            <a:r>
              <a:rPr lang="en-US" altLang="ko-KR" dirty="0"/>
              <a:t> whitening</a:t>
            </a:r>
            <a:r>
              <a:rPr lang="ko-KR" altLang="en-US" dirty="0"/>
              <a:t>이라는 방법으로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560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1651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Batch Normalization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54709" y="1027907"/>
            <a:ext cx="5637291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12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Whitening</a:t>
            </a:r>
            <a:r>
              <a:rPr lang="ko-KR" altLang="en-US" dirty="0"/>
              <a:t>은 기본적으로 들어오는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uncorrelated </a:t>
            </a:r>
            <a:r>
              <a:rPr lang="ko-KR" altLang="en-US" dirty="0"/>
              <a:t>하게 만들어주고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variance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만들어주는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문제는 </a:t>
            </a:r>
            <a:r>
              <a:rPr lang="en-US" altLang="ko-KR" dirty="0"/>
              <a:t>whitening</a:t>
            </a:r>
            <a:r>
              <a:rPr lang="ko-KR" altLang="en-US" dirty="0"/>
              <a:t>을 하기 위해서는 </a:t>
            </a:r>
            <a:r>
              <a:rPr lang="en-US" altLang="ko-KR" dirty="0"/>
              <a:t>covariance matrix</a:t>
            </a:r>
            <a:r>
              <a:rPr lang="ko-KR" altLang="en-US" dirty="0"/>
              <a:t>의 계산과 </a:t>
            </a:r>
            <a:r>
              <a:rPr lang="en-US" altLang="ko-KR" dirty="0"/>
              <a:t>inverse</a:t>
            </a:r>
            <a:r>
              <a:rPr lang="ko-KR" altLang="en-US" dirty="0"/>
              <a:t>의 계산이 필요하기 때문에 </a:t>
            </a:r>
            <a:r>
              <a:rPr lang="ko-KR" altLang="en-US" dirty="0" err="1"/>
              <a:t>계산량이</a:t>
            </a:r>
            <a:r>
              <a:rPr lang="ko-KR" altLang="en-US" dirty="0"/>
              <a:t> 많을 뿐더러</a:t>
            </a:r>
            <a:r>
              <a:rPr lang="en-US" altLang="ko-KR" dirty="0"/>
              <a:t>, whitening</a:t>
            </a:r>
            <a:r>
              <a:rPr lang="ko-KR" altLang="en-US" dirty="0"/>
              <a:t>을 하면 일부 </a:t>
            </a:r>
            <a:r>
              <a:rPr lang="en-US" altLang="ko-KR" dirty="0"/>
              <a:t>parameter </a:t>
            </a:r>
            <a:r>
              <a:rPr lang="ko-KR" altLang="en-US" dirty="0"/>
              <a:t>들의 영향이 무시됨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whitening</a:t>
            </a:r>
            <a:r>
              <a:rPr lang="ko-KR" altLang="en-US" dirty="0"/>
              <a:t>의 단점을 보완하고</a:t>
            </a:r>
            <a:r>
              <a:rPr lang="en-US" altLang="ko-KR" dirty="0"/>
              <a:t>, internal covariance shift</a:t>
            </a:r>
            <a:r>
              <a:rPr lang="ko-KR" altLang="en-US" dirty="0"/>
              <a:t>는 줄이기 위해 </a:t>
            </a:r>
            <a:r>
              <a:rPr lang="en-US" altLang="ko-KR" dirty="0"/>
              <a:t>Batch Normalization</a:t>
            </a:r>
            <a:r>
              <a:rPr lang="ko-KR" altLang="en-US" dirty="0"/>
              <a:t>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77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71450" y="2875002"/>
            <a:ext cx="69509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GD Optimization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247145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422392" y="3198598"/>
            <a:ext cx="276960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1651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Batch Normalization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54709" y="1027907"/>
            <a:ext cx="5637291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i0.wp.com/mohammadpz.github.io/posts/2015_02_01_IFT6266_Cats_vs_Dogs/img/bn.png">
            <a:extLst>
              <a:ext uri="{FF2B5EF4-FFF2-40B4-BE49-F238E27FC236}">
                <a16:creationId xmlns:a16="http://schemas.microsoft.com/office/drawing/2014/main" id="{E7769EE6-E955-4753-90CF-B06DC344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29" y="2462544"/>
            <a:ext cx="5994276" cy="28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N1">
            <a:extLst>
              <a:ext uri="{FF2B5EF4-FFF2-40B4-BE49-F238E27FC236}">
                <a16:creationId xmlns:a16="http://schemas.microsoft.com/office/drawing/2014/main" id="{EED6E8E8-758F-4A94-90F1-2E47C296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0" y="2181548"/>
            <a:ext cx="50768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5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40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Reference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959604" y="1027907"/>
            <a:ext cx="823239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99043B-E5B2-49DC-9DF9-DBE2E2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>
                <a:hlinkClick r:id="rId2"/>
              </a:rPr>
              <a:t>http://blog.naver.com/PostView.nhn?blogId=laonple&amp;logNo=220542170499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3"/>
              </a:rPr>
              <a:t>https://shuuki4.wordpress.com/2016/01/13/batch-normalization-%EC%84%A4%EB%AA%85-%EB%B0%8F-%EA%B5%AC%ED%98%84/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4"/>
              </a:rPr>
              <a:t>https://sacko.tistory.com/44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598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76039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Gradient Descent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14238" y="1027907"/>
            <a:ext cx="627776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머신러닝에서  모델을 구성하는 파라미터를 조절하는 과정에서 </a:t>
                </a:r>
                <a:r>
                  <a:rPr lang="en-US" altLang="ko-KR" dirty="0"/>
                  <a:t>Gradient Descent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이는 모델을 구성하는 파라미터를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라 할 때 모델에서 내놓는 결과 값과 실제 값 사이의 차이를 정의하는 </a:t>
                </a:r>
                <a:r>
                  <a:rPr lang="en-US" altLang="ko-KR" dirty="0"/>
                  <a:t>Loss Function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값을 최소화 하기 위해 기울기</a:t>
                </a:r>
                <a:r>
                  <a:rPr lang="en-US" altLang="ko-KR" dirty="0"/>
                  <a:t>(Gradient)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이용하는 방법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92AE0-1B7E-47A7-9C03-D4F0D5A630FE}"/>
                  </a:ext>
                </a:extLst>
              </p:cNvPr>
              <p:cNvSpPr txBox="1"/>
              <p:nvPr/>
            </p:nvSpPr>
            <p:spPr>
              <a:xfrm>
                <a:off x="3221372" y="4932727"/>
                <a:ext cx="5234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92AE0-1B7E-47A7-9C03-D4F0D5A63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2" y="4932727"/>
                <a:ext cx="52347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8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426829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SGD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5028" y="1027907"/>
            <a:ext cx="992697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Loss Function</a:t>
            </a:r>
            <a:r>
              <a:rPr lang="ko-KR" altLang="en-US" dirty="0"/>
              <a:t>을 계산할 때 전체 </a:t>
            </a:r>
            <a:r>
              <a:rPr lang="en-US" altLang="ko-KR" dirty="0"/>
              <a:t>Train set</a:t>
            </a:r>
            <a:r>
              <a:rPr lang="ko-KR" altLang="en-US" dirty="0"/>
              <a:t>을 사용하는 것을 </a:t>
            </a:r>
            <a:r>
              <a:rPr lang="en-US" altLang="ko-KR" dirty="0"/>
              <a:t>(Full) Batch Gradient Descent</a:t>
            </a:r>
            <a:r>
              <a:rPr lang="ko-KR" altLang="en-US" dirty="0"/>
              <a:t>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그러나 이렇게 계산할 경우 한 번 파라미터 업데이트 시 전체 </a:t>
            </a:r>
            <a:r>
              <a:rPr lang="en-US" altLang="ko-KR" dirty="0"/>
              <a:t>Train set</a:t>
            </a:r>
            <a:r>
              <a:rPr lang="ko-KR" altLang="en-US" dirty="0"/>
              <a:t>에 대하여 </a:t>
            </a:r>
            <a:r>
              <a:rPr lang="en-US" altLang="ko-KR" dirty="0"/>
              <a:t>Loss Function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를 계산해야 하므로 너무 많은 </a:t>
            </a:r>
            <a:r>
              <a:rPr lang="ko-KR" altLang="en-US" dirty="0" err="1"/>
              <a:t>계산량이</a:t>
            </a:r>
            <a:r>
              <a:rPr lang="ko-KR" altLang="en-US" dirty="0"/>
              <a:t> 필요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이를 개선한 방법이 </a:t>
            </a:r>
            <a:r>
              <a:rPr lang="en-US" altLang="ko-KR" dirty="0"/>
              <a:t>Stochastic Gradient Descent(SGD)</a:t>
            </a:r>
          </a:p>
        </p:txBody>
      </p:sp>
    </p:spTree>
    <p:extLst>
      <p:ext uri="{BB962C8B-B14F-4D97-AF65-F5344CB8AC3E}">
        <p14:creationId xmlns:p14="http://schemas.microsoft.com/office/powerpoint/2010/main" val="30414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426829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SGD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5028" y="1027907"/>
            <a:ext cx="992697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SGD</a:t>
            </a:r>
            <a:r>
              <a:rPr lang="ko-KR" altLang="en-US" dirty="0"/>
              <a:t>는 </a:t>
            </a:r>
            <a:r>
              <a:rPr lang="en-US" altLang="ko-KR" dirty="0"/>
              <a:t>Batch Gradient Descent</a:t>
            </a:r>
            <a:r>
              <a:rPr lang="ko-KR" altLang="en-US" dirty="0"/>
              <a:t>보다는 다소 부정확할 수 </a:t>
            </a:r>
            <a:br>
              <a:rPr lang="en-US" altLang="ko-KR" dirty="0"/>
            </a:br>
            <a:r>
              <a:rPr lang="ko-KR" altLang="en-US" dirty="0"/>
              <a:t>있지만</a:t>
            </a:r>
            <a:r>
              <a:rPr lang="en-US" altLang="ko-KR" dirty="0"/>
              <a:t>, </a:t>
            </a:r>
            <a:r>
              <a:rPr lang="ko-KR" altLang="en-US" dirty="0"/>
              <a:t>훨씬 계산 속도가 빠르기 때문에 같은 시간에 더 많은 파라미터 업데이트가 가능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또한 여러 번 반복할 경우 일반적으로 </a:t>
            </a:r>
            <a:r>
              <a:rPr lang="en-US" altLang="ko-KR" dirty="0"/>
              <a:t>Batch Gradient Descent</a:t>
            </a:r>
            <a:r>
              <a:rPr lang="ko-KR" altLang="en-US" dirty="0"/>
              <a:t>와 유사한 결과로 수렴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추가적으로 </a:t>
            </a:r>
            <a:r>
              <a:rPr lang="en-US" altLang="ko-KR" dirty="0"/>
              <a:t>SGD </a:t>
            </a:r>
            <a:r>
              <a:rPr lang="ko-KR" altLang="en-US" dirty="0"/>
              <a:t>사용 시 </a:t>
            </a:r>
            <a:r>
              <a:rPr lang="en-US" altLang="ko-KR" dirty="0"/>
              <a:t>Local minima</a:t>
            </a:r>
            <a:r>
              <a:rPr lang="ko-KR" altLang="en-US" dirty="0"/>
              <a:t>에 빠지지 않고 더 좋은 방향으로 수렴할 가능성도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52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1501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Momentum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53218" y="1027907"/>
            <a:ext cx="793878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Momentum</a:t>
            </a:r>
            <a:r>
              <a:rPr lang="ko-KR" altLang="en-US" dirty="0"/>
              <a:t>은 </a:t>
            </a:r>
            <a:r>
              <a:rPr lang="en-US" altLang="ko-KR" dirty="0"/>
              <a:t>Gradient Descent</a:t>
            </a:r>
            <a:r>
              <a:rPr lang="ko-KR" altLang="en-US" dirty="0"/>
              <a:t>를 통해서 이동하는 과정에 일종의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 </a:t>
            </a:r>
            <a:r>
              <a:rPr lang="ko-KR" altLang="en-US" dirty="0"/>
              <a:t>을 주는 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Gradient</a:t>
            </a:r>
            <a:r>
              <a:rPr lang="ko-KR" altLang="en-US" dirty="0"/>
              <a:t>를 통해서 이동하는 방향과는 별개로</a:t>
            </a:r>
            <a:r>
              <a:rPr lang="en-US" altLang="ko-KR" dirty="0"/>
              <a:t>, </a:t>
            </a:r>
            <a:r>
              <a:rPr lang="ko-KR" altLang="en-US" dirty="0"/>
              <a:t>이전에 이동했던 방식을 기억하면서 그 방향으로 일정 정도를 추가적으로 이동하는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3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1501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Momentum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53218" y="1027907"/>
            <a:ext cx="793878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01361"/>
                <a:ext cx="10515600" cy="3275601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는 얼마나 </a:t>
                </a:r>
                <a:r>
                  <a:rPr lang="en-US" altLang="ko-KR" dirty="0"/>
                  <a:t>momentum</a:t>
                </a:r>
                <a:r>
                  <a:rPr lang="ko-KR" altLang="en-US" dirty="0"/>
                  <a:t>을 줄 것인지에 대한 </a:t>
                </a:r>
                <a:r>
                  <a:rPr lang="en-US" altLang="ko-KR" dirty="0"/>
                  <a:t>Term </a:t>
                </a:r>
                <a:r>
                  <a:rPr lang="ko-KR" altLang="en-US" dirty="0"/>
                  <a:t>이며 일반적으로 </a:t>
                </a:r>
                <a:r>
                  <a:rPr lang="en-US" altLang="ko-KR" dirty="0"/>
                  <a:t>0.9 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01361"/>
                <a:ext cx="10515600" cy="3275601"/>
              </a:xfrm>
              <a:blipFill>
                <a:blip r:embed="rId2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0E95-AC9E-4861-B061-584F1AFBFB03}"/>
                  </a:ext>
                </a:extLst>
              </p:cNvPr>
              <p:cNvSpPr txBox="1"/>
              <p:nvPr/>
            </p:nvSpPr>
            <p:spPr>
              <a:xfrm>
                <a:off x="3221370" y="2003637"/>
                <a:ext cx="5234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0E95-AC9E-4861-B061-584F1AFB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0" y="2003637"/>
                <a:ext cx="52347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5F11DA-015A-42F9-BFA4-60E53E932262}"/>
                  </a:ext>
                </a:extLst>
              </p:cNvPr>
              <p:cNvSpPr txBox="1"/>
              <p:nvPr/>
            </p:nvSpPr>
            <p:spPr>
              <a:xfrm>
                <a:off x="3221371" y="1398300"/>
                <a:ext cx="52347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5F11DA-015A-42F9-BFA4-60E53E93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1" y="1398300"/>
                <a:ext cx="52347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ruder.io/content/images/2015/12/without_momentum.gif">
            <a:extLst>
              <a:ext uri="{FF2B5EF4-FFF2-40B4-BE49-F238E27FC236}">
                <a16:creationId xmlns:a16="http://schemas.microsoft.com/office/drawing/2014/main" id="{01F2C56B-9F58-423A-9A3A-B21F4387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79" y="4539161"/>
            <a:ext cx="3905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uder.io/content/images/2015/12/with_momentum.gif">
            <a:extLst>
              <a:ext uri="{FF2B5EF4-FFF2-40B4-BE49-F238E27FC236}">
                <a16:creationId xmlns:a16="http://schemas.microsoft.com/office/drawing/2014/main" id="{34E013E3-DC06-4215-A151-F39A437BA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71" y="4519612"/>
            <a:ext cx="3905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C2671-C737-4A89-8196-60B4DD4AEF07}"/>
              </a:ext>
            </a:extLst>
          </p:cNvPr>
          <p:cNvSpPr txBox="1"/>
          <p:nvPr/>
        </p:nvSpPr>
        <p:spPr>
          <a:xfrm>
            <a:off x="2246405" y="6305245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SGD without Momentum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92C8F-4CA3-4439-BBA9-D199FC5959C6}"/>
              </a:ext>
            </a:extLst>
          </p:cNvPr>
          <p:cNvSpPr txBox="1"/>
          <p:nvPr/>
        </p:nvSpPr>
        <p:spPr>
          <a:xfrm>
            <a:off x="7223231" y="629358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 with Momentum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41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1501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Momentum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53218" y="1027907"/>
            <a:ext cx="793878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8709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또한 </a:t>
                </a:r>
                <a:r>
                  <a:rPr lang="en-US" altLang="ko-KR" dirty="0"/>
                  <a:t>Momentum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Local minima</a:t>
                </a:r>
                <a:r>
                  <a:rPr lang="ko-KR" altLang="en-US" dirty="0"/>
                  <a:t>를 빠져나오는 효과가 있을 거라고 기대해 볼 수 있음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다만 </a:t>
                </a:r>
                <a:r>
                  <a:rPr lang="en-US" altLang="ko-KR" dirty="0"/>
                  <a:t>Momentum</a:t>
                </a:r>
                <a:r>
                  <a:rPr lang="ko-KR" altLang="en-US" dirty="0"/>
                  <a:t>방식을 이용하면 기존 변수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외에도 과거에 이동했던 양을 변수별로 </a:t>
                </a:r>
                <a:br>
                  <a:rPr lang="en-US" altLang="ko-KR" dirty="0"/>
                </a:br>
                <a:r>
                  <a:rPr lang="ko-KR" altLang="en-US" dirty="0"/>
                  <a:t>저장해야 하기때문에 </a:t>
                </a:r>
                <a:r>
                  <a:rPr lang="en-US" altLang="ko-KR" dirty="0"/>
                  <a:t>SGD </a:t>
                </a:r>
                <a:r>
                  <a:rPr lang="ko-KR" altLang="en-US" dirty="0"/>
                  <a:t>보다 사용되는 메모리양이 증가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AA553D4-EB21-45C2-BA50-3C1584504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87099" cy="4351338"/>
              </a:xfrm>
              <a:blipFill>
                <a:blip r:embed="rId2"/>
                <a:stretch>
                  <a:fillRect l="-2000" t="-1401" r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voiding Local Minima. Picture from http://www.yaldex.com.">
            <a:extLst>
              <a:ext uri="{FF2B5EF4-FFF2-40B4-BE49-F238E27FC236}">
                <a16:creationId xmlns:a16="http://schemas.microsoft.com/office/drawing/2014/main" id="{ED90B781-3E0C-4036-AF91-468CD0D3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28" y="1981200"/>
            <a:ext cx="4760193" cy="355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21D54-5333-46BC-918D-2DFFF326E738}"/>
              </a:ext>
            </a:extLst>
          </p:cNvPr>
          <p:cNvSpPr txBox="1"/>
          <p:nvPr/>
        </p:nvSpPr>
        <p:spPr>
          <a:xfrm>
            <a:off x="10292573" y="5536725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http://www.yaldex.com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127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12153</TotalTime>
  <Words>886</Words>
  <Application>Microsoft Office PowerPoint</Application>
  <PresentationFormat>와이드스크린</PresentationFormat>
  <Paragraphs>145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Gradient Descent</vt:lpstr>
      <vt:lpstr>SGD</vt:lpstr>
      <vt:lpstr>SGD</vt:lpstr>
      <vt:lpstr>Momentum</vt:lpstr>
      <vt:lpstr>Momentum</vt:lpstr>
      <vt:lpstr>Momentum</vt:lpstr>
      <vt:lpstr>AdaGrad</vt:lpstr>
      <vt:lpstr>AdaGrad</vt:lpstr>
      <vt:lpstr>RMSProp</vt:lpstr>
      <vt:lpstr>Adam</vt:lpstr>
      <vt:lpstr>Adam</vt:lpstr>
      <vt:lpstr>비교</vt:lpstr>
      <vt:lpstr>PowerPoint 프레젠테이션</vt:lpstr>
      <vt:lpstr>Bias-Variance</vt:lpstr>
      <vt:lpstr>Bias-Variance</vt:lpstr>
      <vt:lpstr>Bias-Variance</vt:lpstr>
      <vt:lpstr>Bias-Variance Tradeoff</vt:lpstr>
      <vt:lpstr>Basic recipe for Machine Learning</vt:lpstr>
      <vt:lpstr>Bias/Variance and Train/Dev</vt:lpstr>
      <vt:lpstr>PowerPoint 프레젠테이션</vt:lpstr>
      <vt:lpstr>Regularization</vt:lpstr>
      <vt:lpstr>Weight Decay</vt:lpstr>
      <vt:lpstr>Dropout</vt:lpstr>
      <vt:lpstr>Dropout</vt:lpstr>
      <vt:lpstr>Batch Normalization</vt:lpstr>
      <vt:lpstr>Batch Normalization</vt:lpstr>
      <vt:lpstr>Batch Normalization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168</cp:revision>
  <dcterms:created xsi:type="dcterms:W3CDTF">2019-07-12T12:47:24Z</dcterms:created>
  <dcterms:modified xsi:type="dcterms:W3CDTF">2019-09-27T05:35:42Z</dcterms:modified>
</cp:coreProperties>
</file>