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5" r:id="rId4"/>
    <p:sldId id="259" r:id="rId5"/>
    <p:sldId id="404" r:id="rId6"/>
    <p:sldId id="428" r:id="rId7"/>
    <p:sldId id="406" r:id="rId8"/>
    <p:sldId id="407" r:id="rId9"/>
    <p:sldId id="408" r:id="rId10"/>
    <p:sldId id="409" r:id="rId11"/>
    <p:sldId id="410" r:id="rId12"/>
    <p:sldId id="413" r:id="rId13"/>
    <p:sldId id="412" r:id="rId14"/>
    <p:sldId id="414" r:id="rId15"/>
    <p:sldId id="415" r:id="rId16"/>
    <p:sldId id="418" r:id="rId17"/>
    <p:sldId id="427" r:id="rId18"/>
    <p:sldId id="429" r:id="rId19"/>
    <p:sldId id="420" r:id="rId20"/>
    <p:sldId id="416" r:id="rId21"/>
    <p:sldId id="417" r:id="rId22"/>
    <p:sldId id="421" r:id="rId23"/>
    <p:sldId id="422" r:id="rId24"/>
    <p:sldId id="423" r:id="rId25"/>
    <p:sldId id="424" r:id="rId26"/>
    <p:sldId id="426" r:id="rId27"/>
    <p:sldId id="29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점수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Sheet1!$D$3:$D$12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12</c:v>
                </c:pt>
                <c:pt idx="3">
                  <c:v>8</c:v>
                </c:pt>
                <c:pt idx="4">
                  <c:v>15</c:v>
                </c:pt>
                <c:pt idx="5">
                  <c:v>10</c:v>
                </c:pt>
                <c:pt idx="6">
                  <c:v>11</c:v>
                </c:pt>
                <c:pt idx="7">
                  <c:v>17</c:v>
                </c:pt>
                <c:pt idx="8">
                  <c:v>7.5</c:v>
                </c:pt>
                <c:pt idx="9">
                  <c:v>3</c:v>
                </c:pt>
              </c:numCache>
            </c:numRef>
          </c:xVal>
          <c:yVal>
            <c:numRef>
              <c:f>Sheet1!$E$3:$E$12</c:f>
              <c:numCache>
                <c:formatCode>General</c:formatCode>
                <c:ptCount val="10"/>
                <c:pt idx="0">
                  <c:v>60</c:v>
                </c:pt>
                <c:pt idx="1">
                  <c:v>40</c:v>
                </c:pt>
                <c:pt idx="2">
                  <c:v>96</c:v>
                </c:pt>
                <c:pt idx="3">
                  <c:v>72</c:v>
                </c:pt>
                <c:pt idx="4">
                  <c:v>100</c:v>
                </c:pt>
                <c:pt idx="5">
                  <c:v>98</c:v>
                </c:pt>
                <c:pt idx="6">
                  <c:v>89</c:v>
                </c:pt>
                <c:pt idx="7">
                  <c:v>96</c:v>
                </c:pt>
                <c:pt idx="8">
                  <c:v>80</c:v>
                </c:pt>
                <c:pt idx="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FB-4E98-A8C2-5688E81B7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399952"/>
        <c:axId val="573400280"/>
      </c:scatterChart>
      <c:valAx>
        <c:axId val="573399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3400280"/>
        <c:crosses val="autoZero"/>
        <c:crossBetween val="midCat"/>
      </c:valAx>
      <c:valAx>
        <c:axId val="573400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3399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5VN56jQMW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머신 러닝 개론</a:t>
            </a:r>
            <a:endParaRPr lang="en-US" altLang="ko-KR" sz="3600" dirty="0"/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693566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머신 러닝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531765" y="980101"/>
            <a:ext cx="866023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6C7696B-A141-4905-A4EE-BB39E859D828}"/>
              </a:ext>
            </a:extLst>
          </p:cNvPr>
          <p:cNvGrpSpPr/>
          <p:nvPr/>
        </p:nvGrpSpPr>
        <p:grpSpPr>
          <a:xfrm>
            <a:off x="1208626" y="1233908"/>
            <a:ext cx="9774748" cy="5607314"/>
            <a:chOff x="1609113" y="1108596"/>
            <a:chExt cx="9774748" cy="560731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9F85D64-F17F-47D3-BCBB-B82F9F00C0C5}"/>
                </a:ext>
              </a:extLst>
            </p:cNvPr>
            <p:cNvGrpSpPr/>
            <p:nvPr/>
          </p:nvGrpSpPr>
          <p:grpSpPr>
            <a:xfrm>
              <a:off x="1609113" y="3381632"/>
              <a:ext cx="947956" cy="1601173"/>
              <a:chOff x="838199" y="2630920"/>
              <a:chExt cx="947956" cy="1601173"/>
            </a:xfrm>
          </p:grpSpPr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D0A294B0-25DB-49BF-B0A3-1F86831FA696}"/>
                  </a:ext>
                </a:extLst>
              </p:cNvPr>
              <p:cNvSpPr/>
              <p:nvPr/>
            </p:nvSpPr>
            <p:spPr>
              <a:xfrm>
                <a:off x="838199" y="3644863"/>
                <a:ext cx="947956" cy="587230"/>
              </a:xfrm>
              <a:prstGeom prst="ca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원통형 6">
                <a:extLst>
                  <a:ext uri="{FF2B5EF4-FFF2-40B4-BE49-F238E27FC236}">
                    <a16:creationId xmlns:a16="http://schemas.microsoft.com/office/drawing/2014/main" id="{2AF86193-D7A1-42C6-BE68-CDBBFD262586}"/>
                  </a:ext>
                </a:extLst>
              </p:cNvPr>
              <p:cNvSpPr/>
              <p:nvPr/>
            </p:nvSpPr>
            <p:spPr>
              <a:xfrm>
                <a:off x="838199" y="3135385"/>
                <a:ext cx="947956" cy="587230"/>
              </a:xfrm>
              <a:prstGeom prst="ca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Data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원통형 7">
                <a:extLst>
                  <a:ext uri="{FF2B5EF4-FFF2-40B4-BE49-F238E27FC236}">
                    <a16:creationId xmlns:a16="http://schemas.microsoft.com/office/drawing/2014/main" id="{FEE3C86B-B344-4F7B-BE82-1E30FA3AA5B0}"/>
                  </a:ext>
                </a:extLst>
              </p:cNvPr>
              <p:cNvSpPr/>
              <p:nvPr/>
            </p:nvSpPr>
            <p:spPr>
              <a:xfrm>
                <a:off x="838199" y="2630920"/>
                <a:ext cx="947956" cy="587230"/>
              </a:xfrm>
              <a:prstGeom prst="ca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8231CD73-65E2-41F7-881B-1420C0C4C646}"/>
                    </a:ext>
                  </a:extLst>
                </p:cNvPr>
                <p:cNvSpPr/>
                <p:nvPr/>
              </p:nvSpPr>
              <p:spPr>
                <a:xfrm>
                  <a:off x="5002984" y="3069414"/>
                  <a:ext cx="1507221" cy="222561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2"/>
                      </a:solidFill>
                    </a:rPr>
                    <a:t>Algorithm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tx2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8231CD73-65E2-41F7-881B-1420C0C4C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984" y="3069414"/>
                  <a:ext cx="1507221" cy="222561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661038A-F8EA-4599-99F9-A06FA9A6E940}"/>
                </a:ext>
              </a:extLst>
            </p:cNvPr>
            <p:cNvSpPr/>
            <p:nvPr/>
          </p:nvSpPr>
          <p:spPr>
            <a:xfrm>
              <a:off x="8636466" y="3069414"/>
              <a:ext cx="2084664" cy="22256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Performance</a:t>
              </a:r>
              <a:r>
                <a:rPr lang="ko-KR" altLang="en-US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b="1" dirty="0">
                  <a:solidFill>
                    <a:schemeClr val="accent2"/>
                  </a:solidFill>
                </a:rPr>
                <a:t>measure</a:t>
              </a:r>
            </a:p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(Loss Function)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4C675DF-802E-4426-B347-0F4EDC72168B}"/>
                </a:ext>
              </a:extLst>
            </p:cNvPr>
            <p:cNvSpPr/>
            <p:nvPr/>
          </p:nvSpPr>
          <p:spPr>
            <a:xfrm>
              <a:off x="3372374" y="2017859"/>
              <a:ext cx="8011487" cy="43287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4F2F09-7E76-4DC3-B967-084D7D26ECF4}"/>
                </a:ext>
              </a:extLst>
            </p:cNvPr>
            <p:cNvSpPr txBox="1"/>
            <p:nvPr/>
          </p:nvSpPr>
          <p:spPr>
            <a:xfrm>
              <a:off x="8041536" y="6346578"/>
              <a:ext cx="3342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Machine Learning Algorithm</a:t>
              </a:r>
              <a:endParaRPr lang="ko-KR" altLang="en-US" b="1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43E7B4B-7A96-4D60-969E-E0A497B85CBA}"/>
                </a:ext>
              </a:extLst>
            </p:cNvPr>
            <p:cNvCxnSpPr>
              <a:stCxn id="7" idx="4"/>
              <a:endCxn id="9" idx="1"/>
            </p:cNvCxnSpPr>
            <p:nvPr/>
          </p:nvCxnSpPr>
          <p:spPr>
            <a:xfrm>
              <a:off x="2557069" y="4179712"/>
              <a:ext cx="2445915" cy="25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50B5A7D-327C-424A-8451-583FCE0AFD60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6510205" y="4182219"/>
              <a:ext cx="21262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4820EF7C-3A0D-4D8C-A8FB-AEC41C318047}"/>
                </a:ext>
              </a:extLst>
            </p:cNvPr>
            <p:cNvCxnSpPr>
              <a:stCxn id="11" idx="2"/>
              <a:endCxn id="9" idx="2"/>
            </p:cNvCxnSpPr>
            <p:nvPr/>
          </p:nvCxnSpPr>
          <p:spPr>
            <a:xfrm rot="5400000">
              <a:off x="7717697" y="3333923"/>
              <a:ext cx="12700" cy="3922203"/>
            </a:xfrm>
            <a:prstGeom prst="bentConnector3">
              <a:avLst>
                <a:gd name="adj1" fmla="val 477248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F9A045-B6DF-420C-A7CF-F14E15FF83DA}"/>
                </a:ext>
              </a:extLst>
            </p:cNvPr>
            <p:cNvSpPr txBox="1"/>
            <p:nvPr/>
          </p:nvSpPr>
          <p:spPr>
            <a:xfrm>
              <a:off x="6682255" y="5478919"/>
              <a:ext cx="218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Update Parameter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FD2947-BE93-4365-B5BE-A936DC39E0DD}"/>
                </a:ext>
              </a:extLst>
            </p:cNvPr>
            <p:cNvSpPr txBox="1"/>
            <p:nvPr/>
          </p:nvSpPr>
          <p:spPr>
            <a:xfrm>
              <a:off x="4881774" y="1108596"/>
              <a:ext cx="1762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Unsupervised</a:t>
              </a:r>
              <a:r>
                <a:rPr lang="ko-KR" altLang="en-US" b="1" dirty="0"/>
                <a:t> </a:t>
              </a:r>
              <a:endParaRPr lang="en-US" altLang="ko-KR" b="1" dirty="0"/>
            </a:p>
            <a:p>
              <a:pPr algn="ctr"/>
              <a:r>
                <a:rPr lang="en-US" altLang="ko-KR" b="1" dirty="0"/>
                <a:t>Learning</a:t>
              </a:r>
              <a:endParaRPr lang="ko-KR" altLang="en-US" b="1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3C11F19F-25D5-4D3E-9F0D-86AD92025D9C}"/>
                </a:ext>
              </a:extLst>
            </p:cNvPr>
            <p:cNvCxnSpPr>
              <a:stCxn id="8" idx="1"/>
              <a:endCxn id="11" idx="0"/>
            </p:cNvCxnSpPr>
            <p:nvPr/>
          </p:nvCxnSpPr>
          <p:spPr>
            <a:xfrm rot="5400000" flipH="1" flipV="1">
              <a:off x="5724835" y="-572330"/>
              <a:ext cx="312218" cy="7595707"/>
            </a:xfrm>
            <a:prstGeom prst="bentConnector3">
              <a:avLst>
                <a:gd name="adj1" fmla="val 495646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FC4A6CE-9D6A-4D2B-91DC-B0EFC6F3E3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9736" y="1886566"/>
              <a:ext cx="0" cy="118284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F0041B-9E46-4D86-AA80-3DF4A57A779D}"/>
                </a:ext>
              </a:extLst>
            </p:cNvPr>
            <p:cNvSpPr txBox="1"/>
            <p:nvPr/>
          </p:nvSpPr>
          <p:spPr>
            <a:xfrm>
              <a:off x="9522034" y="1141558"/>
              <a:ext cx="1475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Supervised</a:t>
              </a:r>
              <a:r>
                <a:rPr lang="ko-KR" altLang="en-US" b="1" dirty="0"/>
                <a:t> </a:t>
              </a:r>
              <a:endParaRPr lang="en-US" altLang="ko-KR" b="1" dirty="0"/>
            </a:p>
            <a:p>
              <a:pPr algn="ctr"/>
              <a:r>
                <a:rPr lang="en-US" altLang="ko-KR" b="1" dirty="0"/>
                <a:t>Learning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045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9223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지도학습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30430" y="980101"/>
            <a:ext cx="886157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552F9D-EFA9-4ED8-BCF5-BF14ADC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지도학습</a:t>
            </a:r>
            <a:r>
              <a:rPr lang="en-US" altLang="ko-KR" dirty="0"/>
              <a:t>(Supervised Learning)</a:t>
            </a:r>
            <a:r>
              <a:rPr lang="ko-KR" altLang="en-US" dirty="0"/>
              <a:t>은 정답을 포함하는 데이터를 </a:t>
            </a:r>
            <a:br>
              <a:rPr lang="en-US" altLang="ko-KR" dirty="0"/>
            </a:br>
            <a:r>
              <a:rPr lang="ko-KR" altLang="en-US" dirty="0"/>
              <a:t>학습 데이터로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데이터는 입력 데이터와 그에 대한 정답이 쌍을 이루는 형태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지도 학습은 다시 분류</a:t>
            </a:r>
            <a:r>
              <a:rPr lang="en-US" altLang="ko-KR" dirty="0"/>
              <a:t>(classification)</a:t>
            </a:r>
            <a:r>
              <a:rPr lang="ko-KR" altLang="en-US" dirty="0"/>
              <a:t>와 회귀</a:t>
            </a:r>
            <a:r>
              <a:rPr lang="en-US" altLang="ko-KR" dirty="0"/>
              <a:t>(regression)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나뉨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07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552F9D-EFA9-4ED8-BCF5-BF14ADC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분류는 데이터가 이미 정해진 클래스 중 어느 것에 속하는지를 예측하는 것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회귀는 데이터로부터 미래의 숫자 값을 예측하는 것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97572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분류와 회귀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135772" y="980101"/>
            <a:ext cx="805622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F8BF24-AFFE-4D2E-A36E-FA1D97A84BD7}"/>
              </a:ext>
            </a:extLst>
          </p:cNvPr>
          <p:cNvCxnSpPr/>
          <p:nvPr/>
        </p:nvCxnSpPr>
        <p:spPr>
          <a:xfrm>
            <a:off x="931178" y="6336354"/>
            <a:ext cx="3548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F3B677-65D8-4F9A-8EB4-1BCA655F5689}"/>
              </a:ext>
            </a:extLst>
          </p:cNvPr>
          <p:cNvCxnSpPr>
            <a:cxnSpLocks/>
          </p:cNvCxnSpPr>
          <p:nvPr/>
        </p:nvCxnSpPr>
        <p:spPr>
          <a:xfrm flipV="1">
            <a:off x="1075189" y="3397542"/>
            <a:ext cx="0" cy="3217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19C031-70EF-450E-872D-F51EC39B78C1}"/>
              </a:ext>
            </a:extLst>
          </p:cNvPr>
          <p:cNvCxnSpPr/>
          <p:nvPr/>
        </p:nvCxnSpPr>
        <p:spPr>
          <a:xfrm>
            <a:off x="7207545" y="6336354"/>
            <a:ext cx="3548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66173A-BAAB-4F10-B81A-22944902CFD6}"/>
              </a:ext>
            </a:extLst>
          </p:cNvPr>
          <p:cNvCxnSpPr>
            <a:cxnSpLocks/>
          </p:cNvCxnSpPr>
          <p:nvPr/>
        </p:nvCxnSpPr>
        <p:spPr>
          <a:xfrm flipV="1">
            <a:off x="7443831" y="3397542"/>
            <a:ext cx="0" cy="3217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B5EB38-78C3-499A-A3FA-19BE43520CDF}"/>
              </a:ext>
            </a:extLst>
          </p:cNvPr>
          <p:cNvCxnSpPr/>
          <p:nvPr/>
        </p:nvCxnSpPr>
        <p:spPr>
          <a:xfrm flipV="1">
            <a:off x="486561" y="3917659"/>
            <a:ext cx="3833769" cy="22593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4D2A93D-9465-4DE0-B42D-EF2B60840BD4}"/>
              </a:ext>
            </a:extLst>
          </p:cNvPr>
          <p:cNvSpPr/>
          <p:nvPr/>
        </p:nvSpPr>
        <p:spPr>
          <a:xfrm>
            <a:off x="1535185" y="410221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04DC18-03CC-4350-828C-7AFCE74DDAED}"/>
              </a:ext>
            </a:extLst>
          </p:cNvPr>
          <p:cNvSpPr/>
          <p:nvPr/>
        </p:nvSpPr>
        <p:spPr>
          <a:xfrm>
            <a:off x="2339130" y="410221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539AE8F-6F45-4C6F-8037-7601D93C086E}"/>
              </a:ext>
            </a:extLst>
          </p:cNvPr>
          <p:cNvSpPr/>
          <p:nvPr/>
        </p:nvSpPr>
        <p:spPr>
          <a:xfrm>
            <a:off x="2004969" y="4548232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229484-07C6-4F6A-BA45-B26000EA261C}"/>
              </a:ext>
            </a:extLst>
          </p:cNvPr>
          <p:cNvSpPr/>
          <p:nvPr/>
        </p:nvSpPr>
        <p:spPr>
          <a:xfrm>
            <a:off x="2901544" y="3686962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FBA54FA-D926-43FC-8836-8D4E58989BA1}"/>
              </a:ext>
            </a:extLst>
          </p:cNvPr>
          <p:cNvSpPr/>
          <p:nvPr/>
        </p:nvSpPr>
        <p:spPr>
          <a:xfrm>
            <a:off x="3380419" y="410221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835ADFE-F387-49D1-A535-CF455DCD87B6}"/>
              </a:ext>
            </a:extLst>
          </p:cNvPr>
          <p:cNvSpPr/>
          <p:nvPr/>
        </p:nvSpPr>
        <p:spPr>
          <a:xfrm>
            <a:off x="2339130" y="5402510"/>
            <a:ext cx="175162" cy="15100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B0DD9DA4-952D-4B23-8FD4-047858515535}"/>
              </a:ext>
            </a:extLst>
          </p:cNvPr>
          <p:cNvSpPr/>
          <p:nvPr/>
        </p:nvSpPr>
        <p:spPr>
          <a:xfrm>
            <a:off x="2705449" y="5051506"/>
            <a:ext cx="175162" cy="15100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FB370757-70A0-4EAF-B454-6C0FE86F94DA}"/>
              </a:ext>
            </a:extLst>
          </p:cNvPr>
          <p:cNvSpPr/>
          <p:nvPr/>
        </p:nvSpPr>
        <p:spPr>
          <a:xfrm>
            <a:off x="3446282" y="4989922"/>
            <a:ext cx="175162" cy="15100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043D233-F67E-4A1A-A7F8-E917392857B7}"/>
              </a:ext>
            </a:extLst>
          </p:cNvPr>
          <p:cNvSpPr/>
          <p:nvPr/>
        </p:nvSpPr>
        <p:spPr>
          <a:xfrm>
            <a:off x="3030173" y="5628884"/>
            <a:ext cx="175162" cy="15100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32947BA-AE21-42FC-9D0E-C45E037A4D22}"/>
              </a:ext>
            </a:extLst>
          </p:cNvPr>
          <p:cNvSpPr/>
          <p:nvPr/>
        </p:nvSpPr>
        <p:spPr>
          <a:xfrm>
            <a:off x="3864138" y="4490078"/>
            <a:ext cx="175162" cy="15100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C9337ED-36EF-4629-8E84-D1C36BD4DB1B}"/>
              </a:ext>
            </a:extLst>
          </p:cNvPr>
          <p:cNvSpPr/>
          <p:nvPr/>
        </p:nvSpPr>
        <p:spPr>
          <a:xfrm>
            <a:off x="1796252" y="5779886"/>
            <a:ext cx="175162" cy="15100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BE415EE-68D5-4FDF-9F2F-28588337FA54}"/>
              </a:ext>
            </a:extLst>
          </p:cNvPr>
          <p:cNvSpPr/>
          <p:nvPr/>
        </p:nvSpPr>
        <p:spPr>
          <a:xfrm>
            <a:off x="7731156" y="5816875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7F8B838-7979-41DB-85A5-EFECBEAC72F5}"/>
              </a:ext>
            </a:extLst>
          </p:cNvPr>
          <p:cNvSpPr/>
          <p:nvPr/>
        </p:nvSpPr>
        <p:spPr>
          <a:xfrm>
            <a:off x="8099571" y="5150582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5515F6-140C-483C-99C4-60B88A21C4CF}"/>
              </a:ext>
            </a:extLst>
          </p:cNvPr>
          <p:cNvSpPr/>
          <p:nvPr/>
        </p:nvSpPr>
        <p:spPr>
          <a:xfrm>
            <a:off x="8813688" y="5009562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16D0DE-E6ED-4AA8-9F12-4A5E996857C5}"/>
              </a:ext>
            </a:extLst>
          </p:cNvPr>
          <p:cNvSpPr/>
          <p:nvPr/>
        </p:nvSpPr>
        <p:spPr>
          <a:xfrm>
            <a:off x="8749373" y="4424301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88E7057-F1DF-4640-9155-79DAB90B6C21}"/>
              </a:ext>
            </a:extLst>
          </p:cNvPr>
          <p:cNvSpPr/>
          <p:nvPr/>
        </p:nvSpPr>
        <p:spPr>
          <a:xfrm>
            <a:off x="9194690" y="410221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01E4CA-2B39-4280-AFEB-70B72815DF1F}"/>
              </a:ext>
            </a:extLst>
          </p:cNvPr>
          <p:cNvSpPr/>
          <p:nvPr/>
        </p:nvSpPr>
        <p:spPr>
          <a:xfrm>
            <a:off x="9165326" y="4548232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DAEAD6-EE1B-46DD-A75E-F90B87F3D380}"/>
              </a:ext>
            </a:extLst>
          </p:cNvPr>
          <p:cNvSpPr/>
          <p:nvPr/>
        </p:nvSpPr>
        <p:spPr>
          <a:xfrm>
            <a:off x="9670063" y="3717722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69286AC-6598-4F5E-8BCF-AB5E240DD411}"/>
              </a:ext>
            </a:extLst>
          </p:cNvPr>
          <p:cNvSpPr/>
          <p:nvPr/>
        </p:nvSpPr>
        <p:spPr>
          <a:xfrm>
            <a:off x="9541434" y="4173523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5E5C99B-3D75-467D-BC3F-C4E26B9815A4}"/>
              </a:ext>
            </a:extLst>
          </p:cNvPr>
          <p:cNvCxnSpPr>
            <a:cxnSpLocks/>
          </p:cNvCxnSpPr>
          <p:nvPr/>
        </p:nvCxnSpPr>
        <p:spPr>
          <a:xfrm flipV="1">
            <a:off x="7048154" y="3397542"/>
            <a:ext cx="3020732" cy="3217047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2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62681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비지도학습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00880" y="980101"/>
            <a:ext cx="829112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비지도학습</a:t>
            </a:r>
            <a:r>
              <a:rPr lang="en-US" altLang="ko-KR" dirty="0"/>
              <a:t>(Supervised Learning)</a:t>
            </a:r>
            <a:r>
              <a:rPr lang="ko-KR" altLang="en-US" dirty="0"/>
              <a:t>은 특정 입력 데이터에 대하여정답이 없는 데이터를 학습 데이터로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정답을 맞추는 것을 목표로 패턴을 만드는 것은 불가능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비지도 학습은  클러스터링과 차원축소로 나뉨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05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클러스터링은 데이터를 여러 개의 그룹으로 나누는 것</a:t>
            </a:r>
            <a:endParaRPr lang="en-US" altLang="ko-KR" dirty="0"/>
          </a:p>
          <a:p>
            <a:r>
              <a:rPr lang="ko-KR" altLang="en-US" dirty="0"/>
              <a:t>차원축소는 데이터를 더 적은 차원으로 요약하는 것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015607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클러스터링과 차원축소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853806" y="980101"/>
            <a:ext cx="533819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E6767A-D076-491B-8595-FC3A9F41E8ED}"/>
              </a:ext>
            </a:extLst>
          </p:cNvPr>
          <p:cNvCxnSpPr/>
          <p:nvPr/>
        </p:nvCxnSpPr>
        <p:spPr>
          <a:xfrm>
            <a:off x="931178" y="6336354"/>
            <a:ext cx="3548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8F48A62-BD03-4BB1-8152-5AB36DA1D5E6}"/>
              </a:ext>
            </a:extLst>
          </p:cNvPr>
          <p:cNvCxnSpPr>
            <a:cxnSpLocks/>
          </p:cNvCxnSpPr>
          <p:nvPr/>
        </p:nvCxnSpPr>
        <p:spPr>
          <a:xfrm flipV="1">
            <a:off x="1075189" y="3397542"/>
            <a:ext cx="0" cy="3217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94B9AE6-9863-4803-97BE-585B9C7493F5}"/>
              </a:ext>
            </a:extLst>
          </p:cNvPr>
          <p:cNvSpPr/>
          <p:nvPr/>
        </p:nvSpPr>
        <p:spPr>
          <a:xfrm>
            <a:off x="1535185" y="410221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F311F2-9E50-43FE-A3E3-699D83503279}"/>
              </a:ext>
            </a:extLst>
          </p:cNvPr>
          <p:cNvSpPr/>
          <p:nvPr/>
        </p:nvSpPr>
        <p:spPr>
          <a:xfrm>
            <a:off x="1794717" y="426713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D02E35-8711-4E0E-8E7A-7C293795F915}"/>
              </a:ext>
            </a:extLst>
          </p:cNvPr>
          <p:cNvSpPr/>
          <p:nvPr/>
        </p:nvSpPr>
        <p:spPr>
          <a:xfrm>
            <a:off x="3143074" y="3959605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33AAFE-1712-41FD-9FB9-95AE470AF272}"/>
              </a:ext>
            </a:extLst>
          </p:cNvPr>
          <p:cNvSpPr/>
          <p:nvPr/>
        </p:nvSpPr>
        <p:spPr>
          <a:xfrm>
            <a:off x="3380419" y="410221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530E2DB-F8CC-467C-B891-2EC563E0F036}"/>
              </a:ext>
            </a:extLst>
          </p:cNvPr>
          <p:cNvSpPr/>
          <p:nvPr/>
        </p:nvSpPr>
        <p:spPr>
          <a:xfrm>
            <a:off x="1535185" y="4996978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85D8AE2-7602-46B8-BC19-AE0759837EA4}"/>
              </a:ext>
            </a:extLst>
          </p:cNvPr>
          <p:cNvSpPr/>
          <p:nvPr/>
        </p:nvSpPr>
        <p:spPr>
          <a:xfrm>
            <a:off x="2436477" y="5434541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A3B9C97-7ECC-45B0-AF73-F7A3FED2C2CD}"/>
              </a:ext>
            </a:extLst>
          </p:cNvPr>
          <p:cNvSpPr/>
          <p:nvPr/>
        </p:nvSpPr>
        <p:spPr>
          <a:xfrm>
            <a:off x="2648826" y="5310039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F05B4DA-E5AD-4642-A80F-F05CEA2A13A7}"/>
              </a:ext>
            </a:extLst>
          </p:cNvPr>
          <p:cNvSpPr/>
          <p:nvPr/>
        </p:nvSpPr>
        <p:spPr>
          <a:xfrm>
            <a:off x="1790524" y="4682392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B8EE6C-CE56-4EBC-99D3-D9984F5DD28E}"/>
              </a:ext>
            </a:extLst>
          </p:cNvPr>
          <p:cNvSpPr/>
          <p:nvPr/>
        </p:nvSpPr>
        <p:spPr>
          <a:xfrm>
            <a:off x="1987754" y="438591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D09E51-EE7F-4409-AE6D-FC52859E85ED}"/>
              </a:ext>
            </a:extLst>
          </p:cNvPr>
          <p:cNvSpPr/>
          <p:nvPr/>
        </p:nvSpPr>
        <p:spPr>
          <a:xfrm>
            <a:off x="3156883" y="426713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CFE650-793B-46CE-AA14-9863FC0302E8}"/>
              </a:ext>
            </a:extLst>
          </p:cNvPr>
          <p:cNvSpPr/>
          <p:nvPr/>
        </p:nvSpPr>
        <p:spPr>
          <a:xfrm>
            <a:off x="3635758" y="4682392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0AB6943-376B-4FDB-B9E9-EF95E2C5C236}"/>
              </a:ext>
            </a:extLst>
          </p:cNvPr>
          <p:cNvSpPr/>
          <p:nvPr/>
        </p:nvSpPr>
        <p:spPr>
          <a:xfrm>
            <a:off x="2777455" y="550584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99964A-EF5D-4E1A-8A2E-91656BFB3CEF}"/>
              </a:ext>
            </a:extLst>
          </p:cNvPr>
          <p:cNvSpPr/>
          <p:nvPr/>
        </p:nvSpPr>
        <p:spPr>
          <a:xfrm>
            <a:off x="2594469" y="5577153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FD0DD7C-FF3A-4D64-BDC9-5613DC8E64BF}"/>
              </a:ext>
            </a:extLst>
          </p:cNvPr>
          <p:cNvSpPr/>
          <p:nvPr/>
        </p:nvSpPr>
        <p:spPr>
          <a:xfrm>
            <a:off x="3334099" y="4474000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29A900-0BB8-4912-98F2-171E40CD24BC}"/>
              </a:ext>
            </a:extLst>
          </p:cNvPr>
          <p:cNvSpPr/>
          <p:nvPr/>
        </p:nvSpPr>
        <p:spPr>
          <a:xfrm>
            <a:off x="2788640" y="3665894"/>
            <a:ext cx="1199625" cy="1440045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455BBCB-4606-4C81-B320-BB75073E58D5}"/>
              </a:ext>
            </a:extLst>
          </p:cNvPr>
          <p:cNvSpPr/>
          <p:nvPr/>
        </p:nvSpPr>
        <p:spPr>
          <a:xfrm>
            <a:off x="1113072" y="3927383"/>
            <a:ext cx="1199625" cy="1440045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1A5783-5F9C-41A9-984B-CD6285B61900}"/>
              </a:ext>
            </a:extLst>
          </p:cNvPr>
          <p:cNvSpPr/>
          <p:nvPr/>
        </p:nvSpPr>
        <p:spPr>
          <a:xfrm>
            <a:off x="2257989" y="5006065"/>
            <a:ext cx="801588" cy="1037945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ì°¨ìì¶ìì ëí ì´ë¯¸ì§ ê²ìê²°ê³¼">
            <a:extLst>
              <a:ext uri="{FF2B5EF4-FFF2-40B4-BE49-F238E27FC236}">
                <a16:creationId xmlns:a16="http://schemas.microsoft.com/office/drawing/2014/main" id="{6E2EC234-5254-4E02-939F-944CD3C9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93" y="3854714"/>
            <a:ext cx="6114287" cy="17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6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강화학습</a:t>
            </a:r>
            <a:r>
              <a:rPr lang="en-US" altLang="ko-KR" dirty="0"/>
              <a:t>(Reinforcement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r>
              <a:rPr lang="ko-KR" altLang="en-US" dirty="0"/>
              <a:t>은 컴퓨터가 스스로 학습을 통해 자신이 수행하는 처리를 최적화 하고 목표를 달성하도록 하는 학습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483841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강화학습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22040" y="980101"/>
            <a:ext cx="886996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6CB2A7D2-DF60-4489-AF37-CC9A7AF0E7B6}"/>
              </a:ext>
            </a:extLst>
          </p:cNvPr>
          <p:cNvSpPr/>
          <p:nvPr/>
        </p:nvSpPr>
        <p:spPr>
          <a:xfrm>
            <a:off x="2315361" y="4194495"/>
            <a:ext cx="1770078" cy="10905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Agent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5CE2E8-33EF-4D4F-AE0A-E756092F9E89}"/>
              </a:ext>
            </a:extLst>
          </p:cNvPr>
          <p:cNvSpPr/>
          <p:nvPr/>
        </p:nvSpPr>
        <p:spPr>
          <a:xfrm>
            <a:off x="6670645" y="4194495"/>
            <a:ext cx="2347520" cy="117445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Environment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039434F-02DF-450C-BCE3-D954DE99789C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5522402" y="1872493"/>
            <a:ext cx="12700" cy="4644005"/>
          </a:xfrm>
          <a:prstGeom prst="bentConnector3">
            <a:avLst>
              <a:gd name="adj1" fmla="val 5300921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F64E9C6-3931-4726-A4EB-6A2E28D4C211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 flipH="1">
            <a:off x="5480458" y="3005007"/>
            <a:ext cx="83890" cy="4644005"/>
          </a:xfrm>
          <a:prstGeom prst="bentConnector3">
            <a:avLst>
              <a:gd name="adj1" fmla="val -942499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84EFFC-849F-475D-B7FE-1107C2149E18}"/>
              </a:ext>
            </a:extLst>
          </p:cNvPr>
          <p:cNvSpPr txBox="1"/>
          <p:nvPr/>
        </p:nvSpPr>
        <p:spPr>
          <a:xfrm>
            <a:off x="5016616" y="312490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Action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B2341-5BA7-4B34-9549-56E67D1DFED1}"/>
              </a:ext>
            </a:extLst>
          </p:cNvPr>
          <p:cNvSpPr txBox="1"/>
          <p:nvPr/>
        </p:nvSpPr>
        <p:spPr>
          <a:xfrm>
            <a:off x="5075004" y="6176963"/>
            <a:ext cx="99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Reward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437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35724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머신 러닝 프로젝트 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373923" y="980101"/>
            <a:ext cx="481807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89F394-ACD5-4256-AFE7-B7A1A79E3E9E}"/>
              </a:ext>
            </a:extLst>
          </p:cNvPr>
          <p:cNvSpPr/>
          <p:nvPr/>
        </p:nvSpPr>
        <p:spPr>
          <a:xfrm>
            <a:off x="645953" y="2996967"/>
            <a:ext cx="1560352" cy="864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734DDD6-4F35-48A3-B378-94CE1C9DA542}"/>
              </a:ext>
            </a:extLst>
          </p:cNvPr>
          <p:cNvSpPr/>
          <p:nvPr/>
        </p:nvSpPr>
        <p:spPr>
          <a:xfrm>
            <a:off x="2698808" y="2999064"/>
            <a:ext cx="1793845" cy="864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데이터 </a:t>
            </a:r>
            <a:r>
              <a:rPr lang="ko-KR" altLang="en-US" b="1" dirty="0" err="1">
                <a:solidFill>
                  <a:schemeClr val="tx1"/>
                </a:solidFill>
              </a:rPr>
              <a:t>전처리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DBC90CE-05FD-424F-B0D0-047564AF6C60}"/>
              </a:ext>
            </a:extLst>
          </p:cNvPr>
          <p:cNvSpPr/>
          <p:nvPr/>
        </p:nvSpPr>
        <p:spPr>
          <a:xfrm>
            <a:off x="4492653" y="4575495"/>
            <a:ext cx="1793845" cy="864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탐색적 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D170EA-E5F8-475B-BC2B-F58BA206F4C1}"/>
              </a:ext>
            </a:extLst>
          </p:cNvPr>
          <p:cNvSpPr/>
          <p:nvPr/>
        </p:nvSpPr>
        <p:spPr>
          <a:xfrm>
            <a:off x="6202260" y="3000411"/>
            <a:ext cx="1793845" cy="864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선택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2359BF-41A4-454B-A96D-894C5A624FAE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>
            <a:off x="2206305" y="3429000"/>
            <a:ext cx="492503" cy="2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1029D8-7414-47AC-88CB-E67100E84234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>
            <a:off x="3595731" y="3863130"/>
            <a:ext cx="896922" cy="11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9660DA7-1C0E-49B7-BE0F-0407B60C92D3}"/>
              </a:ext>
            </a:extLst>
          </p:cNvPr>
          <p:cNvCxnSpPr>
            <a:cxnSpLocks/>
            <a:stCxn id="32" idx="3"/>
            <a:endCxn id="33" idx="2"/>
          </p:cNvCxnSpPr>
          <p:nvPr/>
        </p:nvCxnSpPr>
        <p:spPr>
          <a:xfrm flipV="1">
            <a:off x="6286498" y="3864477"/>
            <a:ext cx="812685" cy="1143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C74C648-E706-46E7-84B0-0B879FCC0822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 flipV="1">
            <a:off x="4492653" y="3431097"/>
            <a:ext cx="1709607" cy="1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28A8C44-1A20-4BD5-8E28-CEEE755B8230}"/>
              </a:ext>
            </a:extLst>
          </p:cNvPr>
          <p:cNvSpPr/>
          <p:nvPr/>
        </p:nvSpPr>
        <p:spPr>
          <a:xfrm>
            <a:off x="8737133" y="2996967"/>
            <a:ext cx="1793845" cy="864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평가 및 적용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F6EA8F8-E082-486B-A651-25E3526249D9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 flipV="1">
            <a:off x="7996105" y="3429000"/>
            <a:ext cx="741028" cy="3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14256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데이터 구성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52455" y="980101"/>
            <a:ext cx="813954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4693265-5FAE-487E-8006-835A381C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62141"/>
            <a:ext cx="10765665" cy="3214822"/>
          </a:xfrm>
        </p:spPr>
        <p:txBody>
          <a:bodyPr/>
          <a:lstStyle/>
          <a:p>
            <a:r>
              <a:rPr lang="en-US" altLang="ko-KR" dirty="0"/>
              <a:t>Train Set: </a:t>
            </a:r>
            <a:r>
              <a:rPr lang="ko-KR" altLang="en-US" dirty="0"/>
              <a:t>모델을 학습하기 위한 데이터</a:t>
            </a:r>
            <a:endParaRPr lang="en-US" altLang="ko-KR" dirty="0"/>
          </a:p>
          <a:p>
            <a:r>
              <a:rPr lang="en-US" altLang="ko-KR" dirty="0"/>
              <a:t>Validation Set: </a:t>
            </a:r>
            <a:r>
              <a:rPr lang="ko-KR" altLang="en-US" dirty="0"/>
              <a:t>모델의 </a:t>
            </a:r>
            <a:r>
              <a:rPr lang="en-US" altLang="ko-KR" dirty="0" err="1"/>
              <a:t>Hypter</a:t>
            </a:r>
            <a:r>
              <a:rPr lang="en-US" altLang="ko-KR" dirty="0"/>
              <a:t>-parameter</a:t>
            </a:r>
            <a:r>
              <a:rPr lang="ko-KR" altLang="en-US" dirty="0"/>
              <a:t>를 튜닝하기위한 데이터</a:t>
            </a:r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Set:</a:t>
            </a:r>
            <a:r>
              <a:rPr lang="ko-KR" altLang="en-US" dirty="0"/>
              <a:t> 모델의 마지막 성능을 점검하기 위한 데이터</a:t>
            </a:r>
          </a:p>
        </p:txBody>
      </p:sp>
      <p:graphicFrame>
        <p:nvGraphicFramePr>
          <p:cNvPr id="9" name="내용 개체 틀 4">
            <a:extLst>
              <a:ext uri="{FF2B5EF4-FFF2-40B4-BE49-F238E27FC236}">
                <a16:creationId xmlns:a16="http://schemas.microsoft.com/office/drawing/2014/main" id="{3448DC42-657B-4516-9C70-478B0A6D2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464781"/>
              </p:ext>
            </p:extLst>
          </p:nvPr>
        </p:nvGraphicFramePr>
        <p:xfrm>
          <a:off x="838199" y="1797627"/>
          <a:ext cx="10515600" cy="93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480">
                  <a:extLst>
                    <a:ext uri="{9D8B030D-6E8A-4147-A177-3AD203B41FA5}">
                      <a16:colId xmlns:a16="http://schemas.microsoft.com/office/drawing/2014/main" val="16129092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92076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80789055"/>
                    </a:ext>
                  </a:extLst>
                </a:gridCol>
              </a:tblGrid>
              <a:tr h="935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79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772438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데이터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610637" y="980101"/>
            <a:ext cx="758136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EABD92-7D5E-452E-A205-60B2F9F9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4910" cy="4351338"/>
          </a:xfrm>
        </p:spPr>
        <p:txBody>
          <a:bodyPr/>
          <a:lstStyle/>
          <a:p>
            <a:r>
              <a:rPr lang="ko-KR" altLang="en-US" dirty="0"/>
              <a:t>데이터 분석에 있어서 전체 프로세스에 </a:t>
            </a:r>
            <a:r>
              <a:rPr lang="en-US" altLang="ko-KR" dirty="0"/>
              <a:t>80%</a:t>
            </a:r>
            <a:r>
              <a:rPr lang="ko-KR" altLang="en-US" dirty="0"/>
              <a:t>정도는 데이터 수집과 전처리로 이루어짐</a:t>
            </a:r>
            <a:endParaRPr lang="en-US" altLang="ko-KR" dirty="0"/>
          </a:p>
          <a:p>
            <a:r>
              <a:rPr lang="ko-KR" altLang="en-US" dirty="0"/>
              <a:t>수집된 데이터는 일반적으로 분석하기에 지저분한 상태</a:t>
            </a:r>
            <a:endParaRPr lang="en-US" altLang="ko-KR" dirty="0"/>
          </a:p>
          <a:p>
            <a:r>
              <a:rPr lang="ko-KR" altLang="en-US" dirty="0"/>
              <a:t>데이터 전처리는 이런 데이터를 분석 가능한 상태로 처리하는 과정</a:t>
            </a:r>
            <a:endParaRPr lang="en-US" altLang="ko-KR" dirty="0"/>
          </a:p>
          <a:p>
            <a:r>
              <a:rPr lang="ko-KR" altLang="en-US" dirty="0"/>
              <a:t>데이터 전처리는 분석 결과에 많은 영향을 미침</a:t>
            </a:r>
          </a:p>
        </p:txBody>
      </p:sp>
    </p:spTree>
    <p:extLst>
      <p:ext uri="{BB962C8B-B14F-4D97-AF65-F5344CB8AC3E}">
        <p14:creationId xmlns:p14="http://schemas.microsoft.com/office/powerpoint/2010/main" val="284690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0454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공부시간과 점수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442745" y="980101"/>
            <a:ext cx="574925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A011AE-6F5B-4E11-BF80-320E511D0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04228"/>
              </p:ext>
            </p:extLst>
          </p:nvPr>
        </p:nvGraphicFramePr>
        <p:xfrm>
          <a:off x="838199" y="1954821"/>
          <a:ext cx="3784136" cy="407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2068">
                  <a:extLst>
                    <a:ext uri="{9D8B030D-6E8A-4147-A177-3AD203B41FA5}">
                      <a16:colId xmlns:a16="http://schemas.microsoft.com/office/drawing/2014/main" val="3515149595"/>
                    </a:ext>
                  </a:extLst>
                </a:gridCol>
                <a:gridCol w="1892068">
                  <a:extLst>
                    <a:ext uri="{9D8B030D-6E8A-4147-A177-3AD203B41FA5}">
                      <a16:colId xmlns:a16="http://schemas.microsoft.com/office/drawing/2014/main" val="423594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공부 시간 </a:t>
                      </a:r>
                      <a:r>
                        <a:rPr lang="en-US" altLang="ko-KR" b="1" dirty="0"/>
                        <a:t>(x)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 </a:t>
                      </a:r>
                      <a:r>
                        <a:rPr lang="en-US" altLang="ko-KR" b="1" dirty="0"/>
                        <a:t>(y)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4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0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3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0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98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9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6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7.5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80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06567"/>
                  </a:ext>
                </a:extLst>
              </a:tr>
            </a:tbl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8AD4DFC3-7A00-4515-AF94-2E6D03B46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166168"/>
              </p:ext>
            </p:extLst>
          </p:nvPr>
        </p:nvGraphicFramePr>
        <p:xfrm>
          <a:off x="5443057" y="1690688"/>
          <a:ext cx="4561890" cy="350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235F24-6C73-4E97-869A-1AED53D6807C}"/>
              </a:ext>
            </a:extLst>
          </p:cNvPr>
          <p:cNvSpPr txBox="1"/>
          <p:nvPr/>
        </p:nvSpPr>
        <p:spPr>
          <a:xfrm>
            <a:off x="5198362" y="5455372"/>
            <a:ext cx="529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r>
              <a:rPr lang="ko-KR" altLang="en-US" b="1" dirty="0"/>
              <a:t>시간 공부한 학생은 어느 정도의 점수를 받을까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353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강사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김상묵</a:t>
            </a:r>
            <a:endParaRPr lang="en-US" altLang="ko-KR" dirty="0"/>
          </a:p>
          <a:p>
            <a:r>
              <a:rPr lang="ko-KR" altLang="en-US" dirty="0"/>
              <a:t>소속</a:t>
            </a:r>
            <a:r>
              <a:rPr lang="en-US" altLang="ko-KR" dirty="0"/>
              <a:t>:</a:t>
            </a:r>
            <a:r>
              <a:rPr lang="ko-KR" altLang="en-US" dirty="0"/>
              <a:t> 카이스트 지식서비스 공학 대학원</a:t>
            </a:r>
            <a:endParaRPr lang="en-US" altLang="ko-KR" dirty="0"/>
          </a:p>
          <a:p>
            <a:r>
              <a:rPr lang="ko-KR" altLang="en-US" dirty="0"/>
              <a:t>이메일</a:t>
            </a:r>
            <a:r>
              <a:rPr lang="en-US" altLang="ko-KR" dirty="0"/>
              <a:t>: sangmook.kim@kaist.ac.kr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C89A78-8BE9-4905-9EE3-5DE8FCB4421E}"/>
              </a:ext>
            </a:extLst>
          </p:cNvPr>
          <p:cNvSpPr/>
          <p:nvPr/>
        </p:nvSpPr>
        <p:spPr>
          <a:xfrm>
            <a:off x="3481431" y="918263"/>
            <a:ext cx="8710568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1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Parametric</a:t>
            </a:r>
            <a:r>
              <a:rPr lang="ko-KR" altLang="en-US" dirty="0"/>
              <a:t> </a:t>
            </a:r>
            <a:r>
              <a:rPr lang="en-US" altLang="ko-KR" dirty="0"/>
              <a:t>Statistics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데이터가 몇 개의 </a:t>
            </a:r>
            <a:r>
              <a:rPr lang="en-US" altLang="ko-KR" dirty="0"/>
              <a:t>parameter</a:t>
            </a:r>
            <a:r>
              <a:rPr lang="ko-KR" altLang="en-US" dirty="0"/>
              <a:t>로 정의된 특정 분포 그룹에서 발생했다고 가정하고</a:t>
            </a:r>
            <a:r>
              <a:rPr lang="en-US" altLang="ko-KR" dirty="0"/>
              <a:t>, </a:t>
            </a:r>
            <a:r>
              <a:rPr lang="ko-KR" altLang="en-US" dirty="0"/>
              <a:t>데이터의 값에 따라 </a:t>
            </a:r>
            <a:r>
              <a:rPr lang="en-US" altLang="ko-KR" dirty="0"/>
              <a:t>parameter </a:t>
            </a:r>
            <a:r>
              <a:rPr lang="ko-KR" altLang="en-US" dirty="0"/>
              <a:t>값을 학습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Linear Regression (</a:t>
            </a:r>
            <a:r>
              <a:rPr lang="ko-KR" altLang="en-US" dirty="0"/>
              <a:t>선형 계획법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parameter</a:t>
            </a:r>
            <a:r>
              <a:rPr lang="ko-KR" altLang="en-US" dirty="0"/>
              <a:t>들과 함께 다음과 </a:t>
            </a:r>
            <a:br>
              <a:rPr lang="en-US" altLang="ko-KR" dirty="0"/>
            </a:br>
            <a:r>
              <a:rPr lang="ko-KR" altLang="en-US" dirty="0"/>
              <a:t>같은 모델을 가정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2132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Parametric Statistics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459523" y="980101"/>
            <a:ext cx="573247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EE8B76-CB59-4400-B5DB-DE15D0191DD9}"/>
              </a:ext>
            </a:extLst>
          </p:cNvPr>
          <p:cNvCxnSpPr>
            <a:cxnSpLocks/>
          </p:cNvCxnSpPr>
          <p:nvPr/>
        </p:nvCxnSpPr>
        <p:spPr>
          <a:xfrm>
            <a:off x="6459523" y="6327760"/>
            <a:ext cx="3212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30058A-7CD4-4105-8193-CFDAF152A121}"/>
              </a:ext>
            </a:extLst>
          </p:cNvPr>
          <p:cNvCxnSpPr>
            <a:cxnSpLocks/>
          </p:cNvCxnSpPr>
          <p:nvPr/>
        </p:nvCxnSpPr>
        <p:spPr>
          <a:xfrm flipV="1">
            <a:off x="6695809" y="3837904"/>
            <a:ext cx="0" cy="2768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5BEC1454-53C3-40B3-9A52-BEAF82794384}"/>
              </a:ext>
            </a:extLst>
          </p:cNvPr>
          <p:cNvSpPr/>
          <p:nvPr/>
        </p:nvSpPr>
        <p:spPr>
          <a:xfrm>
            <a:off x="6983134" y="5808281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01587C0-56EB-4461-808A-21F4C951E688}"/>
              </a:ext>
            </a:extLst>
          </p:cNvPr>
          <p:cNvSpPr/>
          <p:nvPr/>
        </p:nvSpPr>
        <p:spPr>
          <a:xfrm>
            <a:off x="7351549" y="5141988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5D4683-7AA1-4D91-B808-AF2DEA78FC0A}"/>
              </a:ext>
            </a:extLst>
          </p:cNvPr>
          <p:cNvSpPr/>
          <p:nvPr/>
        </p:nvSpPr>
        <p:spPr>
          <a:xfrm>
            <a:off x="7438066" y="5494068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18C1DA-91EB-458A-BF44-9388ADE51A85}"/>
              </a:ext>
            </a:extLst>
          </p:cNvPr>
          <p:cNvSpPr/>
          <p:nvPr/>
        </p:nvSpPr>
        <p:spPr>
          <a:xfrm>
            <a:off x="8001351" y="4415707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2A9581-F02A-4546-9D75-CA544CB7865B}"/>
              </a:ext>
            </a:extLst>
          </p:cNvPr>
          <p:cNvSpPr/>
          <p:nvPr/>
        </p:nvSpPr>
        <p:spPr>
          <a:xfrm>
            <a:off x="7502381" y="4712949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A83E8E3-FFD8-4E23-9821-D75A6088F2E2}"/>
              </a:ext>
            </a:extLst>
          </p:cNvPr>
          <p:cNvSpPr/>
          <p:nvPr/>
        </p:nvSpPr>
        <p:spPr>
          <a:xfrm>
            <a:off x="7861530" y="5184130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A3C4E3B-FC31-48C6-B84A-22529CE5CCAE}"/>
              </a:ext>
            </a:extLst>
          </p:cNvPr>
          <p:cNvSpPr/>
          <p:nvPr/>
        </p:nvSpPr>
        <p:spPr>
          <a:xfrm>
            <a:off x="7752827" y="4851366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65CB669-844A-43FF-8F72-53EAE946B186}"/>
              </a:ext>
            </a:extLst>
          </p:cNvPr>
          <p:cNvSpPr/>
          <p:nvPr/>
        </p:nvSpPr>
        <p:spPr>
          <a:xfrm>
            <a:off x="7817141" y="4238589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D60B9CE-6CB1-4C21-9AF3-DE03DD3E51AB}"/>
              </a:ext>
            </a:extLst>
          </p:cNvPr>
          <p:cNvSpPr/>
          <p:nvPr/>
        </p:nvSpPr>
        <p:spPr>
          <a:xfrm>
            <a:off x="8212120" y="4167283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363E310-ECF6-4B6C-94F3-19726B6FD0B7}"/>
              </a:ext>
            </a:extLst>
          </p:cNvPr>
          <p:cNvSpPr/>
          <p:nvPr/>
        </p:nvSpPr>
        <p:spPr>
          <a:xfrm>
            <a:off x="8001351" y="4780060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8923DE-63E9-4642-948D-3C4C83A2A251}"/>
              </a:ext>
            </a:extLst>
          </p:cNvPr>
          <p:cNvCxnSpPr>
            <a:cxnSpLocks/>
          </p:cNvCxnSpPr>
          <p:nvPr/>
        </p:nvCxnSpPr>
        <p:spPr>
          <a:xfrm flipV="1">
            <a:off x="6459523" y="4093623"/>
            <a:ext cx="1881226" cy="239925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784430-75AF-459A-B628-4232EBAEB999}"/>
                  </a:ext>
                </a:extLst>
              </p:cNvPr>
              <p:cNvSpPr txBox="1"/>
              <p:nvPr/>
            </p:nvSpPr>
            <p:spPr>
              <a:xfrm>
                <a:off x="1977967" y="4818822"/>
                <a:ext cx="38831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784430-75AF-459A-B628-4232EBAE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67" y="4818822"/>
                <a:ext cx="388317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83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AA553D4-EB21-45C2-BA50-3C1584504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Define Loss Function (Objective Function)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Residual (Error):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Mean Square Error (MSE)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altLang="ko-KR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MSE, RSS, RMSE, MAPE, MASE…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이제 우리가 해야 할 것은 이 </a:t>
                </a:r>
                <a:r>
                  <a:rPr lang="en-US" altLang="ko-KR" dirty="0"/>
                  <a:t>Loss Function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최소화 하는 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찾는 것</a:t>
                </a:r>
                <a:r>
                  <a:rPr lang="en-US" altLang="ko-KR" dirty="0"/>
                  <a:t>!!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AA553D4-EB21-45C2-BA50-3C1584504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2132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Parameter Learning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459523" y="980101"/>
            <a:ext cx="573247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92EEBD-8798-4379-8E68-B44B7BD31E66}"/>
              </a:ext>
            </a:extLst>
          </p:cNvPr>
          <p:cNvCxnSpPr>
            <a:cxnSpLocks/>
          </p:cNvCxnSpPr>
          <p:nvPr/>
        </p:nvCxnSpPr>
        <p:spPr>
          <a:xfrm>
            <a:off x="8565159" y="4059762"/>
            <a:ext cx="21965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C69569-ED38-423E-8968-75EBEF92F708}"/>
              </a:ext>
            </a:extLst>
          </p:cNvPr>
          <p:cNvCxnSpPr>
            <a:cxnSpLocks/>
          </p:cNvCxnSpPr>
          <p:nvPr/>
        </p:nvCxnSpPr>
        <p:spPr>
          <a:xfrm flipV="1">
            <a:off x="8801445" y="1825625"/>
            <a:ext cx="0" cy="2512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3B0BA56-1C76-49DF-9B84-A9D5B40702EC}"/>
              </a:ext>
            </a:extLst>
          </p:cNvPr>
          <p:cNvSpPr/>
          <p:nvPr/>
        </p:nvSpPr>
        <p:spPr>
          <a:xfrm>
            <a:off x="9088770" y="3540283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A8585A-2CA1-4B9D-B265-02FBC35BF1A6}"/>
              </a:ext>
            </a:extLst>
          </p:cNvPr>
          <p:cNvSpPr/>
          <p:nvPr/>
        </p:nvSpPr>
        <p:spPr>
          <a:xfrm>
            <a:off x="9415073" y="2950355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C44FB1-AB9D-4622-A11E-BE73D63B4A73}"/>
              </a:ext>
            </a:extLst>
          </p:cNvPr>
          <p:cNvSpPr/>
          <p:nvPr/>
        </p:nvSpPr>
        <p:spPr>
          <a:xfrm>
            <a:off x="9543702" y="3226070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ADC2407-4A31-40E6-934E-2D8F047E47E9}"/>
              </a:ext>
            </a:extLst>
          </p:cNvPr>
          <p:cNvSpPr/>
          <p:nvPr/>
        </p:nvSpPr>
        <p:spPr>
          <a:xfrm>
            <a:off x="10115721" y="2079006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8FBFEA7-4A90-4DB7-8835-8B749BA83901}"/>
              </a:ext>
            </a:extLst>
          </p:cNvPr>
          <p:cNvSpPr/>
          <p:nvPr/>
        </p:nvSpPr>
        <p:spPr>
          <a:xfrm>
            <a:off x="9608017" y="2444951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DF1C6C-5250-48B7-BF1B-795BBD6A0702}"/>
              </a:ext>
            </a:extLst>
          </p:cNvPr>
          <p:cNvSpPr/>
          <p:nvPr/>
        </p:nvSpPr>
        <p:spPr>
          <a:xfrm>
            <a:off x="9967166" y="2916132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3D69E20-14F3-4E4D-B0C3-252619E6205F}"/>
              </a:ext>
            </a:extLst>
          </p:cNvPr>
          <p:cNvSpPr/>
          <p:nvPr/>
        </p:nvSpPr>
        <p:spPr>
          <a:xfrm>
            <a:off x="9858463" y="2583368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0D99D91-357F-4888-919E-5FD7642E8E1C}"/>
              </a:ext>
            </a:extLst>
          </p:cNvPr>
          <p:cNvSpPr/>
          <p:nvPr/>
        </p:nvSpPr>
        <p:spPr>
          <a:xfrm>
            <a:off x="9922777" y="1970591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528C04-AB94-442C-B965-D683083959D5}"/>
              </a:ext>
            </a:extLst>
          </p:cNvPr>
          <p:cNvSpPr/>
          <p:nvPr/>
        </p:nvSpPr>
        <p:spPr>
          <a:xfrm>
            <a:off x="10317756" y="1899285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A2742AD-8D92-4B3C-92B8-CA997B8E2BB0}"/>
              </a:ext>
            </a:extLst>
          </p:cNvPr>
          <p:cNvSpPr/>
          <p:nvPr/>
        </p:nvSpPr>
        <p:spPr>
          <a:xfrm>
            <a:off x="10106987" y="2512062"/>
            <a:ext cx="128629" cy="1426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5A7D45-5136-495A-84B4-9A9AE7E660F3}"/>
              </a:ext>
            </a:extLst>
          </p:cNvPr>
          <p:cNvCxnSpPr>
            <a:cxnSpLocks/>
          </p:cNvCxnSpPr>
          <p:nvPr/>
        </p:nvCxnSpPr>
        <p:spPr>
          <a:xfrm flipV="1">
            <a:off x="8565159" y="1825625"/>
            <a:ext cx="1881226" cy="239925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57204-4034-42E0-AD13-8DCF7B65C5BC}"/>
              </a:ext>
            </a:extLst>
          </p:cNvPr>
          <p:cNvCxnSpPr>
            <a:stCxn id="16" idx="4"/>
          </p:cNvCxnSpPr>
          <p:nvPr/>
        </p:nvCxnSpPr>
        <p:spPr>
          <a:xfrm>
            <a:off x="9987092" y="2113203"/>
            <a:ext cx="0" cy="3317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43FFDF-EBAF-4E81-B3FB-D3E905975D9A}"/>
              </a:ext>
            </a:extLst>
          </p:cNvPr>
          <p:cNvCxnSpPr>
            <a:cxnSpLocks/>
          </p:cNvCxnSpPr>
          <p:nvPr/>
        </p:nvCxnSpPr>
        <p:spPr>
          <a:xfrm>
            <a:off x="9672331" y="2583368"/>
            <a:ext cx="0" cy="21158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E7C492-E136-493F-B590-627E7C8228E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608016" y="2916132"/>
            <a:ext cx="1" cy="3099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5F15D5-8980-4C82-BCC8-A96C67ADEF89}"/>
              </a:ext>
            </a:extLst>
          </p:cNvPr>
          <p:cNvCxnSpPr>
            <a:cxnSpLocks/>
          </p:cNvCxnSpPr>
          <p:nvPr/>
        </p:nvCxnSpPr>
        <p:spPr>
          <a:xfrm>
            <a:off x="9153084" y="3444905"/>
            <a:ext cx="0" cy="953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C689FDB-1E1E-4B30-A02A-DE7627D7FBB3}"/>
              </a:ext>
            </a:extLst>
          </p:cNvPr>
          <p:cNvCxnSpPr>
            <a:cxnSpLocks/>
          </p:cNvCxnSpPr>
          <p:nvPr/>
        </p:nvCxnSpPr>
        <p:spPr>
          <a:xfrm>
            <a:off x="10031480" y="2371114"/>
            <a:ext cx="0" cy="5386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EA884-F986-4DC0-B5AE-076AFB8899D0}"/>
              </a:ext>
            </a:extLst>
          </p:cNvPr>
          <p:cNvCxnSpPr>
            <a:cxnSpLocks/>
          </p:cNvCxnSpPr>
          <p:nvPr/>
        </p:nvCxnSpPr>
        <p:spPr>
          <a:xfrm>
            <a:off x="9922777" y="2512062"/>
            <a:ext cx="0" cy="76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4F022D-49C3-45A4-9651-EB5C0A0F8B7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0171302" y="2176834"/>
            <a:ext cx="11539" cy="3352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3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0454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공부시간과 점수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442745" y="980101"/>
            <a:ext cx="574925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EE4A72BC-3553-493E-8A91-A44F3971C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을 적당한 값으로 초기화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Loss function</a:t>
                </a:r>
                <a:r>
                  <a:rPr lang="ko-KR" altLang="en-US" dirty="0"/>
                  <a:t>으로는 </a:t>
                </a:r>
                <a:r>
                  <a:rPr lang="en-US" altLang="ko-KR" dirty="0"/>
                  <a:t>MSE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그럼 이제 우리가 해야 할 것은 </a:t>
                </a:r>
                <a:r>
                  <a:rPr lang="en-US" altLang="ko-KR" dirty="0"/>
                  <a:t>Loss function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minimize</a:t>
                </a:r>
                <a:r>
                  <a:rPr lang="ko-KR" altLang="en-US" dirty="0"/>
                  <a:t>하는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찾는 것</a:t>
                </a:r>
                <a:r>
                  <a:rPr lang="en-US" altLang="ko-KR" dirty="0"/>
                  <a:t>!!!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How?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GD,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SGD,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RMSProp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Adam, Newton method…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EE4A72BC-3553-493E-8A91-A44F3971C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40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3275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Gradient Descent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70958" y="980101"/>
            <a:ext cx="652104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íì°ì ëí ì´ë¯¸ì§ ê²ìê²°ê³¼">
            <a:extLst>
              <a:ext uri="{FF2B5EF4-FFF2-40B4-BE49-F238E27FC236}">
                <a16:creationId xmlns:a16="http://schemas.microsoft.com/office/drawing/2014/main" id="{091E334B-C539-4BBF-82D3-0B1E1C10CA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71" y="1539504"/>
            <a:ext cx="7424257" cy="495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3275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Gradient Descent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70958" y="980101"/>
            <a:ext cx="652104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D0FD67EF-1E6B-4B51-808B-005B37075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Loss Function</a:t>
                </a:r>
                <a:r>
                  <a:rPr lang="ko-KR" altLang="en-US" dirty="0"/>
                  <a:t>을 이루고 있는 파라미터를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라고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했을 때</a:t>
                </a:r>
                <a:r>
                  <a:rPr lang="en-US" altLang="ko-KR" dirty="0"/>
                  <a:t>, Loss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값을 최소화 하기 위해 기울기</a:t>
                </a:r>
                <a:r>
                  <a:rPr lang="en-US" altLang="ko-KR" dirty="0"/>
                  <a:t>(Gradient)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이용하는 방법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대해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의 반대 방향으로 일정 크기만큼 이동해내는 것을 반복하여 </a:t>
                </a:r>
                <a:r>
                  <a:rPr lang="en-US" altLang="ko-KR" dirty="0"/>
                  <a:t>Loss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최소화 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값을 찾음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D0FD67EF-1E6B-4B51-808B-005B37075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55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5317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Step</a:t>
            </a:r>
            <a:r>
              <a:rPr lang="ko-KR" altLang="en-US" b="1" dirty="0"/>
              <a:t> </a:t>
            </a:r>
            <a:r>
              <a:rPr lang="en-US" altLang="ko-KR" b="1" dirty="0"/>
              <a:t>Size(Learning</a:t>
            </a:r>
            <a:r>
              <a:rPr lang="ko-KR" altLang="en-US" b="1" dirty="0"/>
              <a:t> </a:t>
            </a:r>
            <a:r>
              <a:rPr lang="en-US" altLang="ko-KR" b="1" dirty="0"/>
              <a:t>Rate)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491369" y="980101"/>
            <a:ext cx="470063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FD67EF-1E6B-4B51-808B-005B3707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Size(Learning Rate)</a:t>
            </a:r>
            <a:r>
              <a:rPr lang="ko-KR" altLang="en-US" dirty="0"/>
              <a:t>은 값이 너무 커서도 너무 작아서도 </a:t>
            </a:r>
            <a:br>
              <a:rPr lang="en-US" altLang="ko-KR" dirty="0"/>
            </a:br>
            <a:r>
              <a:rPr lang="ko-KR" altLang="en-US" dirty="0"/>
              <a:t>안됨</a:t>
            </a: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E1D5A4-4F58-47C7-BF33-491F6E1C3959}"/>
              </a:ext>
            </a:extLst>
          </p:cNvPr>
          <p:cNvCxnSpPr/>
          <p:nvPr/>
        </p:nvCxnSpPr>
        <p:spPr>
          <a:xfrm>
            <a:off x="1023457" y="6109851"/>
            <a:ext cx="33136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AB571D-0785-4014-B61D-EF4BC2264BFE}"/>
              </a:ext>
            </a:extLst>
          </p:cNvPr>
          <p:cNvCxnSpPr>
            <a:cxnSpLocks/>
          </p:cNvCxnSpPr>
          <p:nvPr/>
        </p:nvCxnSpPr>
        <p:spPr>
          <a:xfrm flipV="1">
            <a:off x="1175857" y="3114981"/>
            <a:ext cx="0" cy="3147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3A9151-E209-4622-BA25-F72A87D0795A}"/>
              </a:ext>
            </a:extLst>
          </p:cNvPr>
          <p:cNvSpPr txBox="1"/>
          <p:nvPr/>
        </p:nvSpPr>
        <p:spPr>
          <a:xfrm>
            <a:off x="1591041" y="6409189"/>
            <a:ext cx="217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너무 작은 </a:t>
            </a:r>
            <a:r>
              <a:rPr lang="en-US" altLang="ko-KR" dirty="0"/>
              <a:t>step size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FE5DC2-1B59-4E94-BBF0-D9A06F755AD0}"/>
              </a:ext>
            </a:extLst>
          </p:cNvPr>
          <p:cNvCxnSpPr/>
          <p:nvPr/>
        </p:nvCxnSpPr>
        <p:spPr>
          <a:xfrm>
            <a:off x="6950354" y="6109851"/>
            <a:ext cx="33136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67B329-8C8F-4805-8738-5AB5E972E12F}"/>
              </a:ext>
            </a:extLst>
          </p:cNvPr>
          <p:cNvCxnSpPr>
            <a:cxnSpLocks/>
          </p:cNvCxnSpPr>
          <p:nvPr/>
        </p:nvCxnSpPr>
        <p:spPr>
          <a:xfrm flipV="1">
            <a:off x="7126519" y="3130813"/>
            <a:ext cx="0" cy="3147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A11C1B-A065-4BE6-A744-D34CE7B9D675}"/>
              </a:ext>
            </a:extLst>
          </p:cNvPr>
          <p:cNvSpPr txBox="1"/>
          <p:nvPr/>
        </p:nvSpPr>
        <p:spPr>
          <a:xfrm>
            <a:off x="7633354" y="640918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너무 큰 </a:t>
            </a:r>
            <a:r>
              <a:rPr lang="en-US" altLang="ko-KR" dirty="0"/>
              <a:t>step size</a:t>
            </a:r>
            <a:endParaRPr lang="ko-KR" altLang="en-US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739A2E7C-2940-4356-89F1-17BEBE046DBA}"/>
              </a:ext>
            </a:extLst>
          </p:cNvPr>
          <p:cNvSpPr/>
          <p:nvPr/>
        </p:nvSpPr>
        <p:spPr>
          <a:xfrm rot="10800000">
            <a:off x="1709946" y="1690688"/>
            <a:ext cx="1940669" cy="4117593"/>
          </a:xfrm>
          <a:prstGeom prst="arc">
            <a:avLst>
              <a:gd name="adj1" fmla="val 1084539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EB0CCE97-1348-40C0-B2CE-68F3836C323C}"/>
              </a:ext>
            </a:extLst>
          </p:cNvPr>
          <p:cNvSpPr/>
          <p:nvPr/>
        </p:nvSpPr>
        <p:spPr>
          <a:xfrm rot="10800000">
            <a:off x="7633354" y="1690688"/>
            <a:ext cx="1940669" cy="4117593"/>
          </a:xfrm>
          <a:prstGeom prst="arc">
            <a:avLst>
              <a:gd name="adj1" fmla="val 1084539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997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0454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공부시간과 점수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442745" y="980101"/>
            <a:ext cx="574925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EE4A72BC-3553-493E-8A91-A44F3971C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EE4A72BC-3553-493E-8A91-A44F3971C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822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AI, ML, DL</a:t>
            </a:r>
          </a:p>
          <a:p>
            <a:pPr fontAlgn="base"/>
            <a:r>
              <a:rPr lang="ko-KR" altLang="en-US" dirty="0"/>
              <a:t>머신 러닝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898122" y="2875002"/>
            <a:ext cx="4395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AI, ML, DL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89812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293877" y="3198598"/>
            <a:ext cx="389812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213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AI Assistant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20330" y="1027906"/>
            <a:ext cx="7871670" cy="1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온라인 미디어 3" title="Google Duplex: A.I. Assistant Calls Local Businesses To Make Appointments">
            <a:hlinkClick r:id="" action="ppaction://media"/>
            <a:extLst>
              <a:ext uri="{FF2B5EF4-FFF2-40B4-BE49-F238E27FC236}">
                <a16:creationId xmlns:a16="http://schemas.microsoft.com/office/drawing/2014/main" id="{1FD9531B-2CC3-4F77-B2E8-7DE973DB898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16840" y="1690688"/>
            <a:ext cx="8558319" cy="48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6487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Expectation vs Reality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903076" y="1027907"/>
            <a:ext cx="528892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data scientistì ëí ì´ë¯¸ì§ ê²ìê²°ê³¼">
            <a:extLst>
              <a:ext uri="{FF2B5EF4-FFF2-40B4-BE49-F238E27FC236}">
                <a16:creationId xmlns:a16="http://schemas.microsoft.com/office/drawing/2014/main" id="{61DDCE1C-5EBD-4CB0-876D-8CF6B023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2817"/>
            <a:ext cx="4254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ì½ì§ì ëí ì´ë¯¸ì§ ê²ìê²°ê³¼">
            <a:extLst>
              <a:ext uri="{FF2B5EF4-FFF2-40B4-BE49-F238E27FC236}">
                <a16:creationId xmlns:a16="http://schemas.microsoft.com/office/drawing/2014/main" id="{7AF81023-61D9-4103-9AD7-5B9598BD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076" y="2092817"/>
            <a:ext cx="428625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510987-7989-4E5F-8E9E-682DE5330B87}"/>
              </a:ext>
            </a:extLst>
          </p:cNvPr>
          <p:cNvSpPr txBox="1"/>
          <p:nvPr/>
        </p:nvSpPr>
        <p:spPr>
          <a:xfrm>
            <a:off x="5670997" y="3483735"/>
            <a:ext cx="78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VS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2713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8384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인공지능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22040" y="980101"/>
            <a:ext cx="886996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AI(Artificial Intelligent)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인간의 지능적 행위를 기계가 행하는 것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, </a:t>
            </a:r>
            <a:r>
              <a:rPr lang="ko-KR" altLang="en-US" dirty="0"/>
              <a:t>언어 소통</a:t>
            </a:r>
            <a:r>
              <a:rPr lang="en-US" altLang="ko-KR" dirty="0"/>
              <a:t>, </a:t>
            </a:r>
            <a:r>
              <a:rPr lang="ko-KR" altLang="en-US" dirty="0"/>
              <a:t>객체 인식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문제 풀이</a:t>
            </a:r>
            <a:r>
              <a:rPr lang="en-US" altLang="ko-KR" dirty="0"/>
              <a:t>…)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General AI: </a:t>
            </a:r>
            <a:r>
              <a:rPr lang="ko-KR" altLang="en-US" dirty="0"/>
              <a:t>사람처럼 지능을 가지고 사람이 하는 것 모든 것을 할 수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Narrow AI: </a:t>
            </a: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에 대한 지능을 가지도록 만든 기계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이미지 인식은 가능하지만 음성 인식은 불가능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93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185095" cy="1325563"/>
          </a:xfrm>
        </p:spPr>
        <p:txBody>
          <a:bodyPr>
            <a:normAutofit/>
          </a:bodyPr>
          <a:lstStyle/>
          <a:p>
            <a:r>
              <a:rPr lang="ko-KR" altLang="en-US" b="1" err="1"/>
              <a:t>머신러닝</a:t>
            </a:r>
            <a:r>
              <a:rPr lang="ko-KR" altLang="en-US" b="1" dirty="0"/>
              <a:t> 과 </a:t>
            </a:r>
            <a:r>
              <a:rPr lang="ko-KR" altLang="en-US" b="1" dirty="0" err="1"/>
              <a:t>딥러닝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023294" y="980101"/>
            <a:ext cx="616870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Machine Learning(ML)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AI</a:t>
            </a:r>
            <a:r>
              <a:rPr lang="ko-KR" altLang="en-US" dirty="0"/>
              <a:t>를 달성하기 위한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데이터를 통하여 알고리즘을 학습 시켜서 성능을 향상 시키는 과정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데이터를 잘 표현하는 모델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Deep Learning(DL)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Machine learning</a:t>
            </a:r>
            <a:r>
              <a:rPr lang="ko-KR" altLang="en-US" dirty="0"/>
              <a:t>의 한 분류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인간의 신경망에서 영감을 받은 알고리즘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계층적 구조로 이루어져 있으며</a:t>
            </a:r>
            <a:r>
              <a:rPr lang="en-US" altLang="ko-KR" dirty="0"/>
              <a:t>, </a:t>
            </a:r>
            <a:r>
              <a:rPr lang="ko-KR" altLang="en-US" dirty="0"/>
              <a:t>일반적으로 계층의 수가 많아서 </a:t>
            </a:r>
            <a:r>
              <a:rPr lang="en-US" altLang="ko-KR" dirty="0"/>
              <a:t>Deep Learning</a:t>
            </a:r>
            <a:r>
              <a:rPr lang="ko-KR" altLang="en-US" dirty="0"/>
              <a:t>이라고 불림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63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4161816" y="2875002"/>
            <a:ext cx="3868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머신 러닝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161816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030183" y="3198598"/>
            <a:ext cx="416181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635</Words>
  <Application>Microsoft Office PowerPoint</Application>
  <PresentationFormat>와이드스크린</PresentationFormat>
  <Paragraphs>138</Paragraphs>
  <Slides>27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Cambria Math</vt:lpstr>
      <vt:lpstr>Office 테마</vt:lpstr>
      <vt:lpstr>파이토치를 이용한 딥러닝</vt:lpstr>
      <vt:lpstr>강사 소개</vt:lpstr>
      <vt:lpstr>목차</vt:lpstr>
      <vt:lpstr>PowerPoint 프레젠테이션</vt:lpstr>
      <vt:lpstr>AI Assistant</vt:lpstr>
      <vt:lpstr>Expectation vs Reality</vt:lpstr>
      <vt:lpstr>인공지능</vt:lpstr>
      <vt:lpstr>머신러닝 과 딥러닝</vt:lpstr>
      <vt:lpstr>PowerPoint 프레젠테이션</vt:lpstr>
      <vt:lpstr>머신 러닝</vt:lpstr>
      <vt:lpstr>지도학습</vt:lpstr>
      <vt:lpstr>분류와 회귀</vt:lpstr>
      <vt:lpstr>비지도학습</vt:lpstr>
      <vt:lpstr>클러스터링과 차원축소</vt:lpstr>
      <vt:lpstr>강화학습</vt:lpstr>
      <vt:lpstr>머신 러닝 프로젝트 과정</vt:lpstr>
      <vt:lpstr>데이터 구성</vt:lpstr>
      <vt:lpstr>데이터 전처리</vt:lpstr>
      <vt:lpstr>(예) 공부시간과 점수</vt:lpstr>
      <vt:lpstr>Parametric Statistics</vt:lpstr>
      <vt:lpstr>Parameter Learning</vt:lpstr>
      <vt:lpstr>(예) 공부시간과 점수</vt:lpstr>
      <vt:lpstr>Gradient Descent</vt:lpstr>
      <vt:lpstr>Gradient Descent</vt:lpstr>
      <vt:lpstr>Step Size(Learning Rate)</vt:lpstr>
      <vt:lpstr>(예) 공부시간과 점수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69</cp:revision>
  <dcterms:created xsi:type="dcterms:W3CDTF">2019-07-12T12:47:24Z</dcterms:created>
  <dcterms:modified xsi:type="dcterms:W3CDTF">2019-08-22T13:18:28Z</dcterms:modified>
</cp:coreProperties>
</file>