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851" r:id="rId1"/>
  </p:sldMasterIdLst>
  <p:notesMasterIdLst>
    <p:notesMasterId r:id="rId14"/>
  </p:notesMasterIdLst>
  <p:sldIdLst>
    <p:sldId id="257" r:id="rId2"/>
    <p:sldId id="258" r:id="rId3"/>
    <p:sldId id="271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3" r:id="rId12"/>
    <p:sldId id="269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56687" autoAdjust="0"/>
  </p:normalViewPr>
  <p:slideViewPr>
    <p:cSldViewPr snapToGrid="0">
      <p:cViewPr varScale="1">
        <p:scale>
          <a:sx n="46" d="100"/>
          <a:sy n="46" d="100"/>
        </p:scale>
        <p:origin x="2093" y="5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8DC0B-2CFC-4534-88B8-18DF30F66A9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1084A-D7FE-4649-9EBE-8B95E6B75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53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Добрый день, дорогие члены комиссии и коллеги!</a:t>
            </a:r>
          </a:p>
          <a:p>
            <a:r>
              <a:rPr lang="ru-RU" dirty="0"/>
              <a:t>Меня зовут Эльвира Меликова, 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и сегодня я рада представить вам свою работу на тему "Анализ общедоступных данных РНК-секвенирования опухолевых образцов из базы данных TCGA".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1084A-D7FE-4649-9EBE-8B95E6B751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67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Volcano-plot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позволяет наглядно выделить гены, дифференциально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экспрессированные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между типами образцов клеток, основываясь на их изменении (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fold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change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и статистической значимости (p-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value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). Гены в верхней части графика с большими значениями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fold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change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и малыми p-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value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считаются наиболее значимо дифференциально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экспрессированными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этом графике видно значительно подавленную экспрессию генов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APOH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APCS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GC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CFR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 и значительно активированную экспрессию генов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MMP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3,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MMP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13,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KRT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14,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KLK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7 и др. Эти данные согласуются с результатами, представленным на графике с предыдущего слайда.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1084A-D7FE-4649-9EBE-8B95E6B751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13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sz="1200" b="1" dirty="0"/>
              <a:t>В рамках проведенного исследования: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dirty="0"/>
              <a:t>Загружены данные из базы TCGA,  проведена нормализация и фильтрация образцов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dirty="0"/>
              <a:t>Проведен анализ дифференциальной экспрессии генов с использованием пакета DESeq2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dirty="0"/>
              <a:t>Визуализированы результаты при помощи графиков </a:t>
            </a:r>
            <a:r>
              <a:rPr lang="en-US" sz="1200" dirty="0"/>
              <a:t>PCA, Heatmap, </a:t>
            </a:r>
            <a:r>
              <a:rPr lang="en-US" sz="1200" dirty="0" err="1"/>
              <a:t>Volcanoplot</a:t>
            </a:r>
            <a:endParaRPr lang="ru-RU" sz="1200" dirty="0"/>
          </a:p>
          <a:p>
            <a:pPr algn="l"/>
            <a:endParaRPr lang="ru-RU" sz="500" b="1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ru-RU" sz="1200" b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 результате проведения анализа данных RNA-</a:t>
            </a:r>
            <a:r>
              <a:rPr lang="ru-RU" sz="1200" b="1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seq</a:t>
            </a:r>
            <a:r>
              <a:rPr lang="ru-RU" sz="1200" b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опухолевых образцов молочной железы были выявлены гены с дифференциальной экспрессией между образцами первичной опухоли и метастазами.</a:t>
            </a:r>
          </a:p>
          <a:p>
            <a:endParaRPr lang="ru-RU" dirty="0"/>
          </a:p>
          <a:p>
            <a:pPr algn="l"/>
            <a:r>
              <a:rPr lang="ru-RU" sz="16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Полученные результаты анализа могут быть использованы в следующих областях:</a:t>
            </a:r>
            <a:endParaRPr lang="en-US" sz="1600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Идентификация ключевых генов</a:t>
            </a:r>
            <a:r>
              <a:rPr lang="ru-RU" sz="1600" b="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к</a:t>
            </a:r>
            <a:r>
              <a:rPr lang="ru-RU" sz="2400" b="0" i="0" dirty="0">
                <a:solidFill>
                  <a:srgbClr val="B4B4B4"/>
                </a:solidFill>
                <a:effectLst/>
                <a:highlight>
                  <a:srgbClr val="212121"/>
                </a:highlight>
                <a:latin typeface="Söhne"/>
              </a:rPr>
              <a:t>оторые играют важную роль в развитии и прогрессии рака молочной железы. </a:t>
            </a:r>
            <a:endParaRPr lang="ru-RU" sz="1600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Функциональный анализ. </a:t>
            </a:r>
            <a:r>
              <a:rPr lang="ru-RU" sz="2400" b="0" i="0" dirty="0">
                <a:solidFill>
                  <a:srgbClr val="B4B4B4"/>
                </a:solidFill>
                <a:effectLst/>
                <a:highlight>
                  <a:srgbClr val="212121"/>
                </a:highlight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М</a:t>
            </a:r>
            <a:r>
              <a:rPr lang="ru-RU" sz="2400" b="0" i="0" dirty="0">
                <a:solidFill>
                  <a:srgbClr val="B4B4B4"/>
                </a:solidFill>
                <a:effectLst/>
                <a:highlight>
                  <a:srgbClr val="212121"/>
                </a:highlight>
                <a:latin typeface="Söhne"/>
              </a:rPr>
              <a:t>ожно дополнительно исследовать биологическую роль и молекулярные механизмы действия выявленных генов.</a:t>
            </a:r>
            <a:endParaRPr lang="ru-RU" sz="1600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Поиск потенциальных биомаркеров, </a:t>
            </a:r>
            <a:r>
              <a:rPr lang="ru-RU" sz="2400" b="0" i="0" dirty="0">
                <a:solidFill>
                  <a:srgbClr val="B4B4B4"/>
                </a:solidFill>
                <a:effectLst/>
                <a:highlight>
                  <a:srgbClr val="212121"/>
                </a:highlight>
                <a:latin typeface="Söhne"/>
              </a:rPr>
              <a:t>которые могут быть использованы для диагностики, прогнозирования и мониторинга рака молочной железы.</a:t>
            </a:r>
            <a:endParaRPr lang="ru-RU" sz="1600" dirty="0">
              <a:solidFill>
                <a:srgbClr val="00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Разработка терапевтических стратегий. </a:t>
            </a:r>
            <a:r>
              <a:rPr lang="ru-RU" sz="2400" b="0" i="0" dirty="0">
                <a:solidFill>
                  <a:srgbClr val="B4B4B4"/>
                </a:solidFill>
                <a:effectLst/>
                <a:highlight>
                  <a:srgbClr val="212121"/>
                </a:highlight>
                <a:latin typeface="Söhne"/>
              </a:rPr>
              <a:t>Изучение ключевых генов и молекулярных механизмов, связанных с развитием рака, может помочь в разработке новых терапевтических стратегий, направленных на ингибирование ракового процесса.</a:t>
            </a:r>
            <a:endParaRPr lang="ru-RU" sz="1600" b="0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Дальнейшие исследования. </a:t>
            </a:r>
            <a:r>
              <a:rPr lang="ru-RU" sz="160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Например, </a:t>
            </a:r>
            <a:r>
              <a:rPr lang="ru-RU" sz="2400" b="0" i="0" dirty="0">
                <a:solidFill>
                  <a:srgbClr val="B4B4B4"/>
                </a:solidFill>
                <a:effectLst/>
                <a:highlight>
                  <a:srgbClr val="212121"/>
                </a:highlight>
                <a:latin typeface="Söhne"/>
              </a:rPr>
              <a:t>валидацию выявленных генов на других наборах данных, экспериментальное подтверждение их роли в лабораторных и клинических моделях, а также изучение механизмов их действия.</a:t>
            </a:r>
            <a:endParaRPr lang="ru-RU" sz="1600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1084A-D7FE-4649-9EBE-8B95E6B751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9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качестве объекта исследования для своей работы я выбрала образцы рака молочной железы.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dirty="0"/>
              <a:t>Рак молочной железы  </a:t>
            </a:r>
            <a:r>
              <a:rPr lang="ru-RU" sz="1200" dirty="0"/>
              <a:t>— заболевание, при котором патологические клетки в тканях молочной железы начинают бесконтрольно делиться и образуют опухоль. </a:t>
            </a:r>
          </a:p>
          <a:p>
            <a:endParaRPr lang="ru-RU" dirty="0"/>
          </a:p>
          <a:p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Это заболевание является серьезной проблемой, которая оказывает значительное воздействие на жизнь миллионов людей по всему миру.</a:t>
            </a:r>
          </a:p>
          <a:p>
            <a:endParaRPr lang="ru-RU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В 2022 году </a:t>
            </a:r>
            <a:r>
              <a:rPr lang="ru-RU" sz="1200" dirty="0"/>
              <a:t>рак молочной железы 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был диагностирован у более чем 2 миллионов женщин и стал причиной 670 000 (шестьсот семидесяти тысяч) смертей.</a:t>
            </a:r>
          </a:p>
          <a:p>
            <a:endParaRPr lang="ru-RU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Эти цифры подчеркивают необходимость дальнейших исследований в области рака молочной железы и разработки новых методов диагностики и лечения.</a:t>
            </a:r>
          </a:p>
          <a:p>
            <a:endParaRPr lang="ru-RU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Анализ данных РНК-секвенирования может внести вклад в понимание и борьбу с этим заболеванием.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1084A-D7FE-4649-9EBE-8B95E6B751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88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РНК-секвенирование - это метод исследования, который позволяет определить полную последовательность РНК в образце. Он позволяет изучать транскриптом, то есть общий набор всех транскрибируемых РНК молекул в клетке или ткани.</a:t>
            </a:r>
          </a:p>
          <a:p>
            <a:endParaRPr lang="ru-RU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Анализ данных РНК-секвенирования позволяет нам:</a:t>
            </a:r>
          </a:p>
          <a:p>
            <a:endParaRPr lang="ru-RU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Выявить гены, которые экспрессируются по-разному между образцами. Это означает, что мы можем увидеть, какие гены активированы или подавлены в разных образцах клеток.</a:t>
            </a:r>
          </a:p>
          <a:p>
            <a:pPr algn="l">
              <a:buFont typeface="+mj-lt"/>
              <a:buAutoNum type="arabicPeriod"/>
            </a:pPr>
            <a:endParaRPr lang="ru-RU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Идентифицировать генетические маркеры, связанные с раковым процессом. Это помогает нам понять, какие гены или молекулярные процессы играют ключевую роль в развитии рака.</a:t>
            </a:r>
          </a:p>
          <a:p>
            <a:pPr algn="l">
              <a:buFont typeface="+mj-lt"/>
              <a:buAutoNum type="arabicPeriod"/>
            </a:pPr>
            <a:endParaRPr lang="ru-RU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Изучать изменения в молекулярных путях, которые могут быть важными для развития и прогрессирования рака. Это позволяет нам лучше понять, какие процессы в организме изменяются в рамках ракового заболевания.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1084A-D7FE-4649-9EBE-8B95E6B751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75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sz="1200" b="1" dirty="0"/>
              <a:t>Цель работы:</a:t>
            </a:r>
            <a:r>
              <a:rPr lang="en-US" sz="1200" b="1" dirty="0"/>
              <a:t> </a:t>
            </a:r>
            <a:r>
              <a:rPr lang="ru-RU" sz="1200" dirty="0"/>
              <a:t>проведение анализа данных RNA-</a:t>
            </a:r>
            <a:r>
              <a:rPr lang="ru-RU" sz="1200" dirty="0" err="1"/>
              <a:t>seq</a:t>
            </a:r>
            <a:r>
              <a:rPr lang="ru-RU" sz="1200" dirty="0"/>
              <a:t> опухолевых образцов молочной железы с целью выявления генов с дифференциальной экспрессией между образцами первичной опухоли и метастазами.</a:t>
            </a:r>
            <a:endParaRPr lang="en-US" sz="1200" dirty="0"/>
          </a:p>
          <a:p>
            <a:pPr algn="l"/>
            <a:endParaRPr lang="ru-RU" sz="800" dirty="0"/>
          </a:p>
          <a:p>
            <a:pPr algn="l"/>
            <a:r>
              <a:rPr lang="ru-RU" sz="800" dirty="0"/>
              <a:t>Для выполнения этой цели были поставлены следующие задачи</a:t>
            </a:r>
          </a:p>
          <a:p>
            <a:pPr algn="l"/>
            <a:endParaRPr lang="en-US" sz="800" dirty="0"/>
          </a:p>
          <a:p>
            <a:pPr algn="l"/>
            <a:r>
              <a:rPr lang="ru-RU" sz="1200" b="1" dirty="0"/>
              <a:t>Задачи работы:</a:t>
            </a:r>
            <a:endParaRPr lang="en-US" sz="12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dirty="0"/>
              <a:t>Загрузка данных из базы TCGA и их предварительная обработка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dirty="0"/>
              <a:t>Анализ дифференциальной экспрессии генов с использованием DESeq2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dirty="0"/>
              <a:t>Визуализация результатов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1084A-D7FE-4649-9EBE-8B95E6B751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32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результате работы были загружены </a:t>
            </a: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исходные данные РНК-секвенирования опухолевых образцов молочной железы.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ru-RU" sz="1800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соответствии с целью исследования были отфильтрованы только те образцы, которые соответствуют интересующим нас критериям: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Тип образцов должен быть «Первичная опухоль» и «Метастазы»;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ID пациентов из группы с «Первичной опухолью» должны совпадать с ID пациентов из группы с «Метастазами».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отбора использовался двойной фильтр по типу образца и идентификаторам пациентов.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После применения фильтров для исследования были отобраны образцы 7 пациентов. Всего14 образов (7 образцов первичной опухоли и 7 образцов метастаз)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1084A-D7FE-4649-9EBE-8B95E6B751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28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Далее был проведен анализ дифференциальной экспрессии с использованием пакета DESeq2. </a:t>
            </a:r>
            <a:endParaRPr lang="en-US" sz="1200" dirty="0">
              <a:solidFill>
                <a:srgbClr val="00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 результате анализа были выявлены гены, чей уровень экспрессии значимо различается между образцами первичной опухоли и метастазами.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1084A-D7FE-4649-9EBE-8B95E6B751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4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Для визуализации результатов анализа были построены графики:</a:t>
            </a:r>
            <a:r>
              <a:rPr lang="ru-RU" sz="1200" b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первый из них - PCA</a:t>
            </a:r>
            <a:endParaRPr lang="en-US" sz="1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Он используется, чтобы подчеркнуть различия и выявить сильные закономерности в наборе данных </a:t>
            </a:r>
          </a:p>
          <a:p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графике не наблюдается четкого разделения кластеров. Это может говорить о том, что нет единого признака, отличающего образец первичной опухоли от образца метастатической опухоли. При этом</a:t>
            </a:r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видно, что образцы метастаз некоторых пациентов расположены значительно дальше от их образцов первичной опухоли, по сравнению с другими пациентами. Можно предположить, что между образцами первичной и метастатической опухоли этих пациентов более выражена дифференциальная экспрессия генов.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1084A-D7FE-4649-9EBE-8B95E6B751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66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Следующий график </a:t>
            </a:r>
            <a:r>
              <a:rPr lang="en-US" sz="180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– Heatmap</a:t>
            </a:r>
          </a:p>
          <a:p>
            <a:endParaRPr lang="en-US" sz="1800" dirty="0">
              <a:solidFill>
                <a:srgbClr val="202122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180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На данном слайде представлен график, отражающий </a:t>
            </a:r>
            <a:r>
              <a:rPr lang="ru-RU" sz="18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корреляцию между экспрессией генов в образцах.</a:t>
            </a:r>
          </a:p>
          <a:p>
            <a:r>
              <a:rPr lang="ru-RU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Мы видим, что корреляция между образцами положительная. П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ри этом наиболее ярко выраженная корреляция наблюдается между образцами первичной опухоли и метастазами, принадлежащими одному и тому же пациенту.</a:t>
            </a:r>
            <a:endParaRPr lang="ru-RU" sz="1800" dirty="0">
              <a:solidFill>
                <a:srgbClr val="202122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1084A-D7FE-4649-9EBE-8B95E6B751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65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Дополнительно был построен график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Heatmap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на котором отражено, насколько различается экспрессия значимых генов в разных группах образцов. Для визуализации результатов анализа были отобраны 30 генов с наиболее выраженной дифференциальной экспрессией.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 приведенного графика видно, что оба типа образцов имеют тенденцию к кластеризации в соответствующем типе образцов и имеют различия в профиле экспрессии генов.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Также видно, что у каждого пациента уникальный профиль экспрессии генов.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1084A-D7FE-4649-9EBE-8B95E6B751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52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A0864-DC63-4C22-8D91-9A1E00B1EA91}" type="datetime1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Рисунок 5">
            <a:extLst>
              <a:ext uri="{FF2B5EF4-FFF2-40B4-BE49-F238E27FC236}">
                <a16:creationId xmlns:a16="http://schemas.microsoft.com/office/drawing/2014/main" id="{C7248A05-7330-5541-60B1-7C03B95466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41730" y="400714"/>
            <a:ext cx="1228144" cy="215708"/>
          </a:xfrm>
          <a:prstGeom prst="rect">
            <a:avLst/>
          </a:prstGeom>
        </p:spPr>
      </p:pic>
      <p:pic>
        <p:nvPicPr>
          <p:cNvPr id="8" name="Рисунок 6">
            <a:extLst>
              <a:ext uri="{FF2B5EF4-FFF2-40B4-BE49-F238E27FC236}">
                <a16:creationId xmlns:a16="http://schemas.microsoft.com/office/drawing/2014/main" id="{1B54A6DB-83E0-02A8-F174-ED17CD7273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36358" y="349272"/>
            <a:ext cx="1100046" cy="318592"/>
          </a:xfrm>
          <a:prstGeom prst="rect">
            <a:avLst/>
          </a:prstGeom>
        </p:spPr>
      </p:pic>
      <p:pic>
        <p:nvPicPr>
          <p:cNvPr id="9" name="Рисунок 7">
            <a:extLst>
              <a:ext uri="{FF2B5EF4-FFF2-40B4-BE49-F238E27FC236}">
                <a16:creationId xmlns:a16="http://schemas.microsoft.com/office/drawing/2014/main" id="{F808BE18-D81D-0783-A07E-01B6EE4EE12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888090" y="299480"/>
            <a:ext cx="2824316" cy="39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4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69D1-4A52-4961-A000-5C45DCE301D8}" type="datetime1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0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C582C-3A76-4A87-829C-A8030CDA2FC0}" type="datetime1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5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0E0C6-30A0-4910-B112-FD0E173F52A0}" type="datetime1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36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D67F-13C1-4C49-822F-E8A92F5CBB61}" type="datetime1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7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0CB8-214D-4FE3-8F5F-A0911BC62C34}" type="datetime1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7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8928-84BC-4925-974F-FD7B8F58C69B}" type="datetime1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6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454F3-35DA-46DC-AB72-6E78B8AA2F44}" type="datetime1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8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5B825-30B0-4243-A31F-88C00CF1AD78}" type="datetime1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0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30E80-6CC3-48B2-85E4-6BE87C0683E6}" type="datetime1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1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4E05-BC95-4FE6-B9DD-DB932C244E9F}" type="datetime1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8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42D2F29-31C1-4E2D-8CC3-DB5CF86C6505}" type="datetime1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8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44" r:id="rId6"/>
    <p:sldLayoutId id="2147483840" r:id="rId7"/>
    <p:sldLayoutId id="2147483841" r:id="rId8"/>
    <p:sldLayoutId id="2147483842" r:id="rId9"/>
    <p:sldLayoutId id="2147483843" r:id="rId10"/>
    <p:sldLayoutId id="214748384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>
            <a:extLst>
              <a:ext uri="{FF2B5EF4-FFF2-40B4-BE49-F238E27FC236}">
                <a16:creationId xmlns:a16="http://schemas.microsoft.com/office/drawing/2014/main" id="{A0502D2F-41F2-D989-C122-4D66A31358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95" r="39408"/>
          <a:stretch/>
        </p:blipFill>
        <p:spPr bwMode="auto">
          <a:xfrm rot="19145745">
            <a:off x="986421" y="582762"/>
            <a:ext cx="2495835" cy="689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91CC41-B8C6-B1FE-A032-84E0D74D9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5662" y="1740678"/>
            <a:ext cx="7163809" cy="2245824"/>
          </a:xfrm>
        </p:spPr>
        <p:txBody>
          <a:bodyPr>
            <a:normAutofit fontScale="90000"/>
          </a:bodyPr>
          <a:lstStyle/>
          <a:p>
            <a:pPr algn="r"/>
            <a:r>
              <a:rPr lang="ru-RU" sz="4400" dirty="0">
                <a:latin typeface="Neue Haas Grotesk Text Pro (Body)"/>
              </a:rPr>
              <a:t>Меликова Эльвира Рамизовна</a:t>
            </a:r>
            <a:br>
              <a:rPr lang="ru-RU" dirty="0">
                <a:latin typeface="Neue Haas Grotesk Text Pro (Body)"/>
              </a:rPr>
            </a:br>
            <a:br>
              <a:rPr lang="ru-RU" dirty="0">
                <a:latin typeface="Neue Haas Grotesk Text Pro (Body)"/>
              </a:rPr>
            </a:br>
            <a:r>
              <a:rPr lang="ru-RU" sz="2400" dirty="0">
                <a:solidFill>
                  <a:srgbClr val="000000"/>
                </a:solidFill>
                <a:effectLst/>
                <a:latin typeface="Neue Haas Grotesk Text Pro (Body)"/>
                <a:ea typeface="Calibri" panose="020F0502020204030204" pitchFamily="34" charset="0"/>
              </a:rPr>
              <a:t>Анализ общедоступных данных</a:t>
            </a:r>
            <a:br>
              <a:rPr lang="ru-RU" sz="2400" dirty="0">
                <a:solidFill>
                  <a:srgbClr val="000000"/>
                </a:solidFill>
                <a:effectLst/>
                <a:latin typeface="Neue Haas Grotesk Text Pro (Body)"/>
                <a:ea typeface="Calibri" panose="020F0502020204030204" pitchFamily="34" charset="0"/>
              </a:rPr>
            </a:br>
            <a:r>
              <a:rPr lang="ru-RU" sz="2400" dirty="0">
                <a:solidFill>
                  <a:srgbClr val="000000"/>
                </a:solidFill>
                <a:effectLst/>
                <a:latin typeface="Neue Haas Grotesk Text Pro (Body)"/>
                <a:ea typeface="Calibri" panose="020F0502020204030204" pitchFamily="34" charset="0"/>
              </a:rPr>
              <a:t>РНК-секвенирования опухолевых образцов</a:t>
            </a:r>
            <a:br>
              <a:rPr lang="ru-RU" sz="2400" dirty="0">
                <a:solidFill>
                  <a:srgbClr val="000000"/>
                </a:solidFill>
                <a:effectLst/>
                <a:latin typeface="Neue Haas Grotesk Text Pro (Body)"/>
                <a:ea typeface="Calibri" panose="020F0502020204030204" pitchFamily="34" charset="0"/>
              </a:rPr>
            </a:br>
            <a:r>
              <a:rPr lang="ru-RU" sz="2400" dirty="0">
                <a:solidFill>
                  <a:srgbClr val="000000"/>
                </a:solidFill>
                <a:effectLst/>
                <a:latin typeface="Neue Haas Grotesk Text Pro (Body)"/>
                <a:ea typeface="Calibri" panose="020F0502020204030204" pitchFamily="34" charset="0"/>
              </a:rPr>
              <a:t> из базы данных </a:t>
            </a:r>
            <a:r>
              <a:rPr lang="en-US" sz="2400" dirty="0">
                <a:solidFill>
                  <a:srgbClr val="000000"/>
                </a:solidFill>
                <a:effectLst/>
                <a:latin typeface="Neue Haas Grotesk Text Pro (Body)"/>
                <a:ea typeface="Calibri" panose="020F0502020204030204" pitchFamily="34" charset="0"/>
              </a:rPr>
              <a:t>TCGA</a:t>
            </a:r>
            <a:endParaRPr lang="ru-RU" sz="2400" dirty="0">
              <a:latin typeface="Neue Haas Grotesk Text Pro (Body)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0BF4EC-3C0D-E2D6-0476-551ABE285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7578" y="4971599"/>
            <a:ext cx="5354887" cy="1414091"/>
          </a:xfrm>
        </p:spPr>
        <p:txBody>
          <a:bodyPr>
            <a:normAutofit fontScale="92500"/>
          </a:bodyPr>
          <a:lstStyle/>
          <a:p>
            <a:pPr algn="r"/>
            <a:r>
              <a:rPr lang="ru-RU" sz="2000" dirty="0">
                <a:latin typeface="Neue Haas Grotesk Text Pro (Body)"/>
              </a:rPr>
              <a:t>Руководитель работы: Ямщиков Павел Сергеевич, </a:t>
            </a:r>
          </a:p>
          <a:p>
            <a:pPr algn="r"/>
            <a:r>
              <a:rPr lang="ru-RU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 (Body)"/>
              </a:rPr>
              <a:t>м.н.с</a:t>
            </a:r>
            <a:r>
              <a:rPr lang="ru-RU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 (Body)"/>
              </a:rPr>
              <a:t>. лаборатория комплексного анализа больших данных</a:t>
            </a:r>
            <a:br>
              <a:rPr lang="ru-RU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 (Body)"/>
              </a:rPr>
            </a:br>
            <a:r>
              <a:rPr lang="ru-RU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 (Body)"/>
              </a:rPr>
              <a:t> </a:t>
            </a:r>
            <a:r>
              <a:rPr lang="ru-RU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 (Body)"/>
              </a:rPr>
              <a:t>био</a:t>
            </a:r>
            <a:r>
              <a:rPr lang="ru-RU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 (Body)"/>
              </a:rPr>
              <a:t>-изображений ТГУ, </a:t>
            </a:r>
            <a:r>
              <a:rPr lang="ru-RU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 (Body)"/>
              </a:rPr>
              <a:t>биоинформатик</a:t>
            </a:r>
            <a:r>
              <a:rPr lang="ru-RU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 (Body)"/>
              </a:rPr>
              <a:t> лаборатории биологии опухолевой прогрессии ТМИМЦ.</a:t>
            </a:r>
          </a:p>
        </p:txBody>
      </p:sp>
    </p:spTree>
    <p:extLst>
      <p:ext uri="{BB962C8B-B14F-4D97-AF65-F5344CB8AC3E}">
        <p14:creationId xmlns:p14="http://schemas.microsoft.com/office/powerpoint/2010/main" val="3983270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График, линия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3680C3A6-EC21-1480-DD84-5CCA99BF5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13" y="1538040"/>
            <a:ext cx="9929191" cy="5212902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CC4E416-8A5A-73A3-0905-2EB01EF8202D}"/>
              </a:ext>
            </a:extLst>
          </p:cNvPr>
          <p:cNvSpPr/>
          <p:nvPr/>
        </p:nvSpPr>
        <p:spPr>
          <a:xfrm>
            <a:off x="570357" y="1189588"/>
            <a:ext cx="1334640" cy="7229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FB5E13-5451-946D-FB39-F64E2C7EEF3A}"/>
              </a:ext>
            </a:extLst>
          </p:cNvPr>
          <p:cNvSpPr txBox="1"/>
          <p:nvPr/>
        </p:nvSpPr>
        <p:spPr>
          <a:xfrm>
            <a:off x="570357" y="692738"/>
            <a:ext cx="20635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Helvetica Neue" panose="020B0604020202020204" charset="0"/>
              </a:rPr>
              <a:t>Результаты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20BCCA-F073-085E-F53F-382D0AD0E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530" y="1374605"/>
            <a:ext cx="11267657" cy="5294552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9B8F32-A910-23BE-3F33-AEC4621D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10</a:t>
            </a:fld>
            <a:endParaRPr lang="en-US"/>
          </a:p>
        </p:txBody>
      </p:sp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DF5D9126-DA47-1AEB-B99A-152E66681808}"/>
              </a:ext>
            </a:extLst>
          </p:cNvPr>
          <p:cNvSpPr txBox="1">
            <a:spLocks/>
          </p:cNvSpPr>
          <p:nvPr/>
        </p:nvSpPr>
        <p:spPr>
          <a:xfrm>
            <a:off x="566531" y="1237964"/>
            <a:ext cx="11012556" cy="5074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Volcano-plot</a:t>
            </a:r>
          </a:p>
        </p:txBody>
      </p:sp>
    </p:spTree>
    <p:extLst>
      <p:ext uri="{BB962C8B-B14F-4D97-AF65-F5344CB8AC3E}">
        <p14:creationId xmlns:p14="http://schemas.microsoft.com/office/powerpoint/2010/main" val="3038158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20BCCA-F073-085E-F53F-382D0AD0E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357" y="1455783"/>
            <a:ext cx="11407897" cy="4898585"/>
          </a:xfrm>
        </p:spPr>
        <p:txBody>
          <a:bodyPr>
            <a:noAutofit/>
          </a:bodyPr>
          <a:lstStyle/>
          <a:p>
            <a:pPr algn="l"/>
            <a:r>
              <a:rPr lang="ru-RU" sz="1600" b="1" dirty="0"/>
              <a:t>В рамках проведенного исследования: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dirty="0"/>
              <a:t>Загружены данные из базы TCGA,  проведена нормализация и фильтрация образцов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dirty="0"/>
              <a:t>Проведен анализ дифференциальной экспрессии генов с использованием пакета DESeq2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dirty="0"/>
              <a:t>Визуализированы результаты при помощи графиков </a:t>
            </a:r>
            <a:r>
              <a:rPr lang="en-US" sz="1600" dirty="0"/>
              <a:t>PCA, Heatmap, </a:t>
            </a:r>
            <a:r>
              <a:rPr lang="en-US" sz="1600" dirty="0" err="1"/>
              <a:t>Volcanoplot</a:t>
            </a:r>
            <a:endParaRPr lang="ru-RU" sz="1600" dirty="0"/>
          </a:p>
          <a:p>
            <a:pPr algn="l"/>
            <a:endParaRPr lang="ru-RU" sz="700" b="1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ru-RU" sz="1600" b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 результате проведения анализа данных RNA-</a:t>
            </a:r>
            <a:r>
              <a:rPr lang="ru-RU" sz="1600" b="1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seq</a:t>
            </a:r>
            <a:r>
              <a:rPr lang="ru-RU" sz="1600" b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опухолевых образцов молочной железы были выявлены гены с дифференциальной экспрессией между образцами первичной опухоли и метастазами.</a:t>
            </a:r>
          </a:p>
          <a:p>
            <a:pPr algn="l"/>
            <a:endParaRPr lang="en-US" sz="800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ru-RU" sz="16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Полученные результаты анализа могут быть использованы в следующих областях:</a:t>
            </a:r>
            <a:endParaRPr lang="en-US" sz="1600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Идентификация ключевых генов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Функциональный анализ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Поиск потенциальных биомаркеров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Разработка терапевтических стратегий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00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Дальнейшие исследования</a:t>
            </a:r>
            <a:endParaRPr lang="ru-RU" sz="1600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ru-RU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FB5E13-5451-946D-FB39-F64E2C7EEF3A}"/>
              </a:ext>
            </a:extLst>
          </p:cNvPr>
          <p:cNvSpPr txBox="1"/>
          <p:nvPr/>
        </p:nvSpPr>
        <p:spPr>
          <a:xfrm>
            <a:off x="570357" y="692738"/>
            <a:ext cx="13478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Helvetica Neue" panose="020B0604020202020204" charset="0"/>
              </a:rPr>
              <a:t>Вывод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B0398F-69EC-0BC4-3E09-A537173E8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24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20BCCA-F073-085E-F53F-382D0AD0E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2051" y="2787926"/>
            <a:ext cx="11407897" cy="1282148"/>
          </a:xfrm>
        </p:spPr>
        <p:txBody>
          <a:bodyPr>
            <a:normAutofit/>
          </a:bodyPr>
          <a:lstStyle/>
          <a:p>
            <a:r>
              <a:rPr lang="ru-RU" sz="6000" dirty="0">
                <a:latin typeface="+mj-lt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1BDFDC-2CAA-085C-5A3C-D059B8C2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20BCCA-F073-085E-F53F-382D0AD0E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1609" y="1462458"/>
            <a:ext cx="4026645" cy="4898585"/>
          </a:xfrm>
        </p:spPr>
        <p:txBody>
          <a:bodyPr>
            <a:normAutofit/>
          </a:bodyPr>
          <a:lstStyle/>
          <a:p>
            <a:pPr algn="l"/>
            <a:r>
              <a:rPr lang="ru-RU" sz="2000" b="1" dirty="0"/>
              <a:t>Рак молочной железы  </a:t>
            </a:r>
            <a:r>
              <a:rPr lang="ru-RU" sz="2000" dirty="0"/>
              <a:t>— заболевание, при котором патологические клетки в тканях молочной железы начинают бесконтрольно делиться и образуют опухоль. </a:t>
            </a:r>
          </a:p>
          <a:p>
            <a:pPr algn="l"/>
            <a:endParaRPr lang="ru-RU" sz="2000" dirty="0"/>
          </a:p>
          <a:p>
            <a:pPr algn="l"/>
            <a:r>
              <a:rPr lang="ru-RU" sz="2000" dirty="0"/>
              <a:t>В 2022 г. рак молочной железы был диагностирован у </a:t>
            </a:r>
            <a:br>
              <a:rPr lang="ru-RU" sz="2000" dirty="0"/>
            </a:br>
            <a:r>
              <a:rPr lang="ru-RU" sz="2000" dirty="0"/>
              <a:t>2,3 миллиона женщин и вызвал 670 000 случаев смерти во всем мире</a:t>
            </a:r>
            <a:r>
              <a:rPr lang="en-US" sz="2000" dirty="0"/>
              <a:t>.</a:t>
            </a:r>
            <a:r>
              <a:rPr lang="ru-RU" sz="20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FB5E13-5451-946D-FB39-F64E2C7EEF3A}"/>
              </a:ext>
            </a:extLst>
          </p:cNvPr>
          <p:cNvSpPr txBox="1"/>
          <p:nvPr/>
        </p:nvSpPr>
        <p:spPr>
          <a:xfrm>
            <a:off x="570358" y="692738"/>
            <a:ext cx="357426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Helvetica Neue" panose="020B0604020202020204" charset="0"/>
              </a:rPr>
              <a:t>Актуальность работы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5C27018-A713-F521-5CDB-EC91DDD7D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58" y="1462458"/>
            <a:ext cx="7143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9F5E24-63C2-7852-BE10-8BB05C98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8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20BCCA-F073-085E-F53F-382D0AD0E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637" y="3645752"/>
            <a:ext cx="8083434" cy="2519510"/>
          </a:xfrm>
        </p:spPr>
        <p:txBody>
          <a:bodyPr>
            <a:noAutofit/>
          </a:bodyPr>
          <a:lstStyle/>
          <a:p>
            <a:pPr algn="l"/>
            <a:r>
              <a:rPr lang="ru-RU" sz="2000" b="1" dirty="0"/>
              <a:t>Анализ данных RNA-</a:t>
            </a:r>
            <a:r>
              <a:rPr lang="ru-RU" sz="2000" b="1" dirty="0" err="1"/>
              <a:t>seq</a:t>
            </a:r>
            <a:r>
              <a:rPr lang="ru-RU" sz="2000" b="1" dirty="0"/>
              <a:t> </a:t>
            </a:r>
            <a:r>
              <a:rPr lang="ru-RU" sz="2000" dirty="0"/>
              <a:t>позволяет: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/>
              <a:t>выявить гены с дифференциальной экспрессией между образцами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/>
              <a:t>идентифицировать генетические маркеры, которые могут быть связаны с раковым процессом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/>
              <a:t>изучать изменения в молекулярных путях, которые могут играть ключевую роль в развитии и прогрессировании рака.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584C50-C840-4E72-405F-A1B79D68FAED}"/>
              </a:ext>
            </a:extLst>
          </p:cNvPr>
          <p:cNvSpPr txBox="1"/>
          <p:nvPr/>
        </p:nvSpPr>
        <p:spPr>
          <a:xfrm>
            <a:off x="570358" y="692738"/>
            <a:ext cx="357426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Helvetica Neue" panose="020B0604020202020204" charset="0"/>
              </a:rPr>
              <a:t>Актуальность работы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651CD-8445-B34A-4BC5-FA526AA5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3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66B3A3-CF44-C122-040F-ABD22845E72C}"/>
              </a:ext>
            </a:extLst>
          </p:cNvPr>
          <p:cNvSpPr txBox="1"/>
          <p:nvPr/>
        </p:nvSpPr>
        <p:spPr>
          <a:xfrm>
            <a:off x="9171639" y="3829506"/>
            <a:ext cx="230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Анализ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RNA-seq: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CCE63D4-5FDF-C050-D66F-0981C7847205}"/>
              </a:ext>
            </a:extLst>
          </p:cNvPr>
          <p:cNvGrpSpPr/>
          <p:nvPr/>
        </p:nvGrpSpPr>
        <p:grpSpPr>
          <a:xfrm>
            <a:off x="963908" y="1562033"/>
            <a:ext cx="10264184" cy="1755766"/>
            <a:chOff x="94698" y="1639133"/>
            <a:chExt cx="11503460" cy="1967754"/>
          </a:xfrm>
        </p:grpSpPr>
        <p:pic>
          <p:nvPicPr>
            <p:cNvPr id="20" name="Рисунок 19" descr="Изображение выглядит как сердце&#10;&#10;Автоматически созданное описание">
              <a:extLst>
                <a:ext uri="{FF2B5EF4-FFF2-40B4-BE49-F238E27FC236}">
                  <a16:creationId xmlns:a16="http://schemas.microsoft.com/office/drawing/2014/main" id="{A2F56468-77C4-2BBC-DE5F-16EC9DC75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952" y="3045435"/>
              <a:ext cx="1439016" cy="561452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9563F58-F78C-524E-2606-7107E2A10082}"/>
                </a:ext>
              </a:extLst>
            </p:cNvPr>
            <p:cNvGrpSpPr/>
            <p:nvPr/>
          </p:nvGrpSpPr>
          <p:grpSpPr>
            <a:xfrm>
              <a:off x="94698" y="1639133"/>
              <a:ext cx="11503460" cy="1713517"/>
              <a:chOff x="94698" y="1639133"/>
              <a:chExt cx="11503460" cy="1713517"/>
            </a:xfrm>
          </p:grpSpPr>
          <p:pic>
            <p:nvPicPr>
              <p:cNvPr id="6" name="Рисунок 5">
                <a:extLst>
                  <a:ext uri="{FF2B5EF4-FFF2-40B4-BE49-F238E27FC236}">
                    <a16:creationId xmlns:a16="http://schemas.microsoft.com/office/drawing/2014/main" id="{81FBFFF0-F526-6EA8-019B-B516F0BC9B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1192" y="1706788"/>
                <a:ext cx="497099" cy="609916"/>
              </a:xfrm>
              <a:prstGeom prst="rect">
                <a:avLst/>
              </a:prstGeom>
            </p:spPr>
          </p:pic>
          <p:pic>
            <p:nvPicPr>
              <p:cNvPr id="8" name="Рисунок 7">
                <a:extLst>
                  <a:ext uri="{FF2B5EF4-FFF2-40B4-BE49-F238E27FC236}">
                    <a16:creationId xmlns:a16="http://schemas.microsoft.com/office/drawing/2014/main" id="{A567884F-847B-0492-633B-3253B9C6A3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72295" y="2197075"/>
                <a:ext cx="389452" cy="977168"/>
              </a:xfrm>
              <a:prstGeom prst="rect">
                <a:avLst/>
              </a:prstGeom>
            </p:spPr>
          </p:pic>
          <p:pic>
            <p:nvPicPr>
              <p:cNvPr id="10" name="Рисунок 9">
                <a:extLst>
                  <a:ext uri="{FF2B5EF4-FFF2-40B4-BE49-F238E27FC236}">
                    <a16:creationId xmlns:a16="http://schemas.microsoft.com/office/drawing/2014/main" id="{3C8679A2-A34C-521C-BD08-66979258B0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04809" y="2287789"/>
                <a:ext cx="1052038" cy="861318"/>
              </a:xfrm>
              <a:prstGeom prst="rect">
                <a:avLst/>
              </a:prstGeom>
            </p:spPr>
          </p:pic>
          <p:pic>
            <p:nvPicPr>
              <p:cNvPr id="22" name="Рисунок 21">
                <a:extLst>
                  <a:ext uri="{FF2B5EF4-FFF2-40B4-BE49-F238E27FC236}">
                    <a16:creationId xmlns:a16="http://schemas.microsoft.com/office/drawing/2014/main" id="{6181DA2F-5C00-A005-FE1B-7E329A471A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43412" y="2185489"/>
                <a:ext cx="1854746" cy="1167161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00336B-60DE-4873-02E9-076906B34FD5}"/>
                  </a:ext>
                </a:extLst>
              </p:cNvPr>
              <p:cNvSpPr txBox="1"/>
              <p:nvPr/>
            </p:nvSpPr>
            <p:spPr>
              <a:xfrm>
                <a:off x="94698" y="2297232"/>
                <a:ext cx="192752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dirty="0"/>
                  <a:t>Первичная опухоль</a:t>
                </a:r>
              </a:p>
              <a:p>
                <a:pPr algn="ctr"/>
                <a:r>
                  <a:rPr lang="ru-RU" sz="1400" dirty="0"/>
                  <a:t>или </a:t>
                </a:r>
              </a:p>
              <a:p>
                <a:pPr algn="ctr"/>
                <a:r>
                  <a:rPr lang="ru-RU" sz="1400" dirty="0"/>
                  <a:t>Метастазы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C5704B2-5E37-D026-A002-83B21A455B2A}"/>
                  </a:ext>
                </a:extLst>
              </p:cNvPr>
              <p:cNvSpPr txBox="1"/>
              <p:nvPr/>
            </p:nvSpPr>
            <p:spPr>
              <a:xfrm>
                <a:off x="2580653" y="1746855"/>
                <a:ext cx="8435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400" dirty="0"/>
                  <a:t>Образец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30E8882-75F0-4828-1CA9-2DE2214C09C2}"/>
                  </a:ext>
                </a:extLst>
              </p:cNvPr>
              <p:cNvSpPr txBox="1"/>
              <p:nvPr/>
            </p:nvSpPr>
            <p:spPr>
              <a:xfrm>
                <a:off x="4260766" y="1746855"/>
                <a:ext cx="16846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400" dirty="0"/>
                  <a:t>Опухолевые клетки</a:t>
                </a:r>
              </a:p>
            </p:txBody>
          </p:sp>
          <p:pic>
            <p:nvPicPr>
              <p:cNvPr id="44" name="Рисунок 43">
                <a:extLst>
                  <a:ext uri="{FF2B5EF4-FFF2-40B4-BE49-F238E27FC236}">
                    <a16:creationId xmlns:a16="http://schemas.microsoft.com/office/drawing/2014/main" id="{7310FDFB-CE97-BB1C-CD48-58341C3792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56750" y="2262691"/>
                <a:ext cx="2041864" cy="854559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7EAD481-9150-1274-6605-3DFE282D323B}"/>
                  </a:ext>
                </a:extLst>
              </p:cNvPr>
              <p:cNvSpPr txBox="1"/>
              <p:nvPr/>
            </p:nvSpPr>
            <p:spPr>
              <a:xfrm>
                <a:off x="6756750" y="1639133"/>
                <a:ext cx="18760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400" dirty="0"/>
                  <a:t>Отбор транскриптов,</a:t>
                </a:r>
              </a:p>
              <a:p>
                <a:r>
                  <a:rPr lang="ru-RU" sz="1400" dirty="0"/>
                  <a:t>Создание библиотеки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0F81179-4E1C-A75D-C68C-D47B48BF26B8}"/>
                  </a:ext>
                </a:extLst>
              </p:cNvPr>
              <p:cNvSpPr txBox="1"/>
              <p:nvPr/>
            </p:nvSpPr>
            <p:spPr>
              <a:xfrm>
                <a:off x="9832744" y="1746855"/>
                <a:ext cx="14702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400" dirty="0"/>
                  <a:t>Секвенирование</a:t>
                </a:r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79CA6D42-A07E-3967-C0C4-BCDA2DFEDCC7}"/>
                  </a:ext>
                </a:extLst>
              </p:cNvPr>
              <p:cNvSpPr/>
              <p:nvPr/>
            </p:nvSpPr>
            <p:spPr>
              <a:xfrm rot="5400000">
                <a:off x="2179104" y="2522742"/>
                <a:ext cx="276530" cy="112855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81CB361F-3E27-020D-4A42-98B445F1C585}"/>
                  </a:ext>
                </a:extLst>
              </p:cNvPr>
              <p:cNvSpPr/>
              <p:nvPr/>
            </p:nvSpPr>
            <p:spPr>
              <a:xfrm rot="5400000">
                <a:off x="3626394" y="2521913"/>
                <a:ext cx="276530" cy="112855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BBC52FB2-8759-954F-C1B8-1D1A55D2273C}"/>
                  </a:ext>
                </a:extLst>
              </p:cNvPr>
              <p:cNvSpPr/>
              <p:nvPr/>
            </p:nvSpPr>
            <p:spPr>
              <a:xfrm rot="5400000">
                <a:off x="6102303" y="2521065"/>
                <a:ext cx="276530" cy="112855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ECD7E685-8B3B-E9DD-7493-40869C632396}"/>
                  </a:ext>
                </a:extLst>
              </p:cNvPr>
              <p:cNvSpPr/>
              <p:nvPr/>
            </p:nvSpPr>
            <p:spPr>
              <a:xfrm rot="5400000">
                <a:off x="9098721" y="2521064"/>
                <a:ext cx="276530" cy="112855"/>
              </a:xfrm>
              <a:prstGeom prst="triangle">
                <a:avLst/>
              </a:prstGeom>
              <a:noFill/>
              <a:ln w="952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95629F46-6AD8-CB0B-5DFA-292B8CC0F513}"/>
              </a:ext>
            </a:extLst>
          </p:cNvPr>
          <p:cNvSpPr/>
          <p:nvPr/>
        </p:nvSpPr>
        <p:spPr>
          <a:xfrm rot="10800000">
            <a:off x="9874528" y="3302126"/>
            <a:ext cx="868557" cy="155826"/>
          </a:xfrm>
          <a:prstGeom prst="triangle">
            <a:avLst>
              <a:gd name="adj" fmla="val 47695"/>
            </a:avLst>
          </a:prstGeom>
          <a:noFill/>
          <a:ln w="952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3F72A0-A181-5D24-5B12-FCF596CB611C}"/>
              </a:ext>
            </a:extLst>
          </p:cNvPr>
          <p:cNvGrpSpPr/>
          <p:nvPr/>
        </p:nvGrpSpPr>
        <p:grpSpPr>
          <a:xfrm>
            <a:off x="9248293" y="4527014"/>
            <a:ext cx="2155737" cy="1345672"/>
            <a:chOff x="9514296" y="5100017"/>
            <a:chExt cx="2155737" cy="1345672"/>
          </a:xfrm>
        </p:grpSpPr>
        <p:pic>
          <p:nvPicPr>
            <p:cNvPr id="18" name="Рисунок 8" descr="Изображение выглядит как текст, График, линия, диаграмма&#10;&#10;Автоматически созданное описание">
              <a:extLst>
                <a:ext uri="{FF2B5EF4-FFF2-40B4-BE49-F238E27FC236}">
                  <a16:creationId xmlns:a16="http://schemas.microsoft.com/office/drawing/2014/main" id="{A3CAEA64-BE7C-9060-589B-1A10A65AD1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735" t="44275" r="5051" b="7064"/>
            <a:stretch/>
          </p:blipFill>
          <p:spPr>
            <a:xfrm>
              <a:off x="10133602" y="5361786"/>
              <a:ext cx="1536431" cy="1083903"/>
            </a:xfrm>
            <a:prstGeom prst="rect">
              <a:avLst/>
            </a:prstGeom>
          </p:spPr>
        </p:pic>
        <p:pic>
          <p:nvPicPr>
            <p:cNvPr id="17" name="Рисунок 10" descr="Изображение выглядит как снимок экрана, Красочность, текст, диаграмма&#10;&#10;Автоматически созданное описание">
              <a:extLst>
                <a:ext uri="{FF2B5EF4-FFF2-40B4-BE49-F238E27FC236}">
                  <a16:creationId xmlns:a16="http://schemas.microsoft.com/office/drawing/2014/main" id="{DC8DA7EC-5F33-0D20-2D9D-F63193DE23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50" r="21720"/>
            <a:stretch/>
          </p:blipFill>
          <p:spPr>
            <a:xfrm>
              <a:off x="9514296" y="5100017"/>
              <a:ext cx="917596" cy="8849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103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20BCCA-F073-085E-F53F-382D0AD0E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357" y="1462458"/>
            <a:ext cx="11407897" cy="4898585"/>
          </a:xfrm>
        </p:spPr>
        <p:txBody>
          <a:bodyPr>
            <a:normAutofit/>
          </a:bodyPr>
          <a:lstStyle/>
          <a:p>
            <a:pPr algn="just"/>
            <a:r>
              <a:rPr lang="ru-RU" sz="2400" b="1" dirty="0"/>
              <a:t>Цель работы:</a:t>
            </a:r>
            <a:r>
              <a:rPr lang="en-US" sz="2400" b="1" dirty="0"/>
              <a:t> </a:t>
            </a:r>
            <a:r>
              <a:rPr lang="ru-RU" sz="2400" dirty="0"/>
              <a:t>проведение анализа данных RNA-</a:t>
            </a:r>
            <a:r>
              <a:rPr lang="ru-RU" sz="2400" dirty="0" err="1"/>
              <a:t>seq</a:t>
            </a:r>
            <a:r>
              <a:rPr lang="ru-RU" sz="2400" dirty="0"/>
              <a:t> опухолевых образцов молочной железы с целью выявления генов с дифференциальной экспрессией между образцами первичной опухоли и метастазами.</a:t>
            </a:r>
            <a:endParaRPr lang="en-US" sz="2400" dirty="0"/>
          </a:p>
          <a:p>
            <a:pPr algn="l"/>
            <a:endParaRPr lang="ru-RU" sz="1000" dirty="0"/>
          </a:p>
          <a:p>
            <a:pPr algn="l"/>
            <a:endParaRPr lang="en-US" sz="1000" dirty="0"/>
          </a:p>
          <a:p>
            <a:pPr algn="l"/>
            <a:r>
              <a:rPr lang="ru-RU" sz="2400" b="1" dirty="0"/>
              <a:t>Задачи работы:</a:t>
            </a:r>
            <a:endParaRPr lang="en-US" sz="24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400" dirty="0"/>
              <a:t>Загрузка данных из базы TCGA и их предварительная обработка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400" dirty="0"/>
              <a:t>Анализ дифференциальной экспрессии генов с использованием DESeq2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400" dirty="0"/>
              <a:t>Визуализация результатов</a:t>
            </a: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FB5E13-5451-946D-FB39-F64E2C7EEF3A}"/>
              </a:ext>
            </a:extLst>
          </p:cNvPr>
          <p:cNvSpPr txBox="1"/>
          <p:nvPr/>
        </p:nvSpPr>
        <p:spPr>
          <a:xfrm>
            <a:off x="570358" y="692738"/>
            <a:ext cx="368359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Helvetica Neue" panose="020B0604020202020204" charset="0"/>
              </a:rPr>
              <a:t>Цель и задачи работы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3B226E-2F56-A39D-271E-D3C2F2CDD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2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20BCCA-F073-085E-F53F-382D0AD0E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679" y="1266677"/>
            <a:ext cx="11012556" cy="507448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Загружены исходные данные РНК-секвенирования опухолевых образцов молочной железы из общедоступной базы данных TCGA и проведена предварительная обработка.</a:t>
            </a:r>
            <a:endParaRPr lang="en-US" sz="2000" dirty="0">
              <a:solidFill>
                <a:srgbClr val="00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FB5E13-5451-946D-FB39-F64E2C7EEF3A}"/>
              </a:ext>
            </a:extLst>
          </p:cNvPr>
          <p:cNvSpPr txBox="1"/>
          <p:nvPr/>
        </p:nvSpPr>
        <p:spPr>
          <a:xfrm>
            <a:off x="570357" y="692738"/>
            <a:ext cx="20635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Helvetica Neue" panose="020B0604020202020204" charset="0"/>
              </a:rPr>
              <a:t>Результаты</a:t>
            </a:r>
          </a:p>
        </p:txBody>
      </p:sp>
      <p:pic>
        <p:nvPicPr>
          <p:cNvPr id="4" name="Рисунок 3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7343D0C6-AE8B-2FB6-737C-9104AE586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10" y="2517544"/>
            <a:ext cx="10460311" cy="393589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3C1632-C100-6A9C-89C0-0500D69C2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93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20BCCA-F073-085E-F53F-382D0AD0E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679" y="1266677"/>
            <a:ext cx="11012556" cy="507448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Проведен анализ дифференциальной экспрессии с использованием пакета DESeq2. </a:t>
            </a:r>
            <a:endParaRPr lang="en-US" sz="2000" dirty="0">
              <a:solidFill>
                <a:srgbClr val="00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ru-RU" sz="2000" b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 результате анализа были выявлены гены, чей уровень экспрессии значимо различается между образцами первичной опухоли и метастазами.</a:t>
            </a:r>
          </a:p>
          <a:p>
            <a:pPr algn="l"/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FB5E13-5451-946D-FB39-F64E2C7EEF3A}"/>
              </a:ext>
            </a:extLst>
          </p:cNvPr>
          <p:cNvSpPr txBox="1"/>
          <p:nvPr/>
        </p:nvSpPr>
        <p:spPr>
          <a:xfrm>
            <a:off x="570357" y="692738"/>
            <a:ext cx="20635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Helvetica Neue" panose="020B0604020202020204" charset="0"/>
              </a:rPr>
              <a:t>Результаты</a:t>
            </a:r>
          </a:p>
        </p:txBody>
      </p:sp>
      <p:pic>
        <p:nvPicPr>
          <p:cNvPr id="2" name="Рисунок 1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D251DBE4-983E-CAD1-86EE-DB6157749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76" y="2286001"/>
            <a:ext cx="10577545" cy="261399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BBE76-BBE1-287C-BE31-D19F9112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81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20BCCA-F073-085E-F53F-382D0AD0E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357" y="1267239"/>
            <a:ext cx="11012556" cy="507448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Для визуализации результатов анализа были построены графики:</a:t>
            </a:r>
            <a:r>
              <a:rPr lang="ru-RU" sz="2000" b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PCA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FB5E13-5451-946D-FB39-F64E2C7EEF3A}"/>
              </a:ext>
            </a:extLst>
          </p:cNvPr>
          <p:cNvSpPr txBox="1"/>
          <p:nvPr/>
        </p:nvSpPr>
        <p:spPr>
          <a:xfrm>
            <a:off x="570357" y="692738"/>
            <a:ext cx="20635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Helvetica Neue" panose="020B0604020202020204" charset="0"/>
              </a:rPr>
              <a:t>Результаты</a:t>
            </a:r>
          </a:p>
        </p:txBody>
      </p:sp>
      <p:pic>
        <p:nvPicPr>
          <p:cNvPr id="8194" name="Рисунок 6" descr="Изображение выглядит как снимок экрана, текст, диаграмм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680A24BD-E1D9-5598-CD31-F0E8092D5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0" r="23463"/>
          <a:stretch>
            <a:fillRect/>
          </a:stretch>
        </p:blipFill>
        <p:spPr bwMode="auto">
          <a:xfrm>
            <a:off x="766835" y="2097923"/>
            <a:ext cx="4722646" cy="424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3" name="Рисунок 7" descr="Изображение выглядит как текст, снимок экрана, диаграмм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57A794C8-336E-970F-C488-F7987949D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6" r="23036"/>
          <a:stretch>
            <a:fillRect/>
          </a:stretch>
        </p:blipFill>
        <p:spPr bwMode="auto">
          <a:xfrm>
            <a:off x="5912856" y="2056706"/>
            <a:ext cx="5078744" cy="432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523D4E31-0787-2FDB-941F-B93F04627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034" y="6295204"/>
            <a:ext cx="31010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график </a:t>
            </a:r>
            <a:r>
              <a:rPr kumimoji="0" lang="en-US" altLang="ru-RU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PCA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 группе образцов                                                           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EFDEC74-F207-3837-CFC6-336DB3BC7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650" y="6295203"/>
            <a:ext cx="24708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график </a:t>
            </a:r>
            <a:r>
              <a:rPr kumimoji="0" lang="en-US" altLang="ru-RU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PCA </a:t>
            </a:r>
            <a:r>
              <a:rPr kumimoji="0" lang="ru-RU" altLang="ru-RU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 пациентам                                                           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55E221-53D8-C97E-0C2B-7939E1E95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5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20BCCA-F073-085E-F53F-382D0AD0E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530" y="1237445"/>
            <a:ext cx="11012556" cy="507448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Heatmap: </a:t>
            </a:r>
            <a:r>
              <a:rPr lang="ru-RU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корреляция между экспрессией генов в образцах </a:t>
            </a:r>
            <a:endParaRPr lang="en-US" sz="2000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FB5E13-5451-946D-FB39-F64E2C7EEF3A}"/>
              </a:ext>
            </a:extLst>
          </p:cNvPr>
          <p:cNvSpPr txBox="1"/>
          <p:nvPr/>
        </p:nvSpPr>
        <p:spPr>
          <a:xfrm>
            <a:off x="570357" y="692738"/>
            <a:ext cx="20635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Helvetica Neue" panose="020B0604020202020204" charset="0"/>
              </a:rPr>
              <a:t>Результаты</a:t>
            </a:r>
          </a:p>
        </p:txBody>
      </p:sp>
      <p:pic>
        <p:nvPicPr>
          <p:cNvPr id="11" name="Рисунок 10" descr="Изображение выглядит как снимок экрана, Красочность, текст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76F64602-250A-E7A2-6634-E2C1F2051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664" y="1922438"/>
            <a:ext cx="9042289" cy="474685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62F828-FA40-F37A-7FF9-A0906EC0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0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20BCCA-F073-085E-F53F-382D0AD0E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531" y="1237964"/>
            <a:ext cx="11012556" cy="507448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000" b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Heatmap: </a:t>
            </a:r>
            <a:r>
              <a:rPr lang="ru-RU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30 генов с наиболее выраженной дифференциальной экспрессией.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FB5E13-5451-946D-FB39-F64E2C7EEF3A}"/>
              </a:ext>
            </a:extLst>
          </p:cNvPr>
          <p:cNvSpPr txBox="1"/>
          <p:nvPr/>
        </p:nvSpPr>
        <p:spPr>
          <a:xfrm>
            <a:off x="570357" y="692738"/>
            <a:ext cx="20635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Helvetica Neue" panose="020B0604020202020204" charset="0"/>
              </a:rPr>
              <a:t>Результаты</a:t>
            </a:r>
          </a:p>
        </p:txBody>
      </p:sp>
      <p:pic>
        <p:nvPicPr>
          <p:cNvPr id="2" name="Рисунок 1" descr="Изображение выглядит как текст, снимок экрана, диаграмм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9E0BE785-F311-EB66-3D90-CB72278BC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13" y="1854794"/>
            <a:ext cx="9201647" cy="4686941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731E82-7226-1E10-F694-2B1E6AEB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13884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2415</TotalTime>
  <Words>1345</Words>
  <Application>Microsoft Office PowerPoint</Application>
  <PresentationFormat>Широкоэкранный</PresentationFormat>
  <Paragraphs>173</Paragraphs>
  <Slides>12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Aptos</vt:lpstr>
      <vt:lpstr>Arial</vt:lpstr>
      <vt:lpstr>Helvetica Neue</vt:lpstr>
      <vt:lpstr>Neue Haas Grotesk Text Pro</vt:lpstr>
      <vt:lpstr>Neue Haas Grotesk Text Pro (Body)</vt:lpstr>
      <vt:lpstr>Söhne</vt:lpstr>
      <vt:lpstr>Times New Roman</vt:lpstr>
      <vt:lpstr>VanillaVTI</vt:lpstr>
      <vt:lpstr>Меликова Эльвира Рамизовна  Анализ общедоступных данных РНК-секвенирования опухолевых образцов  из базы данных TCGA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Меликова Эльвира Рамизовна  Анализ общедоступных данных РНК-секвенирования опухолевых образцов  из базы данных TCGA</dc:title>
  <dc:creator>Melikova Elvira</dc:creator>
  <cp:lastModifiedBy>Melikova Elvira</cp:lastModifiedBy>
  <cp:revision>19</cp:revision>
  <dcterms:created xsi:type="dcterms:W3CDTF">2024-04-22T09:49:39Z</dcterms:created>
  <dcterms:modified xsi:type="dcterms:W3CDTF">2024-04-25T09:26:06Z</dcterms:modified>
</cp:coreProperties>
</file>