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Source Sans Pr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A314A9-3887-4BBD-A00E-B5BCA7D67E67}">
  <a:tblStyle styleId="{AEA314A9-3887-4BBD-A00E-B5BCA7D67E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D85E859-A301-47A1-8C47-1D6964627A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1C7A2AC-9738-4947-A6E0-D646B43663EA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SansPro-bold.fntdata"/><Relationship Id="rId50" Type="http://schemas.openxmlformats.org/officeDocument/2006/relationships/font" Target="fonts/SourceSansPro-regular.fntdata"/><Relationship Id="rId53" Type="http://schemas.openxmlformats.org/officeDocument/2006/relationships/font" Target="fonts/SourceSansPro-boldItalic.fntdata"/><Relationship Id="rId52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fd36971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1fd36971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b6c96d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b6c96d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b6c96d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b6c96d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b6c96d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b6c96d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forget to mention the accuracy and talk about why you think you got these results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ecd21b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ecd21b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1ecd21bc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1ecd21bc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bdbf49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bdbf49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ecd21b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ecd21b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1ecd21b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1ecd21b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ecd21bc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1ecd21bc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ecd21b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1ecd21b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4f0389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4f0389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f74988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f74988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f74988a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1f74988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1f74988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1f74988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1ecd21bc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1ecd21bc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1ecd21bc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1ecd21bc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1ecd21bc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1ecd21bc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1ecd21bc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1ecd21bc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ecd21bc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ecd21bc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1ecd21b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1ecd21b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1ecd21bc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1ecd21bc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b6c96d98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b6c96d9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1ecd21bc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1ecd21bc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ecd21bc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ecd21bc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1ecd21bc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1ecd21bc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1ecd21bc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1ecd21bc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1b6c96d98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1b6c96d98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1c6f0ed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1c6f0ed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1b6c96d98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1b6c96d98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1ecd21b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1ecd21b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1ecd21bc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1ecd21bc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1bdbf49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1bdbf49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bdbf49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bdbf49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bdbf49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bdbf49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ecd21b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ecd21b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ecd21b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ecd21b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ecd21b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ecd21b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ecd21b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ecd21b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4294967295" type="ctrTitle"/>
          </p:nvPr>
        </p:nvSpPr>
        <p:spPr>
          <a:xfrm>
            <a:off x="485875" y="645475"/>
            <a:ext cx="63384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Machine Learning in Medical Diagnostics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Elvira Mingazova, Thuy Nguyen and Anh Duong Vo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2019-10-02</a:t>
            </a:r>
            <a:endParaRPr sz="1800"/>
          </a:p>
        </p:txBody>
      </p:sp>
      <p:sp>
        <p:nvSpPr>
          <p:cNvPr id="60" name="Google Shape;60;p13"/>
          <p:cNvSpPr/>
          <p:nvPr/>
        </p:nvSpPr>
        <p:spPr>
          <a:xfrm>
            <a:off x="145675" y="2812675"/>
            <a:ext cx="8852700" cy="22299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Prediction of Diabetes |</a:t>
            </a:r>
            <a:r>
              <a:rPr lang="en-GB"/>
              <a:t> 3 classes case results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599400" y="3905175"/>
            <a:ext cx="286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</a:rPr>
              <a:t>Good accuracy but a bad classification!</a:t>
            </a:r>
            <a:endParaRPr sz="1800">
              <a:solidFill>
                <a:srgbClr val="980000"/>
              </a:solidFill>
            </a:endParaRPr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599400" y="2003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{9D85E859-A301-47A1-8C47-1D6964627AA0}</a:tableStyleId>
              </a:tblPr>
              <a:tblGrid>
                <a:gridCol w="1642450"/>
                <a:gridCol w="1642450"/>
              </a:tblGrid>
              <a:tr h="27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Model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</a:t>
                      </a:r>
                      <a:r>
                        <a:rPr b="1" lang="en-GB"/>
                        <a:t>ccuracy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RF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SVM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MLP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Google Shape;128;p22"/>
          <p:cNvGraphicFramePr/>
          <p:nvPr/>
        </p:nvGraphicFramePr>
        <p:xfrm>
          <a:off x="4403800" y="200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{21C7A2AC-9738-4947-A6E0-D646B43663EA}</a:tableStyleId>
              </a:tblPr>
              <a:tblGrid>
                <a:gridCol w="1276350"/>
                <a:gridCol w="752475"/>
                <a:gridCol w="752475"/>
                <a:gridCol w="752475"/>
              </a:tblGrid>
              <a:tr h="13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Predicted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22"/>
          <p:cNvSpPr txBox="1"/>
          <p:nvPr/>
        </p:nvSpPr>
        <p:spPr>
          <a:xfrm>
            <a:off x="4403800" y="1530975"/>
            <a:ext cx="1952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B5394"/>
                </a:solidFill>
              </a:rPr>
              <a:t>Confusion matrix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Prediction of Diabetes |</a:t>
            </a:r>
            <a:r>
              <a:rPr lang="en-GB"/>
              <a:t> 2 classes case</a:t>
            </a:r>
            <a:endParaRPr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311700" y="133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{AEA314A9-3887-4BBD-A00E-B5BCA7D67E67}</a:tableStyleId>
              </a:tblPr>
              <a:tblGrid>
                <a:gridCol w="2699500"/>
                <a:gridCol w="2403775"/>
                <a:gridCol w="3082125"/>
              </a:tblGrid>
              <a:tr h="37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No diabetes - 0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Prediabetes or diabetes - 1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Glycohemoglobin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 6.0 %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&gt; 6.0 %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23"/>
          <p:cNvGraphicFramePr/>
          <p:nvPr/>
        </p:nvGraphicFramePr>
        <p:xfrm>
          <a:off x="4843100" y="263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{9D85E859-A301-47A1-8C47-1D6964627AA0}</a:tableStyleId>
              </a:tblPr>
              <a:tblGrid>
                <a:gridCol w="1834725"/>
                <a:gridCol w="1819275"/>
              </a:tblGrid>
              <a:tr h="2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Model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Accuracy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RF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0.784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SVM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MLP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0.782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3"/>
          <p:cNvSpPr txBox="1"/>
          <p:nvPr/>
        </p:nvSpPr>
        <p:spPr>
          <a:xfrm>
            <a:off x="311700" y="2380425"/>
            <a:ext cx="39867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4 features: BMI, Waist circumference, Age, Frozen meal frequency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4644 entries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25" y="3240875"/>
            <a:ext cx="3095750" cy="18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3993100" y="1017725"/>
            <a:ext cx="203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Confusion matrix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B5394"/>
                </a:solidFill>
              </a:rPr>
              <a:t>2 classes case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688" y="1017725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Confusion matrix</a:t>
            </a:r>
            <a:r>
              <a:rPr lang="en-GB" sz="1800">
                <a:solidFill>
                  <a:srgbClr val="0B5394"/>
                </a:solidFill>
              </a:rPr>
              <a:t> </a:t>
            </a:r>
            <a:endParaRPr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B5394"/>
                </a:solidFill>
              </a:rPr>
              <a:t>3 classes case</a:t>
            </a:r>
            <a:endParaRPr sz="1800">
              <a:solidFill>
                <a:srgbClr val="0B5394"/>
              </a:solidFill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 flipH="1">
            <a:off x="3841413" y="1017725"/>
            <a:ext cx="9900" cy="38568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27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Prediction of Diabetes |</a:t>
            </a:r>
            <a:r>
              <a:rPr lang="en-GB"/>
              <a:t> Results</a:t>
            </a:r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361425" y="212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{21C7A2AC-9738-4947-A6E0-D646B43663EA}</a:tableStyleId>
              </a:tblPr>
              <a:tblGrid>
                <a:gridCol w="1137900"/>
                <a:gridCol w="670850"/>
                <a:gridCol w="670850"/>
                <a:gridCol w="670850"/>
              </a:tblGrid>
              <a:tr h="60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Predicted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24"/>
          <p:cNvGraphicFramePr/>
          <p:nvPr/>
        </p:nvGraphicFramePr>
        <p:xfrm>
          <a:off x="6148575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{21C7A2AC-9738-4947-A6E0-D646B43663EA}</a:tableStyleId>
              </a:tblPr>
              <a:tblGrid>
                <a:gridCol w="1276350"/>
                <a:gridCol w="752475"/>
                <a:gridCol w="752475"/>
              </a:tblGrid>
              <a:tr h="49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Predicted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350" y="2724150"/>
            <a:ext cx="3249900" cy="211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6314850" y="3950050"/>
            <a:ext cx="1324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AUC = 0.791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8323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Dataset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29418"/>
          <a:stretch/>
        </p:blipFill>
        <p:spPr>
          <a:xfrm>
            <a:off x="903650" y="2090886"/>
            <a:ext cx="4861100" cy="8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25222"/>
          <a:stretch/>
        </p:blipFill>
        <p:spPr>
          <a:xfrm>
            <a:off x="994975" y="3567375"/>
            <a:ext cx="4861100" cy="9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676225" y="1786050"/>
            <a:ext cx="5332200" cy="12750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591100" y="1213350"/>
            <a:ext cx="793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Provided </a:t>
            </a:r>
            <a:r>
              <a:rPr lang="en-GB">
                <a:solidFill>
                  <a:srgbClr val="666666"/>
                </a:solidFill>
              </a:rPr>
              <a:t>by Lister Hill National Center for Biomedical Communications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766550" y="179370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13777 images of healthy cells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766550" y="3338775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13777 images of infected cells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668100" y="3338775"/>
            <a:ext cx="5332200" cy="12750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6295675" y="1981675"/>
            <a:ext cx="292500" cy="2476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6875425" y="2974625"/>
            <a:ext cx="17352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133x133 pixels in average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83100" y="445025"/>
            <a:ext cx="8872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Methods</a:t>
            </a:r>
            <a:endParaRPr/>
          </a:p>
        </p:txBody>
      </p:sp>
      <p:cxnSp>
        <p:nvCxnSpPr>
          <p:cNvPr id="170" name="Google Shape;170;p26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6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41925"/>
            <a:ext cx="3910298" cy="170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6750"/>
            <a:ext cx="962429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53" y="2832000"/>
            <a:ext cx="6762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050" y="3584475"/>
            <a:ext cx="2071050" cy="2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1432050" y="3584475"/>
            <a:ext cx="279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Convolution      Pooling          FC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83100" y="445025"/>
            <a:ext cx="8872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Methods</a:t>
            </a:r>
            <a:endParaRPr/>
          </a:p>
        </p:txBody>
      </p:sp>
      <p:cxnSp>
        <p:nvCxnSpPr>
          <p:cNvPr id="183" name="Google Shape;183;p27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725" y="1786050"/>
            <a:ext cx="3814412" cy="30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41925"/>
            <a:ext cx="3910298" cy="170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16750"/>
            <a:ext cx="962429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853" y="2832000"/>
            <a:ext cx="6762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050" y="3584475"/>
            <a:ext cx="2071050" cy="2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1432050" y="3584475"/>
            <a:ext cx="279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Convolution      Pooling          FC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451425" y="292625"/>
            <a:ext cx="9144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B5394"/>
                </a:solidFill>
              </a:rPr>
              <a:t>Detecting cells infected with Malaria |</a:t>
            </a:r>
            <a:r>
              <a:rPr lang="en-GB" sz="2400"/>
              <a:t> Preprocessing</a:t>
            </a:r>
            <a:endParaRPr sz="2400"/>
          </a:p>
        </p:txBody>
      </p:sp>
      <p:cxnSp>
        <p:nvCxnSpPr>
          <p:cNvPr id="198" name="Google Shape;198;p28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8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413600" y="156195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Resized: 50x50 pixels</a:t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39719" l="0" r="38465" t="0"/>
          <a:stretch/>
        </p:blipFill>
        <p:spPr>
          <a:xfrm>
            <a:off x="733075" y="2017250"/>
            <a:ext cx="2851722" cy="2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29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9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39914" l="0" r="38248" t="0"/>
          <a:stretch/>
        </p:blipFill>
        <p:spPr>
          <a:xfrm>
            <a:off x="5247250" y="2017250"/>
            <a:ext cx="2889100" cy="2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1413600" y="156195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Resized: 50x50 pixels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382750" y="156195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Resized: 50x50 pixels + greyscale</a:t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4">
            <a:alphaModFix/>
          </a:blip>
          <a:srcRect b="39719" l="0" r="38465" t="0"/>
          <a:stretch/>
        </p:blipFill>
        <p:spPr>
          <a:xfrm>
            <a:off x="733075" y="2017250"/>
            <a:ext cx="2851722" cy="2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>
            <p:ph type="title"/>
          </p:nvPr>
        </p:nvSpPr>
        <p:spPr>
          <a:xfrm>
            <a:off x="451425" y="292625"/>
            <a:ext cx="9144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B5394"/>
                </a:solidFill>
              </a:rPr>
              <a:t>Detecting cells infected with Malaria |</a:t>
            </a:r>
            <a:r>
              <a:rPr lang="en-GB" sz="2400"/>
              <a:t> Preprocessing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375" y="3445587"/>
            <a:ext cx="2914125" cy="163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150" y="1981675"/>
            <a:ext cx="2249438" cy="14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5416150" y="156195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Normalized color histogram data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413600" y="156195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B5394"/>
                </a:solidFill>
              </a:rPr>
              <a:t>Resized: 50x50 pixels</a:t>
            </a:r>
            <a:endParaRPr sz="12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30"/>
          <p:cNvPicPr preferRelativeResize="0"/>
          <p:nvPr/>
        </p:nvPicPr>
        <p:blipFill rotWithShape="1">
          <a:blip r:embed="rId5">
            <a:alphaModFix/>
          </a:blip>
          <a:srcRect b="39719" l="0" r="38465" t="0"/>
          <a:stretch/>
        </p:blipFill>
        <p:spPr>
          <a:xfrm>
            <a:off x="733075" y="2017250"/>
            <a:ext cx="2851722" cy="2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>
            <p:ph type="title"/>
          </p:nvPr>
        </p:nvSpPr>
        <p:spPr>
          <a:xfrm>
            <a:off x="451425" y="292625"/>
            <a:ext cx="9144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B5394"/>
                </a:solidFill>
              </a:rPr>
              <a:t>Detecting cells infected with Malaria |</a:t>
            </a:r>
            <a:r>
              <a:rPr lang="en-GB" sz="2400"/>
              <a:t> Preprocessing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233" name="Google Shape;233;p31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1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50" y="1577100"/>
            <a:ext cx="35821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149900" y="1152475"/>
            <a:ext cx="4804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Motivation and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Prediction of Diabetes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Dataset</a:t>
            </a:r>
            <a:r>
              <a:rPr lang="en-GB"/>
              <a:t> and </a:t>
            </a:r>
            <a:r>
              <a:rPr lang="en-GB"/>
              <a:t>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Detecting cells infected with Malaria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Dataset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Methods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Preprocessing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242" name="Google Shape;242;p32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2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50" y="1577100"/>
            <a:ext cx="3248612" cy="30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49" y="1577100"/>
            <a:ext cx="36357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252" name="Google Shape;252;p33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3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50" y="1577100"/>
            <a:ext cx="3248612" cy="30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649" y="1577100"/>
            <a:ext cx="3248612" cy="30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50" y="1577100"/>
            <a:ext cx="36357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263" name="Google Shape;263;p34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4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50" y="1577100"/>
            <a:ext cx="3248612" cy="30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49" y="1577100"/>
            <a:ext cx="36357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273" name="Google Shape;273;p35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5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5985600" y="156195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5F06"/>
                </a:solidFill>
              </a:rPr>
              <a:t>Which kernel?</a:t>
            </a:r>
            <a:endParaRPr sz="1200">
              <a:solidFill>
                <a:srgbClr val="B45F06"/>
              </a:solidFill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4813925" y="1627875"/>
            <a:ext cx="3860100" cy="3416400"/>
          </a:xfrm>
          <a:prstGeom prst="rect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49" y="1577100"/>
            <a:ext cx="3248612" cy="30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06" y="1577100"/>
            <a:ext cx="3702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285" name="Google Shape;285;p36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6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375" y="3445575"/>
            <a:ext cx="2802299" cy="15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950" y="1981675"/>
            <a:ext cx="2249438" cy="14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/>
          <p:nvPr/>
        </p:nvSpPr>
        <p:spPr>
          <a:xfrm>
            <a:off x="5985600" y="156195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5F06"/>
                </a:solidFill>
              </a:rPr>
              <a:t>Which kernel?</a:t>
            </a:r>
            <a:endParaRPr sz="1200">
              <a:solidFill>
                <a:srgbClr val="B45F06"/>
              </a:solidFill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813925" y="1627875"/>
            <a:ext cx="3860100" cy="3416400"/>
          </a:xfrm>
          <a:prstGeom prst="rect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906" y="1577100"/>
            <a:ext cx="3702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298" name="Google Shape;298;p37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7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5285475" y="1786050"/>
            <a:ext cx="3158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Radial basis function Kernel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6" y="1577100"/>
            <a:ext cx="3702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308" name="Google Shape;308;p38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8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5742675" y="236200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5F06"/>
                </a:solidFill>
              </a:rPr>
              <a:t>How many components?</a:t>
            </a:r>
            <a:endParaRPr sz="1200">
              <a:solidFill>
                <a:srgbClr val="B45F06"/>
              </a:solidFill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5049675" y="2290950"/>
            <a:ext cx="3480300" cy="2514900"/>
          </a:xfrm>
          <a:prstGeom prst="rect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 txBox="1"/>
          <p:nvPr/>
        </p:nvSpPr>
        <p:spPr>
          <a:xfrm>
            <a:off x="5285475" y="1786050"/>
            <a:ext cx="3158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Radial basis function Kernel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6" y="1577100"/>
            <a:ext cx="3702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320" name="Google Shape;320;p39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9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5742675" y="236200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5F06"/>
                </a:solidFill>
              </a:rPr>
              <a:t>How many components?</a:t>
            </a:r>
            <a:endParaRPr sz="1200">
              <a:solidFill>
                <a:srgbClr val="B45F06"/>
              </a:solidFill>
            </a:endParaRPr>
          </a:p>
        </p:txBody>
      </p:sp>
      <p:pic>
        <p:nvPicPr>
          <p:cNvPr id="324" name="Google Shape;324;p39"/>
          <p:cNvPicPr preferRelativeResize="0"/>
          <p:nvPr/>
        </p:nvPicPr>
        <p:blipFill rotWithShape="1">
          <a:blip r:embed="rId3">
            <a:alphaModFix/>
          </a:blip>
          <a:srcRect b="0" l="0" r="0" t="7054"/>
          <a:stretch/>
        </p:blipFill>
        <p:spPr>
          <a:xfrm>
            <a:off x="5324375" y="2676824"/>
            <a:ext cx="3038850" cy="20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9"/>
          <p:cNvSpPr/>
          <p:nvPr/>
        </p:nvSpPr>
        <p:spPr>
          <a:xfrm>
            <a:off x="5049675" y="2290950"/>
            <a:ext cx="3480300" cy="2514900"/>
          </a:xfrm>
          <a:prstGeom prst="rect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 txBox="1"/>
          <p:nvPr/>
        </p:nvSpPr>
        <p:spPr>
          <a:xfrm>
            <a:off x="5285475" y="1786050"/>
            <a:ext cx="3158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Radial basis function Kernel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06" y="1577100"/>
            <a:ext cx="3702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333" name="Google Shape;333;p40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0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5742675" y="236200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5F06"/>
                </a:solidFill>
              </a:rPr>
              <a:t>How many components?</a:t>
            </a:r>
            <a:endParaRPr sz="1200">
              <a:solidFill>
                <a:srgbClr val="B45F06"/>
              </a:solidFill>
            </a:endParaRPr>
          </a:p>
        </p:txBody>
      </p:sp>
      <p:pic>
        <p:nvPicPr>
          <p:cNvPr id="337" name="Google Shape;337;p40"/>
          <p:cNvPicPr preferRelativeResize="0"/>
          <p:nvPr/>
        </p:nvPicPr>
        <p:blipFill rotWithShape="1">
          <a:blip r:embed="rId3">
            <a:alphaModFix/>
          </a:blip>
          <a:srcRect b="0" l="0" r="0" t="7054"/>
          <a:stretch/>
        </p:blipFill>
        <p:spPr>
          <a:xfrm>
            <a:off x="5324375" y="2676824"/>
            <a:ext cx="3038850" cy="20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0"/>
          <p:cNvSpPr/>
          <p:nvPr/>
        </p:nvSpPr>
        <p:spPr>
          <a:xfrm>
            <a:off x="5049675" y="2290950"/>
            <a:ext cx="3480300" cy="2514900"/>
          </a:xfrm>
          <a:prstGeom prst="rect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7271350" y="2733300"/>
            <a:ext cx="214500" cy="224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0"/>
          <p:cNvSpPr txBox="1"/>
          <p:nvPr/>
        </p:nvSpPr>
        <p:spPr>
          <a:xfrm>
            <a:off x="5285475" y="1786050"/>
            <a:ext cx="3158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Radial basis function Kernel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341" name="Google Shape;3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06" y="1577100"/>
            <a:ext cx="3702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347" name="Google Shape;347;p41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41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5285475" y="1786050"/>
            <a:ext cx="3158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Radial basis function Kernel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7 principal components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351" name="Google Shape;3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6" y="1577100"/>
            <a:ext cx="3702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and goals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357" name="Google Shape;357;p42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2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5263750" y="156195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361" name="Google Shape;361;p42"/>
          <p:cNvSpPr txBox="1"/>
          <p:nvPr/>
        </p:nvSpPr>
        <p:spPr>
          <a:xfrm>
            <a:off x="5999875" y="301985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5F06"/>
                </a:solidFill>
              </a:rPr>
              <a:t>Values of 𝝲 and C?</a:t>
            </a:r>
            <a:endParaRPr sz="1200">
              <a:solidFill>
                <a:srgbClr val="B45F06"/>
              </a:solidFill>
            </a:endParaRPr>
          </a:p>
        </p:txBody>
      </p:sp>
      <p:sp>
        <p:nvSpPr>
          <p:cNvPr id="362" name="Google Shape;362;p42"/>
          <p:cNvSpPr/>
          <p:nvPr/>
        </p:nvSpPr>
        <p:spPr>
          <a:xfrm>
            <a:off x="5017175" y="2953575"/>
            <a:ext cx="3585300" cy="1844400"/>
          </a:xfrm>
          <a:prstGeom prst="rect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 txBox="1"/>
          <p:nvPr/>
        </p:nvSpPr>
        <p:spPr>
          <a:xfrm>
            <a:off x="6295450" y="3496176"/>
            <a:ext cx="15522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45F06"/>
              </a:solidFill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5285475" y="1786050"/>
            <a:ext cx="31584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Radial basis function Kernel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7 principal components</a:t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365" name="Google Shape;3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6" y="1577100"/>
            <a:ext cx="3702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371" name="Google Shape;371;p43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43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4" name="Google Shape;374;p43"/>
          <p:cNvSpPr txBox="1"/>
          <p:nvPr/>
        </p:nvSpPr>
        <p:spPr>
          <a:xfrm>
            <a:off x="5263750" y="156195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375" name="Google Shape;375;p43"/>
          <p:cNvSpPr txBox="1"/>
          <p:nvPr/>
        </p:nvSpPr>
        <p:spPr>
          <a:xfrm>
            <a:off x="5999875" y="3019850"/>
            <a:ext cx="3158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5F06"/>
                </a:solidFill>
              </a:rPr>
              <a:t>Values of 𝝲 and C?</a:t>
            </a:r>
            <a:endParaRPr sz="1200">
              <a:solidFill>
                <a:srgbClr val="B45F06"/>
              </a:solidFill>
            </a:endParaRPr>
          </a:p>
        </p:txBody>
      </p:sp>
      <p:sp>
        <p:nvSpPr>
          <p:cNvPr id="376" name="Google Shape;376;p43"/>
          <p:cNvSpPr/>
          <p:nvPr/>
        </p:nvSpPr>
        <p:spPr>
          <a:xfrm>
            <a:off x="5017175" y="2953575"/>
            <a:ext cx="3585300" cy="1844400"/>
          </a:xfrm>
          <a:prstGeom prst="rect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3"/>
          <p:cNvSpPr/>
          <p:nvPr/>
        </p:nvSpPr>
        <p:spPr>
          <a:xfrm>
            <a:off x="5570725" y="3829175"/>
            <a:ext cx="575100" cy="26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3"/>
          <p:cNvSpPr txBox="1"/>
          <p:nvPr/>
        </p:nvSpPr>
        <p:spPr>
          <a:xfrm>
            <a:off x="6295450" y="3496176"/>
            <a:ext cx="15522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5F06"/>
                </a:solidFill>
              </a:rPr>
              <a:t>Cross-Validation:</a:t>
            </a:r>
            <a:endParaRPr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5F06"/>
                </a:solidFill>
              </a:rPr>
              <a:t>82.3% accuracy can be reached with 𝝲=1.0 and C=10.0</a:t>
            </a:r>
            <a:endParaRPr sz="1200">
              <a:solidFill>
                <a:srgbClr val="B45F06"/>
              </a:solidFill>
            </a:endParaRPr>
          </a:p>
        </p:txBody>
      </p:sp>
      <p:sp>
        <p:nvSpPr>
          <p:cNvPr id="379" name="Google Shape;379;p43"/>
          <p:cNvSpPr txBox="1"/>
          <p:nvPr/>
        </p:nvSpPr>
        <p:spPr>
          <a:xfrm>
            <a:off x="5285475" y="1786050"/>
            <a:ext cx="31584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Radial basis function Kernel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7 principal components</a:t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380" name="Google Shape;3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6" y="1577100"/>
            <a:ext cx="3702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Model</a:t>
            </a:r>
            <a:endParaRPr/>
          </a:p>
        </p:txBody>
      </p:sp>
      <p:cxnSp>
        <p:nvCxnSpPr>
          <p:cNvPr id="386" name="Google Shape;386;p44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44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9" name="Google Shape;389;p44"/>
          <p:cNvSpPr txBox="1"/>
          <p:nvPr/>
        </p:nvSpPr>
        <p:spPr>
          <a:xfrm>
            <a:off x="5285475" y="1786050"/>
            <a:ext cx="3158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</a:t>
            </a:r>
            <a:r>
              <a:rPr lang="en-GB" sz="1200">
                <a:solidFill>
                  <a:srgbClr val="0B5394"/>
                </a:solidFill>
              </a:rPr>
              <a:t>Radial basis function Kernel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7 principal components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𝝲 = 1.0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C = 10.0</a:t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390" name="Google Shape;3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6" y="1577100"/>
            <a:ext cx="37023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/>
          <p:nvPr>
            <p:ph type="title"/>
          </p:nvPr>
        </p:nvSpPr>
        <p:spPr>
          <a:xfrm>
            <a:off x="311700" y="445025"/>
            <a:ext cx="8781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Results</a:t>
            </a:r>
            <a:endParaRPr/>
          </a:p>
        </p:txBody>
      </p:sp>
      <p:cxnSp>
        <p:nvCxnSpPr>
          <p:cNvPr id="396" name="Google Shape;396;p45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5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8" name="Google Shape;398;p45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46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46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05" name="Google Shape;405;p46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06" name="Google Shape;406;p46"/>
          <p:cNvSpPr txBox="1"/>
          <p:nvPr/>
        </p:nvSpPr>
        <p:spPr>
          <a:xfrm>
            <a:off x="1124500" y="1884200"/>
            <a:ext cx="3158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test accuracy: 0.94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5658675" y="1884188"/>
            <a:ext cx="3158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test accuracy: 0.82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408" name="Google Shape;408;p46"/>
          <p:cNvSpPr txBox="1"/>
          <p:nvPr>
            <p:ph type="title"/>
          </p:nvPr>
        </p:nvSpPr>
        <p:spPr>
          <a:xfrm>
            <a:off x="311700" y="445025"/>
            <a:ext cx="8781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Results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47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47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15" name="Google Shape;415;p47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16" name="Google Shape;416;p47"/>
          <p:cNvSpPr txBox="1"/>
          <p:nvPr/>
        </p:nvSpPr>
        <p:spPr>
          <a:xfrm>
            <a:off x="1124500" y="1884200"/>
            <a:ext cx="3158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test accuracy: 0.94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417" name="Google Shape;417;p47"/>
          <p:cNvSpPr txBox="1"/>
          <p:nvPr/>
        </p:nvSpPr>
        <p:spPr>
          <a:xfrm>
            <a:off x="5658675" y="1884188"/>
            <a:ext cx="3158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test accuracy: 0.82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418" name="Google Shape;418;p47"/>
          <p:cNvSpPr txBox="1"/>
          <p:nvPr>
            <p:ph type="title"/>
          </p:nvPr>
        </p:nvSpPr>
        <p:spPr>
          <a:xfrm>
            <a:off x="311700" y="445025"/>
            <a:ext cx="8781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Results</a:t>
            </a:r>
            <a:endParaRPr/>
          </a:p>
        </p:txBody>
      </p:sp>
      <p:pic>
        <p:nvPicPr>
          <p:cNvPr id="419" name="Google Shape;4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825" y="2847300"/>
            <a:ext cx="2673719" cy="1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350" y="2847300"/>
            <a:ext cx="2662100" cy="12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" name="Google Shape;425;p48"/>
          <p:cNvCxnSpPr/>
          <p:nvPr/>
        </p:nvCxnSpPr>
        <p:spPr>
          <a:xfrm>
            <a:off x="4502950" y="1213350"/>
            <a:ext cx="0" cy="3416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48"/>
          <p:cNvSpPr txBox="1"/>
          <p:nvPr/>
        </p:nvSpPr>
        <p:spPr>
          <a:xfrm>
            <a:off x="9721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Convolutional Neural Network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27" name="Google Shape;427;p48"/>
          <p:cNvSpPr txBox="1"/>
          <p:nvPr/>
        </p:nvSpPr>
        <p:spPr>
          <a:xfrm>
            <a:off x="5522800" y="1213350"/>
            <a:ext cx="32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Support Vector Machine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28" name="Google Shape;428;p48"/>
          <p:cNvSpPr txBox="1"/>
          <p:nvPr/>
        </p:nvSpPr>
        <p:spPr>
          <a:xfrm>
            <a:off x="5658675" y="1884188"/>
            <a:ext cx="3158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test accuracy: 0.82</a:t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429" name="Google Shape;4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673" y="2908538"/>
            <a:ext cx="2999825" cy="21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50" y="2908550"/>
            <a:ext cx="2976685" cy="21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8"/>
          <p:cNvSpPr txBox="1"/>
          <p:nvPr/>
        </p:nvSpPr>
        <p:spPr>
          <a:xfrm>
            <a:off x="1124500" y="1884200"/>
            <a:ext cx="3158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test accuracy: 0.94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AUC: 0.98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5658675" y="1884188"/>
            <a:ext cx="3158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test accuracy: 0.82</a:t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→ AUC: 0.90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433" name="Google Shape;433;p48"/>
          <p:cNvSpPr txBox="1"/>
          <p:nvPr>
            <p:ph type="title"/>
          </p:nvPr>
        </p:nvSpPr>
        <p:spPr>
          <a:xfrm>
            <a:off x="311700" y="445025"/>
            <a:ext cx="8781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Detecting cells infected with Malaria |</a:t>
            </a:r>
            <a:r>
              <a:rPr lang="en-GB"/>
              <a:t> Results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650350" y="1313325"/>
            <a:ext cx="75063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Diabetes part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Accuracy of almost 80 percent → further experimentation with dataset for better feature selection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Still: Conclusion that diabetes often results from  a certain lifestyle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/>
              <a:t>Malaria part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SVM  accuracy of little over 80 percent and </a:t>
            </a:r>
            <a:r>
              <a:rPr lang="en-GB" sz="1400"/>
              <a:t>AUC of 90 percent</a:t>
            </a:r>
            <a:r>
              <a:rPr lang="en-GB" sz="1400"/>
              <a:t> → Model is not the best choice for this problem, but still useful and informative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CNN accuracy of 94 percent and AUC of 98 percent → good alternative to traditional medical diagnoses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/>
          <p:nvPr>
            <p:ph type="title"/>
          </p:nvPr>
        </p:nvSpPr>
        <p:spPr>
          <a:xfrm>
            <a:off x="1789950" y="1948350"/>
            <a:ext cx="5564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and goals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65650" y="1547925"/>
            <a:ext cx="46611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Classification based on demographic, questionnaire data and laboratory examinations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Which lifestyle choices cause diabetes?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825" y="534700"/>
            <a:ext cx="2722825" cy="20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206875" y="1170788"/>
            <a:ext cx="232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Prediction of Diabetes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and goals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65650" y="1547925"/>
            <a:ext cx="46611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Classification based on demographic, questionnaire data and laboratory examinations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Which lifestyle choices cause diabetes?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72000" y="3467142"/>
            <a:ext cx="38958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Classification of images of blood smears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Can machine learning algorithms replace traditional methods for malaria detection?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825" y="534700"/>
            <a:ext cx="2722825" cy="20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32827" l="0" r="0" t="0"/>
          <a:stretch/>
        </p:blipFill>
        <p:spPr>
          <a:xfrm>
            <a:off x="768375" y="2648275"/>
            <a:ext cx="3635225" cy="24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206875" y="1170788"/>
            <a:ext cx="232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Prediction of Diabetes</a:t>
            </a:r>
            <a:endParaRPr b="1"/>
          </a:p>
        </p:txBody>
      </p:sp>
      <p:sp>
        <p:nvSpPr>
          <p:cNvPr id="90" name="Google Shape;90;p17"/>
          <p:cNvSpPr txBox="1"/>
          <p:nvPr/>
        </p:nvSpPr>
        <p:spPr>
          <a:xfrm>
            <a:off x="5094425" y="3052988"/>
            <a:ext cx="232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Detection of Malaria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Prediction of Diabetes</a:t>
            </a:r>
            <a:r>
              <a:rPr lang="en-GB">
                <a:solidFill>
                  <a:srgbClr val="0B5394"/>
                </a:solidFill>
              </a:rPr>
              <a:t> |</a:t>
            </a:r>
            <a:r>
              <a:rPr lang="en-GB"/>
              <a:t> Dataset and methods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512775"/>
            <a:ext cx="37497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Before preprocessing: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~1700 attributes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~9000 participants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572000" y="3057125"/>
            <a:ext cx="34329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ML algorithms used: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Random forest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Support Vector Machines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Multilayer Perceptron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42150" y="2990575"/>
            <a:ext cx="36888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After preprocessing: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11 attributes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1579 entries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0" y="1512774"/>
            <a:ext cx="4069500" cy="123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">
              <a:srgbClr val="000000">
                <a:alpha val="55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Prediction of Diabetes |</a:t>
            </a:r>
            <a:r>
              <a:rPr lang="en-GB"/>
              <a:t> 3 classes case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632275" y="134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{AEA314A9-3887-4BBD-A00E-B5BCA7D67E67}</a:tableStyleId>
              </a:tblPr>
              <a:tblGrid>
                <a:gridCol w="2058225"/>
                <a:gridCol w="1832750"/>
                <a:gridCol w="2349950"/>
                <a:gridCol w="1395400"/>
              </a:tblGrid>
              <a:tr h="4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No diabetes - 0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/>
                        <a:t>Prediabetes or at risk - 1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Diabetes - 2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Glycohemoglobin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 6.0 %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6.0 - 6.5 %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&gt; 6.5 %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425" y="2313875"/>
            <a:ext cx="3845149" cy="25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Prediction of Diabetes |</a:t>
            </a:r>
            <a:r>
              <a:rPr lang="en-GB"/>
              <a:t> 3 classes case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5875"/>
            <a:ext cx="4094474" cy="2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186" y="1685876"/>
            <a:ext cx="4001940" cy="27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718100" y="1212450"/>
            <a:ext cx="3415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B5394"/>
                </a:solidFill>
              </a:rPr>
              <a:t>Feature investigation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B5394"/>
                </a:solidFill>
              </a:rPr>
              <a:t>Prediction of Diabetes |</a:t>
            </a:r>
            <a:r>
              <a:rPr lang="en-GB"/>
              <a:t> Feature importance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612" y="1307150"/>
            <a:ext cx="5676776" cy="3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