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97" r:id="rId5"/>
    <p:sldId id="293" r:id="rId6"/>
    <p:sldId id="298" r:id="rId7"/>
    <p:sldId id="299" r:id="rId8"/>
    <p:sldId id="295" r:id="rId9"/>
    <p:sldId id="294" r:id="rId10"/>
    <p:sldId id="296" r:id="rId11"/>
    <p:sldId id="259" r:id="rId12"/>
    <p:sldId id="292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680DFAD4-0255-49AE-9531-7B388C94AE45}">
          <p14:sldIdLst>
            <p14:sldId id="256"/>
            <p14:sldId id="257"/>
            <p14:sldId id="262"/>
            <p14:sldId id="297"/>
            <p14:sldId id="293"/>
            <p14:sldId id="298"/>
            <p14:sldId id="299"/>
            <p14:sldId id="295"/>
            <p14:sldId id="294"/>
            <p14:sldId id="296"/>
            <p14:sldId id="25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104" d="100"/>
          <a:sy n="104" d="100"/>
        </p:scale>
        <p:origin x="17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D3237-2FFD-4446-94CB-BC91429B8F33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5C03-85F0-4117-AE6F-E447F8601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04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1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8426" y="1"/>
            <a:ext cx="9162425" cy="397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Shape 32"/>
          <p:cNvPicPr preferRelativeResize="0"/>
          <p:nvPr/>
        </p:nvPicPr>
        <p:blipFill rotWithShape="1">
          <a:blip r:embed="rId2">
            <a:alphaModFix/>
          </a:blip>
          <a:srcRect t="23670" b="31398"/>
          <a:stretch/>
        </p:blipFill>
        <p:spPr>
          <a:xfrm>
            <a:off x="-18425" y="3972877"/>
            <a:ext cx="9180850" cy="2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1652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64008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Shape 16"/>
          <p:cNvPicPr preferRelativeResize="0"/>
          <p:nvPr/>
        </p:nvPicPr>
        <p:blipFill rotWithShape="1">
          <a:blip r:embed="rId3">
            <a:alphaModFix/>
          </a:blip>
          <a:srcRect l="5900" t="3816" r="4017" b="28510"/>
          <a:stretch/>
        </p:blipFill>
        <p:spPr>
          <a:xfrm>
            <a:off x="596326" y="465800"/>
            <a:ext cx="2761375" cy="10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47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13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1_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350"/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3376" y="1555652"/>
            <a:ext cx="2944849" cy="14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5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5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8426" y="1"/>
            <a:ext cx="9162425" cy="397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Shape 32"/>
          <p:cNvPicPr preferRelativeResize="0"/>
          <p:nvPr/>
        </p:nvPicPr>
        <p:blipFill rotWithShape="1">
          <a:blip r:embed="rId2">
            <a:alphaModFix/>
          </a:blip>
          <a:srcRect t="23670" b="31398"/>
          <a:stretch/>
        </p:blipFill>
        <p:spPr>
          <a:xfrm>
            <a:off x="-18425" y="3972877"/>
            <a:ext cx="9180850" cy="2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2"/>
            <a:ext cx="7772400" cy="5095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Shape 16"/>
          <p:cNvPicPr preferRelativeResize="0"/>
          <p:nvPr/>
        </p:nvPicPr>
        <p:blipFill rotWithShape="1">
          <a:blip r:embed="rId3">
            <a:alphaModFix/>
          </a:blip>
          <a:srcRect l="5900" t="3816" r="4017" b="28510"/>
          <a:stretch/>
        </p:blipFill>
        <p:spPr>
          <a:xfrm>
            <a:off x="596326" y="465800"/>
            <a:ext cx="2761375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89"/>
            <a:ext cx="7772400" cy="709613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3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2"/>
            <a:ext cx="4038600" cy="5059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2"/>
            <a:ext cx="4038600" cy="5059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46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8541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2"/>
            <a:ext cx="4040188" cy="46021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78541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2"/>
            <a:ext cx="4041775" cy="46021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40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46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8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38200"/>
            <a:ext cx="30083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2"/>
            <a:ext cx="5111750" cy="5287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81202"/>
            <a:ext cx="3008313" cy="41449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1"/>
            <a:ext cx="5486400" cy="38131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33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ED8A-4D19-475F-B43F-1BDBF332AF7A}" type="datetimeFigureOut">
              <a:rPr lang="en-ID" smtClean="0"/>
              <a:t>5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sp>
        <p:nvSpPr>
          <p:cNvPr id="7" name="Shape 9"/>
          <p:cNvSpPr/>
          <p:nvPr/>
        </p:nvSpPr>
        <p:spPr>
          <a:xfrm>
            <a:off x="0" y="0"/>
            <a:ext cx="9144000" cy="7167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350"/>
          </a:p>
        </p:txBody>
      </p:sp>
      <p:pic>
        <p:nvPicPr>
          <p:cNvPr id="8" name="Shape 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92901" y="2"/>
            <a:ext cx="1551100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886" y="0"/>
            <a:ext cx="7337715" cy="71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28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3NBPHA5co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72B4-69A5-411A-80C1-2A908D7C2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CA8D6-9E9B-484B-8C53-C6FCE6209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79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1FB1-D88D-C600-9B41-A31FE4A5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65A5-7E21-3972-6C3F-F03337A9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0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99B-9D9C-435B-8DE5-62F2AC91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7E42-3331-4070-BB87-E59E32A6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hlinkClick r:id="rId2"/>
              </a:rPr>
              <a:t>https</a:t>
            </a:r>
            <a:r>
              <a:rPr lang="en-ID" dirty="0">
                <a:hlinkClick r:id="rId2"/>
              </a:rPr>
              <a:t>://www.youtube.com/watch?v</a:t>
            </a:r>
            <a:r>
              <a:rPr lang="en-ID">
                <a:hlinkClick r:id="rId2"/>
              </a:rPr>
              <a:t>=I3NBPHA5coo</a:t>
            </a:r>
            <a:endParaRPr lang="en-ID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758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4F272-12E0-4BBD-BCC2-A5FDB1E49860}"/>
              </a:ext>
            </a:extLst>
          </p:cNvPr>
          <p:cNvSpPr txBox="1"/>
          <p:nvPr/>
        </p:nvSpPr>
        <p:spPr>
          <a:xfrm>
            <a:off x="3106993" y="3075057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en-ID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027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REST Drawbacks</a:t>
            </a:r>
          </a:p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  <a:p>
            <a:r>
              <a:rPr lang="en-US" dirty="0" err="1"/>
              <a:t>Graphql</a:t>
            </a:r>
            <a:r>
              <a:rPr lang="en-US" dirty="0"/>
              <a:t> Schema</a:t>
            </a:r>
          </a:p>
          <a:p>
            <a:r>
              <a:rPr lang="en-US" dirty="0"/>
              <a:t>Ideas for migrating Rest to 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9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75E-968F-44DD-B4BA-F09FB85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916D-B75F-49E1-A72A-CF0BA6C6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5092"/>
            <a:ext cx="8229600" cy="57634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/>
              <a:t>GraphQL</a:t>
            </a:r>
            <a:r>
              <a:rPr lang="en-US" dirty="0"/>
              <a:t> is a query language for APIs 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B0604020202020204" pitchFamily="2" charset="0"/>
              </a:rPr>
              <a:t>and a runtime for fulfilling those queries with your existing data</a:t>
            </a: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marL="0" indent="0" algn="l">
              <a:buNone/>
            </a:pPr>
            <a:endParaRPr lang="en-ID" dirty="0"/>
          </a:p>
          <a:p>
            <a:pPr marL="0" indent="0" algn="l">
              <a:buNone/>
            </a:pP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CDF0B6-A983-43C4-3D90-7494DE6E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3" y="1694234"/>
            <a:ext cx="6919647" cy="2018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3F8BCE-AF57-0DA3-0E58-9F052CBA4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3" y="1550608"/>
            <a:ext cx="6919647" cy="49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6EE0-5DCA-3321-5B21-1E41A97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u="none" strike="noStrike" baseline="0" dirty="0">
                <a:latin typeface="LiberationSerif-Bold"/>
              </a:rPr>
              <a:t>Design Principles of </a:t>
            </a:r>
            <a:r>
              <a:rPr lang="en-ID" b="1" i="0" u="none" strike="noStrike" baseline="0" dirty="0" err="1">
                <a:latin typeface="LiberationSerif-Bold"/>
              </a:rPr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BC20-849C-708D-8141-B8D76D2A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0" i="0" u="none" strike="noStrike" baseline="0" dirty="0">
                <a:latin typeface="LiberationSerif"/>
              </a:rPr>
              <a:t>Hierarchical</a:t>
            </a:r>
            <a:endParaRPr lang="en-US" sz="2800" b="1" i="0" u="none" strike="noStrike" baseline="0" dirty="0">
              <a:latin typeface="LiberationSerif"/>
            </a:endParaRPr>
          </a:p>
          <a:p>
            <a:r>
              <a:rPr lang="en-US" sz="2800" dirty="0">
                <a:latin typeface="LiberationSerif"/>
              </a:rPr>
              <a:t>Product Centric</a:t>
            </a:r>
          </a:p>
          <a:p>
            <a:r>
              <a:rPr lang="en-US" sz="2800" dirty="0">
                <a:latin typeface="LiberationSerif"/>
              </a:rPr>
              <a:t>Strong Typing</a:t>
            </a:r>
          </a:p>
          <a:p>
            <a:r>
              <a:rPr lang="en-US" sz="2800" dirty="0">
                <a:latin typeface="LiberationSerif"/>
              </a:rPr>
              <a:t>Client –specified queries</a:t>
            </a:r>
          </a:p>
          <a:p>
            <a:r>
              <a:rPr lang="en-US" sz="2800" dirty="0" err="1">
                <a:latin typeface="LiberationSerif"/>
              </a:rPr>
              <a:t>Instropectives</a:t>
            </a:r>
            <a:endParaRPr lang="en-ID" sz="28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2717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982133"/>
            <a:ext cx="8549793" cy="4469740"/>
          </a:xfrm>
        </p:spPr>
        <p:txBody>
          <a:bodyPr/>
          <a:lstStyle/>
          <a:p>
            <a:r>
              <a:rPr lang="en-US" dirty="0" err="1"/>
              <a:t>Overfetching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9E427-B5CA-B7CD-186F-5348C5FA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7" y="1575666"/>
            <a:ext cx="2463879" cy="4420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6BD7B-0F43-C2D9-E490-D87DA6B3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11" y="2727036"/>
            <a:ext cx="4025916" cy="153823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C4A842C-D2BB-F2B6-2361-A738E44F1A91}"/>
              </a:ext>
            </a:extLst>
          </p:cNvPr>
          <p:cNvSpPr/>
          <p:nvPr/>
        </p:nvSpPr>
        <p:spPr>
          <a:xfrm>
            <a:off x="3657600" y="3429000"/>
            <a:ext cx="914400" cy="200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4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A1CD-3715-46E8-F483-7DEBEF05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AD96-6E42-1083-EB09-21F2A91F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Underfetching</a:t>
            </a:r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BC2DC-C1A5-97F7-37A8-4AB584BA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7" y="1629480"/>
            <a:ext cx="2463879" cy="4420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6A4DB-47BB-3DFB-AA71-618C8700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96" y="2166347"/>
            <a:ext cx="4382571" cy="3346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6BCF1-E3D9-CBEF-D183-4F36265D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87" y="4165600"/>
            <a:ext cx="2486372" cy="2575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3B9EE1B-CD00-B395-ED89-F89EB19B33C6}"/>
              </a:ext>
            </a:extLst>
          </p:cNvPr>
          <p:cNvSpPr/>
          <p:nvPr/>
        </p:nvSpPr>
        <p:spPr>
          <a:xfrm>
            <a:off x="3644880" y="2955637"/>
            <a:ext cx="742393" cy="40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1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BCF-C78F-79AC-E87C-00ED11A8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1399-76B5-53B4-84AA-F79BA972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1109"/>
          </a:xfrm>
        </p:spPr>
        <p:txBody>
          <a:bodyPr/>
          <a:lstStyle/>
          <a:p>
            <a:r>
              <a:rPr lang="en-US" dirty="0"/>
              <a:t>Managing REST endpoint</a:t>
            </a:r>
          </a:p>
          <a:p>
            <a:endParaRPr lang="en-US" dirty="0"/>
          </a:p>
          <a:p>
            <a:pPr marL="0" indent="0">
              <a:buNone/>
            </a:pPr>
            <a:endParaRPr lang="en-ID" dirty="0">
              <a:latin typeface="+mj-lt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F12EF7E-2922-AC74-C9C7-3F49EDAE2090}"/>
              </a:ext>
            </a:extLst>
          </p:cNvPr>
          <p:cNvSpPr/>
          <p:nvPr/>
        </p:nvSpPr>
        <p:spPr>
          <a:xfrm>
            <a:off x="4336473" y="3558381"/>
            <a:ext cx="471054" cy="671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83FD05-084F-CFF5-EDCE-F5CEA97F92F4}"/>
              </a:ext>
            </a:extLst>
          </p:cNvPr>
          <p:cNvSpPr txBox="1">
            <a:spLocks/>
          </p:cNvSpPr>
          <p:nvPr/>
        </p:nvSpPr>
        <p:spPr>
          <a:xfrm>
            <a:off x="711488" y="4562908"/>
            <a:ext cx="7721024" cy="9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latin typeface="+mj-lt"/>
              </a:rPr>
              <a:t>POST /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graphql</a:t>
            </a:r>
            <a:endParaRPr lang="en-ID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5FCD3B-F7D7-92A0-94AE-E901D2E7CA9B}"/>
              </a:ext>
            </a:extLst>
          </p:cNvPr>
          <p:cNvSpPr txBox="1">
            <a:spLocks/>
          </p:cNvSpPr>
          <p:nvPr/>
        </p:nvSpPr>
        <p:spPr>
          <a:xfrm>
            <a:off x="711488" y="1884362"/>
            <a:ext cx="7721024" cy="114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dirty="0">
                <a:latin typeface="+mj-lt"/>
              </a:rPr>
              <a:t>GET /</a:t>
            </a:r>
            <a:r>
              <a:rPr lang="en-ID" dirty="0" err="1">
                <a:latin typeface="+mj-lt"/>
              </a:rPr>
              <a:t>api</a:t>
            </a:r>
            <a:r>
              <a:rPr lang="en-ID" dirty="0">
                <a:latin typeface="+mj-lt"/>
              </a:rPr>
              <a:t>/character/{id}</a:t>
            </a:r>
          </a:p>
          <a:p>
            <a:pPr marL="0" indent="0" algn="ctr">
              <a:buNone/>
            </a:pPr>
            <a:r>
              <a:rPr lang="en-ID" dirty="0">
                <a:latin typeface="+mj-lt"/>
              </a:rPr>
              <a:t>GET </a:t>
            </a:r>
            <a:r>
              <a:rPr lang="en-ID" b="0" i="0" u="none" strike="noStrike" baseline="0" dirty="0">
                <a:latin typeface="+mj-lt"/>
              </a:rPr>
              <a:t>/</a:t>
            </a:r>
            <a:r>
              <a:rPr lang="en-ID" b="0" i="0" u="none" strike="noStrike" baseline="0" dirty="0" err="1">
                <a:latin typeface="+mj-lt"/>
              </a:rPr>
              <a:t>api</a:t>
            </a:r>
            <a:r>
              <a:rPr lang="en-ID" b="0" i="0" u="none" strike="noStrike" baseline="0" dirty="0">
                <a:latin typeface="+mj-lt"/>
              </a:rPr>
              <a:t>/character-summary</a:t>
            </a:r>
            <a:endParaRPr lang="en-ID" dirty="0">
              <a:latin typeface="+mj-lt"/>
            </a:endParaRPr>
          </a:p>
          <a:p>
            <a:pPr marL="0" indent="0" algn="ctr">
              <a:buNone/>
            </a:pPr>
            <a:r>
              <a:rPr lang="en-ID" dirty="0">
                <a:latin typeface="+mj-lt"/>
              </a:rPr>
              <a:t>GET </a:t>
            </a:r>
            <a:r>
              <a:rPr lang="en-ID" b="0" i="0" u="none" strike="noStrike" baseline="0" dirty="0">
                <a:latin typeface="+mj-lt"/>
              </a:rPr>
              <a:t>/</a:t>
            </a:r>
            <a:r>
              <a:rPr lang="en-ID" b="0" i="0" u="none" strike="noStrike" baseline="0" dirty="0" err="1">
                <a:latin typeface="+mj-lt"/>
              </a:rPr>
              <a:t>api</a:t>
            </a:r>
            <a:r>
              <a:rPr lang="en-ID" b="0" i="0" u="none" strike="noStrike" baseline="0" dirty="0">
                <a:latin typeface="+mj-lt"/>
              </a:rPr>
              <a:t>/character-details-with-film-title</a:t>
            </a:r>
          </a:p>
        </p:txBody>
      </p:sp>
    </p:spTree>
    <p:extLst>
      <p:ext uri="{BB962C8B-B14F-4D97-AF65-F5344CB8AC3E}">
        <p14:creationId xmlns:p14="http://schemas.microsoft.com/office/powerpoint/2010/main" val="418847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Graphql</a:t>
            </a:r>
            <a:r>
              <a:rPr lang="en-US" dirty="0"/>
              <a:t> has 3 root types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7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r>
              <a:rPr lang="en-US" dirty="0"/>
              <a:t>Defining Types</a:t>
            </a:r>
          </a:p>
          <a:p>
            <a:r>
              <a:rPr lang="en-US" dirty="0"/>
              <a:t>Connection and Lists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Mutations</a:t>
            </a:r>
          </a:p>
          <a:p>
            <a:r>
              <a:rPr lang="en-US" dirty="0"/>
              <a:t>Input Types</a:t>
            </a:r>
          </a:p>
          <a:p>
            <a:r>
              <a:rPr lang="en-US" dirty="0"/>
              <a:t>Return Types</a:t>
            </a:r>
          </a:p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499318771"/>
      </p:ext>
    </p:extLst>
  </p:cSld>
  <p:clrMapOvr>
    <a:masterClrMapping/>
  </p:clrMapOvr>
</p:sld>
</file>

<file path=ppt/theme/theme1.xml><?xml version="1.0" encoding="utf-8"?>
<a:theme xmlns:a="http://schemas.openxmlformats.org/drawingml/2006/main" name="blib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ibli" id="{F360CEFD-02C4-4CEE-9EF5-3FB8FBED3834}" vid="{9DE8E5D5-8BC7-4FC3-B8A3-51352AD900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blibli</Template>
  <TotalTime>1682</TotalTime>
  <Words>143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LiberationSerif</vt:lpstr>
      <vt:lpstr>LiberationSerif-Bold</vt:lpstr>
      <vt:lpstr>Roboto</vt:lpstr>
      <vt:lpstr>blibli</vt:lpstr>
      <vt:lpstr>Learning Graphql</vt:lpstr>
      <vt:lpstr>Overview</vt:lpstr>
      <vt:lpstr>What is Graphql?</vt:lpstr>
      <vt:lpstr>Design Principles of GraphQL</vt:lpstr>
      <vt:lpstr>REST Drawbacks that solved by Graphql</vt:lpstr>
      <vt:lpstr>REST Drawbacks that solved by Graphql</vt:lpstr>
      <vt:lpstr>REST Drawbacks that solved by Graphql</vt:lpstr>
      <vt:lpstr>Graphql Query</vt:lpstr>
      <vt:lpstr>Graphql Schema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Elvira Pratiwi</dc:creator>
  <cp:lastModifiedBy>Elvira Pratiwi</cp:lastModifiedBy>
  <cp:revision>70</cp:revision>
  <dcterms:created xsi:type="dcterms:W3CDTF">2021-03-17T17:49:07Z</dcterms:created>
  <dcterms:modified xsi:type="dcterms:W3CDTF">2022-06-04T19:27:21Z</dcterms:modified>
</cp:coreProperties>
</file>