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62" r:id="rId4"/>
    <p:sldId id="297" r:id="rId5"/>
    <p:sldId id="293" r:id="rId6"/>
    <p:sldId id="298" r:id="rId7"/>
    <p:sldId id="299" r:id="rId8"/>
    <p:sldId id="294" r:id="rId9"/>
    <p:sldId id="300" r:id="rId10"/>
    <p:sldId id="302" r:id="rId11"/>
    <p:sldId id="303" r:id="rId12"/>
    <p:sldId id="304" r:id="rId13"/>
    <p:sldId id="305" r:id="rId14"/>
    <p:sldId id="295" r:id="rId15"/>
    <p:sldId id="306" r:id="rId16"/>
    <p:sldId id="307" r:id="rId17"/>
    <p:sldId id="308" r:id="rId18"/>
    <p:sldId id="309" r:id="rId19"/>
    <p:sldId id="296" r:id="rId20"/>
    <p:sldId id="259" r:id="rId21"/>
    <p:sldId id="292" r:id="rId22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521415D9-36F7-43E2-AB2F-B90AF26B5E84}">
      <p14:sectionLst xmlns:p14="http://schemas.microsoft.com/office/powerpoint/2010/main">
        <p14:section name="Default Section" id="{680DFAD4-0255-49AE-9531-7B388C94AE45}">
          <p14:sldIdLst>
            <p14:sldId id="256"/>
            <p14:sldId id="257"/>
            <p14:sldId id="262"/>
            <p14:sldId id="297"/>
            <p14:sldId id="293"/>
            <p14:sldId id="298"/>
            <p14:sldId id="299"/>
            <p14:sldId id="294"/>
            <p14:sldId id="300"/>
            <p14:sldId id="302"/>
            <p14:sldId id="303"/>
            <p14:sldId id="304"/>
            <p14:sldId id="305"/>
            <p14:sldId id="295"/>
            <p14:sldId id="306"/>
            <p14:sldId id="307"/>
            <p14:sldId id="308"/>
            <p14:sldId id="309"/>
            <p14:sldId id="296"/>
            <p14:sldId id="259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vira Pratiwi" initials="EP" lastIdx="1" clrIdx="0">
    <p:extLst>
      <p:ext uri="{19B8F6BF-5375-455C-9EA6-DF929625EA0E}">
        <p15:presenceInfo xmlns:p15="http://schemas.microsoft.com/office/powerpoint/2012/main" userId="bfc313c76387c12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588" autoAdjust="0"/>
  </p:normalViewPr>
  <p:slideViewPr>
    <p:cSldViewPr snapToGrid="0">
      <p:cViewPr varScale="1">
        <p:scale>
          <a:sx n="93" d="100"/>
          <a:sy n="93" d="100"/>
        </p:scale>
        <p:origin x="15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D3237-2FFD-4446-94CB-BC91429B8F33}" type="datetimeFigureOut">
              <a:rPr lang="en-ID" smtClean="0"/>
              <a:t>13 Jun 2022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C45C03-85F0-4117-AE6F-E447F86010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1047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45C03-85F0-4117-AE6F-E447F860109C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42137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45C03-85F0-4117-AE6F-E447F860109C}" type="slidenum">
              <a:rPr lang="en-ID" smtClean="0"/>
              <a:t>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22719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45C03-85F0-4117-AE6F-E447F860109C}" type="slidenum">
              <a:rPr lang="en-ID" smtClean="0"/>
              <a:t>10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83355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8426" y="1"/>
            <a:ext cx="9162425" cy="3972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8" name="Shape 32"/>
          <p:cNvPicPr preferRelativeResize="0"/>
          <p:nvPr/>
        </p:nvPicPr>
        <p:blipFill rotWithShape="1">
          <a:blip r:embed="rId2">
            <a:alphaModFix/>
          </a:blip>
          <a:srcRect t="23670" b="31398"/>
          <a:stretch/>
        </p:blipFill>
        <p:spPr>
          <a:xfrm>
            <a:off x="-18425" y="3972877"/>
            <a:ext cx="9180850" cy="28847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2"/>
            <a:ext cx="7772400" cy="11652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048000"/>
            <a:ext cx="6400800" cy="6858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ED8A-4D19-475F-B43F-1BDBF332AF7A}" type="datetimeFigureOut">
              <a:rPr lang="en-ID" smtClean="0"/>
              <a:t>13 Jun 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1B9D2-F580-4797-B2CB-5419DC2665A5}" type="slidenum">
              <a:rPr lang="en-ID" smtClean="0"/>
              <a:t>‹#›</a:t>
            </a:fld>
            <a:endParaRPr lang="en-ID"/>
          </a:p>
        </p:txBody>
      </p:sp>
      <p:pic>
        <p:nvPicPr>
          <p:cNvPr id="9" name="Shape 16"/>
          <p:cNvPicPr preferRelativeResize="0"/>
          <p:nvPr/>
        </p:nvPicPr>
        <p:blipFill rotWithShape="1">
          <a:blip r:embed="rId3">
            <a:alphaModFix/>
          </a:blip>
          <a:srcRect l="5900" t="3816" r="4017" b="28510"/>
          <a:stretch/>
        </p:blipFill>
        <p:spPr>
          <a:xfrm>
            <a:off x="596326" y="465800"/>
            <a:ext cx="2761375" cy="1019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6472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ED8A-4D19-475F-B43F-1BDBF332AF7A}" type="datetimeFigureOut">
              <a:rPr lang="en-ID" smtClean="0"/>
              <a:t>13 Jun 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1B9D2-F580-4797-B2CB-5419DC2665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0627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90600"/>
            <a:ext cx="2057400" cy="5135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90600"/>
            <a:ext cx="6019800" cy="51355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ED8A-4D19-475F-B43F-1BDBF332AF7A}" type="datetimeFigureOut">
              <a:rPr lang="en-ID" smtClean="0"/>
              <a:t>13 Jun 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1B9D2-F580-4797-B2CB-5419DC2665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72130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1_Title and Two 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8BD2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350"/>
          </a:p>
        </p:txBody>
      </p:sp>
      <p:pic>
        <p:nvPicPr>
          <p:cNvPr id="19" name="Shape 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23376" y="1555652"/>
            <a:ext cx="2944849" cy="14466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2572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ED8A-4D19-475F-B43F-1BDBF332AF7A}" type="datetimeFigureOut">
              <a:rPr lang="en-ID" smtClean="0"/>
              <a:t>13 Jun 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1B9D2-F580-4797-B2CB-5419DC2665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60556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8426" y="1"/>
            <a:ext cx="9162425" cy="3972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9" name="Shape 32"/>
          <p:cNvPicPr preferRelativeResize="0"/>
          <p:nvPr/>
        </p:nvPicPr>
        <p:blipFill rotWithShape="1">
          <a:blip r:embed="rId2">
            <a:alphaModFix/>
          </a:blip>
          <a:srcRect t="23670" b="31398"/>
          <a:stretch/>
        </p:blipFill>
        <p:spPr>
          <a:xfrm>
            <a:off x="-18425" y="3972877"/>
            <a:ext cx="9180850" cy="28847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362202"/>
            <a:ext cx="7772400" cy="5095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ED8A-4D19-475F-B43F-1BDBF332AF7A}" type="datetimeFigureOut">
              <a:rPr lang="en-ID" smtClean="0"/>
              <a:t>13 Jun 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1B9D2-F580-4797-B2CB-5419DC2665A5}" type="slidenum">
              <a:rPr lang="en-ID" smtClean="0"/>
              <a:t>‹#›</a:t>
            </a:fld>
            <a:endParaRPr lang="en-ID"/>
          </a:p>
        </p:txBody>
      </p:sp>
      <p:pic>
        <p:nvPicPr>
          <p:cNvPr id="8" name="Shape 16"/>
          <p:cNvPicPr preferRelativeResize="0"/>
          <p:nvPr/>
        </p:nvPicPr>
        <p:blipFill rotWithShape="1">
          <a:blip r:embed="rId3">
            <a:alphaModFix/>
          </a:blip>
          <a:srcRect l="5900" t="3816" r="4017" b="28510"/>
          <a:stretch/>
        </p:blipFill>
        <p:spPr>
          <a:xfrm>
            <a:off x="596326" y="465800"/>
            <a:ext cx="2761375" cy="10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871789"/>
            <a:ext cx="7772400" cy="709613"/>
          </a:xfrm>
        </p:spPr>
        <p:txBody>
          <a:bodyPr anchor="t"/>
          <a:lstStyle>
            <a:lvl1pPr algn="l">
              <a:defRPr sz="3000" b="1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139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2"/>
            <a:ext cx="4038600" cy="50593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2"/>
            <a:ext cx="4038600" cy="50593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ED8A-4D19-475F-B43F-1BDBF332AF7A}" type="datetimeFigureOut">
              <a:rPr lang="en-ID" smtClean="0"/>
              <a:t>13 Jun 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1B9D2-F580-4797-B2CB-5419DC2665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2146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78541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24002"/>
            <a:ext cx="4040188" cy="4602163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78541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524002"/>
            <a:ext cx="4041775" cy="4602163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ED8A-4D19-475F-B43F-1BDBF332AF7A}" type="datetimeFigureOut">
              <a:rPr lang="en-ID" smtClean="0"/>
              <a:t>13 Jun 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1B9D2-F580-4797-B2CB-5419DC2665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11408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ED8A-4D19-475F-B43F-1BDBF332AF7A}" type="datetimeFigureOut">
              <a:rPr lang="en-ID" smtClean="0"/>
              <a:t>13 Jun 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1B9D2-F580-4797-B2CB-5419DC2665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44666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ED8A-4D19-475F-B43F-1BDBF332AF7A}" type="datetimeFigureOut">
              <a:rPr lang="en-ID" smtClean="0"/>
              <a:t>13 Jun 2022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1B9D2-F580-4797-B2CB-5419DC2665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75833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838200"/>
            <a:ext cx="3008313" cy="114300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38202"/>
            <a:ext cx="5111750" cy="528796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981202"/>
            <a:ext cx="3008313" cy="41449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ED8A-4D19-475F-B43F-1BDBF332AF7A}" type="datetimeFigureOut">
              <a:rPr lang="en-ID" smtClean="0"/>
              <a:t>13 Jun 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1B9D2-F580-4797-B2CB-5419DC2665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7477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14401"/>
            <a:ext cx="5486400" cy="381317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ED8A-4D19-475F-B43F-1BDBF332AF7A}" type="datetimeFigureOut">
              <a:rPr lang="en-ID" smtClean="0"/>
              <a:t>13 Jun 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1B9D2-F580-4797-B2CB-5419DC2665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3333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2ED8A-4D19-475F-B43F-1BDBF332AF7A}" type="datetimeFigureOut">
              <a:rPr lang="en-ID" smtClean="0"/>
              <a:t>13 Jun 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1B9D2-F580-4797-B2CB-5419DC2665A5}" type="slidenum">
              <a:rPr lang="en-ID" smtClean="0"/>
              <a:t>‹#›</a:t>
            </a:fld>
            <a:endParaRPr lang="en-ID"/>
          </a:p>
        </p:txBody>
      </p:sp>
      <p:sp>
        <p:nvSpPr>
          <p:cNvPr id="7" name="Shape 9"/>
          <p:cNvSpPr/>
          <p:nvPr/>
        </p:nvSpPr>
        <p:spPr>
          <a:xfrm>
            <a:off x="0" y="0"/>
            <a:ext cx="9144000" cy="716700"/>
          </a:xfrm>
          <a:prstGeom prst="rect">
            <a:avLst/>
          </a:prstGeom>
          <a:solidFill>
            <a:srgbClr val="008BD2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350"/>
          </a:p>
        </p:txBody>
      </p:sp>
      <p:pic>
        <p:nvPicPr>
          <p:cNvPr id="8" name="Shape 1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592901" y="2"/>
            <a:ext cx="1551100" cy="7619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886" y="0"/>
            <a:ext cx="7337715" cy="716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0288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685800" rtl="0" eaLnBrk="1" latinLnBrk="0" hangingPunct="1">
        <a:spcBef>
          <a:spcPct val="0"/>
        </a:spcBef>
        <a:buNone/>
        <a:defRPr sz="2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3NBPHA5coo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772B4-69A5-411A-80C1-2A908D7C2B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</a:t>
            </a:r>
            <a:r>
              <a:rPr lang="en-US" dirty="0" err="1"/>
              <a:t>Graphql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CCA8D6-9E9B-484B-8C53-C6FCE62093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98794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4926C-6501-4682-52C4-EF0229E32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Graphql</a:t>
            </a:r>
            <a:r>
              <a:rPr lang="en-US" dirty="0"/>
              <a:t> Schema – Connection and Lists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FB1D7-A4CC-8DFD-0A87-8D6EBC287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1"/>
            <a:ext cx="3724507" cy="470210"/>
          </a:xfrm>
        </p:spPr>
        <p:txBody>
          <a:bodyPr/>
          <a:lstStyle/>
          <a:p>
            <a:r>
              <a:rPr lang="en-US" dirty="0"/>
              <a:t>One to one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50761E-1DA7-446F-A790-A3D543EB5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374" y="899759"/>
            <a:ext cx="3591426" cy="50584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A25B57-867F-118E-A8F0-E2C0989F0D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5374" y="899759"/>
            <a:ext cx="3258005" cy="2105319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32FEDC-532C-90EB-90F9-99E6D9EABB5B}"/>
              </a:ext>
            </a:extLst>
          </p:cNvPr>
          <p:cNvSpPr txBox="1">
            <a:spLocks/>
          </p:cNvSpPr>
          <p:nvPr/>
        </p:nvSpPr>
        <p:spPr>
          <a:xfrm>
            <a:off x="457200" y="1549542"/>
            <a:ext cx="3724507" cy="470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One to many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0B6A35D-6B20-B32C-1521-ED3C23F75EAD}"/>
              </a:ext>
            </a:extLst>
          </p:cNvPr>
          <p:cNvSpPr txBox="1">
            <a:spLocks/>
          </p:cNvSpPr>
          <p:nvPr/>
        </p:nvSpPr>
        <p:spPr>
          <a:xfrm>
            <a:off x="457200" y="2108483"/>
            <a:ext cx="3724507" cy="470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Many to many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3AA8B2-64C8-84A8-F785-2E1380D72A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2005" y="859190"/>
            <a:ext cx="3524742" cy="3439005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D534C9F-D787-3268-B0BA-E464EA6463E5}"/>
              </a:ext>
            </a:extLst>
          </p:cNvPr>
          <p:cNvSpPr txBox="1">
            <a:spLocks/>
          </p:cNvSpPr>
          <p:nvPr/>
        </p:nvSpPr>
        <p:spPr>
          <a:xfrm>
            <a:off x="457200" y="2667424"/>
            <a:ext cx="3724507" cy="470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9EE1015-6664-4F1F-7C63-A74888C57B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9114" y="859190"/>
            <a:ext cx="5106113" cy="5468113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3438121-C520-A9D2-DF7A-733E76075AE4}"/>
              </a:ext>
            </a:extLst>
          </p:cNvPr>
          <p:cNvSpPr txBox="1">
            <a:spLocks/>
          </p:cNvSpPr>
          <p:nvPr/>
        </p:nvSpPr>
        <p:spPr>
          <a:xfrm>
            <a:off x="457200" y="3226365"/>
            <a:ext cx="3724507" cy="470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Interface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04697FD-CF7C-A38E-CFC7-FB2A83A4AC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3525" y="859190"/>
            <a:ext cx="3619499" cy="586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938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" grpId="0"/>
      <p:bldP spid="7" grpId="0"/>
      <p:bldP spid="11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72387-9796-F01F-5C4F-3EB2B60F2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Graphql</a:t>
            </a:r>
            <a:r>
              <a:rPr lang="en-US" dirty="0"/>
              <a:t> Schema – Query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E2D9EB-4900-B499-DC04-208C9F5A5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9406" y="3605284"/>
            <a:ext cx="3526288" cy="16112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2F5713-C39E-8DAB-2CCC-069FC8D55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406" y="1264865"/>
            <a:ext cx="3526288" cy="19558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8245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72387-9796-F01F-5C4F-3EB2B60F2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Graphql</a:t>
            </a:r>
            <a:r>
              <a:rPr lang="en-US" dirty="0"/>
              <a:t> Schema – Mutations</a:t>
            </a:r>
            <a:endParaRPr lang="en-ID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4F34CA5-8423-C8D3-9EEA-8F7E1E0F3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6462B6C-08B3-BF74-90FD-CC9BE70F8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942" y="1082111"/>
            <a:ext cx="4544059" cy="19814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BF8699F-CAAE-3221-73E6-BBF2DC47F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42" y="3429000"/>
            <a:ext cx="4447965" cy="25299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4243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72387-9796-F01F-5C4F-3EB2B60F2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Graphql</a:t>
            </a:r>
            <a:r>
              <a:rPr lang="en-US" dirty="0"/>
              <a:t> Schema – Subscriptions</a:t>
            </a:r>
            <a:endParaRPr lang="en-ID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4F34CA5-8423-C8D3-9EEA-8F7E1E0F3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CF8751-147C-8D07-863F-9B82A6FD0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90600"/>
            <a:ext cx="5744196" cy="163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018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60B86-8C34-438D-B2B2-78CBD0366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Graphql</a:t>
            </a:r>
            <a:r>
              <a:rPr lang="en-US" dirty="0"/>
              <a:t>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3A6D3-C65D-41BF-A728-0AD416FA6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982133"/>
            <a:ext cx="8314267" cy="369260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Graphql</a:t>
            </a:r>
            <a:r>
              <a:rPr lang="en-US" dirty="0"/>
              <a:t> has 3 root types</a:t>
            </a:r>
          </a:p>
          <a:p>
            <a:r>
              <a:rPr lang="en-US" dirty="0"/>
              <a:t>Query</a:t>
            </a:r>
          </a:p>
          <a:p>
            <a:r>
              <a:rPr lang="en-US" dirty="0"/>
              <a:t>Mutation</a:t>
            </a:r>
          </a:p>
          <a:p>
            <a:r>
              <a:rPr lang="en-US" dirty="0"/>
              <a:t>Subscription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175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9A2D2-C1D5-39CA-379F-C8B401FB0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types – Query</a:t>
            </a:r>
            <a:endParaRPr lang="en-ID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08CFD4E-7F0C-9D7E-CA47-76F40A0EBC75}"/>
              </a:ext>
            </a:extLst>
          </p:cNvPr>
          <p:cNvGrpSpPr/>
          <p:nvPr/>
        </p:nvGrpSpPr>
        <p:grpSpPr>
          <a:xfrm>
            <a:off x="396174" y="828331"/>
            <a:ext cx="2733692" cy="2756359"/>
            <a:chOff x="390420" y="950981"/>
            <a:chExt cx="2733692" cy="2756359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2EC0B97-CAB4-2099-CCF9-7F5350E34D9E}"/>
                </a:ext>
              </a:extLst>
            </p:cNvPr>
            <p:cNvGrpSpPr/>
            <p:nvPr/>
          </p:nvGrpSpPr>
          <p:grpSpPr>
            <a:xfrm>
              <a:off x="438892" y="1124181"/>
              <a:ext cx="2636748" cy="2583159"/>
              <a:chOff x="487362" y="1124182"/>
              <a:chExt cx="2636748" cy="2583159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D4521DBF-94AB-1C96-E8DF-983F82016BD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b="81256"/>
              <a:stretch/>
            </p:blipFill>
            <p:spPr>
              <a:xfrm>
                <a:off x="487362" y="1124182"/>
                <a:ext cx="2636748" cy="904207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939836D0-D9AF-801F-837F-7F24B1BE948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65942"/>
              <a:stretch/>
            </p:blipFill>
            <p:spPr>
              <a:xfrm>
                <a:off x="487362" y="2064429"/>
                <a:ext cx="2636748" cy="1642912"/>
              </a:xfrm>
              <a:prstGeom prst="rect">
                <a:avLst/>
              </a:prstGeom>
            </p:spPr>
          </p:pic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53FA7EB-3071-27C0-04F0-21909E13B295}"/>
                </a:ext>
              </a:extLst>
            </p:cNvPr>
            <p:cNvSpPr/>
            <p:nvPr/>
          </p:nvSpPr>
          <p:spPr>
            <a:xfrm>
              <a:off x="390420" y="950981"/>
              <a:ext cx="2733692" cy="2743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68975BB-5C35-CC51-66C5-2F57269BD720}"/>
              </a:ext>
            </a:extLst>
          </p:cNvPr>
          <p:cNvGrpSpPr/>
          <p:nvPr/>
        </p:nvGrpSpPr>
        <p:grpSpPr>
          <a:xfrm>
            <a:off x="3477202" y="828331"/>
            <a:ext cx="2566325" cy="5534411"/>
            <a:chOff x="6090313" y="845841"/>
            <a:chExt cx="2566325" cy="5534411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C4D620B-BC16-67A0-E1D1-5A96056930BA}"/>
                </a:ext>
              </a:extLst>
            </p:cNvPr>
            <p:cNvGrpSpPr/>
            <p:nvPr/>
          </p:nvGrpSpPr>
          <p:grpSpPr>
            <a:xfrm>
              <a:off x="6090313" y="845841"/>
              <a:ext cx="2566325" cy="5403353"/>
              <a:chOff x="6090313" y="845841"/>
              <a:chExt cx="2566325" cy="5403353"/>
            </a:xfrm>
          </p:grpSpPr>
          <p:pic>
            <p:nvPicPr>
              <p:cNvPr id="21" name="Content Placeholder 10">
                <a:extLst>
                  <a:ext uri="{FF2B5EF4-FFF2-40B4-BE49-F238E27FC236}">
                    <a16:creationId xmlns:a16="http://schemas.microsoft.com/office/drawing/2014/main" id="{CBC3E165-5EBD-9101-F1DA-E35DD6FA49F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86422"/>
              <a:stretch/>
            </p:blipFill>
            <p:spPr>
              <a:xfrm>
                <a:off x="6240889" y="845841"/>
                <a:ext cx="2415749" cy="556682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9A08BCC1-BC3D-B503-1BB7-5F176663420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72984"/>
              <a:stretch/>
            </p:blipFill>
            <p:spPr>
              <a:xfrm>
                <a:off x="6240888" y="1454509"/>
                <a:ext cx="2415749" cy="1107644"/>
              </a:xfrm>
              <a:prstGeom prst="rect">
                <a:avLst/>
              </a:prstGeom>
            </p:spPr>
          </p:pic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2CD4EDDE-9116-F86B-AB46-7B9EAFC841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90313" y="2614139"/>
                <a:ext cx="2377646" cy="3635055"/>
              </a:xfrm>
              <a:prstGeom prst="rect">
                <a:avLst/>
              </a:prstGeom>
            </p:spPr>
          </p:pic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6E2A91-1C96-CC89-C2EC-28B092955FF3}"/>
                </a:ext>
              </a:extLst>
            </p:cNvPr>
            <p:cNvSpPr/>
            <p:nvPr/>
          </p:nvSpPr>
          <p:spPr>
            <a:xfrm>
              <a:off x="6090313" y="845841"/>
              <a:ext cx="2566324" cy="55344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E7F54ED-1732-0CB2-71AB-B164743BD381}"/>
              </a:ext>
            </a:extLst>
          </p:cNvPr>
          <p:cNvGrpSpPr/>
          <p:nvPr/>
        </p:nvGrpSpPr>
        <p:grpSpPr>
          <a:xfrm>
            <a:off x="6384161" y="828331"/>
            <a:ext cx="2148107" cy="2098898"/>
            <a:chOff x="6020656" y="828331"/>
            <a:chExt cx="2148107" cy="2098898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DCB74380-78C0-4209-AE0D-DA9FC9B964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29764" y="1006822"/>
              <a:ext cx="1729890" cy="1920406"/>
            </a:xfrm>
            <a:prstGeom prst="rect">
              <a:avLst/>
            </a:prstGeom>
          </p:spPr>
        </p:pic>
        <p:sp>
          <p:nvSpPr>
            <p:cNvPr id="36" name="Flowchart: Process 35">
              <a:extLst>
                <a:ext uri="{FF2B5EF4-FFF2-40B4-BE49-F238E27FC236}">
                  <a16:creationId xmlns:a16="http://schemas.microsoft.com/office/drawing/2014/main" id="{91B36BBF-6E98-2A2F-43FA-E713FBCCBCEE}"/>
                </a:ext>
              </a:extLst>
            </p:cNvPr>
            <p:cNvSpPr/>
            <p:nvPr/>
          </p:nvSpPr>
          <p:spPr>
            <a:xfrm>
              <a:off x="6020656" y="828331"/>
              <a:ext cx="2148107" cy="209889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B68C81F-D360-86FC-CF32-8BD2D2B01023}"/>
              </a:ext>
            </a:extLst>
          </p:cNvPr>
          <p:cNvGrpSpPr/>
          <p:nvPr/>
        </p:nvGrpSpPr>
        <p:grpSpPr>
          <a:xfrm>
            <a:off x="6390862" y="3105719"/>
            <a:ext cx="2190586" cy="2949196"/>
            <a:chOff x="6396231" y="3109716"/>
            <a:chExt cx="2190586" cy="2949196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D2C5CDB-4718-350E-3591-D42B8BA013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45411" y="3109716"/>
              <a:ext cx="2141406" cy="2949196"/>
            </a:xfrm>
            <a:prstGeom prst="rect">
              <a:avLst/>
            </a:prstGeom>
          </p:spPr>
        </p:pic>
        <p:sp>
          <p:nvSpPr>
            <p:cNvPr id="37" name="Flowchart: Process 36">
              <a:extLst>
                <a:ext uri="{FF2B5EF4-FFF2-40B4-BE49-F238E27FC236}">
                  <a16:creationId xmlns:a16="http://schemas.microsoft.com/office/drawing/2014/main" id="{F93FED9A-45BC-09BF-73A5-7F4FABB9D510}"/>
                </a:ext>
              </a:extLst>
            </p:cNvPr>
            <p:cNvSpPr/>
            <p:nvPr/>
          </p:nvSpPr>
          <p:spPr>
            <a:xfrm>
              <a:off x="6396231" y="3137507"/>
              <a:ext cx="2141406" cy="2842901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361286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53B51-9812-ACDC-2ED6-A6A7C57CC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Type - Mutation</a:t>
            </a:r>
            <a:endParaRPr lang="en-ID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2F061BA-DAEA-D0D4-07A5-FCEF994655A6}"/>
              </a:ext>
            </a:extLst>
          </p:cNvPr>
          <p:cNvGrpSpPr/>
          <p:nvPr/>
        </p:nvGrpSpPr>
        <p:grpSpPr>
          <a:xfrm>
            <a:off x="334262" y="1233685"/>
            <a:ext cx="3806725" cy="2750120"/>
            <a:chOff x="683585" y="1089846"/>
            <a:chExt cx="3806725" cy="275012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76950E7-0C0E-19A8-738A-CFEDEC5702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3585" y="1674745"/>
              <a:ext cx="3806725" cy="2165221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6CC0D87-4411-F1C6-9C13-8D709EBF3D34}"/>
                </a:ext>
              </a:extLst>
            </p:cNvPr>
            <p:cNvSpPr txBox="1"/>
            <p:nvPr/>
          </p:nvSpPr>
          <p:spPr>
            <a:xfrm>
              <a:off x="2004896" y="1089846"/>
              <a:ext cx="11641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n-lt"/>
                </a:rPr>
                <a:t>Schema</a:t>
              </a:r>
              <a:endParaRPr lang="en-ID" sz="2400" dirty="0">
                <a:latin typeface="+mn-lt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A6A4F07-FA21-5FAF-DBBB-A6F284663473}"/>
              </a:ext>
            </a:extLst>
          </p:cNvPr>
          <p:cNvGrpSpPr/>
          <p:nvPr/>
        </p:nvGrpSpPr>
        <p:grpSpPr>
          <a:xfrm>
            <a:off x="4875438" y="1315879"/>
            <a:ext cx="3749365" cy="2770725"/>
            <a:chOff x="5060373" y="1213080"/>
            <a:chExt cx="3749365" cy="277072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8FB99A3-6042-D690-E725-3871762375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60373" y="1674745"/>
              <a:ext cx="3749365" cy="230906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87AB5BE-A4B6-E998-1BE8-E9562CA376BF}"/>
                </a:ext>
              </a:extLst>
            </p:cNvPr>
            <p:cNvSpPr txBox="1"/>
            <p:nvPr/>
          </p:nvSpPr>
          <p:spPr>
            <a:xfrm>
              <a:off x="6458001" y="1213080"/>
              <a:ext cx="9541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n-lt"/>
                </a:rPr>
                <a:t>Query</a:t>
              </a:r>
              <a:endParaRPr lang="en-ID" sz="24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3240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53B51-9812-ACDC-2ED6-A6A7C57CC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Type - Subscription</a:t>
            </a:r>
            <a:endParaRPr lang="en-ID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FD975B8-1A3C-C7DC-0F93-8A8AA6CFFD6E}"/>
              </a:ext>
            </a:extLst>
          </p:cNvPr>
          <p:cNvGrpSpPr/>
          <p:nvPr/>
        </p:nvGrpSpPr>
        <p:grpSpPr>
          <a:xfrm>
            <a:off x="580488" y="1321334"/>
            <a:ext cx="4279187" cy="1683087"/>
            <a:chOff x="457199" y="1033657"/>
            <a:chExt cx="4279187" cy="168308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43BF365-03AD-C784-B23E-F497A98ABB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199" y="1495322"/>
              <a:ext cx="4279187" cy="1221422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04F7976-B41D-63B8-827C-B424C062B9E3}"/>
                </a:ext>
              </a:extLst>
            </p:cNvPr>
            <p:cNvSpPr txBox="1"/>
            <p:nvPr/>
          </p:nvSpPr>
          <p:spPr>
            <a:xfrm>
              <a:off x="2014741" y="1033657"/>
              <a:ext cx="11641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n-lt"/>
                </a:rPr>
                <a:t>Schema</a:t>
              </a:r>
              <a:endParaRPr lang="en-ID" sz="2400" dirty="0">
                <a:latin typeface="+mn-lt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AA9E938-C5F2-49DF-EEA3-880B9929D2B3}"/>
              </a:ext>
            </a:extLst>
          </p:cNvPr>
          <p:cNvGrpSpPr/>
          <p:nvPr/>
        </p:nvGrpSpPr>
        <p:grpSpPr>
          <a:xfrm>
            <a:off x="5230479" y="1321334"/>
            <a:ext cx="3162574" cy="2839311"/>
            <a:chOff x="5251027" y="1353933"/>
            <a:chExt cx="3162574" cy="283931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5C1C042-D345-FADD-F1CA-B40B21090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51027" y="1815598"/>
              <a:ext cx="3162574" cy="2377646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A3F9F0C-40B5-B5B8-6CD2-52CF03060105}"/>
                </a:ext>
              </a:extLst>
            </p:cNvPr>
            <p:cNvSpPr txBox="1"/>
            <p:nvPr/>
          </p:nvSpPr>
          <p:spPr>
            <a:xfrm>
              <a:off x="6250263" y="1353933"/>
              <a:ext cx="9541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n-lt"/>
                </a:rPr>
                <a:t>Query</a:t>
              </a:r>
              <a:endParaRPr lang="en-ID" sz="24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4605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4C5ED-CD5B-84DC-A7B8-A14C090C7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09CD8-AB1E-2EA9-98B0-AA3876A0A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Request Timeout</a:t>
            </a:r>
          </a:p>
          <a:p>
            <a:r>
              <a:rPr lang="en-US" dirty="0"/>
              <a:t>Data Limitations </a:t>
            </a:r>
          </a:p>
          <a:p>
            <a:r>
              <a:rPr lang="en-US" dirty="0"/>
              <a:t>Limiting Query Depth</a:t>
            </a:r>
          </a:p>
          <a:p>
            <a:r>
              <a:rPr lang="en-US" dirty="0"/>
              <a:t>Limiting Query Complexity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58489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D1FB1-D88D-C600-9B41-A31FE4A5A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065A5-7E21-3972-6C3F-F03337A9E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DEMO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3108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60B86-8C34-438D-B2B2-78CBD0366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3A6D3-C65D-41BF-A728-0AD416FA6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982133"/>
            <a:ext cx="8314267" cy="4469740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Graphql</a:t>
            </a:r>
            <a:r>
              <a:rPr lang="en-US" dirty="0"/>
              <a:t>?</a:t>
            </a:r>
          </a:p>
          <a:p>
            <a:r>
              <a:rPr lang="en-US" dirty="0"/>
              <a:t>REST Drawbacks that solved by </a:t>
            </a:r>
            <a:r>
              <a:rPr lang="en-US" dirty="0" err="1"/>
              <a:t>Graphql</a:t>
            </a:r>
            <a:endParaRPr lang="en-US" dirty="0"/>
          </a:p>
          <a:p>
            <a:r>
              <a:rPr lang="en-US" dirty="0" err="1"/>
              <a:t>Graphql</a:t>
            </a:r>
            <a:r>
              <a:rPr lang="en-US" dirty="0"/>
              <a:t> Query</a:t>
            </a:r>
          </a:p>
          <a:p>
            <a:r>
              <a:rPr lang="en-US" dirty="0" err="1"/>
              <a:t>Graphql</a:t>
            </a:r>
            <a:r>
              <a:rPr lang="en-US" dirty="0"/>
              <a:t> Schema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03091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D99B-9D9C-435B-8DE5-62F2AC911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B7E42-3331-4070-BB87-E59E32A6D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>
                <a:hlinkClick r:id="rId2"/>
              </a:rPr>
              <a:t>https://www.youtube.com/watch?v=I3NBPHA5coo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57580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14F272-12E0-4BBD-BCC2-A5FDB1E49860}"/>
              </a:ext>
            </a:extLst>
          </p:cNvPr>
          <p:cNvSpPr txBox="1"/>
          <p:nvPr/>
        </p:nvSpPr>
        <p:spPr>
          <a:xfrm>
            <a:off x="3106993" y="3075057"/>
            <a:ext cx="2682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+mj-lt"/>
              </a:rPr>
              <a:t>THANK YOU</a:t>
            </a:r>
            <a:endParaRPr lang="en-ID" sz="4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10276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CB75E-968F-44DD-B4BA-F09FB85BD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Graphql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F916D-B75F-49E1-A72A-CF0BA6C63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85092"/>
            <a:ext cx="8229600" cy="576349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dirty="0" err="1"/>
              <a:t>GraphQL</a:t>
            </a:r>
            <a:r>
              <a:rPr lang="en-US" dirty="0"/>
              <a:t> is a query language for APIs </a:t>
            </a:r>
            <a:r>
              <a:rPr lang="en-US" b="0" i="0" dirty="0">
                <a:solidFill>
                  <a:srgbClr val="202020"/>
                </a:solidFill>
                <a:effectLst/>
                <a:latin typeface="Roboto" panose="020B0604020202020204" pitchFamily="2" charset="0"/>
              </a:rPr>
              <a:t>and a runtime for fulfilling those queries with your existing data</a:t>
            </a:r>
          </a:p>
          <a:p>
            <a:pPr algn="l"/>
            <a:endParaRPr lang="en-US" dirty="0">
              <a:solidFill>
                <a:srgbClr val="202020"/>
              </a:solidFill>
              <a:latin typeface="Roboto" panose="020B0604020202020204" pitchFamily="2" charset="0"/>
            </a:endParaRPr>
          </a:p>
          <a:p>
            <a:pPr algn="l"/>
            <a:endParaRPr lang="en-US" b="0" i="0" dirty="0">
              <a:solidFill>
                <a:srgbClr val="202020"/>
              </a:solidFill>
              <a:effectLst/>
              <a:latin typeface="Roboto" panose="020B0604020202020204" pitchFamily="2" charset="0"/>
            </a:endParaRPr>
          </a:p>
          <a:p>
            <a:pPr algn="l"/>
            <a:endParaRPr lang="en-US" dirty="0">
              <a:solidFill>
                <a:srgbClr val="202020"/>
              </a:solidFill>
              <a:latin typeface="Roboto" panose="020B0604020202020204" pitchFamily="2" charset="0"/>
            </a:endParaRPr>
          </a:p>
          <a:p>
            <a:pPr algn="l"/>
            <a:endParaRPr lang="en-US" b="0" i="0" dirty="0">
              <a:solidFill>
                <a:srgbClr val="202020"/>
              </a:solidFill>
              <a:effectLst/>
              <a:latin typeface="Roboto" panose="020B0604020202020204" pitchFamily="2" charset="0"/>
            </a:endParaRPr>
          </a:p>
          <a:p>
            <a:pPr algn="l"/>
            <a:endParaRPr lang="en-US" dirty="0">
              <a:solidFill>
                <a:srgbClr val="202020"/>
              </a:solidFill>
              <a:latin typeface="Roboto" panose="020B0604020202020204" pitchFamily="2" charset="0"/>
            </a:endParaRPr>
          </a:p>
          <a:p>
            <a:pPr algn="l"/>
            <a:endParaRPr lang="en-US" b="0" i="0" dirty="0">
              <a:solidFill>
                <a:srgbClr val="202020"/>
              </a:solidFill>
              <a:effectLst/>
              <a:latin typeface="Roboto" panose="020B0604020202020204" pitchFamily="2" charset="0"/>
            </a:endParaRPr>
          </a:p>
          <a:p>
            <a:pPr algn="l"/>
            <a:endParaRPr lang="en-US" dirty="0">
              <a:solidFill>
                <a:srgbClr val="202020"/>
              </a:solidFill>
              <a:latin typeface="Roboto" panose="020B0604020202020204" pitchFamily="2" charset="0"/>
            </a:endParaRPr>
          </a:p>
          <a:p>
            <a:pPr algn="l"/>
            <a:endParaRPr lang="en-US" b="0" i="0" dirty="0">
              <a:solidFill>
                <a:srgbClr val="202020"/>
              </a:solidFill>
              <a:effectLst/>
              <a:latin typeface="Roboto" panose="020B0604020202020204" pitchFamily="2" charset="0"/>
            </a:endParaRPr>
          </a:p>
          <a:p>
            <a:pPr algn="l"/>
            <a:endParaRPr lang="en-US" dirty="0">
              <a:solidFill>
                <a:srgbClr val="202020"/>
              </a:solidFill>
              <a:latin typeface="Roboto" panose="020B0604020202020204" pitchFamily="2" charset="0"/>
            </a:endParaRPr>
          </a:p>
          <a:p>
            <a:pPr algn="l"/>
            <a:endParaRPr lang="en-US" b="0" i="0" dirty="0">
              <a:solidFill>
                <a:srgbClr val="202020"/>
              </a:solidFill>
              <a:effectLst/>
              <a:latin typeface="Roboto" panose="020B0604020202020204" pitchFamily="2" charset="0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202020"/>
              </a:solidFill>
              <a:effectLst/>
              <a:latin typeface="Roboto" panose="020B0604020202020204" pitchFamily="2" charset="0"/>
            </a:endParaRPr>
          </a:p>
          <a:p>
            <a:pPr algn="l"/>
            <a:endParaRPr lang="en-ID" dirty="0"/>
          </a:p>
          <a:p>
            <a:pPr algn="l"/>
            <a:endParaRPr lang="en-ID" dirty="0"/>
          </a:p>
          <a:p>
            <a:pPr algn="l"/>
            <a:endParaRPr lang="en-ID" dirty="0"/>
          </a:p>
          <a:p>
            <a:pPr algn="l"/>
            <a:endParaRPr lang="en-ID" dirty="0"/>
          </a:p>
          <a:p>
            <a:pPr algn="l"/>
            <a:endParaRPr lang="en-ID" dirty="0"/>
          </a:p>
          <a:p>
            <a:pPr marL="0" indent="0" algn="l">
              <a:buNone/>
            </a:pPr>
            <a:endParaRPr lang="en-ID" dirty="0"/>
          </a:p>
          <a:p>
            <a:pPr marL="0" indent="0" algn="l">
              <a:buNone/>
            </a:pPr>
            <a:endParaRPr lang="en-ID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CDF0B6-A983-43C4-3D90-7494DE6E3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793" y="1694234"/>
            <a:ext cx="6919647" cy="20187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3F8BCE-AF57-0DA3-0E58-9F052CBA47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793" y="1550608"/>
            <a:ext cx="6919647" cy="492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65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B6EE0-5DCA-3321-5B21-1E41A9781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b="1" i="0" u="none" strike="noStrike" baseline="0" dirty="0">
                <a:latin typeface="LiberationSerif-Bold"/>
              </a:rPr>
              <a:t>Design Principles of </a:t>
            </a:r>
            <a:r>
              <a:rPr lang="en-ID" b="1" i="0" u="none" strike="noStrike" baseline="0" dirty="0" err="1">
                <a:latin typeface="LiberationSerif-Bold"/>
              </a:rPr>
              <a:t>Graphql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4BC20-849C-708D-8141-B8D76D2AD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2800" b="0" i="0" u="none" strike="noStrike" baseline="0" dirty="0">
                <a:latin typeface="LiberationSerif"/>
              </a:rPr>
              <a:t>Hierarchical</a:t>
            </a:r>
            <a:endParaRPr lang="en-US" sz="2800" b="1" i="0" u="none" strike="noStrike" baseline="0" dirty="0">
              <a:latin typeface="LiberationSerif"/>
            </a:endParaRPr>
          </a:p>
          <a:p>
            <a:r>
              <a:rPr lang="en-US" sz="2800" dirty="0">
                <a:latin typeface="LiberationSerif"/>
              </a:rPr>
              <a:t>Product Centric</a:t>
            </a:r>
          </a:p>
          <a:p>
            <a:r>
              <a:rPr lang="en-US" sz="2800" dirty="0">
                <a:latin typeface="LiberationSerif"/>
              </a:rPr>
              <a:t>Strong Typing</a:t>
            </a:r>
          </a:p>
          <a:p>
            <a:r>
              <a:rPr lang="en-US" sz="2800" dirty="0">
                <a:latin typeface="LiberationSerif"/>
              </a:rPr>
              <a:t>Client –specified queries</a:t>
            </a:r>
          </a:p>
          <a:p>
            <a:r>
              <a:rPr lang="en-US" sz="2800" dirty="0" err="1">
                <a:latin typeface="LiberationSerif"/>
              </a:rPr>
              <a:t>Instropectives</a:t>
            </a:r>
            <a:endParaRPr lang="en-ID" sz="2800" dirty="0">
              <a:latin typeface="LiberationSerif"/>
            </a:endParaRPr>
          </a:p>
        </p:txBody>
      </p:sp>
    </p:spTree>
    <p:extLst>
      <p:ext uri="{BB962C8B-B14F-4D97-AF65-F5344CB8AC3E}">
        <p14:creationId xmlns:p14="http://schemas.microsoft.com/office/powerpoint/2010/main" val="1271778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60B86-8C34-438D-B2B2-78CBD0366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Drawbacks that solved by </a:t>
            </a:r>
            <a:r>
              <a:rPr lang="en-US" dirty="0" err="1"/>
              <a:t>Graphql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3A6D3-C65D-41BF-A728-0AD416FA6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673" y="982133"/>
            <a:ext cx="8549793" cy="4469740"/>
          </a:xfrm>
        </p:spPr>
        <p:txBody>
          <a:bodyPr/>
          <a:lstStyle/>
          <a:p>
            <a:r>
              <a:rPr lang="en-US" dirty="0" err="1"/>
              <a:t>Overfetching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9E427-B5CA-B7CD-186F-5348C5FAC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97" y="1575666"/>
            <a:ext cx="2463879" cy="44202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A6BD7B-0F43-C2D9-E490-D87DA6B3E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411" y="2727036"/>
            <a:ext cx="4025916" cy="1538239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1C4A842C-D2BB-F2B6-2361-A738E44F1A91}"/>
              </a:ext>
            </a:extLst>
          </p:cNvPr>
          <p:cNvSpPr/>
          <p:nvPr/>
        </p:nvSpPr>
        <p:spPr>
          <a:xfrm>
            <a:off x="3657600" y="3429000"/>
            <a:ext cx="914400" cy="200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52470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0A1CD-3715-46E8-F483-7DEBEF05B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Drawbacks that solved by </a:t>
            </a:r>
            <a:r>
              <a:rPr lang="en-US" dirty="0" err="1"/>
              <a:t>Graphql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7AD96-6E42-1083-EB09-21F2A91F0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Underfetching</a:t>
            </a:r>
            <a:endParaRPr lang="en-US" dirty="0"/>
          </a:p>
          <a:p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0BC2DC-C1A5-97F7-37A8-4AB584BA7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27" y="1629480"/>
            <a:ext cx="2463879" cy="44202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66A4DB-47BB-3DFB-AA71-618C87003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0396" y="2166347"/>
            <a:ext cx="4382571" cy="33465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A6BCF1-E3D9-CBEF-D183-4F36265DE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7887" y="4165600"/>
            <a:ext cx="2486372" cy="25754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93B9EE1B-CD00-B395-ED89-F89EB19B33C6}"/>
              </a:ext>
            </a:extLst>
          </p:cNvPr>
          <p:cNvSpPr/>
          <p:nvPr/>
        </p:nvSpPr>
        <p:spPr>
          <a:xfrm>
            <a:off x="3644880" y="2955637"/>
            <a:ext cx="742393" cy="4036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5618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7FBCF-C78F-79AC-E87C-00ED11A82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Drawbacks that solved by </a:t>
            </a:r>
            <a:r>
              <a:rPr lang="en-US" dirty="0" err="1"/>
              <a:t>Graphql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21399-76B5-53B4-84AA-F79BA9728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1109"/>
          </a:xfrm>
        </p:spPr>
        <p:txBody>
          <a:bodyPr/>
          <a:lstStyle/>
          <a:p>
            <a:r>
              <a:rPr lang="en-US" dirty="0"/>
              <a:t>Managing REST endpoint</a:t>
            </a:r>
          </a:p>
          <a:p>
            <a:endParaRPr lang="en-US" dirty="0"/>
          </a:p>
          <a:p>
            <a:pPr marL="0" indent="0">
              <a:buNone/>
            </a:pPr>
            <a:endParaRPr lang="en-ID" dirty="0">
              <a:latin typeface="+mj-lt"/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2F12EF7E-2922-AC74-C9C7-3F49EDAE2090}"/>
              </a:ext>
            </a:extLst>
          </p:cNvPr>
          <p:cNvSpPr/>
          <p:nvPr/>
        </p:nvSpPr>
        <p:spPr>
          <a:xfrm>
            <a:off x="4336473" y="3558381"/>
            <a:ext cx="471054" cy="6718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983FD05-084F-CFF5-EDCE-F5CEA97F92F4}"/>
              </a:ext>
            </a:extLst>
          </p:cNvPr>
          <p:cNvSpPr txBox="1">
            <a:spLocks/>
          </p:cNvSpPr>
          <p:nvPr/>
        </p:nvSpPr>
        <p:spPr>
          <a:xfrm>
            <a:off x="711488" y="4562908"/>
            <a:ext cx="7721024" cy="942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>
                <a:latin typeface="+mj-lt"/>
              </a:rPr>
              <a:t>POST /</a:t>
            </a:r>
            <a:r>
              <a:rPr lang="en-US" dirty="0" err="1">
                <a:latin typeface="+mj-lt"/>
              </a:rPr>
              <a:t>api</a:t>
            </a:r>
            <a:r>
              <a:rPr lang="en-US" dirty="0">
                <a:latin typeface="+mj-lt"/>
              </a:rPr>
              <a:t>/</a:t>
            </a:r>
            <a:r>
              <a:rPr lang="en-US" dirty="0" err="1">
                <a:latin typeface="+mj-lt"/>
              </a:rPr>
              <a:t>graphql</a:t>
            </a:r>
            <a:endParaRPr lang="en-ID" dirty="0">
              <a:latin typeface="+mj-lt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65FCD3B-F7D7-92A0-94AE-E901D2E7CA9B}"/>
              </a:ext>
            </a:extLst>
          </p:cNvPr>
          <p:cNvSpPr txBox="1">
            <a:spLocks/>
          </p:cNvSpPr>
          <p:nvPr/>
        </p:nvSpPr>
        <p:spPr>
          <a:xfrm>
            <a:off x="711488" y="1884362"/>
            <a:ext cx="7721024" cy="11417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D" dirty="0">
                <a:latin typeface="+mj-lt"/>
              </a:rPr>
              <a:t>GET /</a:t>
            </a:r>
            <a:r>
              <a:rPr lang="en-ID" dirty="0" err="1">
                <a:latin typeface="+mj-lt"/>
              </a:rPr>
              <a:t>api</a:t>
            </a:r>
            <a:r>
              <a:rPr lang="en-ID" dirty="0">
                <a:latin typeface="+mj-lt"/>
              </a:rPr>
              <a:t>/character/{id}</a:t>
            </a:r>
          </a:p>
          <a:p>
            <a:pPr marL="0" indent="0" algn="ctr">
              <a:buNone/>
            </a:pPr>
            <a:r>
              <a:rPr lang="en-ID" dirty="0">
                <a:latin typeface="+mj-lt"/>
              </a:rPr>
              <a:t>GET </a:t>
            </a:r>
            <a:r>
              <a:rPr lang="en-ID" b="0" i="0" u="none" strike="noStrike" baseline="0" dirty="0">
                <a:latin typeface="+mj-lt"/>
              </a:rPr>
              <a:t>/</a:t>
            </a:r>
            <a:r>
              <a:rPr lang="en-ID" b="0" i="0" u="none" strike="noStrike" baseline="0" dirty="0" err="1">
                <a:latin typeface="+mj-lt"/>
              </a:rPr>
              <a:t>api</a:t>
            </a:r>
            <a:r>
              <a:rPr lang="en-ID" b="0" i="0" u="none" strike="noStrike" baseline="0" dirty="0">
                <a:latin typeface="+mj-lt"/>
              </a:rPr>
              <a:t>/character-summary</a:t>
            </a:r>
            <a:endParaRPr lang="en-ID" dirty="0">
              <a:latin typeface="+mj-lt"/>
            </a:endParaRPr>
          </a:p>
          <a:p>
            <a:pPr marL="0" indent="0" algn="ctr">
              <a:buNone/>
            </a:pPr>
            <a:r>
              <a:rPr lang="en-ID" dirty="0">
                <a:latin typeface="+mj-lt"/>
              </a:rPr>
              <a:t>GET </a:t>
            </a:r>
            <a:r>
              <a:rPr lang="en-ID" b="0" i="0" u="none" strike="noStrike" baseline="0" dirty="0">
                <a:latin typeface="+mj-lt"/>
              </a:rPr>
              <a:t>/</a:t>
            </a:r>
            <a:r>
              <a:rPr lang="en-ID" b="0" i="0" u="none" strike="noStrike" baseline="0" dirty="0" err="1">
                <a:latin typeface="+mj-lt"/>
              </a:rPr>
              <a:t>api</a:t>
            </a:r>
            <a:r>
              <a:rPr lang="en-ID" b="0" i="0" u="none" strike="noStrike" baseline="0" dirty="0">
                <a:latin typeface="+mj-lt"/>
              </a:rPr>
              <a:t>/character-details-with-film-title</a:t>
            </a:r>
          </a:p>
        </p:txBody>
      </p:sp>
    </p:spTree>
    <p:extLst>
      <p:ext uri="{BB962C8B-B14F-4D97-AF65-F5344CB8AC3E}">
        <p14:creationId xmlns:p14="http://schemas.microsoft.com/office/powerpoint/2010/main" val="4188473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60B86-8C34-438D-B2B2-78CBD0366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Graphql</a:t>
            </a:r>
            <a:r>
              <a:rPr lang="en-US" dirty="0"/>
              <a:t> Schema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3A6D3-C65D-41BF-A728-0AD416FA6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982133"/>
            <a:ext cx="8314267" cy="44697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</a:t>
            </a:r>
            <a:r>
              <a:rPr lang="en-US" dirty="0" err="1"/>
              <a:t>Graphql</a:t>
            </a:r>
            <a:r>
              <a:rPr lang="en-US" dirty="0"/>
              <a:t> instead of looking at APIs as a collection of REST endpoints, we are going to begin looking at APIs as collection of types (schema)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0" i="0" dirty="0" err="1">
                <a:effectLst/>
                <a:latin typeface="+mj-lt"/>
              </a:rPr>
              <a:t>GraphQL</a:t>
            </a:r>
            <a:r>
              <a:rPr lang="en-US" b="0" i="0" dirty="0">
                <a:effectLst/>
                <a:latin typeface="+mj-lt"/>
              </a:rPr>
              <a:t> has its own type system that’s used to define the </a:t>
            </a:r>
            <a:r>
              <a:rPr lang="en-US" b="0" dirty="0">
                <a:effectLst/>
                <a:latin typeface="+mj-lt"/>
              </a:rPr>
              <a:t>schema</a:t>
            </a:r>
            <a:r>
              <a:rPr lang="en-US" b="0" i="0" dirty="0">
                <a:effectLst/>
                <a:latin typeface="+mj-lt"/>
              </a:rPr>
              <a:t> of an API. The syntax for writing schemas is called </a:t>
            </a:r>
            <a:r>
              <a:rPr lang="en-US" b="0" i="0" u="none" strike="noStrike" dirty="0">
                <a:effectLst/>
                <a:latin typeface="+mj-lt"/>
              </a:rPr>
              <a:t>Schema Definition Language</a:t>
            </a:r>
            <a:r>
              <a:rPr lang="en-US" b="0" i="0" dirty="0">
                <a:effectLst/>
                <a:latin typeface="+mj-lt"/>
              </a:rPr>
              <a:t> (SDL).</a:t>
            </a:r>
            <a:r>
              <a:rPr lang="en-US" dirty="0">
                <a:latin typeface="+mj-lt"/>
              </a:rPr>
              <a:t> </a:t>
            </a:r>
            <a:endParaRPr lang="en-ID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318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4926C-6501-4682-52C4-EF0229E32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Graphql</a:t>
            </a:r>
            <a:r>
              <a:rPr lang="en-US" dirty="0"/>
              <a:t> Schema – Defining Types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FB1D7-A4CC-8DFD-0A87-8D6EBC287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5053982" cy="5135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Type is the core unit of any </a:t>
            </a:r>
            <a:r>
              <a:rPr lang="en-US" dirty="0" err="1"/>
              <a:t>graphql</a:t>
            </a:r>
            <a:r>
              <a:rPr lang="en-US" dirty="0"/>
              <a:t> schema</a:t>
            </a:r>
          </a:p>
          <a:p>
            <a:r>
              <a:rPr lang="en-US" dirty="0"/>
              <a:t>Object types and fields</a:t>
            </a:r>
          </a:p>
          <a:p>
            <a:r>
              <a:rPr lang="en-US" dirty="0"/>
              <a:t>Scalar Types</a:t>
            </a:r>
          </a:p>
          <a:p>
            <a:pPr lvl="1"/>
            <a:r>
              <a:rPr lang="en-US" dirty="0"/>
              <a:t>Int</a:t>
            </a:r>
          </a:p>
          <a:p>
            <a:pPr lvl="1"/>
            <a:r>
              <a:rPr lang="en-US" dirty="0"/>
              <a:t>Float</a:t>
            </a:r>
          </a:p>
          <a:p>
            <a:pPr lvl="1"/>
            <a:r>
              <a:rPr lang="en-US" dirty="0"/>
              <a:t>String</a:t>
            </a:r>
          </a:p>
          <a:p>
            <a:pPr lvl="1"/>
            <a:r>
              <a:rPr lang="en-US" dirty="0"/>
              <a:t>Boolean</a:t>
            </a:r>
          </a:p>
          <a:p>
            <a:pPr lvl="1"/>
            <a:r>
              <a:rPr lang="en-US" dirty="0"/>
              <a:t>ID</a:t>
            </a:r>
          </a:p>
          <a:p>
            <a:r>
              <a:rPr lang="en-US" dirty="0"/>
              <a:t>Enum</a:t>
            </a:r>
            <a:endParaRPr lang="en-ID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E985785-5217-EC96-46C5-6CE5D5121793}"/>
              </a:ext>
            </a:extLst>
          </p:cNvPr>
          <p:cNvGrpSpPr/>
          <p:nvPr/>
        </p:nvGrpSpPr>
        <p:grpSpPr>
          <a:xfrm>
            <a:off x="5697020" y="1277517"/>
            <a:ext cx="2989780" cy="3945277"/>
            <a:chOff x="5619964" y="1387011"/>
            <a:chExt cx="2989780" cy="3945277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1849CF2-A07D-2D51-3EE4-F7410DE814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63023"/>
            <a:stretch/>
          </p:blipFill>
          <p:spPr>
            <a:xfrm>
              <a:off x="5810845" y="1622353"/>
              <a:ext cx="2530059" cy="1665377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6AED360-89CF-0073-C557-963355D2EF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7280"/>
            <a:stretch/>
          </p:blipFill>
          <p:spPr>
            <a:xfrm>
              <a:off x="5810844" y="3311614"/>
              <a:ext cx="2530059" cy="1924033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DD59605-623F-F56B-B1C4-20F5CC226EC8}"/>
                </a:ext>
              </a:extLst>
            </p:cNvPr>
            <p:cNvSpPr/>
            <p:nvPr/>
          </p:nvSpPr>
          <p:spPr>
            <a:xfrm>
              <a:off x="5619964" y="1387011"/>
              <a:ext cx="2989780" cy="39452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3680123203"/>
      </p:ext>
    </p:extLst>
  </p:cSld>
  <p:clrMapOvr>
    <a:masterClrMapping/>
  </p:clrMapOvr>
</p:sld>
</file>

<file path=ppt/theme/theme1.xml><?xml version="1.0" encoding="utf-8"?>
<a:theme xmlns:a="http://schemas.openxmlformats.org/drawingml/2006/main" name="blib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ibli" id="{F360CEFD-02C4-4CEE-9EF5-3FB8FBED3834}" vid="{9DE8E5D5-8BC7-4FC3-B8A3-51352AD900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blibli</Template>
  <TotalTime>2064</TotalTime>
  <Words>274</Words>
  <Application>Microsoft Office PowerPoint</Application>
  <PresentationFormat>On-screen Show (4:3)</PresentationFormat>
  <Paragraphs>89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LiberationSerif</vt:lpstr>
      <vt:lpstr>LiberationSerif-Bold</vt:lpstr>
      <vt:lpstr>Roboto</vt:lpstr>
      <vt:lpstr>blibli</vt:lpstr>
      <vt:lpstr>Learning Graphql</vt:lpstr>
      <vt:lpstr>Overview</vt:lpstr>
      <vt:lpstr>What is Graphql?</vt:lpstr>
      <vt:lpstr>Design Principles of Graphql</vt:lpstr>
      <vt:lpstr>REST Drawbacks that solved by Graphql</vt:lpstr>
      <vt:lpstr>REST Drawbacks that solved by Graphql</vt:lpstr>
      <vt:lpstr>REST Drawbacks that solved by Graphql</vt:lpstr>
      <vt:lpstr>Graphql Schema </vt:lpstr>
      <vt:lpstr>Graphql Schema – Defining Types</vt:lpstr>
      <vt:lpstr>Graphql Schema – Connection and Lists</vt:lpstr>
      <vt:lpstr>Graphql Schema – Query</vt:lpstr>
      <vt:lpstr>Graphql Schema – Mutations</vt:lpstr>
      <vt:lpstr>Graphql Schema – Subscriptions</vt:lpstr>
      <vt:lpstr>Graphql Query</vt:lpstr>
      <vt:lpstr>Root types – Query</vt:lpstr>
      <vt:lpstr>Root Type - Mutation</vt:lpstr>
      <vt:lpstr>Root Type - Subscription</vt:lpstr>
      <vt:lpstr>Security</vt:lpstr>
      <vt:lpstr>PowerPoint Presentation</vt:lpstr>
      <vt:lpstr>Reference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</dc:title>
  <dc:creator>Elvira Pratiwi</dc:creator>
  <cp:lastModifiedBy>Elvira Pratiwi</cp:lastModifiedBy>
  <cp:revision>73</cp:revision>
  <dcterms:created xsi:type="dcterms:W3CDTF">2021-03-17T17:49:07Z</dcterms:created>
  <dcterms:modified xsi:type="dcterms:W3CDTF">2022-06-12T21:26:19Z</dcterms:modified>
</cp:coreProperties>
</file>