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3" r:id="rId4"/>
    <p:sldId id="264" r:id="rId5"/>
    <p:sldId id="265" r:id="rId6"/>
    <p:sldId id="262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60FA68-2E01-4901-B332-B3E6AE8CCEDE}">
      <dgm:prSet/>
      <dgm:spPr/>
      <dgm:t>
        <a:bodyPr/>
        <a:lstStyle/>
        <a:p>
          <a:r>
            <a:rPr lang="es-ES" dirty="0"/>
            <a:t>Evaluar la probabilidad de que un solicitante cumpla con sus obligaciones de pago, ayudando a las instituciones financieras a tomar decisiones informadas.</a:t>
          </a:r>
          <a:endParaRPr lang="en-US" dirty="0"/>
        </a:p>
      </dgm:t>
    </dgm:pt>
    <dgm:pt modelId="{E3F056D6-57D2-4208-84C2-E7486AFBA43F}" type="parTrans" cxnId="{A16EACEA-AF8F-49EC-8370-FDD647E6E1A6}">
      <dgm:prSet/>
      <dgm:spPr/>
      <dgm:t>
        <a:bodyPr/>
        <a:lstStyle/>
        <a:p>
          <a:endParaRPr lang="en-US"/>
        </a:p>
      </dgm:t>
    </dgm:pt>
    <dgm:pt modelId="{AC9644F4-6077-4B50-927A-2B45359B54C5}" type="sibTrans" cxnId="{A16EACEA-AF8F-49EC-8370-FDD647E6E1A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2F4EC244-CA58-460C-B782-DAAA2D83A2C5}" type="pres">
      <dgm:prSet presAssocID="{7160FA68-2E01-4901-B332-B3E6AE8CCEDE}" presName="compositeNode" presStyleCnt="0">
        <dgm:presLayoutVars>
          <dgm:bulletEnabled val="1"/>
        </dgm:presLayoutVars>
      </dgm:prSet>
      <dgm:spPr/>
    </dgm:pt>
    <dgm:pt modelId="{D3431750-38A3-47A7-8767-4B2E39D0E9EB}" type="pres">
      <dgm:prSet presAssocID="{7160FA68-2E01-4901-B332-B3E6AE8CCEDE}" presName="bgRect" presStyleLbl="alignNode1" presStyleIdx="0" presStyleCnt="1"/>
      <dgm:spPr/>
    </dgm:pt>
    <dgm:pt modelId="{F021C83C-0F0B-4DE7-9C2B-F52F8DB121B4}" type="pres">
      <dgm:prSet presAssocID="{AC9644F4-6077-4B50-927A-2B45359B54C5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9D433FAD-5BE5-43A0-A1FE-661D168E162E}" type="pres">
      <dgm:prSet presAssocID="{7160FA68-2E01-4901-B332-B3E6AE8CCEDE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118B5C6E-168C-4970-90F4-53FADE0A056D}" type="presOf" srcId="{7160FA68-2E01-4901-B332-B3E6AE8CCEDE}" destId="{9D433FAD-5BE5-43A0-A1FE-661D168E162E}" srcOrd="1" destOrd="0" presId="urn:microsoft.com/office/officeart/2016/7/layout/LinearBlockProcessNumbered"/>
    <dgm:cxn modelId="{16E2DE6E-EECD-4D5E-A090-925612E19611}" type="presOf" srcId="{AC9644F4-6077-4B50-927A-2B45359B54C5}" destId="{F021C83C-0F0B-4DE7-9C2B-F52F8DB121B4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5F301BE5-DD6D-4209-8E56-82C12AA1F4EA}" type="presOf" srcId="{7160FA68-2E01-4901-B332-B3E6AE8CCEDE}" destId="{D3431750-38A3-47A7-8767-4B2E39D0E9EB}" srcOrd="0" destOrd="0" presId="urn:microsoft.com/office/officeart/2016/7/layout/LinearBlockProcessNumbered"/>
    <dgm:cxn modelId="{A16EACEA-AF8F-49EC-8370-FDD647E6E1A6}" srcId="{8AA20905-3954-474B-A606-562BCA026DC1}" destId="{7160FA68-2E01-4901-B332-B3E6AE8CCEDE}" srcOrd="0" destOrd="0" parTransId="{E3F056D6-57D2-4208-84C2-E7486AFBA43F}" sibTransId="{AC9644F4-6077-4B50-927A-2B45359B54C5}"/>
    <dgm:cxn modelId="{B547360B-C381-42EA-A69F-7A5E6CF2125C}" type="presParOf" srcId="{579698BD-D232-4926-8D7B-29A69B90858B}" destId="{2F4EC244-CA58-460C-B782-DAAA2D83A2C5}" srcOrd="0" destOrd="0" presId="urn:microsoft.com/office/officeart/2016/7/layout/LinearBlockProcessNumbered"/>
    <dgm:cxn modelId="{04455DDB-D537-4969-A118-0FDB81E69D0A}" type="presParOf" srcId="{2F4EC244-CA58-460C-B782-DAAA2D83A2C5}" destId="{D3431750-38A3-47A7-8767-4B2E39D0E9EB}" srcOrd="0" destOrd="0" presId="urn:microsoft.com/office/officeart/2016/7/layout/LinearBlockProcessNumbered"/>
    <dgm:cxn modelId="{4634486D-A914-4957-8963-FA5C016CC267}" type="presParOf" srcId="{2F4EC244-CA58-460C-B782-DAAA2D83A2C5}" destId="{F021C83C-0F0B-4DE7-9C2B-F52F8DB121B4}" srcOrd="1" destOrd="0" presId="urn:microsoft.com/office/officeart/2016/7/layout/LinearBlockProcessNumbered"/>
    <dgm:cxn modelId="{80A420D8-B0F9-4954-882D-CE699EEB01CE}" type="presParOf" srcId="{2F4EC244-CA58-460C-B782-DAAA2D83A2C5}" destId="{9D433FAD-5BE5-43A0-A1FE-661D168E162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s-PE" dirty="0"/>
            <a:t>Carácter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s-PE" dirty="0"/>
            <a:t>Capacidad</a:t>
          </a:r>
          <a:endParaRPr lang="en-US" dirty="0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s-PE" dirty="0"/>
            <a:t>Capital</a:t>
          </a:r>
          <a:endParaRPr lang="en-US" dirty="0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13917" custLinFactNeighborY="5042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1750-38A3-47A7-8767-4B2E39D0E9EB}">
      <dsp:nvSpPr>
        <dsp:cNvPr id="0" name=""/>
        <dsp:cNvSpPr/>
      </dsp:nvSpPr>
      <dsp:spPr>
        <a:xfrm>
          <a:off x="0" y="0"/>
          <a:ext cx="10353675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0" rIns="10227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Evaluar la probabilidad de que un solicitante cumpla con sus obligaciones de pago, ayudando a las instituciones financieras a tomar decisiones informadas.</a:t>
          </a:r>
          <a:endParaRPr lang="en-US" sz="2600" kern="1200" dirty="0"/>
        </a:p>
      </dsp:txBody>
      <dsp:txXfrm>
        <a:off x="0" y="1485900"/>
        <a:ext cx="10353675" cy="2228850"/>
      </dsp:txXfrm>
    </dsp:sp>
    <dsp:sp modelId="{F021C83C-0F0B-4DE7-9C2B-F52F8DB121B4}">
      <dsp:nvSpPr>
        <dsp:cNvPr id="0" name=""/>
        <dsp:cNvSpPr/>
      </dsp:nvSpPr>
      <dsp:spPr>
        <a:xfrm>
          <a:off x="0" y="0"/>
          <a:ext cx="10353675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165100" rIns="1022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0" y="0"/>
        <a:ext cx="10353675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004297" cy="1840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58" tIns="0" rIns="29675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2600" kern="1200" dirty="0"/>
            <a:t>Carácter</a:t>
          </a:r>
          <a:endParaRPr lang="en-US" sz="2600" kern="1200" dirty="0"/>
        </a:p>
      </dsp:txBody>
      <dsp:txXfrm>
        <a:off x="0" y="736092"/>
        <a:ext cx="3004297" cy="1104138"/>
      </dsp:txXfrm>
    </dsp:sp>
    <dsp:sp modelId="{BBA91679-4684-4A04-8AEB-03038C78A75C}">
      <dsp:nvSpPr>
        <dsp:cNvPr id="0" name=""/>
        <dsp:cNvSpPr/>
      </dsp:nvSpPr>
      <dsp:spPr>
        <a:xfrm>
          <a:off x="741" y="0"/>
          <a:ext cx="3004297" cy="73609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58" tIns="165100" rIns="29675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  <a:endParaRPr lang="en-US" sz="3100" kern="1200" dirty="0"/>
        </a:p>
      </dsp:txBody>
      <dsp:txXfrm>
        <a:off x="741" y="0"/>
        <a:ext cx="3004297" cy="736092"/>
      </dsp:txXfrm>
    </dsp:sp>
    <dsp:sp modelId="{00AE7F27-0E5D-4AFB-ACD6-B5A19E79EA42}">
      <dsp:nvSpPr>
        <dsp:cNvPr id="0" name=""/>
        <dsp:cNvSpPr/>
      </dsp:nvSpPr>
      <dsp:spPr>
        <a:xfrm>
          <a:off x="3245383" y="0"/>
          <a:ext cx="3004297" cy="18402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58" tIns="0" rIns="29675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2600" kern="1200" dirty="0"/>
            <a:t>Capacidad</a:t>
          </a:r>
          <a:endParaRPr lang="en-US" sz="2600" kern="1200" dirty="0"/>
        </a:p>
      </dsp:txBody>
      <dsp:txXfrm>
        <a:off x="3245383" y="736092"/>
        <a:ext cx="3004297" cy="1104138"/>
      </dsp:txXfrm>
    </dsp:sp>
    <dsp:sp modelId="{975C752B-C37A-4BA6-A3AE-2202A141404A}">
      <dsp:nvSpPr>
        <dsp:cNvPr id="0" name=""/>
        <dsp:cNvSpPr/>
      </dsp:nvSpPr>
      <dsp:spPr>
        <a:xfrm>
          <a:off x="3245383" y="0"/>
          <a:ext cx="3004297" cy="73609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58" tIns="165100" rIns="29675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  <a:endParaRPr lang="en-US" sz="3100" kern="1200" dirty="0"/>
        </a:p>
      </dsp:txBody>
      <dsp:txXfrm>
        <a:off x="3245383" y="0"/>
        <a:ext cx="3004297" cy="736092"/>
      </dsp:txXfrm>
    </dsp:sp>
    <dsp:sp modelId="{CAD62F17-E99D-4FEF-B376-961CA4CB20EB}">
      <dsp:nvSpPr>
        <dsp:cNvPr id="0" name=""/>
        <dsp:cNvSpPr/>
      </dsp:nvSpPr>
      <dsp:spPr>
        <a:xfrm>
          <a:off x="6490766" y="0"/>
          <a:ext cx="3004297" cy="18402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58" tIns="0" rIns="29675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2600" kern="1200" dirty="0"/>
            <a:t>Capital</a:t>
          </a:r>
          <a:endParaRPr lang="en-US" sz="2600" kern="1200" dirty="0"/>
        </a:p>
      </dsp:txBody>
      <dsp:txXfrm>
        <a:off x="6490766" y="736092"/>
        <a:ext cx="3004297" cy="1104138"/>
      </dsp:txXfrm>
    </dsp:sp>
    <dsp:sp modelId="{E20811D6-E5D4-4C9E-AABF-9E0E1902CA2C}">
      <dsp:nvSpPr>
        <dsp:cNvPr id="0" name=""/>
        <dsp:cNvSpPr/>
      </dsp:nvSpPr>
      <dsp:spPr>
        <a:xfrm>
          <a:off x="6490024" y="0"/>
          <a:ext cx="3004297" cy="73609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58" tIns="165100" rIns="29675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</a:p>
      </dsp:txBody>
      <dsp:txXfrm>
        <a:off x="6490024" y="0"/>
        <a:ext cx="3004297" cy="736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elgross.blogspot.com/2017/04/la-matriz-prediccioncontrol-para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91" y="660298"/>
            <a:ext cx="9022140" cy="1821918"/>
          </a:xfrm>
        </p:spPr>
        <p:txBody>
          <a:bodyPr anchor="b">
            <a:normAutofit fontScale="90000"/>
          </a:bodyPr>
          <a:lstStyle/>
          <a:p>
            <a:r>
              <a:rPr lang="es-ES" sz="4800" dirty="0"/>
              <a:t>EL PODER TRANSFORMADOR DEL CREDIT SCORING MODERNO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5214861" y="2921805"/>
            <a:ext cx="6411924" cy="3590677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5072" y="3722914"/>
            <a:ext cx="3706889" cy="2474788"/>
          </a:xfrm>
        </p:spPr>
        <p:txBody>
          <a:bodyPr anchor="t">
            <a:normAutofit/>
          </a:bodyPr>
          <a:lstStyle/>
          <a:p>
            <a:pPr fontAlgn="base">
              <a:buNone/>
            </a:pPr>
            <a:r>
              <a:rPr lang="en-US" dirty="0" err="1">
                <a:effectLst/>
              </a:rPr>
              <a:t>Equipo</a:t>
            </a:r>
            <a:r>
              <a:rPr lang="en-US" dirty="0">
                <a:effectLst/>
              </a:rPr>
              <a:t>:</a:t>
            </a:r>
            <a:endParaRPr lang="en-US" b="0" i="0" dirty="0">
              <a:effectLst/>
            </a:endParaRPr>
          </a:p>
          <a:p>
            <a:pPr fontAlgn="base">
              <a:buNone/>
            </a:pPr>
            <a:r>
              <a:rPr lang="en-US" b="0" i="0" dirty="0" err="1">
                <a:effectLst/>
              </a:rPr>
              <a:t>AnndyLibeMoore</a:t>
            </a:r>
            <a:endParaRPr lang="en-US" b="0" i="0" dirty="0">
              <a:effectLst/>
            </a:endParaRPr>
          </a:p>
          <a:p>
            <a:pPr fontAlgn="base"/>
            <a:r>
              <a:rPr lang="en-US" b="0" i="0" dirty="0">
                <a:effectLst/>
              </a:rPr>
              <a:t>Elvis Donayre</a:t>
            </a:r>
            <a:endParaRPr lang="en-US" b="1" i="0" dirty="0">
              <a:effectLst/>
            </a:endParaRPr>
          </a:p>
          <a:p>
            <a:pPr fontAlgn="base"/>
            <a:r>
              <a:rPr lang="en-US" b="0" i="0" dirty="0" err="1">
                <a:effectLst/>
              </a:rPr>
              <a:t>RaulDS</a:t>
            </a:r>
            <a:endParaRPr lang="en-US" b="0" i="0" dirty="0">
              <a:effectLst/>
            </a:endParaRPr>
          </a:p>
          <a:p>
            <a:pPr fontAlgn="base"/>
            <a:r>
              <a:rPr lang="en-US" b="0" i="0" dirty="0">
                <a:effectLst/>
              </a:rPr>
              <a:t>Ronaldo P</a:t>
            </a:r>
            <a:endParaRPr lang="en-US" b="1" i="0" dirty="0">
              <a:effectLst/>
            </a:endParaRPr>
          </a:p>
          <a:p>
            <a:pPr fontAlgn="base"/>
            <a:endParaRPr lang="en-US" b="1" i="0" dirty="0">
              <a:effectLst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075A65-4E1E-8B0A-6419-94486757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83" y="357868"/>
            <a:ext cx="70008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s-PE" dirty="0"/>
              <a:t>Fundamentos del </a:t>
            </a:r>
            <a:r>
              <a:rPr lang="es-PE" dirty="0" err="1"/>
              <a:t>Credit</a:t>
            </a:r>
            <a:r>
              <a:rPr lang="es-PE" dirty="0"/>
              <a:t> </a:t>
            </a:r>
            <a:r>
              <a:rPr lang="es-PE" dirty="0" err="1"/>
              <a:t>Scoring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04947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665B1-8B93-E6F8-A2FB-CDFA6BC0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0D83-00CB-3CE6-5EB3-F75530AF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s-ES" dirty="0"/>
              <a:t>De los 5 C's a la revolución de datos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E4B4C2E-6648-EA4D-EF1B-DDDDEACFF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449553"/>
              </p:ext>
            </p:extLst>
          </p:nvPr>
        </p:nvGraphicFramePr>
        <p:xfrm>
          <a:off x="1616529" y="2076451"/>
          <a:ext cx="9495064" cy="1840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8423CB33-BBA8-4462-A83C-3889734D3F49}"/>
              </a:ext>
            </a:extLst>
          </p:cNvPr>
          <p:cNvGrpSpPr/>
          <p:nvPr/>
        </p:nvGrpSpPr>
        <p:grpSpPr>
          <a:xfrm>
            <a:off x="2681306" y="4193449"/>
            <a:ext cx="2817340" cy="2329816"/>
            <a:chOff x="3831865" y="1789366"/>
            <a:chExt cx="3388472" cy="291465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B5C4C74-6D1F-D8CD-31EC-1207F40A9927}"/>
                </a:ext>
              </a:extLst>
            </p:cNvPr>
            <p:cNvSpPr/>
            <p:nvPr/>
          </p:nvSpPr>
          <p:spPr>
            <a:xfrm>
              <a:off x="3831865" y="1789366"/>
              <a:ext cx="3226455" cy="2914651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E385A52-6A90-3012-E911-92D9930B79D6}"/>
                </a:ext>
              </a:extLst>
            </p:cNvPr>
            <p:cNvSpPr txBox="1"/>
            <p:nvPr/>
          </p:nvSpPr>
          <p:spPr>
            <a:xfrm>
              <a:off x="3993883" y="2182221"/>
              <a:ext cx="3226454" cy="1748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8702" tIns="0" rIns="318702" bIns="330200" numCol="1" spcCol="1270" anchor="t" anchorCtr="0">
              <a:noAutofit/>
            </a:bodyPr>
            <a:lstStyle/>
            <a:p>
              <a:pPr lvl="0"/>
              <a:endParaRPr lang="es-PE" sz="1600" dirty="0"/>
            </a:p>
            <a:p>
              <a:pPr lvl="0"/>
              <a:r>
                <a:rPr lang="en-US" sz="4000" dirty="0"/>
                <a:t>04</a:t>
              </a:r>
              <a:endParaRPr lang="es-PE" sz="4000" dirty="0"/>
            </a:p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P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Colateral </a:t>
              </a:r>
              <a:endParaRPr lang="en-US" sz="1700" kern="120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3ACFD456-C007-E3B5-980C-6A40CEEA4941}"/>
              </a:ext>
            </a:extLst>
          </p:cNvPr>
          <p:cNvSpPr/>
          <p:nvPr/>
        </p:nvSpPr>
        <p:spPr>
          <a:xfrm>
            <a:off x="5797341" y="4193449"/>
            <a:ext cx="2682631" cy="2329816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349FC7-6CB9-8F5D-8B11-736B6BD60215}"/>
              </a:ext>
            </a:extLst>
          </p:cNvPr>
          <p:cNvSpPr txBox="1"/>
          <p:nvPr/>
        </p:nvSpPr>
        <p:spPr>
          <a:xfrm>
            <a:off x="5797342" y="4439440"/>
            <a:ext cx="2682630" cy="139788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18702" tIns="0" rIns="318702" bIns="330200" numCol="1" spcCol="1270" anchor="t" anchorCtr="0">
            <a:noAutofit/>
          </a:bodyPr>
          <a:lstStyle/>
          <a:p>
            <a:pPr lvl="0"/>
            <a:endParaRPr lang="es-PE" sz="1600" dirty="0"/>
          </a:p>
          <a:p>
            <a:pPr lvl="0"/>
            <a:r>
              <a:rPr lang="en-US" sz="4000" dirty="0"/>
              <a:t>05</a:t>
            </a:r>
            <a:endParaRPr lang="es-PE" sz="4000" dirty="0"/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Condiciones</a:t>
            </a:r>
            <a:endParaRPr lang="en-US" sz="1700" kern="1200" dirty="0"/>
          </a:p>
        </p:txBody>
      </p:sp>
    </p:spTree>
    <p:extLst>
      <p:ext uri="{BB962C8B-B14F-4D97-AF65-F5344CB8AC3E}">
        <p14:creationId xmlns:p14="http://schemas.microsoft.com/office/powerpoint/2010/main" val="40652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665B1-8B93-E6F8-A2FB-CDFA6BC0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0D83-00CB-3CE6-5EB3-F75530AF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56189"/>
            <a:ext cx="10353762" cy="1257300"/>
          </a:xfrm>
        </p:spPr>
        <p:txBody>
          <a:bodyPr>
            <a:normAutofit/>
          </a:bodyPr>
          <a:lstStyle/>
          <a:p>
            <a:r>
              <a:rPr lang="es-ES" dirty="0"/>
              <a:t>El gran problema oculto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E4B4C2E-6648-EA4D-EF1B-DDDDEACFF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911423"/>
              </p:ext>
            </p:extLst>
          </p:nvPr>
        </p:nvGraphicFramePr>
        <p:xfrm>
          <a:off x="1616529" y="2076451"/>
          <a:ext cx="9495064" cy="1840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5A9B3E1-613A-41FC-A6EF-8C6C054B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15" y="1640011"/>
            <a:ext cx="5527222" cy="49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665B1-8B93-E6F8-A2FB-CDFA6BC0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0D83-00CB-3CE6-5EB3-F75530AF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69" y="171450"/>
            <a:ext cx="10353762" cy="1257300"/>
          </a:xfrm>
        </p:spPr>
        <p:txBody>
          <a:bodyPr>
            <a:normAutofit/>
          </a:bodyPr>
          <a:lstStyle/>
          <a:p>
            <a:r>
              <a:rPr lang="es-ES" dirty="0"/>
              <a:t>El caso que lo cambia todo</a:t>
            </a:r>
            <a:endParaRPr lang="en-US" dirty="0"/>
          </a:p>
        </p:txBody>
      </p:sp>
      <p:pic>
        <p:nvPicPr>
          <p:cNvPr id="2050" name="Picture 2" descr="Nubank Logo">
            <a:extLst>
              <a:ext uri="{FF2B5EF4-FFF2-40B4-BE49-F238E27FC236}">
                <a16:creationId xmlns:a16="http://schemas.microsoft.com/office/drawing/2014/main" id="{82E146B9-0339-E8B1-C370-EBB7DCBD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236" y="1162050"/>
            <a:ext cx="535305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7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F9538-B82C-7218-70D9-5AD86B26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02" y="2446565"/>
            <a:ext cx="10353762" cy="1257300"/>
          </a:xfrm>
        </p:spPr>
        <p:txBody>
          <a:bodyPr/>
          <a:lstStyle/>
          <a:p>
            <a:r>
              <a:rPr lang="es-ES" dirty="0"/>
              <a:t>Presentación de la app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04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FA394-6D83-D654-7A12-2DC52A39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069" y="2397579"/>
            <a:ext cx="6820624" cy="1257300"/>
          </a:xfrm>
        </p:spPr>
        <p:txBody>
          <a:bodyPr/>
          <a:lstStyle/>
          <a:p>
            <a:r>
              <a:rPr lang="es-ES" dirty="0"/>
              <a:t>Gracias por su atención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927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7E76073-1B78-5765-7E01-ADE4CCB2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55" y="0"/>
            <a:ext cx="5674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537783-B45F-0143-285B-14A8C881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70" y="0"/>
            <a:ext cx="6402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8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{40A96C11-B6D9-4661-BFE2-0F86464C7677}tf12214701_win32</Template>
  <TotalTime>115</TotalTime>
  <Words>81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Wingdings 2</vt:lpstr>
      <vt:lpstr>SlateVTI</vt:lpstr>
      <vt:lpstr>EL PODER TRANSFORMADOR DEL CREDIT SCORING MODERNO</vt:lpstr>
      <vt:lpstr>Fundamentos del Credit Scoring</vt:lpstr>
      <vt:lpstr>De los 5 C's a la revolución de datos</vt:lpstr>
      <vt:lpstr>El gran problema oculto</vt:lpstr>
      <vt:lpstr>El caso que lo cambia todo</vt:lpstr>
      <vt:lpstr>Presentación de la app</vt:lpstr>
      <vt:lpstr>Gracias por su atención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Prediction</dc:title>
  <dc:creator>Raul Santos Chañe Muñoz</dc:creator>
  <cp:lastModifiedBy>Donayre Pezo Elvis Joel</cp:lastModifiedBy>
  <cp:revision>3</cp:revision>
  <dcterms:created xsi:type="dcterms:W3CDTF">2025-03-03T23:54:50Z</dcterms:created>
  <dcterms:modified xsi:type="dcterms:W3CDTF">2025-03-04T02:11:15Z</dcterms:modified>
</cp:coreProperties>
</file>