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99266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6" roundtripDataSignature="AMtx7mj2eD85rqt0/xmF1WcbflGWJ8/+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1543" cy="341458"/>
          </a:xfrm>
          <a:prstGeom prst="rect">
            <a:avLst/>
          </a:prstGeom>
          <a:noFill/>
          <a:ln>
            <a:noFill/>
          </a:ln>
        </p:spPr>
        <p:txBody>
          <a:bodyPr anchorCtr="0" anchor="t" bIns="40125" lIns="80275" spcFirstLastPara="1" rIns="80275" wrap="square" tIns="401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22510" y="0"/>
            <a:ext cx="4301543" cy="341458"/>
          </a:xfrm>
          <a:prstGeom prst="rect">
            <a:avLst/>
          </a:prstGeom>
          <a:noFill/>
          <a:ln>
            <a:noFill/>
          </a:ln>
        </p:spPr>
        <p:txBody>
          <a:bodyPr anchorCtr="0" anchor="t" bIns="40125" lIns="80275" spcFirstLastPara="1" rIns="80275" wrap="square" tIns="401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664" y="3271382"/>
            <a:ext cx="7941310" cy="2676584"/>
          </a:xfrm>
          <a:prstGeom prst="rect">
            <a:avLst/>
          </a:prstGeom>
          <a:noFill/>
          <a:ln>
            <a:noFill/>
          </a:ln>
        </p:spPr>
        <p:txBody>
          <a:bodyPr anchorCtr="0" anchor="t" bIns="40125" lIns="80275" spcFirstLastPara="1" rIns="80275" wrap="square" tIns="401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56219"/>
            <a:ext cx="4301543" cy="341457"/>
          </a:xfrm>
          <a:prstGeom prst="rect">
            <a:avLst/>
          </a:prstGeom>
          <a:noFill/>
          <a:ln>
            <a:noFill/>
          </a:ln>
        </p:spPr>
        <p:txBody>
          <a:bodyPr anchorCtr="0" anchor="b" bIns="40125" lIns="80275" spcFirstLastPara="1" rIns="80275" wrap="square" tIns="401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22510" y="6456219"/>
            <a:ext cx="4301543" cy="341457"/>
          </a:xfrm>
          <a:prstGeom prst="rect">
            <a:avLst/>
          </a:prstGeom>
          <a:noFill/>
          <a:ln>
            <a:noFill/>
          </a:ln>
        </p:spPr>
        <p:txBody>
          <a:bodyPr anchorCtr="0" anchor="b" bIns="40125" lIns="80275" spcFirstLastPara="1" rIns="80275" wrap="square" tIns="40125">
            <a:noAutofit/>
          </a:bodyPr>
          <a:lstStyle/>
          <a:p>
            <a:pPr indent="0" lvl="0" marL="0" marR="0" rtl="0" algn="r">
              <a:spcBef>
                <a:spcPts val="0"/>
              </a:spcBef>
              <a:spcAft>
                <a:spcPts val="0"/>
              </a:spcAft>
              <a:buNone/>
            </a:pPr>
            <a:fld id="{00000000-1234-1234-1234-123412341234}" type="slidenum">
              <a:rPr b="0" i="0" lang="fr-FR"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0:notes"/>
          <p:cNvSpPr txBox="1"/>
          <p:nvPr>
            <p:ph idx="1" type="body"/>
          </p:nvPr>
        </p:nvSpPr>
        <p:spPr>
          <a:xfrm>
            <a:off x="992664" y="3271382"/>
            <a:ext cx="7941310" cy="2676584"/>
          </a:xfrm>
          <a:prstGeom prst="rect">
            <a:avLst/>
          </a:prstGeom>
          <a:noFill/>
          <a:ln>
            <a:noFill/>
          </a:ln>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161" name="Google Shape;161;p10:notes"/>
          <p:cNvSpPr txBox="1"/>
          <p:nvPr>
            <p:ph idx="12" type="sldNum"/>
          </p:nvPr>
        </p:nvSpPr>
        <p:spPr>
          <a:xfrm>
            <a:off x="5622510" y="6456219"/>
            <a:ext cx="4301543" cy="341457"/>
          </a:xfrm>
          <a:prstGeom prst="rect">
            <a:avLst/>
          </a:prstGeom>
          <a:noFill/>
          <a:ln>
            <a:noFill/>
          </a:ln>
        </p:spPr>
        <p:txBody>
          <a:bodyPr anchorCtr="0" anchor="b" bIns="40125" lIns="80275" spcFirstLastPara="1" rIns="80275" wrap="square" tIns="4012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992664" y="3271382"/>
            <a:ext cx="7941310" cy="2676584"/>
          </a:xfrm>
          <a:prstGeom prst="rect">
            <a:avLst/>
          </a:prstGeom>
          <a:noFill/>
          <a:ln>
            <a:noFill/>
          </a:ln>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55" name="Google Shape;55;p2:notes"/>
          <p:cNvSpPr txBox="1"/>
          <p:nvPr>
            <p:ph idx="12" type="sldNum"/>
          </p:nvPr>
        </p:nvSpPr>
        <p:spPr>
          <a:xfrm>
            <a:off x="5622510" y="6456219"/>
            <a:ext cx="4301543" cy="341457"/>
          </a:xfrm>
          <a:prstGeom prst="rect">
            <a:avLst/>
          </a:prstGeom>
          <a:noFill/>
          <a:ln>
            <a:noFill/>
          </a:ln>
        </p:spPr>
        <p:txBody>
          <a:bodyPr anchorCtr="0" anchor="b" bIns="40125" lIns="80275" spcFirstLastPara="1" rIns="80275" wrap="square" tIns="40125">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992664" y="3271382"/>
            <a:ext cx="7941310" cy="2676584"/>
          </a:xfrm>
          <a:prstGeom prst="rect">
            <a:avLst/>
          </a:prstGeom>
        </p:spPr>
        <p:txBody>
          <a:bodyPr anchorCtr="0" anchor="t" bIns="40125" lIns="80275" spcFirstLastPara="1" rIns="80275" wrap="square" tIns="401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2925763" y="849313"/>
            <a:ext cx="4075112" cy="22939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145795" y="341452"/>
            <a:ext cx="2776855" cy="3917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u="sng">
                <a:solidFill>
                  <a:srgbClr val="44536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414324" y="2255229"/>
            <a:ext cx="9321165" cy="312864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rgbClr val="44536A"/>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FR"/>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13"/>
          <p:cNvSpPr txBox="1"/>
          <p:nvPr>
            <p:ph type="title"/>
          </p:nvPr>
        </p:nvSpPr>
        <p:spPr>
          <a:xfrm>
            <a:off x="145795" y="341452"/>
            <a:ext cx="2776855" cy="3917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u="sng">
                <a:solidFill>
                  <a:srgbClr val="44536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FR"/>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14"/>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FR"/>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5"/>
          <p:cNvSpPr txBox="1"/>
          <p:nvPr>
            <p:ph type="title"/>
          </p:nvPr>
        </p:nvSpPr>
        <p:spPr>
          <a:xfrm>
            <a:off x="145795" y="341452"/>
            <a:ext cx="2776855" cy="3917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u="sng">
                <a:solidFill>
                  <a:srgbClr val="44536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FR"/>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FR"/>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45795" y="341452"/>
            <a:ext cx="2776855" cy="3917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400" u="sng" cap="none" strike="noStrike">
                <a:solidFill>
                  <a:srgbClr val="44536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14324" y="2255229"/>
            <a:ext cx="9321165" cy="312864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200" u="none" cap="none" strike="noStrike">
                <a:solidFill>
                  <a:srgbClr val="44536A"/>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ontact@abil49.fr"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mailto:contact@abil49.fr"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hyperlink" Target="mailto:contact@abil49.f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mailto:contact@abil49.fr" TargetMode="External"/><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25.png"/><Relationship Id="rId7" Type="http://schemas.openxmlformats.org/officeDocument/2006/relationships/image" Target="../media/image4.jp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png"/><Relationship Id="rId5" Type="http://schemas.openxmlformats.org/officeDocument/2006/relationships/hyperlink" Target="mailto:contact@abil49.fr" TargetMode="External"/><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png"/><Relationship Id="rId11" Type="http://schemas.openxmlformats.org/officeDocument/2006/relationships/hyperlink" Target="mailto:contact@abil49.fr" TargetMode="External"/><Relationship Id="rId10" Type="http://schemas.openxmlformats.org/officeDocument/2006/relationships/image" Target="../media/image15.png"/><Relationship Id="rId12"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4.png"/><Relationship Id="rId10" Type="http://schemas.openxmlformats.org/officeDocument/2006/relationships/image" Target="../media/image18.jpg"/><Relationship Id="rId9" Type="http://schemas.openxmlformats.org/officeDocument/2006/relationships/image" Target="../media/image21.jpg"/><Relationship Id="rId5" Type="http://schemas.openxmlformats.org/officeDocument/2006/relationships/image" Target="../media/image23.jpg"/><Relationship Id="rId6" Type="http://schemas.openxmlformats.org/officeDocument/2006/relationships/hyperlink" Target="mailto:contact@abil49.fr" TargetMode="External"/><Relationship Id="rId7" Type="http://schemas.openxmlformats.org/officeDocument/2006/relationships/image" Target="../media/image2.png"/><Relationship Id="rId8"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contact@abil49.f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p:nvPr/>
        </p:nvSpPr>
        <p:spPr>
          <a:xfrm>
            <a:off x="1735835" y="1485900"/>
            <a:ext cx="9299575" cy="3027045"/>
          </a:xfrm>
          <a:custGeom>
            <a:rect b="b" l="l" r="r" t="t"/>
            <a:pathLst>
              <a:path extrusionOk="0" h="3027045" w="9299575">
                <a:moveTo>
                  <a:pt x="0" y="3026664"/>
                </a:moveTo>
                <a:lnTo>
                  <a:pt x="9299448" y="3026664"/>
                </a:lnTo>
                <a:lnTo>
                  <a:pt x="9299448" y="0"/>
                </a:lnTo>
                <a:lnTo>
                  <a:pt x="0" y="0"/>
                </a:lnTo>
                <a:lnTo>
                  <a:pt x="0" y="3026664"/>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1"/>
          <p:cNvSpPr txBox="1"/>
          <p:nvPr>
            <p:ph type="title"/>
          </p:nvPr>
        </p:nvSpPr>
        <p:spPr>
          <a:xfrm>
            <a:off x="3710849" y="1485900"/>
            <a:ext cx="6555300" cy="3045000"/>
          </a:xfrm>
          <a:prstGeom prst="rect">
            <a:avLst/>
          </a:prstGeom>
          <a:noFill/>
          <a:ln>
            <a:noFill/>
          </a:ln>
        </p:spPr>
        <p:txBody>
          <a:bodyPr anchorCtr="0" anchor="t" bIns="0" lIns="0" spcFirstLastPara="1" rIns="0" wrap="square" tIns="12700">
            <a:spAutoFit/>
          </a:bodyPr>
          <a:lstStyle/>
          <a:p>
            <a:pPr indent="0" lvl="0" marL="0" rtl="0" algn="ctr">
              <a:lnSpc>
                <a:spcPct val="114000"/>
              </a:lnSpc>
              <a:spcBef>
                <a:spcPts val="0"/>
              </a:spcBef>
              <a:spcAft>
                <a:spcPts val="0"/>
              </a:spcAft>
              <a:buNone/>
            </a:pPr>
            <a:r>
              <a:rPr lang="fr-FR" sz="6000" u="none">
                <a:solidFill>
                  <a:srgbClr val="1F3863"/>
                </a:solidFill>
                <a:latin typeface="Arial"/>
                <a:ea typeface="Arial"/>
                <a:cs typeface="Arial"/>
                <a:sym typeface="Arial"/>
              </a:rPr>
              <a:t>Livret d’accueil</a:t>
            </a:r>
            <a:endParaRPr sz="6000">
              <a:latin typeface="Arial"/>
              <a:ea typeface="Arial"/>
              <a:cs typeface="Arial"/>
              <a:sym typeface="Arial"/>
            </a:endParaRPr>
          </a:p>
          <a:p>
            <a:pPr indent="0" lvl="0" marL="1097915" marR="1091565" rtl="0" algn="ctr">
              <a:lnSpc>
                <a:spcPct val="108000"/>
              </a:lnSpc>
              <a:spcBef>
                <a:spcPts val="455"/>
              </a:spcBef>
              <a:spcAft>
                <a:spcPts val="0"/>
              </a:spcAft>
              <a:buNone/>
            </a:pPr>
            <a:r>
              <a:rPr lang="fr-FR" sz="6000" u="none">
                <a:solidFill>
                  <a:srgbClr val="1F3863"/>
                </a:solidFill>
                <a:latin typeface="Arial"/>
                <a:ea typeface="Arial"/>
                <a:cs typeface="Arial"/>
                <a:sym typeface="Arial"/>
              </a:rPr>
              <a:t>du  stagiaire</a:t>
            </a:r>
            <a:endParaRPr sz="6000">
              <a:latin typeface="Arial"/>
              <a:ea typeface="Arial"/>
              <a:cs typeface="Arial"/>
              <a:sym typeface="Arial"/>
            </a:endParaRPr>
          </a:p>
        </p:txBody>
      </p:sp>
      <p:sp>
        <p:nvSpPr>
          <p:cNvPr id="49" name="Google Shape;49;p1"/>
          <p:cNvSpPr txBox="1"/>
          <p:nvPr/>
        </p:nvSpPr>
        <p:spPr>
          <a:xfrm>
            <a:off x="1524000" y="6324600"/>
            <a:ext cx="9797415" cy="543739"/>
          </a:xfrm>
          <a:prstGeom prst="rect">
            <a:avLst/>
          </a:prstGeom>
          <a:noFill/>
          <a:ln>
            <a:noFill/>
          </a:ln>
        </p:spPr>
        <p:txBody>
          <a:bodyPr anchorCtr="0" anchor="t" bIns="0" lIns="0" spcFirstLastPara="1" rIns="0" wrap="square" tIns="1270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3">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p:txBody>
      </p:sp>
      <p:pic>
        <p:nvPicPr>
          <p:cNvPr id="50" name="Google Shape;50;p1"/>
          <p:cNvPicPr preferRelativeResize="0"/>
          <p:nvPr/>
        </p:nvPicPr>
        <p:blipFill rotWithShape="1">
          <a:blip r:embed="rId4">
            <a:alphaModFix/>
          </a:blip>
          <a:srcRect b="0" l="0" r="0" t="0"/>
          <a:stretch/>
        </p:blipFill>
        <p:spPr>
          <a:xfrm>
            <a:off x="0" y="0"/>
            <a:ext cx="3200400" cy="3124200"/>
          </a:xfrm>
          <a:prstGeom prst="rect">
            <a:avLst/>
          </a:prstGeom>
          <a:noFill/>
          <a:ln>
            <a:noFill/>
          </a:ln>
        </p:spPr>
      </p:pic>
      <p:sp>
        <p:nvSpPr>
          <p:cNvPr id="51" name="Google Shape;51;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76200" y="152400"/>
            <a:ext cx="2869565" cy="32060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FR" sz="2000"/>
              <a:t>7- Règlement intérieur</a:t>
            </a:r>
            <a:endParaRPr/>
          </a:p>
        </p:txBody>
      </p:sp>
      <p:sp>
        <p:nvSpPr>
          <p:cNvPr id="164" name="Google Shape;164;p10"/>
          <p:cNvSpPr txBox="1"/>
          <p:nvPr/>
        </p:nvSpPr>
        <p:spPr>
          <a:xfrm>
            <a:off x="2554287" y="6248400"/>
            <a:ext cx="7083425" cy="741229"/>
          </a:xfrm>
          <a:prstGeom prst="rect">
            <a:avLst/>
          </a:prstGeom>
          <a:noFill/>
          <a:ln>
            <a:noFill/>
          </a:ln>
        </p:spPr>
        <p:txBody>
          <a:bodyPr anchorCtr="0" anchor="t" bIns="0" lIns="0" spcFirstLastPara="1" rIns="0" wrap="square" tIns="1270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3">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a:p>
            <a:pPr indent="0" lvl="0" marL="12700" marR="0" rtl="0" algn="l">
              <a:lnSpc>
                <a:spcPct val="100000"/>
              </a:lnSpc>
              <a:spcBef>
                <a:spcPts val="100"/>
              </a:spcBef>
              <a:spcAft>
                <a:spcPts val="0"/>
              </a:spcAft>
              <a:buNone/>
            </a:pPr>
            <a:r>
              <a:t/>
            </a:r>
            <a:endParaRPr sz="1200">
              <a:solidFill>
                <a:schemeClr val="dk1"/>
              </a:solidFill>
              <a:latin typeface="Calibri"/>
              <a:ea typeface="Calibri"/>
              <a:cs typeface="Calibri"/>
              <a:sym typeface="Calibri"/>
            </a:endParaRPr>
          </a:p>
        </p:txBody>
      </p:sp>
      <p:pic>
        <p:nvPicPr>
          <p:cNvPr id="165" name="Google Shape;165;p10"/>
          <p:cNvPicPr preferRelativeResize="0"/>
          <p:nvPr/>
        </p:nvPicPr>
        <p:blipFill rotWithShape="1">
          <a:blip r:embed="rId4">
            <a:alphaModFix/>
          </a:blip>
          <a:srcRect b="0" l="0" r="0" t="0"/>
          <a:stretch/>
        </p:blipFill>
        <p:spPr>
          <a:xfrm>
            <a:off x="10591800" y="0"/>
            <a:ext cx="1524000" cy="1600200"/>
          </a:xfrm>
          <a:prstGeom prst="rect">
            <a:avLst/>
          </a:prstGeom>
          <a:noFill/>
          <a:ln>
            <a:noFill/>
          </a:ln>
        </p:spPr>
      </p:pic>
      <p:sp>
        <p:nvSpPr>
          <p:cNvPr id="166" name="Google Shape;166;p10"/>
          <p:cNvSpPr txBox="1"/>
          <p:nvPr/>
        </p:nvSpPr>
        <p:spPr>
          <a:xfrm>
            <a:off x="-1" y="609600"/>
            <a:ext cx="12192000" cy="58939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000">
                <a:solidFill>
                  <a:schemeClr val="dk1"/>
                </a:solidFill>
                <a:latin typeface="Calibri"/>
                <a:ea typeface="Calibri"/>
                <a:cs typeface="Calibri"/>
                <a:sym typeface="Calibri"/>
              </a:rPr>
              <a:t>RÈGLEMENT INTÉRIEUR POUR LES STAGIAIRES</a:t>
            </a:r>
            <a:endParaRPr sz="1000">
              <a:solidFill>
                <a:schemeClr val="dk1"/>
              </a:solidFill>
              <a:latin typeface="Calibri"/>
              <a:ea typeface="Calibri"/>
              <a:cs typeface="Calibri"/>
              <a:sym typeface="Calibri"/>
            </a:endParaRPr>
          </a:p>
          <a:p>
            <a:pPr indent="0" lvl="0" marL="0" marR="0" rtl="0" algn="ctr">
              <a:spcBef>
                <a:spcPts val="0"/>
              </a:spcBef>
              <a:spcAft>
                <a:spcPts val="0"/>
              </a:spcAft>
              <a:buNone/>
            </a:pPr>
            <a:r>
              <a:rPr b="1" lang="fr-FR" sz="800">
                <a:solidFill>
                  <a:schemeClr val="dk1"/>
                </a:solidFill>
                <a:latin typeface="Verdana"/>
                <a:ea typeface="Verdana"/>
                <a:cs typeface="Verdana"/>
                <a:sym typeface="Verdana"/>
              </a:rPr>
              <a:t> </a:t>
            </a:r>
            <a:endParaRPr sz="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fr-FR" sz="800">
                <a:solidFill>
                  <a:schemeClr val="dk1"/>
                </a:solidFill>
                <a:latin typeface="Verdana"/>
                <a:ea typeface="Verdana"/>
                <a:cs typeface="Verdana"/>
                <a:sym typeface="Verdana"/>
              </a:rPr>
              <a:t> </a:t>
            </a:r>
            <a:endParaRPr sz="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900" u="sng">
                <a:solidFill>
                  <a:schemeClr val="dk1"/>
                </a:solidFill>
                <a:latin typeface="Calibri"/>
                <a:ea typeface="Calibri"/>
                <a:cs typeface="Calibri"/>
                <a:sym typeface="Calibri"/>
              </a:rPr>
              <a:t>Article 1 :</a:t>
            </a:r>
            <a:endParaRPr sz="900" u="sng">
              <a:solidFill>
                <a:schemeClr val="dk1"/>
              </a:solidFill>
              <a:latin typeface="Calibri"/>
              <a:ea typeface="Calibri"/>
              <a:cs typeface="Calibri"/>
              <a:sym typeface="Calibri"/>
            </a:endParaRPr>
          </a:p>
          <a:p>
            <a:pPr indent="0" lvl="0" marL="0" marR="0" rtl="0" algn="just">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Le présent règlement est établi conformément aux dispositions des articles L.6352-3 et L.6352-4 et R.6352-1 à R.6352-15 du Code du travail. Il s’applique à tous les stagiaires, et ce pour la durée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de la formation suivie.</a:t>
            </a:r>
            <a:endParaRPr/>
          </a:p>
          <a:p>
            <a:pPr indent="0" lvl="0" marL="0" marR="0" rtl="0" algn="just">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b="1" lang="fr-FR" sz="900" u="sng">
                <a:solidFill>
                  <a:schemeClr val="dk1"/>
                </a:solidFill>
                <a:latin typeface="Calibri"/>
                <a:ea typeface="Calibri"/>
                <a:cs typeface="Calibri"/>
                <a:sym typeface="Calibri"/>
              </a:rPr>
              <a:t>Article 2 : Discipline :</a:t>
            </a:r>
            <a:endParaRPr sz="900" u="sng">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Il est formellement interdit aux stagiaires :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de fumer dans les locaux de l’organisme</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D’introduire des boissons alcoolisées dans les locaux de l’organisme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De se présenter aux formations en état d’ébriété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D’emporter ou modifier les supports de formation ;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De modifier les réglages des paramètres de l’ordinateur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de manger dans les salles de cours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d’utiliser leurs téléphones portables durant les sessions ;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b="1" lang="fr-FR" sz="900" u="sng">
                <a:solidFill>
                  <a:schemeClr val="dk1"/>
                </a:solidFill>
                <a:latin typeface="Calibri"/>
                <a:ea typeface="Calibri"/>
                <a:cs typeface="Calibri"/>
                <a:sym typeface="Calibri"/>
              </a:rPr>
              <a:t>Article 3 : Sanctions</a:t>
            </a:r>
            <a:endParaRPr sz="900" u="sng">
              <a:solidFill>
                <a:schemeClr val="dk1"/>
              </a:solidFill>
              <a:latin typeface="Calibri"/>
              <a:ea typeface="Calibri"/>
              <a:cs typeface="Calibri"/>
              <a:sym typeface="Calibri"/>
            </a:endParaRPr>
          </a:p>
          <a:p>
            <a:pPr indent="0" lvl="0" marL="0" marR="0" rtl="0" algn="just">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Tout agissement considéré comme fautif par la direction de l’organisme de formation pourra, en fonction de sa nature et de sa gravité, faire l’objet de l’une ou l’autre des sanctions ci-après par ordre croissant d’importance : </a:t>
            </a:r>
            <a:endParaRPr/>
          </a:p>
          <a:p>
            <a:pPr indent="-342900" lvl="0" marL="342900" marR="0" rtl="0" algn="just">
              <a:spcBef>
                <a:spcPts val="0"/>
              </a:spcBef>
              <a:spcAft>
                <a:spcPts val="0"/>
              </a:spcAft>
              <a:buClr>
                <a:schemeClr val="dk1"/>
              </a:buClr>
              <a:buSzPts val="900"/>
              <a:buFont typeface="Verdana"/>
              <a:buChar char="-"/>
            </a:pPr>
            <a:r>
              <a:rPr lang="fr-FR" sz="900">
                <a:solidFill>
                  <a:schemeClr val="dk1"/>
                </a:solidFill>
                <a:latin typeface="Calibri"/>
                <a:ea typeface="Calibri"/>
                <a:cs typeface="Calibri"/>
                <a:sym typeface="Calibri"/>
              </a:rPr>
              <a:t>Avertissement oral par le Directeur de l’organisme de formation </a:t>
            </a:r>
            <a:endParaRPr/>
          </a:p>
          <a:p>
            <a:pPr indent="-342900" lvl="0" marL="342900" marR="0" rtl="0" algn="just">
              <a:spcBef>
                <a:spcPts val="0"/>
              </a:spcBef>
              <a:spcAft>
                <a:spcPts val="0"/>
              </a:spcAft>
              <a:buClr>
                <a:schemeClr val="dk1"/>
              </a:buClr>
              <a:buSzPts val="900"/>
              <a:buFont typeface="Verdana"/>
              <a:buChar char="-"/>
            </a:pPr>
            <a:r>
              <a:rPr lang="fr-FR" sz="900">
                <a:solidFill>
                  <a:schemeClr val="dk1"/>
                </a:solidFill>
                <a:latin typeface="Calibri"/>
                <a:ea typeface="Calibri"/>
                <a:cs typeface="Calibri"/>
                <a:sym typeface="Calibri"/>
              </a:rPr>
              <a:t>Exclusion définitive de la formation</a:t>
            </a:r>
            <a:endParaRPr/>
          </a:p>
          <a:p>
            <a:pPr indent="0" lvl="0" marL="0" marR="0" rtl="0" algn="just">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ctr">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b="1" lang="fr-FR" sz="900" u="sng">
                <a:solidFill>
                  <a:schemeClr val="dk1"/>
                </a:solidFill>
                <a:latin typeface="Calibri"/>
                <a:ea typeface="Calibri"/>
                <a:cs typeface="Calibri"/>
                <a:sym typeface="Calibri"/>
              </a:rPr>
              <a:t>Article 4 : Hygiène et sécurité :</a:t>
            </a:r>
            <a:endParaRPr sz="900" u="sng">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La prévention des risques d’accidents et de maladies est impérative et exige de chacun le respect total de toutes les prescriptions applicables en matière d’hygiène et de sécurité. A cet effet, les consignes générales et particulières de sécurité en vigueur dans l’organisme, lorsqu’elles existent, doivent être strictement respectées sous peine de sanctions disciplinaires.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Lorsque la formation a lieu sur le site de l’entreprise, les consignes générales et particulières de sécurité applicables sont celles </a:t>
            </a:r>
            <a:r>
              <a:rPr b="1" lang="fr-FR" sz="900">
                <a:solidFill>
                  <a:schemeClr val="dk1"/>
                </a:solidFill>
                <a:latin typeface="Calibri"/>
                <a:ea typeface="Calibri"/>
                <a:cs typeface="Calibri"/>
                <a:sym typeface="Calibri"/>
              </a:rPr>
              <a:t>de l’entreprise / de l’organisme de formation (à préciser)</a:t>
            </a:r>
            <a:r>
              <a:rPr lang="fr-FR" sz="9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ctr">
              <a:spcBef>
                <a:spcPts val="0"/>
              </a:spcBef>
              <a:spcAft>
                <a:spcPts val="0"/>
              </a:spcAft>
              <a:buNone/>
            </a:pPr>
            <a:r>
              <a:rPr b="1" lang="fr-FR"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Un exemplaire du présent règlement est remis à chaque stagiaire (avant toute inscription définitive).</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Date :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fr-FR" sz="900">
                <a:solidFill>
                  <a:schemeClr val="dk1"/>
                </a:solidFill>
                <a:latin typeface="Calibri"/>
                <a:ea typeface="Calibri"/>
                <a:cs typeface="Calibri"/>
                <a:sym typeface="Calibri"/>
              </a:rPr>
              <a:t>Le stagiaire	</a:t>
            </a:r>
            <a:r>
              <a:rPr lang="fr-FR" sz="900">
                <a:solidFill>
                  <a:schemeClr val="dk1"/>
                </a:solidFill>
                <a:latin typeface="Verdana"/>
                <a:ea typeface="Verdana"/>
                <a:cs typeface="Verdana"/>
                <a:sym typeface="Verdana"/>
              </a:rPr>
              <a:t>									</a:t>
            </a:r>
            <a:r>
              <a:rPr lang="fr-FR" sz="900">
                <a:solidFill>
                  <a:schemeClr val="dk1"/>
                </a:solidFill>
                <a:latin typeface="Calibri"/>
                <a:ea typeface="Calibri"/>
                <a:cs typeface="Calibri"/>
                <a:sym typeface="Calibri"/>
              </a:rPr>
              <a:t>l’organisme de formation</a:t>
            </a:r>
            <a:r>
              <a:rPr lang="fr-FR" sz="900">
                <a:solidFill>
                  <a:schemeClr val="dk1"/>
                </a:solidFill>
                <a:latin typeface="Verdana"/>
                <a:ea typeface="Verdana"/>
                <a:cs typeface="Verdana"/>
                <a:sym typeface="Verdana"/>
              </a:rPr>
              <a:t>							</a:t>
            </a:r>
            <a:endParaRPr sz="900">
              <a:solidFill>
                <a:schemeClr val="dk1"/>
              </a:solidFill>
              <a:latin typeface="Times New Roman"/>
              <a:ea typeface="Times New Roman"/>
              <a:cs typeface="Times New Roman"/>
              <a:sym typeface="Times New Roman"/>
            </a:endParaRPr>
          </a:p>
        </p:txBody>
      </p:sp>
      <p:sp>
        <p:nvSpPr>
          <p:cNvPr id="167" name="Google Shape;167;p1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pic>
        <p:nvPicPr>
          <p:cNvPr id="57" name="Google Shape;57;p2"/>
          <p:cNvPicPr preferRelativeResize="0"/>
          <p:nvPr/>
        </p:nvPicPr>
        <p:blipFill rotWithShape="1">
          <a:blip r:embed="rId3">
            <a:alphaModFix/>
          </a:blip>
          <a:srcRect b="0" l="0" r="0" t="0"/>
          <a:stretch/>
        </p:blipFill>
        <p:spPr>
          <a:xfrm>
            <a:off x="4891635" y="313320"/>
            <a:ext cx="1725221" cy="273540"/>
          </a:xfrm>
          <a:prstGeom prst="rect">
            <a:avLst/>
          </a:prstGeom>
          <a:noFill/>
          <a:ln>
            <a:noFill/>
          </a:ln>
        </p:spPr>
      </p:pic>
      <p:sp>
        <p:nvSpPr>
          <p:cNvPr id="58" name="Google Shape;58;p2"/>
          <p:cNvSpPr txBox="1"/>
          <p:nvPr/>
        </p:nvSpPr>
        <p:spPr>
          <a:xfrm>
            <a:off x="4870830" y="175971"/>
            <a:ext cx="17399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fr-FR" sz="2800" u="sng">
                <a:solidFill>
                  <a:srgbClr val="44536A"/>
                </a:solidFill>
                <a:latin typeface="Calibri"/>
                <a:ea typeface="Calibri"/>
                <a:cs typeface="Calibri"/>
                <a:sym typeface="Calibri"/>
              </a:rPr>
              <a:t>SOMMAIRE</a:t>
            </a:r>
            <a:endParaRPr sz="2800">
              <a:solidFill>
                <a:schemeClr val="dk1"/>
              </a:solidFill>
              <a:latin typeface="Calibri"/>
              <a:ea typeface="Calibri"/>
              <a:cs typeface="Calibri"/>
              <a:sym typeface="Calibri"/>
            </a:endParaRPr>
          </a:p>
        </p:txBody>
      </p:sp>
      <p:pic>
        <p:nvPicPr>
          <p:cNvPr id="59" name="Google Shape;59;p2"/>
          <p:cNvPicPr preferRelativeResize="0"/>
          <p:nvPr/>
        </p:nvPicPr>
        <p:blipFill rotWithShape="1">
          <a:blip r:embed="rId4">
            <a:alphaModFix/>
          </a:blip>
          <a:srcRect b="0" l="0" r="0" t="0"/>
          <a:stretch/>
        </p:blipFill>
        <p:spPr>
          <a:xfrm>
            <a:off x="4872228" y="572982"/>
            <a:ext cx="1768602" cy="78527"/>
          </a:xfrm>
          <a:prstGeom prst="rect">
            <a:avLst/>
          </a:prstGeom>
          <a:noFill/>
          <a:ln>
            <a:noFill/>
          </a:ln>
        </p:spPr>
      </p:pic>
      <p:sp>
        <p:nvSpPr>
          <p:cNvPr id="60" name="Google Shape;60;p2"/>
          <p:cNvSpPr txBox="1"/>
          <p:nvPr>
            <p:ph type="title"/>
          </p:nvPr>
        </p:nvSpPr>
        <p:spPr>
          <a:xfrm>
            <a:off x="414324" y="1766062"/>
            <a:ext cx="7815276" cy="50590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fr-FR" sz="3200" u="none">
                <a:latin typeface="Calibri"/>
                <a:ea typeface="Calibri"/>
                <a:cs typeface="Calibri"/>
                <a:sym typeface="Calibri"/>
              </a:rPr>
              <a:t>1.	Historique et présentation…………………..3 - 5</a:t>
            </a:r>
            <a:endParaRPr sz="3200">
              <a:latin typeface="Calibri"/>
              <a:ea typeface="Calibri"/>
              <a:cs typeface="Calibri"/>
              <a:sym typeface="Calibri"/>
            </a:endParaRPr>
          </a:p>
        </p:txBody>
      </p:sp>
      <p:sp>
        <p:nvSpPr>
          <p:cNvPr id="61" name="Google Shape;61;p2"/>
          <p:cNvSpPr txBox="1"/>
          <p:nvPr>
            <p:ph idx="1" type="body"/>
          </p:nvPr>
        </p:nvSpPr>
        <p:spPr>
          <a:xfrm>
            <a:off x="414324" y="2255229"/>
            <a:ext cx="9720300" cy="3125100"/>
          </a:xfrm>
          <a:prstGeom prst="rect">
            <a:avLst/>
          </a:prstGeom>
          <a:noFill/>
          <a:ln>
            <a:noFill/>
          </a:ln>
        </p:spPr>
        <p:txBody>
          <a:bodyPr anchorCtr="0" anchor="t" bIns="0" lIns="0" spcFirstLastPara="1" rIns="0" wrap="square" tIns="41900">
            <a:spAutoFit/>
          </a:bodyPr>
          <a:lstStyle/>
          <a:p>
            <a:pPr indent="-457200" lvl="0" marL="469900" rtl="0" algn="l">
              <a:lnSpc>
                <a:spcPct val="100000"/>
              </a:lnSpc>
              <a:spcBef>
                <a:spcPts val="0"/>
              </a:spcBef>
              <a:spcAft>
                <a:spcPts val="0"/>
              </a:spcAft>
              <a:buClr>
                <a:srgbClr val="44536A"/>
              </a:buClr>
              <a:buSzPts val="3200"/>
              <a:buFont typeface="Calibri"/>
              <a:buAutoNum type="arabicPeriod" startAt="2"/>
            </a:pPr>
            <a:r>
              <a:rPr lang="fr-FR"/>
              <a:t>Situation géographique……………………………….6</a:t>
            </a:r>
            <a:endParaRPr/>
          </a:p>
          <a:p>
            <a:pPr indent="-457200" lvl="0" marL="469900" rtl="0" algn="l">
              <a:lnSpc>
                <a:spcPct val="100000"/>
              </a:lnSpc>
              <a:spcBef>
                <a:spcPts val="229"/>
              </a:spcBef>
              <a:spcAft>
                <a:spcPts val="0"/>
              </a:spcAft>
              <a:buClr>
                <a:srgbClr val="44536A"/>
              </a:buClr>
              <a:buSzPts val="3200"/>
              <a:buFont typeface="Calibri"/>
              <a:buAutoNum type="arabicPeriod" startAt="2"/>
            </a:pPr>
            <a:r>
              <a:rPr lang="fr-FR"/>
              <a:t>Déroulement de la formation……………………..…7</a:t>
            </a:r>
            <a:endParaRPr/>
          </a:p>
          <a:p>
            <a:pPr indent="-457200" lvl="0" marL="469900" rtl="0" algn="l">
              <a:lnSpc>
                <a:spcPct val="100000"/>
              </a:lnSpc>
              <a:spcBef>
                <a:spcPts val="229"/>
              </a:spcBef>
              <a:spcAft>
                <a:spcPts val="0"/>
              </a:spcAft>
              <a:buClr>
                <a:srgbClr val="44536A"/>
              </a:buClr>
              <a:buSzPts val="3200"/>
              <a:buFont typeface="Calibri"/>
              <a:buAutoNum type="arabicPeriod" startAt="2"/>
            </a:pPr>
            <a:r>
              <a:rPr lang="fr-FR"/>
              <a:t>Moyens logistiques………………………………………….8</a:t>
            </a:r>
            <a:endParaRPr/>
          </a:p>
          <a:p>
            <a:pPr indent="-457200" lvl="0" marL="469900" rtl="0" algn="l">
              <a:lnSpc>
                <a:spcPct val="100000"/>
              </a:lnSpc>
              <a:spcBef>
                <a:spcPts val="240"/>
              </a:spcBef>
              <a:spcAft>
                <a:spcPts val="0"/>
              </a:spcAft>
              <a:buClr>
                <a:srgbClr val="44536A"/>
              </a:buClr>
              <a:buSzPts val="3200"/>
              <a:buFont typeface="Calibri"/>
              <a:buAutoNum type="arabicPeriod" startAt="2"/>
            </a:pPr>
            <a:r>
              <a:rPr lang="fr-FR"/>
              <a:t>Droits et devoirs du stagiaire……………………………..9 </a:t>
            </a:r>
            <a:endParaRPr/>
          </a:p>
          <a:p>
            <a:pPr indent="-457200" lvl="0" marL="469900" rtl="0" algn="l">
              <a:lnSpc>
                <a:spcPct val="100000"/>
              </a:lnSpc>
              <a:spcBef>
                <a:spcPts val="229"/>
              </a:spcBef>
              <a:spcAft>
                <a:spcPts val="0"/>
              </a:spcAft>
              <a:buClr>
                <a:srgbClr val="44536A"/>
              </a:buClr>
              <a:buSzPts val="3200"/>
              <a:buFont typeface="Calibri"/>
              <a:buAutoNum type="arabicPeriod" startAt="2"/>
            </a:pPr>
            <a:r>
              <a:rPr lang="fr-FR"/>
              <a:t>Consignes de sécurité……………….………………………..…9</a:t>
            </a:r>
            <a:endParaRPr/>
          </a:p>
          <a:p>
            <a:pPr indent="0" lvl="0" marL="12700" rtl="0" algn="l">
              <a:lnSpc>
                <a:spcPct val="100000"/>
              </a:lnSpc>
              <a:spcBef>
                <a:spcPts val="229"/>
              </a:spcBef>
              <a:spcAft>
                <a:spcPts val="0"/>
              </a:spcAft>
              <a:buNone/>
            </a:pPr>
            <a:r>
              <a:rPr lang="fr-FR"/>
              <a:t>7.	Règlement intérieur…………………………………………………10</a:t>
            </a:r>
            <a:endParaRPr/>
          </a:p>
        </p:txBody>
      </p:sp>
      <p:pic>
        <p:nvPicPr>
          <p:cNvPr id="62" name="Google Shape;62;p2"/>
          <p:cNvPicPr preferRelativeResize="0"/>
          <p:nvPr/>
        </p:nvPicPr>
        <p:blipFill rotWithShape="1">
          <a:blip r:embed="rId5">
            <a:alphaModFix/>
          </a:blip>
          <a:srcRect b="0" l="0" r="0" t="0"/>
          <a:stretch/>
        </p:blipFill>
        <p:spPr>
          <a:xfrm>
            <a:off x="9448800" y="76200"/>
            <a:ext cx="2561948" cy="2514600"/>
          </a:xfrm>
          <a:prstGeom prst="rect">
            <a:avLst/>
          </a:prstGeom>
          <a:noFill/>
          <a:ln>
            <a:noFill/>
          </a:ln>
        </p:spPr>
      </p:pic>
      <p:sp>
        <p:nvSpPr>
          <p:cNvPr id="63" name="Google Shape;63;p2"/>
          <p:cNvSpPr txBox="1"/>
          <p:nvPr/>
        </p:nvSpPr>
        <p:spPr>
          <a:xfrm>
            <a:off x="2400300" y="6233056"/>
            <a:ext cx="7391400" cy="623248"/>
          </a:xfrm>
          <a:prstGeom prst="rect">
            <a:avLst/>
          </a:prstGeom>
          <a:noFill/>
          <a:ln>
            <a:noFill/>
          </a:ln>
        </p:spPr>
        <p:txBody>
          <a:bodyPr anchorCtr="0" anchor="t" bIns="45700" lIns="91425" spcFirstLastPara="1" rIns="91425" wrap="square" tIns="4570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6">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p:txBody>
      </p:sp>
      <p:sp>
        <p:nvSpPr>
          <p:cNvPr id="64" name="Google Shape;64;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3"/>
          <p:cNvSpPr txBox="1"/>
          <p:nvPr>
            <p:ph type="title"/>
          </p:nvPr>
        </p:nvSpPr>
        <p:spPr>
          <a:xfrm>
            <a:off x="59728" y="125830"/>
            <a:ext cx="366839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FR"/>
              <a:t>1- Historique et présentation</a:t>
            </a:r>
            <a:endParaRPr/>
          </a:p>
        </p:txBody>
      </p:sp>
      <p:sp>
        <p:nvSpPr>
          <p:cNvPr id="70" name="Google Shape;70;p3"/>
          <p:cNvSpPr txBox="1"/>
          <p:nvPr/>
        </p:nvSpPr>
        <p:spPr>
          <a:xfrm>
            <a:off x="59728" y="800100"/>
            <a:ext cx="11647170" cy="2192780"/>
          </a:xfrm>
          <a:prstGeom prst="rect">
            <a:avLst/>
          </a:prstGeom>
          <a:noFill/>
          <a:ln>
            <a:noFill/>
          </a:ln>
        </p:spPr>
        <p:txBody>
          <a:bodyPr anchorCtr="0" anchor="t" bIns="0" lIns="0" spcFirstLastPara="1" rIns="0" wrap="square" tIns="62850">
            <a:spAutoFit/>
          </a:bodyPr>
          <a:lstStyle/>
          <a:p>
            <a:pPr indent="0" lvl="0" marL="0" marR="0" rtl="0" algn="l">
              <a:spcBef>
                <a:spcPts val="0"/>
              </a:spcBef>
              <a:spcAft>
                <a:spcPts val="0"/>
              </a:spcAft>
              <a:buNone/>
            </a:pPr>
            <a:r>
              <a:rPr b="0" i="0" lang="fr-FR" sz="1200">
                <a:solidFill>
                  <a:srgbClr val="000000"/>
                </a:solidFill>
                <a:latin typeface="Calibri"/>
                <a:ea typeface="Calibri"/>
                <a:cs typeface="Calibri"/>
                <a:sym typeface="Calibri"/>
              </a:rPr>
              <a:t>ABIL, c’est une offre de services personnalisée et flexible. </a:t>
            </a:r>
            <a:endParaRPr/>
          </a:p>
          <a:p>
            <a:pPr indent="0" lvl="0" marL="0" marR="0" rtl="0" algn="l">
              <a:spcBef>
                <a:spcPts val="0"/>
              </a:spcBef>
              <a:spcAft>
                <a:spcPts val="0"/>
              </a:spcAft>
              <a:buNone/>
            </a:pPr>
            <a:r>
              <a:rPr b="0" i="0" lang="fr-FR" sz="1200">
                <a:solidFill>
                  <a:srgbClr val="000000"/>
                </a:solidFill>
                <a:latin typeface="Calibri"/>
                <a:ea typeface="Calibri"/>
                <a:cs typeface="Calibri"/>
                <a:sym typeface="Calibri"/>
              </a:rPr>
              <a:t>Nous identifions ensemble vos besoins afin de vous proposer la solution la plus adaptée et le collaborateur le plus qualifié pour la réalisation des missions définies. </a:t>
            </a:r>
            <a:endParaRPr/>
          </a:p>
          <a:p>
            <a:pPr indent="0" lvl="0" marL="0" marR="0" rtl="0" algn="l">
              <a:spcBef>
                <a:spcPts val="0"/>
              </a:spcBef>
              <a:spcAft>
                <a:spcPts val="0"/>
              </a:spcAft>
              <a:buNone/>
            </a:pPr>
            <a:r>
              <a:rPr b="0" i="0" lang="fr-FR" sz="1200">
                <a:solidFill>
                  <a:srgbClr val="000000"/>
                </a:solidFill>
                <a:latin typeface="Calibri"/>
                <a:ea typeface="Calibri"/>
                <a:cs typeface="Calibri"/>
                <a:sym typeface="Calibri"/>
              </a:rPr>
              <a:t>Bien plus qu’un prestataire, l’équipe d’ABIL se positionne en véritable partenaire de confiance pour accompagner votre entreprise.</a:t>
            </a:r>
            <a:endParaRPr/>
          </a:p>
          <a:p>
            <a:pPr indent="0" lvl="0" marL="0" marR="0" rtl="0" algn="l">
              <a:spcBef>
                <a:spcPts val="0"/>
              </a:spcBef>
              <a:spcAft>
                <a:spcPts val="0"/>
              </a:spcAft>
              <a:buNone/>
            </a:pPr>
            <a:r>
              <a:rPr b="0" i="0" lang="fr-FR" sz="1200">
                <a:solidFill>
                  <a:srgbClr val="000000"/>
                </a:solidFill>
                <a:latin typeface="Calibri"/>
                <a:ea typeface="Calibri"/>
                <a:cs typeface="Calibri"/>
                <a:sym typeface="Calibri"/>
              </a:rPr>
              <a:t>Et parce-que votre entreprise est en constante évolution, ABIL sait être à l’écoute de vos besoins et vous accompagner dans vos projets. Nos assistants(es) seront vos vrais(es) bras droit.</a:t>
            </a:r>
            <a:endParaRPr/>
          </a:p>
          <a:p>
            <a:pPr indent="0" lvl="0" marL="0" marR="0" rtl="0" algn="l">
              <a:spcBef>
                <a:spcPts val="0"/>
              </a:spcBef>
              <a:spcAft>
                <a:spcPts val="0"/>
              </a:spcAft>
              <a:buNone/>
            </a:pPr>
            <a:r>
              <a:rPr b="0" i="0" lang="fr-FR" sz="1200">
                <a:solidFill>
                  <a:srgbClr val="000000"/>
                </a:solidFill>
                <a:latin typeface="Calibri"/>
                <a:ea typeface="Calibri"/>
                <a:cs typeface="Calibri"/>
                <a:sym typeface="Calibri"/>
              </a:rPr>
              <a:t>Abil possède deux adresses :</a:t>
            </a:r>
            <a:endParaRPr/>
          </a:p>
          <a:p>
            <a:pPr indent="0" lvl="0" marL="0" marR="0" rtl="0" algn="l">
              <a:spcBef>
                <a:spcPts val="0"/>
              </a:spcBef>
              <a:spcAft>
                <a:spcPts val="0"/>
              </a:spcAft>
              <a:buNone/>
            </a:pPr>
            <a:r>
              <a:t/>
            </a:r>
            <a:endParaRPr b="0" i="0" sz="12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1200"/>
              <a:buFont typeface="Arial"/>
              <a:buChar char="•"/>
            </a:pPr>
            <a:r>
              <a:rPr b="0" i="0" lang="fr-FR" sz="1200">
                <a:solidFill>
                  <a:srgbClr val="000000"/>
                </a:solidFill>
                <a:latin typeface="Calibri"/>
                <a:ea typeface="Calibri"/>
                <a:cs typeface="Calibri"/>
                <a:sym typeface="Calibri"/>
              </a:rPr>
              <a:t>2 rue Saint Denis, Place du Ralliement à ANGERS pour sa domiciliation</a:t>
            </a:r>
            <a:endParaRPr/>
          </a:p>
          <a:p>
            <a:pPr indent="-171450" lvl="0" marL="171450" marR="0" rtl="0" algn="l">
              <a:spcBef>
                <a:spcPts val="0"/>
              </a:spcBef>
              <a:spcAft>
                <a:spcPts val="0"/>
              </a:spcAft>
              <a:buClr>
                <a:srgbClr val="000000"/>
              </a:buClr>
              <a:buSzPts val="1200"/>
              <a:buFont typeface="Arial"/>
              <a:buChar char="•"/>
            </a:pPr>
            <a:r>
              <a:rPr b="0" i="0" lang="fr-FR" sz="1200">
                <a:solidFill>
                  <a:srgbClr val="000000"/>
                </a:solidFill>
                <a:latin typeface="Calibri"/>
                <a:ea typeface="Calibri"/>
                <a:cs typeface="Calibri"/>
                <a:sym typeface="Calibri"/>
              </a:rPr>
              <a:t>30 rue du Landreau à BEAUCOUZÉ pour la location de bureau, salle de réunion mais également pour certains salariés</a:t>
            </a:r>
            <a:r>
              <a:rPr b="0" i="0" lang="fr-FR" sz="10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sz="1000">
              <a:solidFill>
                <a:srgbClr val="000000"/>
              </a:solidFill>
              <a:latin typeface="Calibri"/>
              <a:ea typeface="Calibri"/>
              <a:cs typeface="Calibri"/>
              <a:sym typeface="Calibri"/>
            </a:endParaRPr>
          </a:p>
          <a:p>
            <a:pPr indent="0" lvl="0" marL="12700" marR="257809" rtl="0" algn="l">
              <a:lnSpc>
                <a:spcPct val="70200"/>
              </a:lnSpc>
              <a:spcBef>
                <a:spcPts val="495"/>
              </a:spcBef>
              <a:spcAft>
                <a:spcPts val="0"/>
              </a:spcAft>
              <a:buNone/>
            </a:pPr>
            <a:r>
              <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950">
              <a:solidFill>
                <a:schemeClr val="dk1"/>
              </a:solidFill>
              <a:latin typeface="Calibri"/>
              <a:ea typeface="Calibri"/>
              <a:cs typeface="Calibri"/>
              <a:sym typeface="Calibri"/>
            </a:endParaRPr>
          </a:p>
        </p:txBody>
      </p:sp>
      <p:sp>
        <p:nvSpPr>
          <p:cNvPr id="71" name="Google Shape;71;p3"/>
          <p:cNvSpPr txBox="1"/>
          <p:nvPr/>
        </p:nvSpPr>
        <p:spPr>
          <a:xfrm>
            <a:off x="2413144" y="6234752"/>
            <a:ext cx="7365712" cy="623248"/>
          </a:xfrm>
          <a:prstGeom prst="rect">
            <a:avLst/>
          </a:prstGeom>
          <a:noFill/>
          <a:ln>
            <a:noFill/>
          </a:ln>
        </p:spPr>
        <p:txBody>
          <a:bodyPr anchorCtr="0" anchor="t" bIns="45700" lIns="91425" spcFirstLastPara="1" rIns="91425" wrap="square" tIns="4570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3">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p:txBody>
      </p:sp>
      <p:pic>
        <p:nvPicPr>
          <p:cNvPr descr="Une image contenant stationnaire&#10;&#10;Description générée automatiquement" id="72" name="Google Shape;72;p3"/>
          <p:cNvPicPr preferRelativeResize="0"/>
          <p:nvPr/>
        </p:nvPicPr>
        <p:blipFill rotWithShape="1">
          <a:blip r:embed="rId4">
            <a:alphaModFix/>
          </a:blip>
          <a:srcRect b="0" l="0" r="0" t="0"/>
          <a:stretch/>
        </p:blipFill>
        <p:spPr>
          <a:xfrm rot="-1167595">
            <a:off x="274985" y="4972768"/>
            <a:ext cx="1284277" cy="1119045"/>
          </a:xfrm>
          <a:prstGeom prst="rect">
            <a:avLst/>
          </a:prstGeom>
          <a:noFill/>
          <a:ln>
            <a:noFill/>
          </a:ln>
        </p:spPr>
      </p:pic>
      <p:pic>
        <p:nvPicPr>
          <p:cNvPr descr="Une image contenant texte, intérieur, équipement électronique, clavier&#10;&#10;Description générée automatiquement" id="73" name="Google Shape;73;p3"/>
          <p:cNvPicPr preferRelativeResize="0"/>
          <p:nvPr/>
        </p:nvPicPr>
        <p:blipFill rotWithShape="1">
          <a:blip r:embed="rId5">
            <a:alphaModFix/>
          </a:blip>
          <a:srcRect b="0" l="0" r="0" t="0"/>
          <a:stretch/>
        </p:blipFill>
        <p:spPr>
          <a:xfrm rot="-789237">
            <a:off x="204712" y="2607962"/>
            <a:ext cx="1274999" cy="1219200"/>
          </a:xfrm>
          <a:prstGeom prst="rect">
            <a:avLst/>
          </a:prstGeom>
          <a:noFill/>
          <a:ln>
            <a:noFill/>
          </a:ln>
        </p:spPr>
      </p:pic>
      <p:pic>
        <p:nvPicPr>
          <p:cNvPr id="74" name="Google Shape;74;p3"/>
          <p:cNvPicPr preferRelativeResize="0"/>
          <p:nvPr/>
        </p:nvPicPr>
        <p:blipFill rotWithShape="1">
          <a:blip r:embed="rId6">
            <a:alphaModFix/>
          </a:blip>
          <a:srcRect b="0" l="0" r="0" t="0"/>
          <a:stretch/>
        </p:blipFill>
        <p:spPr>
          <a:xfrm rot="1445703">
            <a:off x="10687910" y="4682513"/>
            <a:ext cx="1206516" cy="1101635"/>
          </a:xfrm>
          <a:prstGeom prst="rect">
            <a:avLst/>
          </a:prstGeom>
          <a:noFill/>
          <a:ln>
            <a:noFill/>
          </a:ln>
        </p:spPr>
      </p:pic>
      <p:pic>
        <p:nvPicPr>
          <p:cNvPr descr="Une image contenant texte, tableau noir&#10;&#10;Description générée automatiquement" id="75" name="Google Shape;75;p3"/>
          <p:cNvPicPr preferRelativeResize="0"/>
          <p:nvPr/>
        </p:nvPicPr>
        <p:blipFill rotWithShape="1">
          <a:blip r:embed="rId7">
            <a:alphaModFix/>
          </a:blip>
          <a:srcRect b="0" l="0" r="0" t="0"/>
          <a:stretch/>
        </p:blipFill>
        <p:spPr>
          <a:xfrm rot="874551">
            <a:off x="10628034" y="2598742"/>
            <a:ext cx="1255024" cy="1219200"/>
          </a:xfrm>
          <a:prstGeom prst="rect">
            <a:avLst/>
          </a:prstGeom>
          <a:noFill/>
          <a:ln>
            <a:noFill/>
          </a:ln>
        </p:spPr>
      </p:pic>
      <p:sp>
        <p:nvSpPr>
          <p:cNvPr id="76" name="Google Shape;76;p3"/>
          <p:cNvSpPr txBox="1"/>
          <p:nvPr/>
        </p:nvSpPr>
        <p:spPr>
          <a:xfrm>
            <a:off x="1893925" y="5089884"/>
            <a:ext cx="2944775"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600" u="sng">
                <a:solidFill>
                  <a:schemeClr val="dk2"/>
                </a:solidFill>
                <a:latin typeface="Calibri"/>
                <a:ea typeface="Calibri"/>
                <a:cs typeface="Calibri"/>
                <a:sym typeface="Calibri"/>
              </a:rPr>
              <a:t>ABIL DOMICILIATION</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Bénéficiez d’une adresse professionnelle reconnue au cœur d'Angers !</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Mise en place du contrat rapide et facile</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Seulement 29€ HT par mois</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Gestion de votre courrier (possibilité de vous envoyer votre courrier par scan</a:t>
            </a:r>
            <a:r>
              <a:rPr b="0" i="0" lang="fr-FR" sz="12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b="0" i="0" sz="16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1600">
              <a:solidFill>
                <a:srgbClr val="000000"/>
              </a:solidFill>
              <a:latin typeface="Calibri"/>
              <a:ea typeface="Calibri"/>
              <a:cs typeface="Calibri"/>
              <a:sym typeface="Calibri"/>
            </a:endParaRPr>
          </a:p>
        </p:txBody>
      </p:sp>
      <p:sp>
        <p:nvSpPr>
          <p:cNvPr id="77" name="Google Shape;77;p3"/>
          <p:cNvSpPr txBox="1"/>
          <p:nvPr/>
        </p:nvSpPr>
        <p:spPr>
          <a:xfrm>
            <a:off x="8153400" y="2525064"/>
            <a:ext cx="307619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u="sng">
                <a:solidFill>
                  <a:schemeClr val="dk2"/>
                </a:solidFill>
                <a:latin typeface="Calibri"/>
                <a:ea typeface="Calibri"/>
                <a:cs typeface="Calibri"/>
                <a:sym typeface="Calibri"/>
              </a:rPr>
              <a:t>ABIL RH</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Gestion de la paie</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Déclarations sociales obligatoires</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Document unique des risques</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Entretiens professionnels</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Elections du personnel</a:t>
            </a:r>
            <a:endParaRPr/>
          </a:p>
          <a:p>
            <a:pPr indent="0" lvl="0" marL="0" marR="0" rtl="0" algn="l">
              <a:spcBef>
                <a:spcPts val="0"/>
              </a:spcBef>
              <a:spcAft>
                <a:spcPts val="0"/>
              </a:spcAft>
              <a:buNone/>
            </a:pPr>
            <a:r>
              <a:t/>
            </a:r>
            <a:endParaRPr b="0" i="0" sz="1800">
              <a:solidFill>
                <a:srgbClr val="000000"/>
              </a:solidFill>
              <a:latin typeface="Calibri"/>
              <a:ea typeface="Calibri"/>
              <a:cs typeface="Calibri"/>
              <a:sym typeface="Calibri"/>
            </a:endParaRPr>
          </a:p>
        </p:txBody>
      </p:sp>
      <p:sp>
        <p:nvSpPr>
          <p:cNvPr id="78" name="Google Shape;78;p3"/>
          <p:cNvSpPr txBox="1"/>
          <p:nvPr/>
        </p:nvSpPr>
        <p:spPr>
          <a:xfrm>
            <a:off x="1835410" y="2571627"/>
            <a:ext cx="2667000"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u="sng">
                <a:solidFill>
                  <a:schemeClr val="dk2"/>
                </a:solidFill>
                <a:latin typeface="Calibri"/>
                <a:ea typeface="Calibri"/>
                <a:cs typeface="Calibri"/>
                <a:sym typeface="Calibri"/>
              </a:rPr>
              <a:t>ABIL ADMIN</a:t>
            </a:r>
            <a:endParaRPr sz="1800" u="sng">
              <a:solidFill>
                <a:srgbClr val="000000"/>
              </a:solidFill>
              <a:latin typeface="Calibri"/>
              <a:ea typeface="Calibri"/>
              <a:cs typeface="Calibri"/>
              <a:sym typeface="Calibri"/>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Vos besoins :</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Gestion, facturation, devis, relance client, gestion de commandes, aide à la préparation à la comptabilité, transfert de siège, classement et archivage, etc… Nos propositions :</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Assistant(e) de direction, de gestion, commercial, RH.</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Secrétaire médicale</a:t>
            </a:r>
            <a:endParaRPr/>
          </a:p>
          <a:p>
            <a:pPr indent="0" lvl="0" marL="0" marR="0" rtl="0" algn="l">
              <a:spcBef>
                <a:spcPts val="0"/>
              </a:spcBef>
              <a:spcAft>
                <a:spcPts val="0"/>
              </a:spcAft>
              <a:buNone/>
            </a:pPr>
            <a:r>
              <a:rPr lang="fr-FR" sz="1800">
                <a:solidFill>
                  <a:srgbClr val="000000"/>
                </a:solidFill>
                <a:latin typeface="Calibri"/>
                <a:ea typeface="Calibri"/>
                <a:cs typeface="Calibri"/>
                <a:sym typeface="Calibri"/>
              </a:rPr>
              <a:t> </a:t>
            </a:r>
            <a:endParaRPr b="0" i="0" sz="1800">
              <a:solidFill>
                <a:srgbClr val="000000"/>
              </a:solidFill>
              <a:latin typeface="Calibri"/>
              <a:ea typeface="Calibri"/>
              <a:cs typeface="Calibri"/>
              <a:sym typeface="Calibri"/>
            </a:endParaRPr>
          </a:p>
        </p:txBody>
      </p:sp>
      <p:sp>
        <p:nvSpPr>
          <p:cNvPr id="79" name="Google Shape;79;p3"/>
          <p:cNvSpPr txBox="1"/>
          <p:nvPr/>
        </p:nvSpPr>
        <p:spPr>
          <a:xfrm>
            <a:off x="8153400" y="4751827"/>
            <a:ext cx="3075915" cy="1661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600" u="sng">
                <a:solidFill>
                  <a:schemeClr val="dk2"/>
                </a:solidFill>
                <a:latin typeface="Calibri"/>
                <a:ea typeface="Calibri"/>
                <a:cs typeface="Calibri"/>
                <a:sym typeface="Calibri"/>
              </a:rPr>
              <a:t>ABIL FORMATION</a:t>
            </a:r>
            <a:endParaRPr/>
          </a:p>
          <a:p>
            <a:pPr indent="-171450" lvl="0" marL="171450" marR="0" rtl="0" algn="l">
              <a:spcBef>
                <a:spcPts val="0"/>
              </a:spcBef>
              <a:spcAft>
                <a:spcPts val="0"/>
              </a:spcAft>
              <a:buClr>
                <a:srgbClr val="000000"/>
              </a:buClr>
              <a:buSzPts val="1000"/>
              <a:buFont typeface="Calibri"/>
              <a:buChar char="-"/>
            </a:pPr>
            <a:r>
              <a:rPr b="0" i="0" lang="fr-FR" sz="1000">
                <a:solidFill>
                  <a:srgbClr val="000000"/>
                </a:solidFill>
                <a:latin typeface="Calibri"/>
                <a:ea typeface="Calibri"/>
                <a:cs typeface="Calibri"/>
                <a:sym typeface="Calibri"/>
              </a:rPr>
              <a:t>Proposition de formation sur la gestion </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du temps, le développement du manager, </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la gestion administrative du personnel, </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etc…</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Accompagnement à votre certification Qualiopi</a:t>
            </a:r>
            <a:endParaRPr b="0" i="0" sz="1000">
              <a:solidFill>
                <a:srgbClr val="000000"/>
              </a:solidFill>
              <a:latin typeface="Calibri"/>
              <a:ea typeface="Calibri"/>
              <a:cs typeface="Calibri"/>
              <a:sym typeface="Calibri"/>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Outil de gestion de formation</a:t>
            </a:r>
            <a:endParaRPr/>
          </a:p>
          <a:p>
            <a:pPr indent="0" lvl="0" marL="0" marR="0" rtl="0" algn="l">
              <a:spcBef>
                <a:spcPts val="0"/>
              </a:spcBef>
              <a:spcAft>
                <a:spcPts val="0"/>
              </a:spcAft>
              <a:buNone/>
            </a:pPr>
            <a:r>
              <a:rPr b="0" i="0" lang="fr-FR" sz="1000">
                <a:solidFill>
                  <a:srgbClr val="000000"/>
                </a:solidFill>
                <a:latin typeface="Calibri"/>
                <a:ea typeface="Calibri"/>
                <a:cs typeface="Calibri"/>
                <a:sym typeface="Calibri"/>
              </a:rPr>
              <a:t>- Référencement CPF</a:t>
            </a:r>
            <a:endParaRPr/>
          </a:p>
          <a:p>
            <a:pPr indent="-69850" lvl="0" marL="171450" marR="0" rtl="0" algn="l">
              <a:spcBef>
                <a:spcPts val="0"/>
              </a:spcBef>
              <a:spcAft>
                <a:spcPts val="0"/>
              </a:spcAft>
              <a:buClr>
                <a:schemeClr val="dk1"/>
              </a:buClr>
              <a:buSzPts val="1600"/>
              <a:buFont typeface="Arial"/>
              <a:buNone/>
            </a:pPr>
            <a:r>
              <a:t/>
            </a:r>
            <a:endParaRPr b="0" i="0" sz="1600">
              <a:solidFill>
                <a:schemeClr val="dk2"/>
              </a:solidFill>
              <a:latin typeface="Calibri"/>
              <a:ea typeface="Calibri"/>
              <a:cs typeface="Calibri"/>
              <a:sym typeface="Calibri"/>
            </a:endParaRPr>
          </a:p>
        </p:txBody>
      </p:sp>
      <p:pic>
        <p:nvPicPr>
          <p:cNvPr id="80" name="Google Shape;80;p3"/>
          <p:cNvPicPr preferRelativeResize="0"/>
          <p:nvPr/>
        </p:nvPicPr>
        <p:blipFill rotWithShape="1">
          <a:blip r:embed="rId8">
            <a:alphaModFix/>
          </a:blip>
          <a:srcRect b="0" l="0" r="0" t="0"/>
          <a:stretch/>
        </p:blipFill>
        <p:spPr>
          <a:xfrm>
            <a:off x="4762500" y="2789891"/>
            <a:ext cx="2666999" cy="2695714"/>
          </a:xfrm>
          <a:prstGeom prst="rect">
            <a:avLst/>
          </a:prstGeom>
          <a:noFill/>
          <a:ln>
            <a:noFill/>
          </a:ln>
        </p:spPr>
      </p:pic>
      <p:sp>
        <p:nvSpPr>
          <p:cNvPr id="81" name="Google Shape;81;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145795" y="341452"/>
            <a:ext cx="4883405"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Organigramme de l’entreprise </a:t>
            </a:r>
            <a:endParaRPr/>
          </a:p>
        </p:txBody>
      </p:sp>
      <p:pic>
        <p:nvPicPr>
          <p:cNvPr id="87" name="Google Shape;87;p4"/>
          <p:cNvPicPr preferRelativeResize="0"/>
          <p:nvPr/>
        </p:nvPicPr>
        <p:blipFill rotWithShape="1">
          <a:blip r:embed="rId3">
            <a:alphaModFix/>
          </a:blip>
          <a:srcRect b="16081" l="7761" r="31371" t="28336"/>
          <a:stretch/>
        </p:blipFill>
        <p:spPr>
          <a:xfrm>
            <a:off x="1219200" y="1080116"/>
            <a:ext cx="9479280" cy="5715000"/>
          </a:xfrm>
          <a:prstGeom prst="rect">
            <a:avLst/>
          </a:prstGeom>
          <a:noFill/>
          <a:ln>
            <a:noFill/>
          </a:ln>
        </p:spPr>
      </p:pic>
      <p:sp>
        <p:nvSpPr>
          <p:cNvPr id="88" name="Google Shape;88;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5"/>
          <p:cNvSpPr/>
          <p:nvPr/>
        </p:nvSpPr>
        <p:spPr>
          <a:xfrm>
            <a:off x="1" y="3726"/>
            <a:ext cx="5614875" cy="6858000"/>
          </a:xfrm>
          <a:prstGeom prst="rect">
            <a:avLst/>
          </a:prstGeom>
          <a:gradFill>
            <a:gsLst>
              <a:gs pos="0">
                <a:srgbClr val="4F81BD">
                  <a:alpha val="81960"/>
                </a:srgbClr>
              </a:gs>
              <a:gs pos="25000">
                <a:srgbClr val="4F81BD">
                  <a:alpha val="60000"/>
                </a:srgbClr>
              </a:gs>
              <a:gs pos="94000">
                <a:srgbClr val="C4BD97"/>
              </a:gs>
              <a:gs pos="100000">
                <a:srgbClr val="C4BD97"/>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4" name="Google Shape;94;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5" name="Google Shape;95;p5"/>
          <p:cNvSpPr txBox="1"/>
          <p:nvPr>
            <p:ph type="title"/>
          </p:nvPr>
        </p:nvSpPr>
        <p:spPr>
          <a:xfrm>
            <a:off x="6094105" y="802955"/>
            <a:ext cx="4977976" cy="14540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fr-FR">
                <a:solidFill>
                  <a:schemeClr val="dk2"/>
                </a:solidFill>
              </a:rPr>
              <a:t>2- L’organisme de formation ABIL </a:t>
            </a:r>
            <a:endParaRPr/>
          </a:p>
        </p:txBody>
      </p:sp>
      <p:sp>
        <p:nvSpPr>
          <p:cNvPr id="96" name="Google Shape;96;p5"/>
          <p:cNvSpPr/>
          <p:nvPr/>
        </p:nvSpPr>
        <p:spPr>
          <a:xfrm>
            <a:off x="0" y="738619"/>
            <a:ext cx="5000438" cy="5400962"/>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cap="flat" cmpd="sng" w="25400">
            <a:solidFill>
              <a:srgbClr val="B7CCE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7" name="Google Shape;97;p5"/>
          <p:cNvPicPr preferRelativeResize="0"/>
          <p:nvPr/>
        </p:nvPicPr>
        <p:blipFill rotWithShape="1">
          <a:blip r:embed="rId4">
            <a:alphaModFix/>
          </a:blip>
          <a:srcRect b="0" l="0" r="0" t="0"/>
          <a:stretch/>
        </p:blipFill>
        <p:spPr>
          <a:xfrm>
            <a:off x="429349" y="2530089"/>
            <a:ext cx="3661831" cy="1818020"/>
          </a:xfrm>
          <a:prstGeom prst="rect">
            <a:avLst/>
          </a:prstGeom>
          <a:noFill/>
          <a:ln>
            <a:noFill/>
          </a:ln>
        </p:spPr>
      </p:pic>
      <p:sp>
        <p:nvSpPr>
          <p:cNvPr id="98" name="Google Shape;98;p5"/>
          <p:cNvSpPr txBox="1"/>
          <p:nvPr>
            <p:ph idx="1" type="body"/>
          </p:nvPr>
        </p:nvSpPr>
        <p:spPr>
          <a:xfrm>
            <a:off x="6090574" y="1371600"/>
            <a:ext cx="4977578" cy="4689371"/>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None/>
            </a:pPr>
            <a:r>
              <a:rPr lang="fr-FR" sz="1200">
                <a:solidFill>
                  <a:srgbClr val="000000"/>
                </a:solidFill>
                <a:latin typeface="Calibri"/>
                <a:ea typeface="Calibri"/>
                <a:cs typeface="Calibri"/>
                <a:sym typeface="Calibri"/>
              </a:rPr>
              <a:t>ABIL a été certifié organisme de formation au Datadock en 2019 et Qualiopi en 2021. Isabelle JOURNO et Lysiame METAYER  sont aujourd'hui à vos côtés pour vous proposer une expertise pédagogique afin de vous conseiller dans le choix des formations les plus adaptés à vos attentes et vos besoins</a:t>
            </a:r>
            <a:endParaRPr/>
          </a:p>
          <a:p>
            <a:pPr indent="0" lvl="0" marL="0" rtl="0" algn="l">
              <a:lnSpc>
                <a:spcPct val="90000"/>
              </a:lnSpc>
              <a:spcBef>
                <a:spcPts val="0"/>
              </a:spcBef>
              <a:spcAft>
                <a:spcPts val="0"/>
              </a:spcAft>
              <a:buNone/>
            </a:pPr>
            <a:r>
              <a:t/>
            </a:r>
            <a:endParaRPr sz="1200">
              <a:solidFill>
                <a:srgbClr val="000000"/>
              </a:solidFill>
            </a:endParaRPr>
          </a:p>
          <a:p>
            <a:pPr indent="0" lvl="0" marL="0" rtl="0" algn="l">
              <a:lnSpc>
                <a:spcPct val="90000"/>
              </a:lnSpc>
              <a:spcBef>
                <a:spcPts val="0"/>
              </a:spcBef>
              <a:spcAft>
                <a:spcPts val="0"/>
              </a:spcAft>
              <a:buNone/>
            </a:pPr>
            <a:r>
              <a:rPr lang="fr-FR" sz="1200">
                <a:solidFill>
                  <a:srgbClr val="000000"/>
                </a:solidFill>
                <a:latin typeface="Calibri"/>
                <a:ea typeface="Calibri"/>
                <a:cs typeface="Calibri"/>
                <a:sym typeface="Calibri"/>
              </a:rPr>
              <a:t>Nous pouvons également créer des programmes personnalisés sur des thématiques diverses,.</a:t>
            </a:r>
            <a:endParaRPr/>
          </a:p>
          <a:p>
            <a:pPr indent="0" lvl="0" marL="0" rtl="0" algn="l">
              <a:lnSpc>
                <a:spcPct val="90000"/>
              </a:lnSpc>
              <a:spcBef>
                <a:spcPts val="0"/>
              </a:spcBef>
              <a:spcAft>
                <a:spcPts val="0"/>
              </a:spcAft>
              <a:buNone/>
            </a:pPr>
            <a:r>
              <a:t/>
            </a:r>
            <a:endParaRPr sz="1200">
              <a:solidFill>
                <a:srgbClr val="000000"/>
              </a:solidFill>
            </a:endParaRPr>
          </a:p>
          <a:p>
            <a:pPr indent="0" lvl="0" marL="0" rtl="0" algn="l">
              <a:lnSpc>
                <a:spcPct val="9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sz="1200">
              <a:solidFill>
                <a:srgbClr val="000000"/>
              </a:solidFill>
              <a:latin typeface="Calibri"/>
              <a:ea typeface="Calibri"/>
              <a:cs typeface="Calibri"/>
              <a:sym typeface="Calibri"/>
            </a:endParaRPr>
          </a:p>
          <a:p>
            <a:pPr indent="0" lvl="0" marL="12700" rtl="0" algn="l">
              <a:lnSpc>
                <a:spcPct val="90000"/>
              </a:lnSpc>
              <a:spcBef>
                <a:spcPts val="95"/>
              </a:spcBef>
              <a:spcAft>
                <a:spcPts val="0"/>
              </a:spcAft>
              <a:buNone/>
            </a:pPr>
            <a:r>
              <a:rPr lang="fr-FR" sz="1200">
                <a:solidFill>
                  <a:srgbClr val="000000"/>
                </a:solidFill>
                <a:latin typeface="Calibri"/>
                <a:ea typeface="Calibri"/>
                <a:cs typeface="Calibri"/>
                <a:sym typeface="Calibri"/>
              </a:rPr>
              <a:t>Les formations proposées par ABIL :</a:t>
            </a:r>
            <a:endParaRPr sz="1200">
              <a:solidFill>
                <a:srgbClr val="000000"/>
              </a:solidFill>
              <a:latin typeface="Calibri"/>
              <a:ea typeface="Calibri"/>
              <a:cs typeface="Calibri"/>
              <a:sym typeface="Calibri"/>
            </a:endParaRPr>
          </a:p>
          <a:p>
            <a:pPr indent="0" lvl="0" marL="0" rtl="0" algn="l">
              <a:lnSpc>
                <a:spcPct val="90000"/>
              </a:lnSpc>
              <a:spcBef>
                <a:spcPts val="50"/>
              </a:spcBef>
              <a:spcAft>
                <a:spcPts val="0"/>
              </a:spcAft>
              <a:buNone/>
            </a:pPr>
            <a:r>
              <a:t/>
            </a:r>
            <a:endParaRPr sz="1200">
              <a:solidFill>
                <a:srgbClr val="000000"/>
              </a:solidFill>
              <a:latin typeface="Calibri"/>
              <a:ea typeface="Calibri"/>
              <a:cs typeface="Calibri"/>
              <a:sym typeface="Calibri"/>
            </a:endParaRPr>
          </a:p>
          <a:p>
            <a:pPr indent="-228600" lvl="0" marL="241300" rtl="0" algn="l">
              <a:lnSpc>
                <a:spcPct val="90000"/>
              </a:lnSpc>
              <a:spcBef>
                <a:spcPts val="0"/>
              </a:spcBef>
              <a:spcAft>
                <a:spcPts val="0"/>
              </a:spcAft>
              <a:buClr>
                <a:schemeClr val="dk2"/>
              </a:buClr>
              <a:buSzPts val="1200"/>
              <a:buFont typeface="Arial"/>
              <a:buChar char="•"/>
            </a:pPr>
            <a:r>
              <a:rPr b="1" lang="fr-FR" sz="1200">
                <a:solidFill>
                  <a:schemeClr val="dk2"/>
                </a:solidFill>
                <a:latin typeface="Calibri"/>
                <a:ea typeface="Calibri"/>
                <a:cs typeface="Calibri"/>
                <a:sym typeface="Calibri"/>
              </a:rPr>
              <a:t>Formation manager</a:t>
            </a:r>
            <a:endParaRPr sz="1200">
              <a:solidFill>
                <a:schemeClr val="dk2"/>
              </a:solidFill>
              <a:latin typeface="Calibri"/>
              <a:ea typeface="Calibri"/>
              <a:cs typeface="Calibri"/>
              <a:sym typeface="Calibri"/>
            </a:endParaRPr>
          </a:p>
          <a:p>
            <a:pPr indent="-228600" lvl="0" marL="241300" rtl="0" algn="l">
              <a:lnSpc>
                <a:spcPct val="90000"/>
              </a:lnSpc>
              <a:spcBef>
                <a:spcPts val="525"/>
              </a:spcBef>
              <a:spcAft>
                <a:spcPts val="0"/>
              </a:spcAft>
              <a:buClr>
                <a:schemeClr val="dk2"/>
              </a:buClr>
              <a:buSzPts val="1200"/>
              <a:buFont typeface="Arial"/>
              <a:buChar char="•"/>
            </a:pPr>
            <a:r>
              <a:rPr b="1" lang="fr-FR" sz="1200">
                <a:solidFill>
                  <a:schemeClr val="dk2"/>
                </a:solidFill>
                <a:latin typeface="Calibri"/>
                <a:ea typeface="Calibri"/>
                <a:cs typeface="Calibri"/>
                <a:sym typeface="Calibri"/>
              </a:rPr>
              <a:t>Créer son organisme de formation</a:t>
            </a:r>
            <a:endParaRPr/>
          </a:p>
          <a:p>
            <a:pPr indent="-228600" lvl="0" marL="241300" rtl="0" algn="l">
              <a:lnSpc>
                <a:spcPct val="90000"/>
              </a:lnSpc>
              <a:spcBef>
                <a:spcPts val="525"/>
              </a:spcBef>
              <a:spcAft>
                <a:spcPts val="0"/>
              </a:spcAft>
              <a:buClr>
                <a:schemeClr val="dk2"/>
              </a:buClr>
              <a:buSzPts val="1200"/>
              <a:buFont typeface="Arial"/>
              <a:buChar char="•"/>
            </a:pPr>
            <a:r>
              <a:rPr b="1" lang="fr-FR" sz="1200">
                <a:solidFill>
                  <a:schemeClr val="dk2"/>
                </a:solidFill>
                <a:latin typeface="Calibri"/>
                <a:ea typeface="Calibri"/>
                <a:cs typeface="Calibri"/>
                <a:sym typeface="Calibri"/>
              </a:rPr>
              <a:t>Accompagnement à la certification Qualiopi</a:t>
            </a:r>
            <a:endParaRPr sz="1200">
              <a:solidFill>
                <a:schemeClr val="dk2"/>
              </a:solidFill>
              <a:latin typeface="Calibri"/>
              <a:ea typeface="Calibri"/>
              <a:cs typeface="Calibri"/>
              <a:sym typeface="Calibri"/>
            </a:endParaRPr>
          </a:p>
          <a:p>
            <a:pPr indent="-228600" lvl="0" marL="241300" rtl="0" algn="l">
              <a:lnSpc>
                <a:spcPct val="90000"/>
              </a:lnSpc>
              <a:spcBef>
                <a:spcPts val="530"/>
              </a:spcBef>
              <a:spcAft>
                <a:spcPts val="0"/>
              </a:spcAft>
              <a:buClr>
                <a:schemeClr val="dk2"/>
              </a:buClr>
              <a:buSzPts val="1200"/>
              <a:buFont typeface="Arial"/>
              <a:buChar char="•"/>
            </a:pPr>
            <a:r>
              <a:rPr b="1" lang="fr-FR" sz="1200">
                <a:solidFill>
                  <a:schemeClr val="dk2"/>
                </a:solidFill>
                <a:latin typeface="Calibri"/>
                <a:ea typeface="Calibri"/>
                <a:cs typeface="Calibri"/>
                <a:sym typeface="Calibri"/>
              </a:rPr>
              <a:t>Gestion d’entreprise et organisation</a:t>
            </a:r>
            <a:endParaRPr sz="1200">
              <a:solidFill>
                <a:schemeClr val="dk2"/>
              </a:solidFill>
              <a:latin typeface="Calibri"/>
              <a:ea typeface="Calibri"/>
              <a:cs typeface="Calibri"/>
              <a:sym typeface="Calibri"/>
            </a:endParaRPr>
          </a:p>
          <a:p>
            <a:pPr indent="-228600" lvl="0" marL="241300" rtl="0" algn="l">
              <a:lnSpc>
                <a:spcPct val="90000"/>
              </a:lnSpc>
              <a:spcBef>
                <a:spcPts val="540"/>
              </a:spcBef>
              <a:spcAft>
                <a:spcPts val="0"/>
              </a:spcAft>
              <a:buClr>
                <a:schemeClr val="dk2"/>
              </a:buClr>
              <a:buSzPts val="1200"/>
              <a:buFont typeface="Arial"/>
              <a:buChar char="•"/>
            </a:pPr>
            <a:r>
              <a:rPr b="1" lang="fr-FR" sz="1200">
                <a:solidFill>
                  <a:schemeClr val="dk2"/>
                </a:solidFill>
                <a:latin typeface="Calibri"/>
                <a:ea typeface="Calibri"/>
                <a:cs typeface="Calibri"/>
                <a:sym typeface="Calibri"/>
              </a:rPr>
              <a:t>Gestion administrative du personnel</a:t>
            </a:r>
            <a:endParaRPr sz="1200">
              <a:solidFill>
                <a:schemeClr val="dk2"/>
              </a:solidFill>
              <a:latin typeface="Calibri"/>
              <a:ea typeface="Calibri"/>
              <a:cs typeface="Calibri"/>
              <a:sym typeface="Calibri"/>
            </a:endParaRPr>
          </a:p>
          <a:p>
            <a:pPr indent="-228600" lvl="0" marL="241300" rtl="0" algn="l">
              <a:lnSpc>
                <a:spcPct val="90000"/>
              </a:lnSpc>
              <a:spcBef>
                <a:spcPts val="530"/>
              </a:spcBef>
              <a:spcAft>
                <a:spcPts val="0"/>
              </a:spcAft>
              <a:buClr>
                <a:schemeClr val="dk2"/>
              </a:buClr>
              <a:buSzPts val="1200"/>
              <a:buFont typeface="Arial"/>
              <a:buChar char="•"/>
            </a:pPr>
            <a:r>
              <a:rPr b="1" lang="fr-FR" sz="1200">
                <a:solidFill>
                  <a:schemeClr val="dk2"/>
                </a:solidFill>
                <a:latin typeface="Calibri"/>
                <a:ea typeface="Calibri"/>
                <a:cs typeface="Calibri"/>
                <a:sym typeface="Calibri"/>
              </a:rPr>
              <a:t>Assistante Ressources Humaines</a:t>
            </a:r>
            <a:endParaRPr/>
          </a:p>
          <a:p>
            <a:pPr indent="0" lvl="0" marL="0" rtl="0" algn="l">
              <a:lnSpc>
                <a:spcPct val="90000"/>
              </a:lnSpc>
              <a:spcBef>
                <a:spcPts val="0"/>
              </a:spcBef>
              <a:spcAft>
                <a:spcPts val="0"/>
              </a:spcAft>
              <a:buNone/>
            </a:pPr>
            <a:r>
              <a:t/>
            </a:r>
            <a:endParaRPr sz="1100">
              <a:solidFill>
                <a:srgbClr val="000000"/>
              </a:solidFill>
            </a:endParaRPr>
          </a:p>
        </p:txBody>
      </p:sp>
      <p:sp>
        <p:nvSpPr>
          <p:cNvPr id="99" name="Google Shape;99;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6"/>
          <p:cNvSpPr txBox="1"/>
          <p:nvPr>
            <p:ph type="title"/>
          </p:nvPr>
        </p:nvSpPr>
        <p:spPr>
          <a:xfrm>
            <a:off x="204622" y="215849"/>
            <a:ext cx="3605378"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fr-FR">
                <a:latin typeface="Calibri"/>
                <a:ea typeface="Calibri"/>
                <a:cs typeface="Calibri"/>
                <a:sym typeface="Calibri"/>
              </a:rPr>
              <a:t>3-</a:t>
            </a:r>
            <a:r>
              <a:rPr b="0" lang="fr-FR" u="none">
                <a:latin typeface="Calibri"/>
                <a:ea typeface="Calibri"/>
                <a:cs typeface="Calibri"/>
                <a:sym typeface="Calibri"/>
              </a:rPr>
              <a:t> </a:t>
            </a:r>
            <a:r>
              <a:rPr lang="fr-FR"/>
              <a:t>Situation géographique</a:t>
            </a:r>
            <a:endParaRPr/>
          </a:p>
        </p:txBody>
      </p:sp>
      <p:sp>
        <p:nvSpPr>
          <p:cNvPr id="105" name="Google Shape;105;p6"/>
          <p:cNvSpPr txBox="1"/>
          <p:nvPr/>
        </p:nvSpPr>
        <p:spPr>
          <a:xfrm>
            <a:off x="202313" y="711459"/>
            <a:ext cx="5129378" cy="1233030"/>
          </a:xfrm>
          <a:prstGeom prst="rect">
            <a:avLst/>
          </a:prstGeom>
          <a:noFill/>
          <a:ln>
            <a:noFill/>
          </a:ln>
        </p:spPr>
        <p:txBody>
          <a:bodyPr anchorCtr="0" anchor="t" bIns="0" lIns="0" spcFirstLastPara="1" rIns="0" wrap="square" tIns="116200">
            <a:spAutoFit/>
          </a:bodyPr>
          <a:lstStyle/>
          <a:p>
            <a:pPr indent="0" lvl="0" marL="12700" marR="0" rtl="0" algn="l">
              <a:lnSpc>
                <a:spcPct val="100000"/>
              </a:lnSpc>
              <a:spcBef>
                <a:spcPts val="0"/>
              </a:spcBef>
              <a:spcAft>
                <a:spcPts val="0"/>
              </a:spcAft>
              <a:buNone/>
            </a:pPr>
            <a:r>
              <a:rPr b="1" lang="fr-FR" sz="1050">
                <a:solidFill>
                  <a:srgbClr val="001F5F"/>
                </a:solidFill>
                <a:latin typeface="Calibri"/>
                <a:ea typeface="Calibri"/>
                <a:cs typeface="Calibri"/>
                <a:sym typeface="Calibri"/>
              </a:rPr>
              <a:t>ABIL, 30 rue du Landreau 49070 BEAUCOUZE est accessible :</a:t>
            </a:r>
            <a:r>
              <a:rPr lang="fr-FR" sz="1050">
                <a:solidFill>
                  <a:srgbClr val="001F5F"/>
                </a:solidFill>
                <a:latin typeface="Calibri"/>
                <a:ea typeface="Calibri"/>
                <a:cs typeface="Calibri"/>
                <a:sym typeface="Calibri"/>
              </a:rPr>
              <a:t>					                  	</a:t>
            </a:r>
            <a:endParaRPr sz="1050">
              <a:solidFill>
                <a:schemeClr val="dk1"/>
              </a:solidFill>
              <a:latin typeface="Calibri"/>
              <a:ea typeface="Calibri"/>
              <a:cs typeface="Calibri"/>
              <a:sym typeface="Calibri"/>
            </a:endParaRPr>
          </a:p>
          <a:p>
            <a:pPr indent="-228600" lvl="0" marL="241300" marR="0" rtl="0" algn="l">
              <a:lnSpc>
                <a:spcPct val="100000"/>
              </a:lnSpc>
              <a:spcBef>
                <a:spcPts val="815"/>
              </a:spcBef>
              <a:spcAft>
                <a:spcPts val="0"/>
              </a:spcAft>
              <a:buClr>
                <a:srgbClr val="001F5F"/>
              </a:buClr>
              <a:buSzPts val="1050"/>
              <a:buFont typeface="Arial"/>
              <a:buChar char="•"/>
            </a:pPr>
            <a:r>
              <a:rPr lang="fr-FR" sz="1050">
                <a:solidFill>
                  <a:srgbClr val="001F5F"/>
                </a:solidFill>
                <a:latin typeface="Calibri"/>
                <a:ea typeface="Calibri"/>
                <a:cs typeface="Calibri"/>
                <a:sym typeface="Calibri"/>
              </a:rPr>
              <a:t>Par la rocade, échangeur Beaucouzé, sortie Beaucouzé</a:t>
            </a:r>
            <a:endParaRPr sz="1050">
              <a:solidFill>
                <a:schemeClr val="dk1"/>
              </a:solidFill>
              <a:latin typeface="Calibri"/>
              <a:ea typeface="Calibri"/>
              <a:cs typeface="Calibri"/>
              <a:sym typeface="Calibri"/>
            </a:endParaRPr>
          </a:p>
          <a:p>
            <a:pPr indent="-228600" lvl="0" marL="241300" marR="0" rtl="0" algn="l">
              <a:lnSpc>
                <a:spcPct val="100000"/>
              </a:lnSpc>
              <a:spcBef>
                <a:spcPts val="805"/>
              </a:spcBef>
              <a:spcAft>
                <a:spcPts val="0"/>
              </a:spcAft>
              <a:buClr>
                <a:srgbClr val="001F5F"/>
              </a:buClr>
              <a:buSzPts val="1050"/>
              <a:buFont typeface="Arial"/>
              <a:buChar char="•"/>
            </a:pPr>
            <a:r>
              <a:rPr lang="fr-FR" sz="1050">
                <a:solidFill>
                  <a:srgbClr val="001F5F"/>
                </a:solidFill>
                <a:latin typeface="Calibri"/>
                <a:ea typeface="Calibri"/>
                <a:cs typeface="Calibri"/>
                <a:sym typeface="Calibri"/>
              </a:rPr>
              <a:t>Par l’autoroute, sortie Angers ouest ZI Avrillé - Beaucouzé</a:t>
            </a:r>
            <a:endParaRPr sz="1050">
              <a:solidFill>
                <a:schemeClr val="dk1"/>
              </a:solidFill>
              <a:latin typeface="Calibri"/>
              <a:ea typeface="Calibri"/>
              <a:cs typeface="Calibri"/>
              <a:sym typeface="Calibri"/>
            </a:endParaRPr>
          </a:p>
          <a:p>
            <a:pPr indent="-228600" lvl="0" marL="241300" marR="0" rtl="0" algn="l">
              <a:lnSpc>
                <a:spcPct val="100000"/>
              </a:lnSpc>
              <a:spcBef>
                <a:spcPts val="805"/>
              </a:spcBef>
              <a:spcAft>
                <a:spcPts val="0"/>
              </a:spcAft>
              <a:buClr>
                <a:srgbClr val="001F5F"/>
              </a:buClr>
              <a:buSzPts val="1050"/>
              <a:buFont typeface="Arial"/>
              <a:buChar char="•"/>
            </a:pPr>
            <a:r>
              <a:rPr lang="fr-FR" sz="1050">
                <a:solidFill>
                  <a:srgbClr val="001F5F"/>
                </a:solidFill>
                <a:latin typeface="Calibri"/>
                <a:ea typeface="Calibri"/>
                <a:cs typeface="Calibri"/>
                <a:sym typeface="Calibri"/>
              </a:rPr>
              <a:t>Par les transports en communs : Arrêt de bus HAUTE ROCHE ligne 4</a:t>
            </a:r>
            <a:endParaRPr sz="1050">
              <a:solidFill>
                <a:schemeClr val="dk1"/>
              </a:solidFill>
              <a:latin typeface="Calibri"/>
              <a:ea typeface="Calibri"/>
              <a:cs typeface="Calibri"/>
              <a:sym typeface="Calibri"/>
            </a:endParaRPr>
          </a:p>
        </p:txBody>
      </p:sp>
      <p:pic>
        <p:nvPicPr>
          <p:cNvPr id="106" name="Google Shape;106;p6"/>
          <p:cNvPicPr preferRelativeResize="0"/>
          <p:nvPr/>
        </p:nvPicPr>
        <p:blipFill rotWithShape="1">
          <a:blip r:embed="rId3">
            <a:alphaModFix/>
          </a:blip>
          <a:srcRect b="0" l="0" r="0" t="0"/>
          <a:stretch/>
        </p:blipFill>
        <p:spPr>
          <a:xfrm>
            <a:off x="220158" y="2048305"/>
            <a:ext cx="4650038" cy="4017445"/>
          </a:xfrm>
          <a:prstGeom prst="rect">
            <a:avLst/>
          </a:prstGeom>
          <a:noFill/>
          <a:ln>
            <a:noFill/>
          </a:ln>
        </p:spPr>
      </p:pic>
      <p:pic>
        <p:nvPicPr>
          <p:cNvPr id="107" name="Google Shape;107;p6"/>
          <p:cNvPicPr preferRelativeResize="0"/>
          <p:nvPr/>
        </p:nvPicPr>
        <p:blipFill rotWithShape="1">
          <a:blip r:embed="rId4">
            <a:alphaModFix/>
          </a:blip>
          <a:srcRect b="0" l="0" r="0" t="0"/>
          <a:stretch/>
        </p:blipFill>
        <p:spPr>
          <a:xfrm>
            <a:off x="10515600" y="76200"/>
            <a:ext cx="1676400" cy="1635098"/>
          </a:xfrm>
          <a:prstGeom prst="rect">
            <a:avLst/>
          </a:prstGeom>
          <a:noFill/>
          <a:ln>
            <a:noFill/>
          </a:ln>
        </p:spPr>
      </p:pic>
      <p:sp>
        <p:nvSpPr>
          <p:cNvPr id="108" name="Google Shape;108;p6"/>
          <p:cNvSpPr txBox="1"/>
          <p:nvPr/>
        </p:nvSpPr>
        <p:spPr>
          <a:xfrm>
            <a:off x="2552104" y="6252220"/>
            <a:ext cx="7467600" cy="623248"/>
          </a:xfrm>
          <a:prstGeom prst="rect">
            <a:avLst/>
          </a:prstGeom>
          <a:noFill/>
          <a:ln>
            <a:noFill/>
          </a:ln>
        </p:spPr>
        <p:txBody>
          <a:bodyPr anchorCtr="0" anchor="t" bIns="45700" lIns="91425" spcFirstLastPara="1" rIns="91425" wrap="square" tIns="4570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5">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p:txBody>
      </p:sp>
      <p:pic>
        <p:nvPicPr>
          <p:cNvPr id="109" name="Google Shape;109;p6"/>
          <p:cNvPicPr preferRelativeResize="0"/>
          <p:nvPr/>
        </p:nvPicPr>
        <p:blipFill rotWithShape="1">
          <a:blip r:embed="rId6">
            <a:alphaModFix/>
          </a:blip>
          <a:srcRect b="0" l="0" r="0" t="0"/>
          <a:stretch/>
        </p:blipFill>
        <p:spPr>
          <a:xfrm>
            <a:off x="7175945" y="2048304"/>
            <a:ext cx="4572000" cy="4203915"/>
          </a:xfrm>
          <a:prstGeom prst="rect">
            <a:avLst/>
          </a:prstGeom>
          <a:noFill/>
          <a:ln>
            <a:noFill/>
          </a:ln>
        </p:spPr>
      </p:pic>
      <p:sp>
        <p:nvSpPr>
          <p:cNvPr id="110" name="Google Shape;110;p6"/>
          <p:cNvSpPr txBox="1"/>
          <p:nvPr/>
        </p:nvSpPr>
        <p:spPr>
          <a:xfrm>
            <a:off x="6897256" y="722039"/>
            <a:ext cx="5129378" cy="1233030"/>
          </a:xfrm>
          <a:prstGeom prst="rect">
            <a:avLst/>
          </a:prstGeom>
          <a:noFill/>
          <a:ln>
            <a:noFill/>
          </a:ln>
        </p:spPr>
        <p:txBody>
          <a:bodyPr anchorCtr="0" anchor="t" bIns="0" lIns="0" spcFirstLastPara="1" rIns="0" wrap="square" tIns="116200">
            <a:spAutoFit/>
          </a:bodyPr>
          <a:lstStyle/>
          <a:p>
            <a:pPr indent="0" lvl="0" marL="12700" marR="0" rtl="0" algn="l">
              <a:lnSpc>
                <a:spcPct val="100000"/>
              </a:lnSpc>
              <a:spcBef>
                <a:spcPts val="0"/>
              </a:spcBef>
              <a:spcAft>
                <a:spcPts val="0"/>
              </a:spcAft>
              <a:buNone/>
            </a:pPr>
            <a:r>
              <a:rPr b="1" lang="fr-FR" sz="1050">
                <a:solidFill>
                  <a:srgbClr val="001F5F"/>
                </a:solidFill>
                <a:latin typeface="Calibri"/>
                <a:ea typeface="Calibri"/>
                <a:cs typeface="Calibri"/>
                <a:sym typeface="Calibri"/>
              </a:rPr>
              <a:t>ABIL, 2 rue saint Denis, 49100 ANGERS est accessible : </a:t>
            </a:r>
            <a:r>
              <a:rPr lang="fr-FR" sz="1050">
                <a:solidFill>
                  <a:srgbClr val="001F5F"/>
                </a:solidFill>
                <a:latin typeface="Calibri"/>
                <a:ea typeface="Calibri"/>
                <a:cs typeface="Calibri"/>
                <a:sym typeface="Calibri"/>
              </a:rPr>
              <a:t>					                  	</a:t>
            </a:r>
            <a:endParaRPr sz="1050">
              <a:solidFill>
                <a:schemeClr val="dk1"/>
              </a:solidFill>
              <a:latin typeface="Calibri"/>
              <a:ea typeface="Calibri"/>
              <a:cs typeface="Calibri"/>
              <a:sym typeface="Calibri"/>
            </a:endParaRPr>
          </a:p>
          <a:p>
            <a:pPr indent="-228600" lvl="0" marL="241300" marR="0" rtl="0" algn="l">
              <a:lnSpc>
                <a:spcPct val="100000"/>
              </a:lnSpc>
              <a:spcBef>
                <a:spcPts val="815"/>
              </a:spcBef>
              <a:spcAft>
                <a:spcPts val="0"/>
              </a:spcAft>
              <a:buClr>
                <a:srgbClr val="001F5F"/>
              </a:buClr>
              <a:buSzPts val="1050"/>
              <a:buFont typeface="Arial"/>
              <a:buChar char="•"/>
            </a:pPr>
            <a:r>
              <a:rPr lang="fr-FR" sz="1050">
                <a:solidFill>
                  <a:srgbClr val="001F5F"/>
                </a:solidFill>
                <a:latin typeface="Calibri"/>
                <a:ea typeface="Calibri"/>
                <a:cs typeface="Calibri"/>
                <a:sym typeface="Calibri"/>
              </a:rPr>
              <a:t>Par la rocade, sortie Angers centre-ville</a:t>
            </a:r>
            <a:endParaRPr sz="1050">
              <a:solidFill>
                <a:schemeClr val="dk1"/>
              </a:solidFill>
              <a:latin typeface="Calibri"/>
              <a:ea typeface="Calibri"/>
              <a:cs typeface="Calibri"/>
              <a:sym typeface="Calibri"/>
            </a:endParaRPr>
          </a:p>
          <a:p>
            <a:pPr indent="-228600" lvl="0" marL="241300" marR="0" rtl="0" algn="l">
              <a:lnSpc>
                <a:spcPct val="100000"/>
              </a:lnSpc>
              <a:spcBef>
                <a:spcPts val="805"/>
              </a:spcBef>
              <a:spcAft>
                <a:spcPts val="0"/>
              </a:spcAft>
              <a:buClr>
                <a:srgbClr val="001F5F"/>
              </a:buClr>
              <a:buSzPts val="1050"/>
              <a:buFont typeface="Arial"/>
              <a:buChar char="•"/>
            </a:pPr>
            <a:r>
              <a:rPr lang="fr-FR" sz="1050">
                <a:solidFill>
                  <a:srgbClr val="001F5F"/>
                </a:solidFill>
                <a:latin typeface="Calibri"/>
                <a:ea typeface="Calibri"/>
                <a:cs typeface="Calibri"/>
                <a:sym typeface="Calibri"/>
              </a:rPr>
              <a:t>Par l’autoroute, sortie Angers centre </a:t>
            </a:r>
            <a:endParaRPr sz="1050">
              <a:solidFill>
                <a:srgbClr val="001F5F"/>
              </a:solidFill>
              <a:latin typeface="Calibri"/>
              <a:ea typeface="Calibri"/>
              <a:cs typeface="Calibri"/>
              <a:sym typeface="Calibri"/>
            </a:endParaRPr>
          </a:p>
          <a:p>
            <a:pPr indent="-228600" lvl="0" marL="241300" marR="0" rtl="0" algn="l">
              <a:lnSpc>
                <a:spcPct val="100000"/>
              </a:lnSpc>
              <a:spcBef>
                <a:spcPts val="805"/>
              </a:spcBef>
              <a:spcAft>
                <a:spcPts val="0"/>
              </a:spcAft>
              <a:buClr>
                <a:srgbClr val="001F5F"/>
              </a:buClr>
              <a:buSzPts val="1050"/>
              <a:buFont typeface="Arial"/>
              <a:buChar char="•"/>
            </a:pPr>
            <a:r>
              <a:rPr lang="fr-FR" sz="1050">
                <a:solidFill>
                  <a:srgbClr val="001F5F"/>
                </a:solidFill>
                <a:latin typeface="Calibri"/>
                <a:ea typeface="Calibri"/>
                <a:cs typeface="Calibri"/>
                <a:sym typeface="Calibri"/>
              </a:rPr>
              <a:t>Par les transports en communs : Arrêt de tram RALLIEMENT</a:t>
            </a:r>
            <a:endParaRPr sz="1050">
              <a:solidFill>
                <a:schemeClr val="dk1"/>
              </a:solidFill>
              <a:latin typeface="Calibri"/>
              <a:ea typeface="Calibri"/>
              <a:cs typeface="Calibri"/>
              <a:sym typeface="Calibri"/>
            </a:endParaRPr>
          </a:p>
        </p:txBody>
      </p:sp>
      <p:sp>
        <p:nvSpPr>
          <p:cNvPr id="111" name="Google Shape;111;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7"/>
          <p:cNvSpPr txBox="1"/>
          <p:nvPr>
            <p:ph type="title"/>
          </p:nvPr>
        </p:nvSpPr>
        <p:spPr>
          <a:xfrm>
            <a:off x="78739" y="175005"/>
            <a:ext cx="403352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FR"/>
              <a:t>4- Déroulement de la formation</a:t>
            </a:r>
            <a:endParaRPr/>
          </a:p>
        </p:txBody>
      </p:sp>
      <p:grpSp>
        <p:nvGrpSpPr>
          <p:cNvPr id="117" name="Google Shape;117;p7"/>
          <p:cNvGrpSpPr/>
          <p:nvPr/>
        </p:nvGrpSpPr>
        <p:grpSpPr>
          <a:xfrm>
            <a:off x="235883" y="605027"/>
            <a:ext cx="1159326" cy="570738"/>
            <a:chOff x="235883" y="605027"/>
            <a:chExt cx="1159326" cy="570738"/>
          </a:xfrm>
        </p:grpSpPr>
        <p:pic>
          <p:nvPicPr>
            <p:cNvPr id="118" name="Google Shape;118;p7"/>
            <p:cNvPicPr preferRelativeResize="0"/>
            <p:nvPr/>
          </p:nvPicPr>
          <p:blipFill rotWithShape="1">
            <a:blip r:embed="rId3">
              <a:alphaModFix/>
            </a:blip>
            <a:srcRect b="0" l="0" r="0" t="0"/>
            <a:stretch/>
          </p:blipFill>
          <p:spPr>
            <a:xfrm>
              <a:off x="235883" y="760268"/>
              <a:ext cx="862477" cy="196333"/>
            </a:xfrm>
            <a:prstGeom prst="rect">
              <a:avLst/>
            </a:prstGeom>
            <a:noFill/>
            <a:ln>
              <a:noFill/>
            </a:ln>
          </p:spPr>
        </p:pic>
        <p:pic>
          <p:nvPicPr>
            <p:cNvPr id="119" name="Google Shape;119;p7"/>
            <p:cNvPicPr preferRelativeResize="0"/>
            <p:nvPr/>
          </p:nvPicPr>
          <p:blipFill rotWithShape="1">
            <a:blip r:embed="rId4">
              <a:alphaModFix/>
            </a:blip>
            <a:srcRect b="0" l="0" r="0" t="0"/>
            <a:stretch/>
          </p:blipFill>
          <p:spPr>
            <a:xfrm>
              <a:off x="984504" y="605027"/>
              <a:ext cx="410705" cy="570738"/>
            </a:xfrm>
            <a:prstGeom prst="rect">
              <a:avLst/>
            </a:prstGeom>
            <a:noFill/>
            <a:ln>
              <a:noFill/>
            </a:ln>
          </p:spPr>
        </p:pic>
      </p:grpSp>
      <p:pic>
        <p:nvPicPr>
          <p:cNvPr id="120" name="Google Shape;120;p7"/>
          <p:cNvPicPr preferRelativeResize="0"/>
          <p:nvPr/>
        </p:nvPicPr>
        <p:blipFill rotWithShape="1">
          <a:blip r:embed="rId5">
            <a:alphaModFix/>
          </a:blip>
          <a:srcRect b="0" l="0" r="0" t="0"/>
          <a:stretch/>
        </p:blipFill>
        <p:spPr>
          <a:xfrm>
            <a:off x="237664" y="2337189"/>
            <a:ext cx="1293297" cy="191249"/>
          </a:xfrm>
          <a:prstGeom prst="rect">
            <a:avLst/>
          </a:prstGeom>
          <a:noFill/>
          <a:ln>
            <a:noFill/>
          </a:ln>
        </p:spPr>
      </p:pic>
      <p:grpSp>
        <p:nvGrpSpPr>
          <p:cNvPr id="121" name="Google Shape;121;p7"/>
          <p:cNvGrpSpPr/>
          <p:nvPr/>
        </p:nvGrpSpPr>
        <p:grpSpPr>
          <a:xfrm>
            <a:off x="237455" y="3255264"/>
            <a:ext cx="3056669" cy="564642"/>
            <a:chOff x="237455" y="3255264"/>
            <a:chExt cx="3056669" cy="564642"/>
          </a:xfrm>
        </p:grpSpPr>
        <p:pic>
          <p:nvPicPr>
            <p:cNvPr id="122" name="Google Shape;122;p7"/>
            <p:cNvPicPr preferRelativeResize="0"/>
            <p:nvPr/>
          </p:nvPicPr>
          <p:blipFill rotWithShape="1">
            <a:blip r:embed="rId6">
              <a:alphaModFix/>
            </a:blip>
            <a:srcRect b="0" l="0" r="0" t="0"/>
            <a:stretch/>
          </p:blipFill>
          <p:spPr>
            <a:xfrm>
              <a:off x="237455" y="3400978"/>
              <a:ext cx="1058987" cy="200356"/>
            </a:xfrm>
            <a:prstGeom prst="rect">
              <a:avLst/>
            </a:prstGeom>
            <a:noFill/>
            <a:ln>
              <a:noFill/>
            </a:ln>
          </p:spPr>
        </p:pic>
        <p:pic>
          <p:nvPicPr>
            <p:cNvPr id="123" name="Google Shape;123;p7"/>
            <p:cNvPicPr preferRelativeResize="0"/>
            <p:nvPr/>
          </p:nvPicPr>
          <p:blipFill rotWithShape="1">
            <a:blip r:embed="rId7">
              <a:alphaModFix/>
            </a:blip>
            <a:srcRect b="0" l="0" r="0" t="0"/>
            <a:stretch/>
          </p:blipFill>
          <p:spPr>
            <a:xfrm>
              <a:off x="1190244" y="3255264"/>
              <a:ext cx="596645" cy="564642"/>
            </a:xfrm>
            <a:prstGeom prst="rect">
              <a:avLst/>
            </a:prstGeom>
            <a:noFill/>
            <a:ln>
              <a:noFill/>
            </a:ln>
          </p:spPr>
        </p:pic>
        <p:pic>
          <p:nvPicPr>
            <p:cNvPr id="124" name="Google Shape;124;p7"/>
            <p:cNvPicPr preferRelativeResize="0"/>
            <p:nvPr/>
          </p:nvPicPr>
          <p:blipFill rotWithShape="1">
            <a:blip r:embed="rId8">
              <a:alphaModFix/>
            </a:blip>
            <a:srcRect b="0" l="0" r="0" t="0"/>
            <a:stretch/>
          </p:blipFill>
          <p:spPr>
            <a:xfrm>
              <a:off x="1507236" y="3255264"/>
              <a:ext cx="515861" cy="564642"/>
            </a:xfrm>
            <a:prstGeom prst="rect">
              <a:avLst/>
            </a:prstGeom>
            <a:noFill/>
            <a:ln>
              <a:noFill/>
            </a:ln>
          </p:spPr>
        </p:pic>
        <p:pic>
          <p:nvPicPr>
            <p:cNvPr id="125" name="Google Shape;125;p7"/>
            <p:cNvPicPr preferRelativeResize="0"/>
            <p:nvPr/>
          </p:nvPicPr>
          <p:blipFill rotWithShape="1">
            <a:blip r:embed="rId9">
              <a:alphaModFix/>
            </a:blip>
            <a:srcRect b="0" l="0" r="0" t="0"/>
            <a:stretch/>
          </p:blipFill>
          <p:spPr>
            <a:xfrm>
              <a:off x="1746503" y="3255264"/>
              <a:ext cx="1547621" cy="564642"/>
            </a:xfrm>
            <a:prstGeom prst="rect">
              <a:avLst/>
            </a:prstGeom>
            <a:noFill/>
            <a:ln>
              <a:noFill/>
            </a:ln>
          </p:spPr>
        </p:pic>
      </p:grpSp>
      <p:pic>
        <p:nvPicPr>
          <p:cNvPr id="126" name="Google Shape;126;p7"/>
          <p:cNvPicPr preferRelativeResize="0"/>
          <p:nvPr/>
        </p:nvPicPr>
        <p:blipFill rotWithShape="1">
          <a:blip r:embed="rId10">
            <a:alphaModFix/>
          </a:blip>
          <a:srcRect b="0" l="0" r="0" t="0"/>
          <a:stretch/>
        </p:blipFill>
        <p:spPr>
          <a:xfrm>
            <a:off x="237614" y="5548293"/>
            <a:ext cx="2791461" cy="200356"/>
          </a:xfrm>
          <a:prstGeom prst="rect">
            <a:avLst/>
          </a:prstGeom>
          <a:noFill/>
          <a:ln>
            <a:noFill/>
          </a:ln>
        </p:spPr>
      </p:pic>
      <p:sp>
        <p:nvSpPr>
          <p:cNvPr id="127" name="Google Shape;127;p7"/>
          <p:cNvSpPr txBox="1"/>
          <p:nvPr/>
        </p:nvSpPr>
        <p:spPr>
          <a:xfrm>
            <a:off x="204622" y="491105"/>
            <a:ext cx="10628700" cy="5752800"/>
          </a:xfrm>
          <a:prstGeom prst="rect">
            <a:avLst/>
          </a:prstGeom>
          <a:noFill/>
          <a:ln>
            <a:noFill/>
          </a:ln>
        </p:spPr>
        <p:txBody>
          <a:bodyPr anchorCtr="0" anchor="t" bIns="0" lIns="0" spcFirstLastPara="1" rIns="0" wrap="square" tIns="180975">
            <a:spAutoFit/>
          </a:bodyPr>
          <a:lstStyle/>
          <a:p>
            <a:pPr indent="0" lvl="0" marL="12700" marR="0" rtl="0" algn="l">
              <a:lnSpc>
                <a:spcPct val="100000"/>
              </a:lnSpc>
              <a:spcBef>
                <a:spcPts val="0"/>
              </a:spcBef>
              <a:spcAft>
                <a:spcPts val="0"/>
              </a:spcAft>
              <a:buNone/>
            </a:pPr>
            <a:r>
              <a:rPr lang="fr-FR" sz="2000">
                <a:solidFill>
                  <a:srgbClr val="44536A"/>
                </a:solidFill>
                <a:latin typeface="Calibri"/>
                <a:ea typeface="Calibri"/>
                <a:cs typeface="Calibri"/>
                <a:sym typeface="Calibri"/>
              </a:rPr>
              <a:t>Horaires :</a:t>
            </a:r>
            <a:endParaRPr sz="2000">
              <a:solidFill>
                <a:schemeClr val="dk1"/>
              </a:solidFill>
              <a:latin typeface="Calibri"/>
              <a:ea typeface="Calibri"/>
              <a:cs typeface="Calibri"/>
              <a:sym typeface="Calibri"/>
            </a:endParaRPr>
          </a:p>
          <a:p>
            <a:pPr indent="0" lvl="0" marL="12700" marR="0" rtl="0" algn="l">
              <a:lnSpc>
                <a:spcPct val="100000"/>
              </a:lnSpc>
              <a:spcBef>
                <a:spcPts val="730"/>
              </a:spcBef>
              <a:spcAft>
                <a:spcPts val="0"/>
              </a:spcAft>
              <a:buNone/>
            </a:pPr>
            <a:r>
              <a:rPr lang="fr-FR" sz="1100">
                <a:solidFill>
                  <a:schemeClr val="dk1"/>
                </a:solidFill>
                <a:latin typeface="Calibri"/>
                <a:ea typeface="Calibri"/>
                <a:cs typeface="Calibri"/>
                <a:sym typeface="Calibri"/>
              </a:rPr>
              <a:t>Nous vous accueillons dans nos locaux le matin de 09h00 à 12h30 et l’après midi de 13h30 à 17h00.</a:t>
            </a:r>
            <a:endParaRPr/>
          </a:p>
          <a:p>
            <a:pPr indent="0" lvl="0" marL="12700" marR="0" rtl="0" algn="l">
              <a:lnSpc>
                <a:spcPct val="100000"/>
              </a:lnSpc>
              <a:spcBef>
                <a:spcPts val="730"/>
              </a:spcBef>
              <a:spcAft>
                <a:spcPts val="0"/>
              </a:spcAft>
              <a:buNone/>
            </a:pPr>
            <a:r>
              <a:rPr lang="fr-FR" sz="1100">
                <a:solidFill>
                  <a:schemeClr val="dk1"/>
                </a:solidFill>
                <a:latin typeface="Calibri"/>
                <a:ea typeface="Calibri"/>
                <a:cs typeface="Calibri"/>
                <a:sym typeface="Calibri"/>
              </a:rPr>
              <a:t>Nous prévoyons une pause de 10 minutes le matin, puis une heure pour le déjeuner et enfin 10 minutes l’après-midi.  </a:t>
            </a:r>
            <a:endParaRPr sz="1100">
              <a:solidFill>
                <a:schemeClr val="dk1"/>
              </a:solidFill>
              <a:latin typeface="Calibri"/>
              <a:ea typeface="Calibri"/>
              <a:cs typeface="Calibri"/>
              <a:sym typeface="Calibri"/>
            </a:endParaRPr>
          </a:p>
          <a:p>
            <a:pPr indent="0" lvl="0" marL="12700" marR="0" rtl="0" algn="l">
              <a:lnSpc>
                <a:spcPct val="100000"/>
              </a:lnSpc>
              <a:spcBef>
                <a:spcPts val="730"/>
              </a:spcBef>
              <a:spcAft>
                <a:spcPts val="0"/>
              </a:spcAft>
              <a:buNone/>
            </a:pPr>
            <a:r>
              <a:rPr lang="fr-FR" sz="1100">
                <a:solidFill>
                  <a:schemeClr val="dk1"/>
                </a:solidFill>
                <a:latin typeface="Calibri"/>
                <a:ea typeface="Calibri"/>
                <a:cs typeface="Calibri"/>
                <a:sym typeface="Calibri"/>
              </a:rPr>
              <a:t>Durant les heures de formation, les téléphones portables devront être mis en mode silencieux, sauf accord express du formateur.</a:t>
            </a:r>
            <a:endParaRPr sz="1100">
              <a:solidFill>
                <a:schemeClr val="dk1"/>
              </a:solidFill>
              <a:latin typeface="Calibri"/>
              <a:ea typeface="Calibri"/>
              <a:cs typeface="Calibri"/>
              <a:sym typeface="Calibri"/>
            </a:endParaRPr>
          </a:p>
          <a:p>
            <a:pPr indent="0" lvl="0" marL="12700" marR="0" rtl="0" algn="l">
              <a:lnSpc>
                <a:spcPct val="100000"/>
              </a:lnSpc>
              <a:spcBef>
                <a:spcPts val="434"/>
              </a:spcBef>
              <a:spcAft>
                <a:spcPts val="0"/>
              </a:spcAft>
              <a:buNone/>
            </a:pPr>
            <a:r>
              <a:rPr lang="fr-FR" sz="1100">
                <a:solidFill>
                  <a:schemeClr val="dk1"/>
                </a:solidFill>
                <a:latin typeface="Calibri"/>
                <a:ea typeface="Calibri"/>
                <a:cs typeface="Calibri"/>
                <a:sym typeface="Calibri"/>
              </a:rPr>
              <a:t>En cas d’absence ou de retard, vous devez en avertir le formateur,</a:t>
            </a:r>
            <a:endParaRPr/>
          </a:p>
          <a:p>
            <a:pPr indent="0" lvl="0" marL="0" marR="0" rtl="0" algn="l">
              <a:lnSpc>
                <a:spcPct val="100000"/>
              </a:lnSpc>
              <a:spcBef>
                <a:spcPts val="0"/>
              </a:spcBef>
              <a:spcAft>
                <a:spcPts val="0"/>
              </a:spcAft>
              <a:buNone/>
            </a:pPr>
            <a:r>
              <a:t/>
            </a:r>
            <a:endParaRPr sz="1100">
              <a:solidFill>
                <a:schemeClr val="dk1"/>
              </a:solidFill>
              <a:latin typeface="Calibri"/>
              <a:ea typeface="Calibri"/>
              <a:cs typeface="Calibri"/>
              <a:sym typeface="Calibri"/>
            </a:endParaRPr>
          </a:p>
          <a:p>
            <a:pPr indent="0" lvl="0" marL="12700" marR="0" rtl="0" algn="l">
              <a:lnSpc>
                <a:spcPct val="100000"/>
              </a:lnSpc>
              <a:spcBef>
                <a:spcPts val="860"/>
              </a:spcBef>
              <a:spcAft>
                <a:spcPts val="0"/>
              </a:spcAft>
              <a:buNone/>
            </a:pPr>
            <a:r>
              <a:rPr lang="fr-FR" sz="2000">
                <a:solidFill>
                  <a:srgbClr val="44536A"/>
                </a:solidFill>
                <a:latin typeface="Calibri"/>
                <a:ea typeface="Calibri"/>
                <a:cs typeface="Calibri"/>
                <a:sym typeface="Calibri"/>
              </a:rPr>
              <a:t>Restauration </a:t>
            </a:r>
            <a:r>
              <a:rPr lang="fr-FR" sz="2000">
                <a:solidFill>
                  <a:schemeClr val="dk1"/>
                </a:solidFill>
                <a:latin typeface="Calibri"/>
                <a:ea typeface="Calibri"/>
                <a:cs typeface="Calibri"/>
                <a:sym typeface="Calibri"/>
              </a:rPr>
              <a:t>:</a:t>
            </a:r>
            <a:endParaRPr/>
          </a:p>
          <a:p>
            <a:pPr indent="0" lvl="0" marL="76200" marR="0" rtl="0" algn="l">
              <a:lnSpc>
                <a:spcPct val="100000"/>
              </a:lnSpc>
              <a:spcBef>
                <a:spcPts val="610"/>
              </a:spcBef>
              <a:spcAft>
                <a:spcPts val="0"/>
              </a:spcAft>
              <a:buNone/>
            </a:pPr>
            <a:r>
              <a:rPr lang="fr-FR" sz="1100">
                <a:solidFill>
                  <a:schemeClr val="dk1"/>
                </a:solidFill>
                <a:latin typeface="Calibri"/>
                <a:ea typeface="Calibri"/>
                <a:cs typeface="Calibri"/>
                <a:sym typeface="Calibri"/>
              </a:rPr>
              <a:t>ABIL dispose d’une cuisine avec frigo et micro-onde, machine à café et à thé. Il vous est donc tout à fait possible de déjeuner sur place.</a:t>
            </a:r>
            <a:endParaRPr sz="1100">
              <a:solidFill>
                <a:schemeClr val="dk1"/>
              </a:solidFill>
              <a:latin typeface="Calibri"/>
              <a:ea typeface="Calibri"/>
              <a:cs typeface="Calibri"/>
              <a:sym typeface="Calibri"/>
            </a:endParaRPr>
          </a:p>
          <a:p>
            <a:pPr indent="0" lvl="0" marL="76200" marR="0" rtl="0" algn="l">
              <a:lnSpc>
                <a:spcPct val="100000"/>
              </a:lnSpc>
              <a:spcBef>
                <a:spcPts val="600"/>
              </a:spcBef>
              <a:spcAft>
                <a:spcPts val="0"/>
              </a:spcAft>
              <a:buNone/>
            </a:pPr>
            <a:r>
              <a:rPr lang="fr-FR" sz="1100">
                <a:solidFill>
                  <a:schemeClr val="dk1"/>
                </a:solidFill>
                <a:latin typeface="Calibri"/>
                <a:ea typeface="Calibri"/>
                <a:cs typeface="Calibri"/>
                <a:sym typeface="Calibri"/>
              </a:rPr>
              <a:t>Vous trouverez également à proximité de nos locaux plusieurs restaurants tels que L’Angevin et Léon de Bruxelles (1min à pied) ainsi qu’un supermarché ( 2min en voiture)</a:t>
            </a:r>
            <a:endParaRPr/>
          </a:p>
          <a:p>
            <a:pPr indent="0" lvl="0" marL="0" marR="0" rtl="0" algn="l">
              <a:lnSpc>
                <a:spcPct val="100000"/>
              </a:lnSpc>
              <a:spcBef>
                <a:spcPts val="0"/>
              </a:spcBef>
              <a:spcAft>
                <a:spcPts val="0"/>
              </a:spcAft>
              <a:buNone/>
            </a:pPr>
            <a:r>
              <a:t/>
            </a:r>
            <a:endParaRPr sz="1100">
              <a:solidFill>
                <a:schemeClr val="dk1"/>
              </a:solidFill>
              <a:latin typeface="Calibri"/>
              <a:ea typeface="Calibri"/>
              <a:cs typeface="Calibri"/>
              <a:sym typeface="Calibri"/>
            </a:endParaRPr>
          </a:p>
          <a:p>
            <a:pPr indent="0" lvl="0" marL="12700" marR="0" rtl="0" algn="l">
              <a:lnSpc>
                <a:spcPct val="100000"/>
              </a:lnSpc>
              <a:spcBef>
                <a:spcPts val="855"/>
              </a:spcBef>
              <a:spcAft>
                <a:spcPts val="0"/>
              </a:spcAft>
              <a:buNone/>
            </a:pPr>
            <a:r>
              <a:rPr lang="fr-FR" sz="2000">
                <a:solidFill>
                  <a:srgbClr val="44536A"/>
                </a:solidFill>
                <a:latin typeface="Calibri"/>
                <a:ea typeface="Calibri"/>
                <a:cs typeface="Calibri"/>
                <a:sym typeface="Calibri"/>
              </a:rPr>
              <a:t>Evaluation de la formation :</a:t>
            </a:r>
            <a:endParaRPr sz="2000">
              <a:solidFill>
                <a:schemeClr val="dk1"/>
              </a:solidFill>
              <a:latin typeface="Calibri"/>
              <a:ea typeface="Calibri"/>
              <a:cs typeface="Calibri"/>
              <a:sym typeface="Calibri"/>
            </a:endParaRPr>
          </a:p>
          <a:p>
            <a:pPr indent="0" lvl="0" marL="12700" marR="0" rtl="0" algn="l">
              <a:lnSpc>
                <a:spcPct val="100000"/>
              </a:lnSpc>
              <a:spcBef>
                <a:spcPts val="610"/>
              </a:spcBef>
              <a:spcAft>
                <a:spcPts val="0"/>
              </a:spcAft>
              <a:buNone/>
            </a:pPr>
            <a:r>
              <a:rPr b="1" lang="fr-FR" sz="1100">
                <a:solidFill>
                  <a:schemeClr val="dk1"/>
                </a:solidFill>
                <a:latin typeface="Calibri"/>
                <a:ea typeface="Calibri"/>
                <a:cs typeface="Calibri"/>
                <a:sym typeface="Calibri"/>
              </a:rPr>
              <a:t>En amont </a:t>
            </a:r>
            <a:r>
              <a:rPr lang="fr-FR" sz="1100">
                <a:solidFill>
                  <a:schemeClr val="dk1"/>
                </a:solidFill>
                <a:latin typeface="Calibri"/>
                <a:ea typeface="Calibri"/>
                <a:cs typeface="Calibri"/>
                <a:sym typeface="Calibri"/>
              </a:rPr>
              <a:t>de la formation, vous avez reçu et rempli un questionnaire de pré requis qui a permis à votre formateur d’identifier vos besoins et d’évaluer votre niveau.</a:t>
            </a:r>
            <a:endParaRPr/>
          </a:p>
          <a:p>
            <a:pPr indent="0" lvl="0" marL="12700" marR="0" rtl="0" algn="l">
              <a:lnSpc>
                <a:spcPct val="100000"/>
              </a:lnSpc>
              <a:spcBef>
                <a:spcPts val="615"/>
              </a:spcBef>
              <a:spcAft>
                <a:spcPts val="0"/>
              </a:spcAft>
              <a:buNone/>
            </a:pPr>
            <a:r>
              <a:rPr b="1" lang="fr-FR" sz="1100">
                <a:solidFill>
                  <a:schemeClr val="dk1"/>
                </a:solidFill>
                <a:latin typeface="Calibri"/>
                <a:ea typeface="Calibri"/>
                <a:cs typeface="Calibri"/>
                <a:sym typeface="Calibri"/>
              </a:rPr>
              <a:t>Durant </a:t>
            </a:r>
            <a:r>
              <a:rPr lang="fr-FR" sz="1100">
                <a:solidFill>
                  <a:schemeClr val="dk1"/>
                </a:solidFill>
                <a:latin typeface="Calibri"/>
                <a:ea typeface="Calibri"/>
                <a:cs typeface="Calibri"/>
                <a:sym typeface="Calibri"/>
              </a:rPr>
              <a:t>la formation, vous participerez à des ateliers et des cas pratiques qui nous </a:t>
            </a:r>
            <a:r>
              <a:rPr lang="fr-FR" sz="1100">
                <a:solidFill>
                  <a:schemeClr val="dk1"/>
                </a:solidFill>
                <a:latin typeface="Calibri"/>
                <a:ea typeface="Calibri"/>
                <a:cs typeface="Calibri"/>
                <a:sym typeface="Calibri"/>
              </a:rPr>
              <a:t>permettront</a:t>
            </a:r>
            <a:r>
              <a:rPr lang="fr-FR" sz="1100">
                <a:solidFill>
                  <a:schemeClr val="dk1"/>
                </a:solidFill>
                <a:latin typeface="Calibri"/>
                <a:ea typeface="Calibri"/>
                <a:cs typeface="Calibri"/>
                <a:sym typeface="Calibri"/>
              </a:rPr>
              <a:t> de tester vos connaissances et vos compétences.</a:t>
            </a:r>
            <a:endParaRPr sz="1100">
              <a:solidFill>
                <a:schemeClr val="dk1"/>
              </a:solidFill>
              <a:latin typeface="Calibri"/>
              <a:ea typeface="Calibri"/>
              <a:cs typeface="Calibri"/>
              <a:sym typeface="Calibri"/>
            </a:endParaRPr>
          </a:p>
          <a:p>
            <a:pPr indent="0" lvl="0" marL="12700" marR="0" rtl="0" algn="l">
              <a:lnSpc>
                <a:spcPct val="100000"/>
              </a:lnSpc>
              <a:spcBef>
                <a:spcPts val="600"/>
              </a:spcBef>
              <a:spcAft>
                <a:spcPts val="0"/>
              </a:spcAft>
              <a:buNone/>
            </a:pPr>
            <a:r>
              <a:rPr b="1" lang="fr-FR" sz="1100">
                <a:solidFill>
                  <a:schemeClr val="dk1"/>
                </a:solidFill>
                <a:latin typeface="Calibri"/>
                <a:ea typeface="Calibri"/>
                <a:cs typeface="Calibri"/>
                <a:sym typeface="Calibri"/>
              </a:rPr>
              <a:t>Après </a:t>
            </a:r>
            <a:r>
              <a:rPr lang="fr-FR" sz="1100">
                <a:solidFill>
                  <a:schemeClr val="dk1"/>
                </a:solidFill>
                <a:latin typeface="Calibri"/>
                <a:ea typeface="Calibri"/>
                <a:cs typeface="Calibri"/>
                <a:sym typeface="Calibri"/>
              </a:rPr>
              <a:t>la formation, nous vous proposerons de répondre à </a:t>
            </a:r>
            <a:r>
              <a:rPr b="1" lang="fr-FR" sz="1100">
                <a:solidFill>
                  <a:schemeClr val="dk1"/>
                </a:solidFill>
                <a:latin typeface="Calibri"/>
                <a:ea typeface="Calibri"/>
                <a:cs typeface="Calibri"/>
                <a:sym typeface="Calibri"/>
              </a:rPr>
              <a:t>un QCM </a:t>
            </a:r>
            <a:r>
              <a:rPr lang="fr-FR" sz="1100">
                <a:solidFill>
                  <a:schemeClr val="dk1"/>
                </a:solidFill>
                <a:latin typeface="Calibri"/>
                <a:ea typeface="Calibri"/>
                <a:cs typeface="Calibri"/>
                <a:sym typeface="Calibri"/>
              </a:rPr>
              <a:t>à la fin de la formation afin de pouvoir évaluer et comparer votre niveau avant l’entrée en formation.</a:t>
            </a:r>
            <a:endParaRPr/>
          </a:p>
          <a:p>
            <a:pPr indent="0" lvl="0" marL="12700" marR="0" rtl="0" algn="l">
              <a:lnSpc>
                <a:spcPct val="100000"/>
              </a:lnSpc>
              <a:spcBef>
                <a:spcPts val="600"/>
              </a:spcBef>
              <a:spcAft>
                <a:spcPts val="0"/>
              </a:spcAft>
              <a:buNone/>
            </a:pPr>
            <a:r>
              <a:rPr lang="fr-FR" sz="1100">
                <a:solidFill>
                  <a:schemeClr val="dk1"/>
                </a:solidFill>
                <a:latin typeface="Calibri"/>
                <a:ea typeface="Calibri"/>
                <a:cs typeface="Calibri"/>
                <a:sym typeface="Calibri"/>
              </a:rPr>
              <a:t>Si votre niveau est supérieur à une note de 5/10, vous recevrez alors dans les jours qui suivent la formation, un certificat de réussite à votre nom.</a:t>
            </a:r>
            <a:endParaRPr/>
          </a:p>
          <a:p>
            <a:pPr indent="0" lvl="0" marL="12700" marR="5080" rtl="0" algn="l">
              <a:lnSpc>
                <a:spcPct val="145500"/>
              </a:lnSpc>
              <a:spcBef>
                <a:spcPts val="10"/>
              </a:spcBef>
              <a:spcAft>
                <a:spcPts val="0"/>
              </a:spcAft>
              <a:buNone/>
            </a:pPr>
            <a:r>
              <a:rPr lang="fr-FR" sz="1100">
                <a:solidFill>
                  <a:schemeClr val="dk1"/>
                </a:solidFill>
                <a:latin typeface="Calibri"/>
                <a:ea typeface="Calibri"/>
                <a:cs typeface="Calibri"/>
                <a:sym typeface="Calibri"/>
              </a:rPr>
              <a:t>Vous trouverez également </a:t>
            </a:r>
            <a:r>
              <a:rPr b="1" lang="fr-FR" sz="1100">
                <a:solidFill>
                  <a:schemeClr val="dk1"/>
                </a:solidFill>
                <a:latin typeface="Calibri"/>
                <a:ea typeface="Calibri"/>
                <a:cs typeface="Calibri"/>
                <a:sym typeface="Calibri"/>
              </a:rPr>
              <a:t>une enquête à chaud puis une enquête client </a:t>
            </a:r>
            <a:r>
              <a:rPr lang="fr-FR" sz="1100">
                <a:solidFill>
                  <a:schemeClr val="dk1"/>
                </a:solidFill>
                <a:latin typeface="Calibri"/>
                <a:ea typeface="Calibri"/>
                <a:cs typeface="Calibri"/>
                <a:sym typeface="Calibri"/>
              </a:rPr>
              <a:t>à remplir et à nous retourner. Il vous sera possible de remplir ces enquêtes via un lien internet ou bien sur papier.  Enfin, 30 jours après votre formation, </a:t>
            </a:r>
            <a:r>
              <a:rPr b="1" lang="fr-FR" sz="1100">
                <a:solidFill>
                  <a:schemeClr val="dk1"/>
                </a:solidFill>
                <a:latin typeface="Calibri"/>
                <a:ea typeface="Calibri"/>
                <a:cs typeface="Calibri"/>
                <a:sym typeface="Calibri"/>
              </a:rPr>
              <a:t>une enquête à froid </a:t>
            </a:r>
            <a:r>
              <a:rPr lang="fr-FR" sz="1100">
                <a:solidFill>
                  <a:schemeClr val="dk1"/>
                </a:solidFill>
                <a:latin typeface="Calibri"/>
                <a:ea typeface="Calibri"/>
                <a:cs typeface="Calibri"/>
                <a:sym typeface="Calibri"/>
              </a:rPr>
              <a:t>vous sera envoyé par mail, merci à vous de bien vouloir la remplir et nous la renvoyer.</a:t>
            </a:r>
            <a:endParaRPr/>
          </a:p>
          <a:p>
            <a:pPr indent="0" lvl="0" marL="0" marR="0" rtl="0" algn="l">
              <a:lnSpc>
                <a:spcPct val="100000"/>
              </a:lnSpc>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fr-FR" sz="2000">
                <a:solidFill>
                  <a:srgbClr val="44536A"/>
                </a:solidFill>
                <a:latin typeface="Calibri"/>
                <a:ea typeface="Calibri"/>
                <a:cs typeface="Calibri"/>
                <a:sym typeface="Calibri"/>
              </a:rPr>
              <a:t>Documents de formations :</a:t>
            </a:r>
            <a:endParaRPr sz="2000">
              <a:solidFill>
                <a:schemeClr val="dk1"/>
              </a:solidFill>
              <a:latin typeface="Calibri"/>
              <a:ea typeface="Calibri"/>
              <a:cs typeface="Calibri"/>
              <a:sym typeface="Calibri"/>
            </a:endParaRPr>
          </a:p>
          <a:p>
            <a:pPr indent="0" lvl="0" marL="12700" marR="0" rtl="0" algn="l">
              <a:lnSpc>
                <a:spcPct val="100000"/>
              </a:lnSpc>
              <a:spcBef>
                <a:spcPts val="615"/>
              </a:spcBef>
              <a:spcAft>
                <a:spcPts val="0"/>
              </a:spcAft>
              <a:buNone/>
            </a:pPr>
            <a:r>
              <a:rPr lang="fr-FR" sz="1100">
                <a:solidFill>
                  <a:schemeClr val="dk1"/>
                </a:solidFill>
                <a:latin typeface="Calibri"/>
                <a:ea typeface="Calibri"/>
                <a:cs typeface="Calibri"/>
                <a:sym typeface="Calibri"/>
              </a:rPr>
              <a:t>Nous vous demanderons de bien vouloir signer une feuille d’émargement à chaque journée de formation, nous vous remettrons également une attestation de présence à l’issue de la formation,</a:t>
            </a:r>
            <a:endParaRPr sz="1100">
              <a:solidFill>
                <a:schemeClr val="dk1"/>
              </a:solidFill>
              <a:latin typeface="Calibri"/>
              <a:ea typeface="Calibri"/>
              <a:cs typeface="Calibri"/>
              <a:sym typeface="Calibri"/>
            </a:endParaRPr>
          </a:p>
        </p:txBody>
      </p:sp>
      <p:sp>
        <p:nvSpPr>
          <p:cNvPr id="128" name="Google Shape;128;p7"/>
          <p:cNvSpPr txBox="1"/>
          <p:nvPr/>
        </p:nvSpPr>
        <p:spPr>
          <a:xfrm>
            <a:off x="2531999" y="6339503"/>
            <a:ext cx="7128002" cy="686983"/>
          </a:xfrm>
          <a:prstGeom prst="rect">
            <a:avLst/>
          </a:prstGeom>
          <a:noFill/>
          <a:ln>
            <a:noFill/>
          </a:ln>
        </p:spPr>
        <p:txBody>
          <a:bodyPr anchorCtr="0" anchor="t" bIns="0" lIns="0" spcFirstLastPara="1" rIns="0" wrap="square" tIns="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11">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a:p>
            <a:pPr indent="0" lvl="0" marL="12700" marR="0" rtl="0" algn="l">
              <a:lnSpc>
                <a:spcPct val="103333"/>
              </a:lnSpc>
              <a:spcBef>
                <a:spcPts val="0"/>
              </a:spcBef>
              <a:spcAft>
                <a:spcPts val="0"/>
              </a:spcAft>
              <a:buNone/>
            </a:pPr>
            <a:r>
              <a:t/>
            </a:r>
            <a:endParaRPr sz="1200">
              <a:solidFill>
                <a:schemeClr val="dk1"/>
              </a:solidFill>
              <a:latin typeface="Calibri"/>
              <a:ea typeface="Calibri"/>
              <a:cs typeface="Calibri"/>
              <a:sym typeface="Calibri"/>
            </a:endParaRPr>
          </a:p>
        </p:txBody>
      </p:sp>
      <p:pic>
        <p:nvPicPr>
          <p:cNvPr id="129" name="Google Shape;129;p7"/>
          <p:cNvPicPr preferRelativeResize="0"/>
          <p:nvPr/>
        </p:nvPicPr>
        <p:blipFill rotWithShape="1">
          <a:blip r:embed="rId12">
            <a:alphaModFix/>
          </a:blip>
          <a:srcRect b="0" l="0" r="0" t="0"/>
          <a:stretch/>
        </p:blipFill>
        <p:spPr>
          <a:xfrm>
            <a:off x="10363200" y="0"/>
            <a:ext cx="1828800" cy="2057400"/>
          </a:xfrm>
          <a:prstGeom prst="rect">
            <a:avLst/>
          </a:prstGeom>
          <a:noFill/>
          <a:ln>
            <a:noFill/>
          </a:ln>
        </p:spPr>
      </p:pic>
      <p:sp>
        <p:nvSpPr>
          <p:cNvPr id="130" name="Google Shape;130;p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8"/>
          <p:cNvSpPr txBox="1"/>
          <p:nvPr>
            <p:ph type="title"/>
          </p:nvPr>
        </p:nvSpPr>
        <p:spPr>
          <a:xfrm>
            <a:off x="145793" y="125084"/>
            <a:ext cx="277685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FR"/>
              <a:t>5- Moyens logistiques</a:t>
            </a:r>
            <a:endParaRPr/>
          </a:p>
        </p:txBody>
      </p:sp>
      <p:pic>
        <p:nvPicPr>
          <p:cNvPr id="136" name="Google Shape;136;p8"/>
          <p:cNvPicPr preferRelativeResize="0"/>
          <p:nvPr/>
        </p:nvPicPr>
        <p:blipFill rotWithShape="1">
          <a:blip r:embed="rId3">
            <a:alphaModFix/>
          </a:blip>
          <a:srcRect b="0" l="0" r="0" t="0"/>
          <a:stretch/>
        </p:blipFill>
        <p:spPr>
          <a:xfrm rot="-848284">
            <a:off x="295751" y="2980696"/>
            <a:ext cx="1695583" cy="182603"/>
          </a:xfrm>
          <a:prstGeom prst="rect">
            <a:avLst/>
          </a:prstGeom>
          <a:noFill/>
          <a:ln>
            <a:noFill/>
          </a:ln>
        </p:spPr>
      </p:pic>
      <p:pic>
        <p:nvPicPr>
          <p:cNvPr id="137" name="Google Shape;137;p8"/>
          <p:cNvPicPr preferRelativeResize="0"/>
          <p:nvPr/>
        </p:nvPicPr>
        <p:blipFill rotWithShape="1">
          <a:blip r:embed="rId4">
            <a:alphaModFix/>
          </a:blip>
          <a:srcRect b="0" l="0" r="0" t="0"/>
          <a:stretch/>
        </p:blipFill>
        <p:spPr>
          <a:xfrm rot="708748">
            <a:off x="4036649" y="2896015"/>
            <a:ext cx="1191489" cy="219123"/>
          </a:xfrm>
          <a:prstGeom prst="rect">
            <a:avLst/>
          </a:prstGeom>
          <a:noFill/>
          <a:ln>
            <a:noFill/>
          </a:ln>
        </p:spPr>
      </p:pic>
      <p:sp>
        <p:nvSpPr>
          <p:cNvPr id="138" name="Google Shape;138;p8"/>
          <p:cNvSpPr txBox="1"/>
          <p:nvPr/>
        </p:nvSpPr>
        <p:spPr>
          <a:xfrm>
            <a:off x="374394" y="1196831"/>
            <a:ext cx="4350007" cy="1460785"/>
          </a:xfrm>
          <a:prstGeom prst="rect">
            <a:avLst/>
          </a:prstGeom>
          <a:noFill/>
          <a:ln>
            <a:noFill/>
          </a:ln>
        </p:spPr>
        <p:txBody>
          <a:bodyPr anchorCtr="0" anchor="t" bIns="0" lIns="0" spcFirstLastPara="1" rIns="0" wrap="square" tIns="117475">
            <a:spAutoFit/>
          </a:bodyPr>
          <a:lstStyle/>
          <a:p>
            <a:pPr indent="0" lvl="0" marL="12700" marR="0" rtl="0" algn="l">
              <a:spcBef>
                <a:spcPts val="0"/>
              </a:spcBef>
              <a:spcAft>
                <a:spcPts val="0"/>
              </a:spcAft>
              <a:buNone/>
            </a:pPr>
            <a:r>
              <a:rPr i="1" lang="fr-FR" sz="1000">
                <a:solidFill>
                  <a:srgbClr val="44536A"/>
                </a:solidFill>
                <a:latin typeface="Calibri"/>
                <a:ea typeface="Calibri"/>
                <a:cs typeface="Calibri"/>
                <a:sym typeface="Calibri"/>
              </a:rPr>
              <a:t>ABIL - 30 rue du Landreau, 49070 Beaucouzé                                                                  </a:t>
            </a:r>
            <a:endParaRPr i="1" sz="1000">
              <a:solidFill>
                <a:schemeClr val="dk1"/>
              </a:solidFill>
              <a:latin typeface="Calibri"/>
              <a:ea typeface="Calibri"/>
              <a:cs typeface="Calibri"/>
              <a:sym typeface="Calibri"/>
            </a:endParaRPr>
          </a:p>
          <a:p>
            <a:pPr indent="0" lvl="0" marL="12700" marR="0" rtl="0" algn="l">
              <a:lnSpc>
                <a:spcPct val="100000"/>
              </a:lnSpc>
              <a:spcBef>
                <a:spcPts val="925"/>
              </a:spcBef>
              <a:spcAft>
                <a:spcPts val="0"/>
              </a:spcAft>
              <a:buNone/>
            </a:pPr>
            <a:r>
              <a:rPr lang="fr-FR" sz="1000">
                <a:solidFill>
                  <a:schemeClr val="dk1"/>
                </a:solidFill>
                <a:latin typeface="Calibri"/>
                <a:ea typeface="Calibri"/>
                <a:cs typeface="Calibri"/>
                <a:sym typeface="Calibri"/>
              </a:rPr>
              <a:t>ABIL dispose de places de parking privées, il est donc très facile de stationer sur notre site </a:t>
            </a:r>
            <a:r>
              <a:rPr b="1" lang="fr-FR" sz="1000">
                <a:solidFill>
                  <a:schemeClr val="dk1"/>
                </a:solidFill>
                <a:latin typeface="Calibri"/>
                <a:ea typeface="Calibri"/>
                <a:cs typeface="Calibri"/>
                <a:sym typeface="Calibri"/>
              </a:rPr>
              <a:t>rue du Landreau </a:t>
            </a:r>
            <a:r>
              <a:rPr lang="fr-FR" sz="1000">
                <a:solidFill>
                  <a:schemeClr val="dk1"/>
                </a:solidFill>
                <a:latin typeface="Calibri"/>
                <a:ea typeface="Calibri"/>
                <a:cs typeface="Calibri"/>
                <a:sym typeface="Calibri"/>
              </a:rPr>
              <a:t>à </a:t>
            </a:r>
            <a:r>
              <a:rPr b="1" lang="fr-FR" sz="1000">
                <a:solidFill>
                  <a:schemeClr val="dk1"/>
                </a:solidFill>
                <a:latin typeface="Calibri"/>
                <a:ea typeface="Calibri"/>
                <a:cs typeface="Calibri"/>
                <a:sym typeface="Calibri"/>
              </a:rPr>
              <a:t>Beaucouzé</a:t>
            </a:r>
            <a:r>
              <a:rPr lang="fr-FR" sz="1000">
                <a:solidFill>
                  <a:schemeClr val="dk1"/>
                </a:solidFill>
                <a:latin typeface="Calibri"/>
                <a:ea typeface="Calibri"/>
                <a:cs typeface="Calibri"/>
                <a:sym typeface="Calibri"/>
              </a:rPr>
              <a:t>.</a:t>
            </a:r>
            <a:endParaRPr/>
          </a:p>
          <a:p>
            <a:pPr indent="0" lvl="0" marL="12700" marR="0" rtl="0" algn="l">
              <a:lnSpc>
                <a:spcPct val="100000"/>
              </a:lnSpc>
              <a:spcBef>
                <a:spcPts val="925"/>
              </a:spcBef>
              <a:spcAft>
                <a:spcPts val="0"/>
              </a:spcAft>
              <a:buNone/>
            </a:pPr>
            <a:r>
              <a:rPr lang="fr-FR" sz="1000">
                <a:solidFill>
                  <a:schemeClr val="dk1"/>
                </a:solidFill>
                <a:latin typeface="Calibri"/>
                <a:ea typeface="Calibri"/>
                <a:cs typeface="Calibri"/>
                <a:sym typeface="Calibri"/>
              </a:rPr>
              <a:t>Notre salle de formation de 40 M² peut acceuillir 15 personnes, elle est équipée d’un vidéoprojecteur et du wifi. Une fontaine à eau est également mise à disposition. </a:t>
            </a:r>
            <a:endParaRPr sz="1000">
              <a:solidFill>
                <a:schemeClr val="dk1"/>
              </a:solidFill>
              <a:latin typeface="Calibri"/>
              <a:ea typeface="Calibri"/>
              <a:cs typeface="Calibri"/>
              <a:sym typeface="Calibri"/>
            </a:endParaRPr>
          </a:p>
          <a:p>
            <a:pPr indent="0" lvl="0" marL="12700" marR="5080" rtl="0" algn="l">
              <a:lnSpc>
                <a:spcPct val="73658"/>
              </a:lnSpc>
              <a:spcBef>
                <a:spcPts val="1035"/>
              </a:spcBef>
              <a:spcAft>
                <a:spcPts val="0"/>
              </a:spcAft>
              <a:buNone/>
            </a:pPr>
            <a:r>
              <a:t/>
            </a:r>
            <a:endParaRPr sz="2050">
              <a:solidFill>
                <a:schemeClr val="dk1"/>
              </a:solidFill>
              <a:latin typeface="Calibri"/>
              <a:ea typeface="Calibri"/>
              <a:cs typeface="Calibri"/>
              <a:sym typeface="Calibri"/>
            </a:endParaRPr>
          </a:p>
        </p:txBody>
      </p:sp>
      <p:pic>
        <p:nvPicPr>
          <p:cNvPr id="139" name="Google Shape;139;p8"/>
          <p:cNvPicPr preferRelativeResize="0"/>
          <p:nvPr/>
        </p:nvPicPr>
        <p:blipFill rotWithShape="1">
          <a:blip r:embed="rId5">
            <a:alphaModFix/>
          </a:blip>
          <a:srcRect b="0" l="0" r="0" t="0"/>
          <a:stretch/>
        </p:blipFill>
        <p:spPr>
          <a:xfrm rot="-946648">
            <a:off x="355612" y="3049142"/>
            <a:ext cx="2657717" cy="2983995"/>
          </a:xfrm>
          <a:prstGeom prst="rect">
            <a:avLst/>
          </a:prstGeom>
          <a:noFill/>
          <a:ln>
            <a:noFill/>
          </a:ln>
        </p:spPr>
      </p:pic>
      <p:sp>
        <p:nvSpPr>
          <p:cNvPr id="140" name="Google Shape;140;p8"/>
          <p:cNvSpPr txBox="1"/>
          <p:nvPr/>
        </p:nvSpPr>
        <p:spPr>
          <a:xfrm>
            <a:off x="2549398" y="6338245"/>
            <a:ext cx="7093204" cy="686983"/>
          </a:xfrm>
          <a:prstGeom prst="rect">
            <a:avLst/>
          </a:prstGeom>
          <a:noFill/>
          <a:ln>
            <a:noFill/>
          </a:ln>
        </p:spPr>
        <p:txBody>
          <a:bodyPr anchorCtr="0" anchor="t" bIns="0" lIns="0" spcFirstLastPara="1" rIns="0" wrap="square" tIns="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6">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a:p>
            <a:pPr indent="0" lvl="0" marL="12700" marR="0" rtl="0" algn="l">
              <a:lnSpc>
                <a:spcPct val="103333"/>
              </a:lnSpc>
              <a:spcBef>
                <a:spcPts val="0"/>
              </a:spcBef>
              <a:spcAft>
                <a:spcPts val="0"/>
              </a:spcAft>
              <a:buNone/>
            </a:pPr>
            <a:r>
              <a:t/>
            </a:r>
            <a:endParaRPr sz="1200">
              <a:solidFill>
                <a:schemeClr val="dk1"/>
              </a:solidFill>
              <a:latin typeface="Calibri"/>
              <a:ea typeface="Calibri"/>
              <a:cs typeface="Calibri"/>
              <a:sym typeface="Calibri"/>
            </a:endParaRPr>
          </a:p>
        </p:txBody>
      </p:sp>
      <p:pic>
        <p:nvPicPr>
          <p:cNvPr id="141" name="Google Shape;141;p8"/>
          <p:cNvPicPr preferRelativeResize="0"/>
          <p:nvPr/>
        </p:nvPicPr>
        <p:blipFill rotWithShape="1">
          <a:blip r:embed="rId7">
            <a:alphaModFix/>
          </a:blip>
          <a:srcRect b="0" l="0" r="0" t="0"/>
          <a:stretch/>
        </p:blipFill>
        <p:spPr>
          <a:xfrm>
            <a:off x="10557242" y="9301"/>
            <a:ext cx="1535544" cy="1637449"/>
          </a:xfrm>
          <a:prstGeom prst="rect">
            <a:avLst/>
          </a:prstGeom>
          <a:noFill/>
          <a:ln>
            <a:noFill/>
          </a:ln>
        </p:spPr>
      </p:pic>
      <p:pic>
        <p:nvPicPr>
          <p:cNvPr id="142" name="Google Shape;142;p8"/>
          <p:cNvPicPr preferRelativeResize="0"/>
          <p:nvPr/>
        </p:nvPicPr>
        <p:blipFill rotWithShape="1">
          <a:blip r:embed="rId8">
            <a:alphaModFix/>
          </a:blip>
          <a:srcRect b="0" l="0" r="0" t="0"/>
          <a:stretch/>
        </p:blipFill>
        <p:spPr>
          <a:xfrm rot="662559">
            <a:off x="2719662" y="2988480"/>
            <a:ext cx="2814313" cy="3130017"/>
          </a:xfrm>
          <a:prstGeom prst="rect">
            <a:avLst/>
          </a:prstGeom>
          <a:noFill/>
          <a:ln>
            <a:noFill/>
          </a:ln>
        </p:spPr>
      </p:pic>
      <p:pic>
        <p:nvPicPr>
          <p:cNvPr id="143" name="Google Shape;143;p8"/>
          <p:cNvPicPr preferRelativeResize="0"/>
          <p:nvPr/>
        </p:nvPicPr>
        <p:blipFill rotWithShape="1">
          <a:blip r:embed="rId9">
            <a:alphaModFix/>
          </a:blip>
          <a:srcRect b="0" l="0" r="0" t="0"/>
          <a:stretch/>
        </p:blipFill>
        <p:spPr>
          <a:xfrm rot="-779010">
            <a:off x="6669598" y="2966494"/>
            <a:ext cx="2553601" cy="2870165"/>
          </a:xfrm>
          <a:prstGeom prst="rect">
            <a:avLst/>
          </a:prstGeom>
          <a:noFill/>
          <a:ln>
            <a:noFill/>
          </a:ln>
        </p:spPr>
      </p:pic>
      <p:pic>
        <p:nvPicPr>
          <p:cNvPr id="144" name="Google Shape;144;p8"/>
          <p:cNvPicPr preferRelativeResize="0"/>
          <p:nvPr/>
        </p:nvPicPr>
        <p:blipFill rotWithShape="1">
          <a:blip r:embed="rId3">
            <a:alphaModFix/>
          </a:blip>
          <a:srcRect b="0" l="0" r="0" t="0"/>
          <a:stretch/>
        </p:blipFill>
        <p:spPr>
          <a:xfrm rot="-782329">
            <a:off x="6686027" y="2781350"/>
            <a:ext cx="1695583" cy="182603"/>
          </a:xfrm>
          <a:prstGeom prst="rect">
            <a:avLst/>
          </a:prstGeom>
          <a:noFill/>
          <a:ln>
            <a:noFill/>
          </a:ln>
        </p:spPr>
      </p:pic>
      <p:pic>
        <p:nvPicPr>
          <p:cNvPr id="145" name="Google Shape;145;p8"/>
          <p:cNvPicPr preferRelativeResize="0"/>
          <p:nvPr/>
        </p:nvPicPr>
        <p:blipFill rotWithShape="1">
          <a:blip r:embed="rId10">
            <a:alphaModFix/>
          </a:blip>
          <a:srcRect b="0" l="0" r="0" t="0"/>
          <a:stretch/>
        </p:blipFill>
        <p:spPr>
          <a:xfrm rot="523501">
            <a:off x="9350854" y="3144562"/>
            <a:ext cx="2482049" cy="2718018"/>
          </a:xfrm>
          <a:prstGeom prst="rect">
            <a:avLst/>
          </a:prstGeom>
          <a:noFill/>
          <a:ln>
            <a:noFill/>
          </a:ln>
        </p:spPr>
      </p:pic>
      <p:sp>
        <p:nvSpPr>
          <p:cNvPr id="146" name="Google Shape;146;p8"/>
          <p:cNvSpPr txBox="1"/>
          <p:nvPr/>
        </p:nvSpPr>
        <p:spPr>
          <a:xfrm rot="687305">
            <a:off x="9861160" y="2786324"/>
            <a:ext cx="21715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rgbClr val="7F7F7F"/>
                </a:solidFill>
                <a:latin typeface="Calibri"/>
                <a:ea typeface="Calibri"/>
                <a:cs typeface="Calibri"/>
                <a:sym typeface="Calibri"/>
              </a:rPr>
              <a:t>Parking du ralliement</a:t>
            </a:r>
            <a:endParaRPr sz="1800">
              <a:solidFill>
                <a:srgbClr val="7F7F7F"/>
              </a:solidFill>
              <a:latin typeface="Calibri"/>
              <a:ea typeface="Calibri"/>
              <a:cs typeface="Calibri"/>
              <a:sym typeface="Calibri"/>
            </a:endParaRPr>
          </a:p>
        </p:txBody>
      </p:sp>
      <p:sp>
        <p:nvSpPr>
          <p:cNvPr id="147" name="Google Shape;147;p8"/>
          <p:cNvSpPr txBox="1"/>
          <p:nvPr/>
        </p:nvSpPr>
        <p:spPr>
          <a:xfrm>
            <a:off x="6781800" y="1196831"/>
            <a:ext cx="4350007" cy="1037592"/>
          </a:xfrm>
          <a:prstGeom prst="rect">
            <a:avLst/>
          </a:prstGeom>
          <a:noFill/>
          <a:ln>
            <a:noFill/>
          </a:ln>
        </p:spPr>
        <p:txBody>
          <a:bodyPr anchorCtr="0" anchor="t" bIns="0" lIns="0" spcFirstLastPara="1" rIns="0" wrap="square" tIns="117475">
            <a:spAutoFit/>
          </a:bodyPr>
          <a:lstStyle/>
          <a:p>
            <a:pPr indent="0" lvl="0" marL="12700" marR="0" rtl="0" algn="l">
              <a:spcBef>
                <a:spcPts val="0"/>
              </a:spcBef>
              <a:spcAft>
                <a:spcPts val="0"/>
              </a:spcAft>
              <a:buNone/>
            </a:pPr>
            <a:r>
              <a:rPr i="1" lang="fr-FR" sz="1000">
                <a:solidFill>
                  <a:srgbClr val="44536A"/>
                </a:solidFill>
                <a:latin typeface="Calibri"/>
                <a:ea typeface="Calibri"/>
                <a:cs typeface="Calibri"/>
                <a:sym typeface="Calibri"/>
              </a:rPr>
              <a:t>ABIL – 2 rue saint Denis, 49100 Angers</a:t>
            </a:r>
            <a:endParaRPr i="1" sz="1000">
              <a:solidFill>
                <a:schemeClr val="dk1"/>
              </a:solidFill>
              <a:latin typeface="Calibri"/>
              <a:ea typeface="Calibri"/>
              <a:cs typeface="Calibri"/>
              <a:sym typeface="Calibri"/>
            </a:endParaRPr>
          </a:p>
          <a:p>
            <a:pPr indent="0" lvl="0" marL="12700" marR="0" rtl="0" algn="l">
              <a:lnSpc>
                <a:spcPct val="100000"/>
              </a:lnSpc>
              <a:spcBef>
                <a:spcPts val="925"/>
              </a:spcBef>
              <a:spcAft>
                <a:spcPts val="0"/>
              </a:spcAft>
              <a:buNone/>
            </a:pPr>
            <a:r>
              <a:rPr lang="fr-FR" sz="1000">
                <a:solidFill>
                  <a:schemeClr val="dk1"/>
                </a:solidFill>
                <a:latin typeface="Calibri"/>
                <a:ea typeface="Calibri"/>
                <a:cs typeface="Calibri"/>
                <a:sym typeface="Calibri"/>
              </a:rPr>
              <a:t>Le parking du ralliement se trouve à 1 min à pied de nos locaux, votre véhicule y sera en sécrurité,</a:t>
            </a:r>
            <a:endParaRPr/>
          </a:p>
          <a:p>
            <a:pPr indent="0" lvl="0" marL="12700" marR="5080" rtl="0" algn="l">
              <a:lnSpc>
                <a:spcPct val="151000"/>
              </a:lnSpc>
              <a:spcBef>
                <a:spcPts val="1035"/>
              </a:spcBef>
              <a:spcAft>
                <a:spcPts val="0"/>
              </a:spcAft>
              <a:buNone/>
            </a:pPr>
            <a:r>
              <a:rPr lang="fr-FR" sz="1000">
                <a:solidFill>
                  <a:schemeClr val="dk1"/>
                </a:solidFill>
                <a:latin typeface="Calibri"/>
                <a:ea typeface="Calibri"/>
                <a:cs typeface="Calibri"/>
                <a:sym typeface="Calibri"/>
              </a:rPr>
              <a:t>La salle de formation dispose de ,,,,,,,,,,,,</a:t>
            </a:r>
            <a:endParaRPr sz="1000">
              <a:solidFill>
                <a:schemeClr val="dk1"/>
              </a:solidFill>
              <a:latin typeface="Calibri"/>
              <a:ea typeface="Calibri"/>
              <a:cs typeface="Calibri"/>
              <a:sym typeface="Calibri"/>
            </a:endParaRPr>
          </a:p>
        </p:txBody>
      </p:sp>
      <p:sp>
        <p:nvSpPr>
          <p:cNvPr id="148" name="Google Shape;148;p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9"/>
          <p:cNvSpPr txBox="1"/>
          <p:nvPr>
            <p:ph type="title"/>
          </p:nvPr>
        </p:nvSpPr>
        <p:spPr>
          <a:xfrm>
            <a:off x="76200" y="114588"/>
            <a:ext cx="3961765" cy="35137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FR" sz="2200"/>
              <a:t>6- Droits et devoirs du stagiaire</a:t>
            </a:r>
            <a:endParaRPr/>
          </a:p>
        </p:txBody>
      </p:sp>
      <p:sp>
        <p:nvSpPr>
          <p:cNvPr id="154" name="Google Shape;154;p9"/>
          <p:cNvSpPr txBox="1"/>
          <p:nvPr/>
        </p:nvSpPr>
        <p:spPr>
          <a:xfrm>
            <a:off x="91668" y="466706"/>
            <a:ext cx="11496650" cy="6240298"/>
          </a:xfrm>
          <a:prstGeom prst="rect">
            <a:avLst/>
          </a:prstGeom>
          <a:noFill/>
          <a:ln>
            <a:noFill/>
          </a:ln>
        </p:spPr>
        <p:txBody>
          <a:bodyPr anchorCtr="0" anchor="t" bIns="0" lIns="0" spcFirstLastPara="1" rIns="0" wrap="square" tIns="84450">
            <a:spAutoFit/>
          </a:bodyPr>
          <a:lstStyle/>
          <a:p>
            <a:pPr indent="-228600" lvl="0" marL="241300" marR="0" rtl="0" algn="l">
              <a:lnSpc>
                <a:spcPct val="100000"/>
              </a:lnSpc>
              <a:spcBef>
                <a:spcPts val="0"/>
              </a:spcBef>
              <a:spcAft>
                <a:spcPts val="0"/>
              </a:spcAft>
              <a:buClr>
                <a:schemeClr val="dk1"/>
              </a:buClr>
              <a:buSzPts val="1100"/>
              <a:buFont typeface="Arial"/>
              <a:buChar char="•"/>
            </a:pPr>
            <a:r>
              <a:rPr lang="fr-FR" sz="1100">
                <a:solidFill>
                  <a:schemeClr val="dk1"/>
                </a:solidFill>
                <a:latin typeface="Calibri"/>
                <a:ea typeface="Calibri"/>
                <a:cs typeface="Calibri"/>
                <a:sym typeface="Calibri"/>
              </a:rPr>
              <a:t>Le stagiaire doit prendre connaissance du règlement intérieur et s'y conformer.</a:t>
            </a:r>
            <a:endParaRPr sz="1100">
              <a:solidFill>
                <a:schemeClr val="dk1"/>
              </a:solidFill>
              <a:latin typeface="Calibri"/>
              <a:ea typeface="Calibri"/>
              <a:cs typeface="Calibri"/>
              <a:sym typeface="Calibri"/>
            </a:endParaRPr>
          </a:p>
          <a:p>
            <a:pPr indent="-228600" lvl="0" marL="241300" marR="0" rtl="0" algn="l">
              <a:lnSpc>
                <a:spcPct val="100000"/>
              </a:lnSpc>
              <a:spcBef>
                <a:spcPts val="560"/>
              </a:spcBef>
              <a:spcAft>
                <a:spcPts val="0"/>
              </a:spcAft>
              <a:buClr>
                <a:schemeClr val="dk1"/>
              </a:buClr>
              <a:buSzPts val="1100"/>
              <a:buFont typeface="Arial"/>
              <a:buChar char="•"/>
            </a:pPr>
            <a:r>
              <a:rPr lang="fr-FR" sz="1100">
                <a:solidFill>
                  <a:schemeClr val="dk1"/>
                </a:solidFill>
                <a:latin typeface="Calibri"/>
                <a:ea typeface="Calibri"/>
                <a:cs typeface="Calibri"/>
                <a:sym typeface="Calibri"/>
              </a:rPr>
              <a:t>Chaque stagiaire est tenu au respect de la discrétion professionnelle (à l'intérieur et à l'extérieur de l'établissement).</a:t>
            </a:r>
            <a:endParaRPr sz="1100">
              <a:solidFill>
                <a:schemeClr val="dk1"/>
              </a:solidFill>
              <a:latin typeface="Calibri"/>
              <a:ea typeface="Calibri"/>
              <a:cs typeface="Calibri"/>
              <a:sym typeface="Calibri"/>
            </a:endParaRPr>
          </a:p>
          <a:p>
            <a:pPr indent="-228600" lvl="0" marL="241300" marR="449580" rtl="0" algn="l">
              <a:lnSpc>
                <a:spcPct val="70000"/>
              </a:lnSpc>
              <a:spcBef>
                <a:spcPts val="1010"/>
              </a:spcBef>
              <a:spcAft>
                <a:spcPts val="0"/>
              </a:spcAft>
              <a:buClr>
                <a:schemeClr val="dk1"/>
              </a:buClr>
              <a:buSzPts val="1100"/>
              <a:buFont typeface="Arial"/>
              <a:buChar char="•"/>
            </a:pPr>
            <a:r>
              <a:rPr lang="fr-FR" sz="1100">
                <a:solidFill>
                  <a:schemeClr val="dk1"/>
                </a:solidFill>
                <a:latin typeface="Calibri"/>
                <a:ea typeface="Calibri"/>
                <a:cs typeface="Calibri"/>
                <a:sym typeface="Calibri"/>
              </a:rPr>
              <a:t>Chaque stagiaire se doit de respecter des règles d'hygiène et de civilité. Le stagiaire étant acteur de sa formation, celle-ci dépendra de son dynamisme propre et </a:t>
            </a:r>
            <a:endParaRPr sz="1100">
              <a:solidFill>
                <a:schemeClr val="dk1"/>
              </a:solidFill>
              <a:latin typeface="Calibri"/>
              <a:ea typeface="Calibri"/>
              <a:cs typeface="Calibri"/>
              <a:sym typeface="Calibri"/>
            </a:endParaRPr>
          </a:p>
          <a:p>
            <a:pPr indent="0" lvl="0" marL="12700" marR="449580" rtl="0" algn="l">
              <a:lnSpc>
                <a:spcPct val="70000"/>
              </a:lnSpc>
              <a:spcBef>
                <a:spcPts val="1010"/>
              </a:spcBef>
              <a:spcAft>
                <a:spcPts val="0"/>
              </a:spcAft>
              <a:buNone/>
            </a:pPr>
            <a:r>
              <a:rPr lang="fr-FR" sz="1100">
                <a:solidFill>
                  <a:schemeClr val="dk1"/>
                </a:solidFill>
                <a:latin typeface="Calibri"/>
                <a:ea typeface="Calibri"/>
                <a:cs typeface="Calibri"/>
                <a:sym typeface="Calibri"/>
              </a:rPr>
              <a:t>      de son  implication personnel</a:t>
            </a:r>
            <a:endParaRPr sz="1100">
              <a:solidFill>
                <a:schemeClr val="dk1"/>
              </a:solidFill>
              <a:latin typeface="Calibri"/>
              <a:ea typeface="Calibri"/>
              <a:cs typeface="Calibri"/>
              <a:sym typeface="Calibri"/>
            </a:endParaRPr>
          </a:p>
          <a:p>
            <a:pPr indent="-171450" lvl="0" marL="184150" marR="449580" rtl="0" algn="l">
              <a:lnSpc>
                <a:spcPct val="70000"/>
              </a:lnSpc>
              <a:spcBef>
                <a:spcPts val="1010"/>
              </a:spcBef>
              <a:spcAft>
                <a:spcPts val="0"/>
              </a:spcAft>
              <a:buClr>
                <a:schemeClr val="dk1"/>
              </a:buClr>
              <a:buSzPts val="1100"/>
              <a:buFont typeface="Arial"/>
              <a:buChar char="•"/>
            </a:pPr>
            <a:r>
              <a:rPr b="1" lang="fr-FR" sz="1100">
                <a:solidFill>
                  <a:schemeClr val="dk1"/>
                </a:solidFill>
                <a:latin typeface="Calibri"/>
                <a:ea typeface="Calibri"/>
                <a:cs typeface="Calibri"/>
                <a:sym typeface="Calibri"/>
              </a:rPr>
              <a:t>Les documents suivants sont mis à votre disposition le jour de la formation : </a:t>
            </a:r>
            <a:endParaRPr/>
          </a:p>
          <a:p>
            <a:pPr indent="-171450" lvl="0" marL="184150" marR="449580" rtl="0" algn="l">
              <a:lnSpc>
                <a:spcPct val="70000"/>
              </a:lnSpc>
              <a:spcBef>
                <a:spcPts val="1010"/>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L’affichage obligatoire ( dans la partie cuisine ) </a:t>
            </a:r>
            <a:endParaRPr/>
          </a:p>
          <a:p>
            <a:pPr indent="-171450" lvl="0" marL="184150" marR="449580" rtl="0" algn="l">
              <a:lnSpc>
                <a:spcPct val="70000"/>
              </a:lnSpc>
              <a:spcBef>
                <a:spcPts val="1010"/>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Le document unique des risques ( dans la salle de réunion principale )</a:t>
            </a:r>
            <a:endParaRPr/>
          </a:p>
          <a:p>
            <a:pPr indent="-171450" lvl="0" marL="184150" marR="449580" rtl="0" algn="l">
              <a:lnSpc>
                <a:spcPct val="70000"/>
              </a:lnSpc>
              <a:spcBef>
                <a:spcPts val="1010"/>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Plan des locaux et de la salle de formation ( à l’entrée du bâtiment ) </a:t>
            </a:r>
            <a:endParaRPr/>
          </a:p>
          <a:p>
            <a:pPr indent="-228600" lvl="0" marL="241300" marR="5080" rtl="0" algn="l">
              <a:lnSpc>
                <a:spcPct val="70000"/>
              </a:lnSpc>
              <a:spcBef>
                <a:spcPts val="994"/>
              </a:spcBef>
              <a:spcAft>
                <a:spcPts val="0"/>
              </a:spcAft>
              <a:buClr>
                <a:srgbClr val="FF0000"/>
              </a:buClr>
              <a:buSzPts val="1100"/>
              <a:buFont typeface="Arial"/>
              <a:buChar char="•"/>
            </a:pPr>
            <a:r>
              <a:rPr b="1" lang="fr-FR" sz="1100">
                <a:solidFill>
                  <a:srgbClr val="FF0000"/>
                </a:solidFill>
                <a:latin typeface="Calibri"/>
                <a:ea typeface="Calibri"/>
                <a:cs typeface="Calibri"/>
                <a:sym typeface="Calibri"/>
              </a:rPr>
              <a:t>Il est impératif de veiller au respect des gestes barrières en cette période de pandémie. Le masque est obligatoire, du gel hydroalcoolique sera mis à votre disposition ainsi  que des lavabos dans les toilettes pour se nettoyer les mains.</a:t>
            </a:r>
            <a:endParaRPr sz="1100">
              <a:solidFill>
                <a:schemeClr val="dk1"/>
              </a:solidFill>
              <a:latin typeface="Calibri"/>
              <a:ea typeface="Calibri"/>
              <a:cs typeface="Calibri"/>
              <a:sym typeface="Calibri"/>
            </a:endParaRPr>
          </a:p>
          <a:p>
            <a:pPr indent="0" lvl="0" marL="12700" marR="0" rtl="0" algn="l">
              <a:lnSpc>
                <a:spcPct val="100000"/>
              </a:lnSpc>
              <a:spcBef>
                <a:spcPts val="745"/>
              </a:spcBef>
              <a:spcAft>
                <a:spcPts val="0"/>
              </a:spcAft>
              <a:buNone/>
            </a:pPr>
            <a:r>
              <a:rPr b="1" lang="fr-FR" sz="1100" u="sng">
                <a:solidFill>
                  <a:srgbClr val="44536A"/>
                </a:solidFill>
                <a:latin typeface="Calibri"/>
                <a:ea typeface="Calibri"/>
                <a:cs typeface="Calibri"/>
                <a:sym typeface="Calibri"/>
              </a:rPr>
              <a:t>6- Consignes de sécurité</a:t>
            </a:r>
            <a:endParaRPr sz="1100">
              <a:solidFill>
                <a:schemeClr val="dk1"/>
              </a:solidFill>
              <a:latin typeface="Calibri"/>
              <a:ea typeface="Calibri"/>
              <a:cs typeface="Calibri"/>
              <a:sym typeface="Calibri"/>
            </a:endParaRPr>
          </a:p>
          <a:p>
            <a:pPr indent="0" lvl="0" marL="12700" marR="0" rtl="0" algn="l">
              <a:lnSpc>
                <a:spcPct val="100000"/>
              </a:lnSpc>
              <a:spcBef>
                <a:spcPts val="580"/>
              </a:spcBef>
              <a:spcAft>
                <a:spcPts val="0"/>
              </a:spcAft>
              <a:buNone/>
            </a:pPr>
            <a:r>
              <a:rPr lang="fr-FR" sz="1100">
                <a:solidFill>
                  <a:schemeClr val="dk1"/>
                </a:solidFill>
                <a:latin typeface="Calibri"/>
                <a:ea typeface="Calibri"/>
                <a:cs typeface="Calibri"/>
                <a:sym typeface="Calibri"/>
              </a:rPr>
              <a:t>Les stagiaires devront veiller à leur sécurité personnelle et à celle des autres en respectant les consignes générales de sécurité et d'hygiène en vigueur sur le lieu de formation.</a:t>
            </a:r>
            <a:endParaRPr sz="1100">
              <a:solidFill>
                <a:schemeClr val="dk1"/>
              </a:solidFill>
              <a:latin typeface="Calibri"/>
              <a:ea typeface="Calibri"/>
              <a:cs typeface="Calibri"/>
              <a:sym typeface="Calibri"/>
            </a:endParaRPr>
          </a:p>
          <a:p>
            <a:pPr indent="0" lvl="0" marL="12700" marR="344805" rtl="0" algn="l">
              <a:lnSpc>
                <a:spcPct val="70000"/>
              </a:lnSpc>
              <a:spcBef>
                <a:spcPts val="994"/>
              </a:spcBef>
              <a:spcAft>
                <a:spcPts val="0"/>
              </a:spcAft>
              <a:buNone/>
            </a:pPr>
            <a:r>
              <a:rPr lang="fr-FR" sz="1100">
                <a:solidFill>
                  <a:schemeClr val="dk1"/>
                </a:solidFill>
                <a:latin typeface="Calibri"/>
                <a:ea typeface="Calibri"/>
                <a:cs typeface="Calibri"/>
                <a:sym typeface="Calibri"/>
              </a:rPr>
              <a:t>Tout accident ou incident survenu à l'occasion de la formation doit être immédiatement déclaré par le stagiaire accidenté ou par les personnes témoins au responsable de la  formation ou à son représentant.</a:t>
            </a:r>
            <a:endParaRPr sz="1100">
              <a:solidFill>
                <a:schemeClr val="dk1"/>
              </a:solidFill>
              <a:latin typeface="Calibri"/>
              <a:ea typeface="Calibri"/>
              <a:cs typeface="Calibri"/>
              <a:sym typeface="Calibri"/>
            </a:endParaRPr>
          </a:p>
          <a:p>
            <a:pPr indent="0" lvl="0" marL="12700" marR="0" rtl="0" algn="l">
              <a:lnSpc>
                <a:spcPct val="100000"/>
              </a:lnSpc>
              <a:spcBef>
                <a:spcPts val="575"/>
              </a:spcBef>
              <a:spcAft>
                <a:spcPts val="0"/>
              </a:spcAft>
              <a:buNone/>
            </a:pPr>
            <a:r>
              <a:rPr lang="fr-FR" sz="1100">
                <a:solidFill>
                  <a:schemeClr val="dk1"/>
                </a:solidFill>
                <a:latin typeface="Calibri"/>
                <a:ea typeface="Calibri"/>
                <a:cs typeface="Calibri"/>
                <a:sym typeface="Calibri"/>
              </a:rPr>
              <a:t>Les stagiaires ont l'interdiction d'introduire dans les locaux des armes à feu et des produits de nature inflammable ou toxique.</a:t>
            </a:r>
            <a:endParaRPr sz="1100">
              <a:solidFill>
                <a:schemeClr val="dk1"/>
              </a:solidFill>
              <a:latin typeface="Calibri"/>
              <a:ea typeface="Calibri"/>
              <a:cs typeface="Calibri"/>
              <a:sym typeface="Calibri"/>
            </a:endParaRPr>
          </a:p>
          <a:p>
            <a:pPr indent="0" lvl="0" marL="12700" marR="481965" rtl="0" algn="l">
              <a:lnSpc>
                <a:spcPct val="70000"/>
              </a:lnSpc>
              <a:spcBef>
                <a:spcPts val="1000"/>
              </a:spcBef>
              <a:spcAft>
                <a:spcPts val="0"/>
              </a:spcAft>
              <a:buNone/>
            </a:pPr>
            <a:r>
              <a:rPr lang="fr-FR" sz="1100">
                <a:solidFill>
                  <a:schemeClr val="dk1"/>
                </a:solidFill>
                <a:latin typeface="Calibri"/>
                <a:ea typeface="Calibri"/>
                <a:cs typeface="Calibri"/>
                <a:sym typeface="Calibri"/>
              </a:rPr>
              <a:t>Les consignes d'incendie sont affichées dans les locaux de formation de manière à être connues de tous les stagiaires. Ces derniers sont tenus d'exécuter sans délai l'ordre  d'évacuation donné par le formateur ou son représentant</a:t>
            </a:r>
            <a:endParaRPr sz="1100">
              <a:solidFill>
                <a:schemeClr val="dk1"/>
              </a:solidFill>
              <a:latin typeface="Calibri"/>
              <a:ea typeface="Calibri"/>
              <a:cs typeface="Calibri"/>
              <a:sym typeface="Calibri"/>
            </a:endParaRPr>
          </a:p>
          <a:p>
            <a:pPr indent="0" lvl="0" marL="12700" marR="0" rtl="0" algn="l">
              <a:lnSpc>
                <a:spcPct val="100000"/>
              </a:lnSpc>
              <a:spcBef>
                <a:spcPts val="560"/>
              </a:spcBef>
              <a:spcAft>
                <a:spcPts val="0"/>
              </a:spcAft>
              <a:buNone/>
            </a:pPr>
            <a:r>
              <a:rPr b="1" lang="fr-FR" sz="1100" u="sng">
                <a:solidFill>
                  <a:schemeClr val="dk1"/>
                </a:solidFill>
                <a:latin typeface="Calibri"/>
                <a:ea typeface="Calibri"/>
                <a:cs typeface="Calibri"/>
                <a:sym typeface="Calibri"/>
              </a:rPr>
              <a:t>Consigne en cas d’incendie ou de sinistre :</a:t>
            </a:r>
            <a:endParaRPr sz="1100">
              <a:solidFill>
                <a:schemeClr val="dk1"/>
              </a:solidFill>
              <a:latin typeface="Calibri"/>
              <a:ea typeface="Calibri"/>
              <a:cs typeface="Calibri"/>
              <a:sym typeface="Calibri"/>
            </a:endParaRPr>
          </a:p>
          <a:p>
            <a:pPr indent="0" lvl="0" marL="12700" marR="0" rtl="0" algn="l">
              <a:lnSpc>
                <a:spcPct val="100000"/>
              </a:lnSpc>
              <a:spcBef>
                <a:spcPts val="580"/>
              </a:spcBef>
              <a:spcAft>
                <a:spcPts val="0"/>
              </a:spcAft>
              <a:buNone/>
            </a:pPr>
            <a:r>
              <a:rPr lang="fr-FR" sz="1100">
                <a:solidFill>
                  <a:schemeClr val="dk1"/>
                </a:solidFill>
                <a:latin typeface="Calibri"/>
                <a:ea typeface="Calibri"/>
                <a:cs typeface="Calibri"/>
                <a:sym typeface="Calibri"/>
              </a:rPr>
              <a:t>En cas de sinistre : Les Formateurs sont les guides de l’évacuation et les Apprenants doivent se conformer à leurs directives. Dès l’ordre d’évacuation :</a:t>
            </a:r>
            <a:endParaRPr/>
          </a:p>
          <a:p>
            <a:pPr indent="-111125" lvl="0" marL="123189" marR="0" rtl="0" algn="l">
              <a:lnSpc>
                <a:spcPct val="100000"/>
              </a:lnSpc>
              <a:spcBef>
                <a:spcPts val="565"/>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Cesser l’activité, arrêter les machines, ne pas ranger le matériel,</a:t>
            </a:r>
            <a:endParaRPr sz="1100">
              <a:solidFill>
                <a:schemeClr val="dk1"/>
              </a:solidFill>
              <a:latin typeface="Calibri"/>
              <a:ea typeface="Calibri"/>
              <a:cs typeface="Calibri"/>
              <a:sym typeface="Calibri"/>
            </a:endParaRPr>
          </a:p>
          <a:p>
            <a:pPr indent="-111125" lvl="0" marL="123189" marR="0" rtl="0" algn="l">
              <a:lnSpc>
                <a:spcPct val="100000"/>
              </a:lnSpc>
              <a:spcBef>
                <a:spcPts val="565"/>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Quitter les locaux dans l’ordre, sans bousculade ni cri,</a:t>
            </a:r>
            <a:endParaRPr sz="1100">
              <a:solidFill>
                <a:schemeClr val="dk1"/>
              </a:solidFill>
              <a:latin typeface="Calibri"/>
              <a:ea typeface="Calibri"/>
              <a:cs typeface="Calibri"/>
              <a:sym typeface="Calibri"/>
            </a:endParaRPr>
          </a:p>
          <a:p>
            <a:pPr indent="-111125" lvl="0" marL="123189" marR="0" rtl="0" algn="l">
              <a:lnSpc>
                <a:spcPct val="100000"/>
              </a:lnSpc>
              <a:spcBef>
                <a:spcPts val="575"/>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Ne pas emprunter de véhicule personnel,</a:t>
            </a:r>
            <a:endParaRPr sz="1100">
              <a:solidFill>
                <a:schemeClr val="dk1"/>
              </a:solidFill>
              <a:latin typeface="Calibri"/>
              <a:ea typeface="Calibri"/>
              <a:cs typeface="Calibri"/>
              <a:sym typeface="Calibri"/>
            </a:endParaRPr>
          </a:p>
          <a:p>
            <a:pPr indent="-111125" lvl="0" marL="123189" marR="0" rtl="0" algn="l">
              <a:lnSpc>
                <a:spcPct val="100000"/>
              </a:lnSpc>
              <a:spcBef>
                <a:spcPts val="565"/>
              </a:spcBef>
              <a:spcAft>
                <a:spcPts val="0"/>
              </a:spcAft>
              <a:buClr>
                <a:schemeClr val="dk1"/>
              </a:buClr>
              <a:buSzPts val="1100"/>
              <a:buFont typeface="Calibri"/>
              <a:buChar char="•"/>
            </a:pPr>
            <a:r>
              <a:rPr lang="fr-FR" sz="1100">
                <a:solidFill>
                  <a:schemeClr val="dk1"/>
                </a:solidFill>
                <a:latin typeface="Calibri"/>
                <a:ea typeface="Calibri"/>
                <a:cs typeface="Calibri"/>
                <a:sym typeface="Calibri"/>
              </a:rPr>
              <a:t>Ne pas quitter le site.</a:t>
            </a:r>
            <a:endParaRPr sz="1100">
              <a:solidFill>
                <a:schemeClr val="dk1"/>
              </a:solidFill>
              <a:latin typeface="Calibri"/>
              <a:ea typeface="Calibri"/>
              <a:cs typeface="Calibri"/>
              <a:sym typeface="Calibri"/>
            </a:endParaRPr>
          </a:p>
          <a:p>
            <a:pPr indent="0" lvl="0" marL="12700" marR="0" rtl="0" algn="l">
              <a:lnSpc>
                <a:spcPct val="100000"/>
              </a:lnSpc>
              <a:spcBef>
                <a:spcPts val="560"/>
              </a:spcBef>
              <a:spcAft>
                <a:spcPts val="0"/>
              </a:spcAft>
              <a:buNone/>
            </a:pPr>
            <a:r>
              <a:rPr lang="fr-FR" sz="1100">
                <a:solidFill>
                  <a:schemeClr val="dk1"/>
                </a:solidFill>
                <a:latin typeface="Calibri"/>
                <a:ea typeface="Calibri"/>
                <a:cs typeface="Calibri"/>
                <a:sym typeface="Calibri"/>
              </a:rPr>
              <a:t>Les consignes d'incendie sont affichées et doivent être connues de tous.</a:t>
            </a:r>
            <a:endParaRPr sz="1100">
              <a:solidFill>
                <a:schemeClr val="dk1"/>
              </a:solidFill>
              <a:latin typeface="Calibri"/>
              <a:ea typeface="Calibri"/>
              <a:cs typeface="Calibri"/>
              <a:sym typeface="Calibri"/>
            </a:endParaRPr>
          </a:p>
          <a:p>
            <a:pPr indent="0" lvl="0" marL="12700" marR="59689" rtl="0" algn="l">
              <a:lnSpc>
                <a:spcPct val="70000"/>
              </a:lnSpc>
              <a:spcBef>
                <a:spcPts val="1015"/>
              </a:spcBef>
              <a:spcAft>
                <a:spcPts val="0"/>
              </a:spcAft>
              <a:buNone/>
            </a:pPr>
            <a:r>
              <a:rPr b="1" lang="fr-FR" sz="1100">
                <a:solidFill>
                  <a:schemeClr val="dk1"/>
                </a:solidFill>
                <a:latin typeface="Calibri"/>
                <a:ea typeface="Calibri"/>
                <a:cs typeface="Calibri"/>
                <a:sym typeface="Calibri"/>
              </a:rPr>
              <a:t>Interdiction de fumer : </a:t>
            </a:r>
            <a:r>
              <a:rPr lang="fr-FR" sz="1100">
                <a:solidFill>
                  <a:schemeClr val="dk1"/>
                </a:solidFill>
                <a:latin typeface="Calibri"/>
                <a:ea typeface="Calibri"/>
                <a:cs typeface="Calibri"/>
                <a:sym typeface="Calibri"/>
              </a:rPr>
              <a:t>En application du décret n° 92-478 du 29 mai 1992 fixant les conditions d'application de l'interdiction de fumer dans les lieux affectés à un usage collectif,  il est interdit de fumer dans la salle de formation.</a:t>
            </a:r>
            <a:endParaRPr sz="1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900">
              <a:solidFill>
                <a:schemeClr val="dk1"/>
              </a:solidFill>
              <a:latin typeface="Calibri"/>
              <a:ea typeface="Calibri"/>
              <a:cs typeface="Calibri"/>
              <a:sym typeface="Calibri"/>
            </a:endParaRPr>
          </a:p>
        </p:txBody>
      </p:sp>
      <p:pic>
        <p:nvPicPr>
          <p:cNvPr id="155" name="Google Shape;155;p9"/>
          <p:cNvPicPr preferRelativeResize="0"/>
          <p:nvPr/>
        </p:nvPicPr>
        <p:blipFill rotWithShape="1">
          <a:blip r:embed="rId3">
            <a:alphaModFix/>
          </a:blip>
          <a:srcRect b="0" l="0" r="0" t="0"/>
          <a:stretch/>
        </p:blipFill>
        <p:spPr>
          <a:xfrm>
            <a:off x="10363200" y="0"/>
            <a:ext cx="1851891" cy="2057400"/>
          </a:xfrm>
          <a:prstGeom prst="rect">
            <a:avLst/>
          </a:prstGeom>
          <a:noFill/>
          <a:ln>
            <a:noFill/>
          </a:ln>
        </p:spPr>
      </p:pic>
      <p:sp>
        <p:nvSpPr>
          <p:cNvPr id="156" name="Google Shape;156;p9"/>
          <p:cNvSpPr txBox="1"/>
          <p:nvPr/>
        </p:nvSpPr>
        <p:spPr>
          <a:xfrm>
            <a:off x="1951338" y="6267813"/>
            <a:ext cx="8070274" cy="623248"/>
          </a:xfrm>
          <a:prstGeom prst="rect">
            <a:avLst/>
          </a:prstGeom>
          <a:noFill/>
          <a:ln>
            <a:noFill/>
          </a:ln>
        </p:spPr>
        <p:txBody>
          <a:bodyPr anchorCtr="0" anchor="t" bIns="45700" lIns="91425" spcFirstLastPara="1" rIns="91425" wrap="square" tIns="45700">
            <a:spAutoFit/>
          </a:bodyPr>
          <a:lstStyle/>
          <a:p>
            <a:pPr indent="298450" lvl="0" marL="12700" marR="5080" rtl="0" algn="ctr">
              <a:lnSpc>
                <a:spcPct val="100000"/>
              </a:lnSpc>
              <a:spcBef>
                <a:spcPts val="0"/>
              </a:spcBef>
              <a:spcAft>
                <a:spcPts val="0"/>
              </a:spcAft>
              <a:buNone/>
            </a:pPr>
            <a:r>
              <a:rPr b="1" lang="fr-FR" sz="800">
                <a:solidFill>
                  <a:srgbClr val="7B7B7B"/>
                </a:solidFill>
                <a:latin typeface="Calibri"/>
                <a:ea typeface="Calibri"/>
                <a:cs typeface="Calibri"/>
                <a:sym typeface="Calibri"/>
              </a:rPr>
              <a:t>ABIL </a:t>
            </a:r>
            <a:r>
              <a:rPr lang="fr-FR" sz="800">
                <a:solidFill>
                  <a:srgbClr val="7B7B7B"/>
                </a:solidFill>
                <a:latin typeface="Calibri"/>
                <a:ea typeface="Calibri"/>
                <a:cs typeface="Calibri"/>
                <a:sym typeface="Calibri"/>
              </a:rPr>
              <a:t>– </a:t>
            </a:r>
            <a:r>
              <a:rPr b="1" lang="fr-FR" sz="800">
                <a:solidFill>
                  <a:srgbClr val="7B7B7B"/>
                </a:solidFill>
                <a:latin typeface="Calibri"/>
                <a:ea typeface="Calibri"/>
                <a:cs typeface="Calibri"/>
                <a:sym typeface="Calibri"/>
              </a:rPr>
              <a:t>30 rue du Landreau </a:t>
            </a:r>
            <a:r>
              <a:rPr lang="fr-FR" sz="800">
                <a:solidFill>
                  <a:srgbClr val="7B7B7B"/>
                </a:solidFill>
                <a:latin typeface="Calibri"/>
                <a:ea typeface="Calibri"/>
                <a:cs typeface="Calibri"/>
                <a:sym typeface="Calibri"/>
              </a:rPr>
              <a:t>–49070 BEAUCOUZE – France – </a:t>
            </a:r>
            <a:r>
              <a:rPr b="1" lang="fr-FR" sz="800">
                <a:solidFill>
                  <a:srgbClr val="7B7B7B"/>
                </a:solidFill>
                <a:latin typeface="Calibri"/>
                <a:ea typeface="Calibri"/>
                <a:cs typeface="Calibri"/>
                <a:sym typeface="Calibri"/>
              </a:rPr>
              <a:t>Accessible aux personnes à mobilité réduite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Siège social : 2 rue saint Denis -49100 – ANGERS</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Tél : 02.41.87.72.03 – </a:t>
            </a:r>
            <a:r>
              <a:rPr lang="fr-FR" sz="800" u="sng">
                <a:solidFill>
                  <a:srgbClr val="7B7B7B"/>
                </a:solidFill>
                <a:latin typeface="Calibri"/>
                <a:ea typeface="Calibri"/>
                <a:cs typeface="Calibri"/>
                <a:sym typeface="Calibri"/>
                <a:hlinkClick r:id="rId4">
                  <a:extLst>
                    <a:ext uri="{A12FA001-AC4F-418D-AE19-62706E023703}">
                      <ahyp:hlinkClr val="tx"/>
                    </a:ext>
                  </a:extLst>
                </a:hlinkClick>
              </a:rPr>
              <a:t>contact@abil49.fr </a:t>
            </a:r>
            <a:r>
              <a:rPr lang="fr-FR" sz="800">
                <a:solidFill>
                  <a:srgbClr val="7B7B7B"/>
                </a:solidFill>
                <a:latin typeface="Calibri"/>
                <a:ea typeface="Calibri"/>
                <a:cs typeface="Calibri"/>
                <a:sym typeface="Calibri"/>
              </a:rPr>
              <a:t>   </a:t>
            </a:r>
            <a:endParaRPr/>
          </a:p>
          <a:p>
            <a:pPr indent="298450" lvl="0" marL="12700" marR="5080" rtl="0" algn="ctr">
              <a:lnSpc>
                <a:spcPct val="100000"/>
              </a:lnSpc>
              <a:spcBef>
                <a:spcPts val="100"/>
              </a:spcBef>
              <a:spcAft>
                <a:spcPts val="0"/>
              </a:spcAft>
              <a:buNone/>
            </a:pPr>
            <a:r>
              <a:rPr lang="fr-FR" sz="800">
                <a:solidFill>
                  <a:srgbClr val="7B7B7B"/>
                </a:solidFill>
                <a:latin typeface="Calibri"/>
                <a:ea typeface="Calibri"/>
                <a:cs typeface="Calibri"/>
                <a:sym typeface="Calibri"/>
              </a:rPr>
              <a:t>SIRET n°832 506 067 00012- RCS ANGERS – SARL au capital de 5 000 € - APE 7022Z - TVA FR 43832506067</a:t>
            </a:r>
            <a:r>
              <a:rPr lang="fr-FR" sz="800">
                <a:solidFill>
                  <a:schemeClr val="dk1"/>
                </a:solidFill>
                <a:latin typeface="Calibri"/>
                <a:ea typeface="Calibri"/>
                <a:cs typeface="Calibri"/>
                <a:sym typeface="Calibri"/>
              </a:rPr>
              <a:t> - </a:t>
            </a:r>
            <a:r>
              <a:rPr lang="fr-FR" sz="800">
                <a:solidFill>
                  <a:srgbClr val="7B7B7B"/>
                </a:solidFill>
                <a:latin typeface="Calibri"/>
                <a:ea typeface="Calibri"/>
                <a:cs typeface="Calibri"/>
                <a:sym typeface="Calibri"/>
              </a:rPr>
              <a:t>Declaration d’activité enregistrée sous le n° 52490361849</a:t>
            </a:r>
            <a:endParaRPr sz="800">
              <a:solidFill>
                <a:schemeClr val="dk1"/>
              </a:solidFill>
              <a:latin typeface="Calibri"/>
              <a:ea typeface="Calibri"/>
              <a:cs typeface="Calibri"/>
              <a:sym typeface="Calibri"/>
            </a:endParaRPr>
          </a:p>
        </p:txBody>
      </p:sp>
      <p:sp>
        <p:nvSpPr>
          <p:cNvPr id="157" name="Google Shape;157;p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B7B7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2021-05-07T07:56:05Z</dcterms:created>
  <dc:creator>Claire SALA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2021-05-06T00:00:00Z</vt:filetime>
  </property>
  <property fmtid="{D5CDD505-2E9C-101B-9397-08002B2CF9AE}" pid="3" name="Creator">
    <vt:lpwstr>Microsoft® PowerPoint® 2016</vt:lpwstr>
  </property>
  <property fmtid="{D5CDD505-2E9C-101B-9397-08002B2CF9AE}" pid="4" name="LastSaved">
    <vt:filetime>2021-05-07T00:00:00Z</vt:filetime>
  </property>
</Properties>
</file>