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73" r:id="rId2"/>
  </p:sldMasterIdLst>
  <p:notesMasterIdLst>
    <p:notesMasterId r:id="rId19"/>
  </p:notesMasterIdLst>
  <p:handoutMasterIdLst>
    <p:handoutMasterId r:id="rId20"/>
  </p:handoutMasterIdLst>
  <p:sldIdLst>
    <p:sldId id="272" r:id="rId3"/>
    <p:sldId id="305" r:id="rId4"/>
    <p:sldId id="273" r:id="rId5"/>
    <p:sldId id="308" r:id="rId6"/>
    <p:sldId id="309" r:id="rId7"/>
    <p:sldId id="310" r:id="rId8"/>
    <p:sldId id="311" r:id="rId9"/>
    <p:sldId id="270" r:id="rId10"/>
    <p:sldId id="312" r:id="rId11"/>
    <p:sldId id="274" r:id="rId12"/>
    <p:sldId id="275" r:id="rId13"/>
    <p:sldId id="313" r:id="rId14"/>
    <p:sldId id="314" r:id="rId15"/>
    <p:sldId id="315" r:id="rId16"/>
    <p:sldId id="316" r:id="rId17"/>
    <p:sldId id="268" r:id="rId18"/>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5358" autoAdjust="0"/>
  </p:normalViewPr>
  <p:slideViewPr>
    <p:cSldViewPr snapToGrid="0" showGuides="1">
      <p:cViewPr varScale="1">
        <p:scale>
          <a:sx n="103" d="100"/>
          <a:sy n="103" d="100"/>
        </p:scale>
        <p:origin x="162" y="7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94" d="100"/>
          <a:sy n="94" d="100"/>
        </p:scale>
        <p:origin x="-2658"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a:pPr>
                <a:defRPr/>
              </a:pPr>
              <a:t>28.07.2023</a:t>
            </a:fld>
            <a:endParaRPr 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a:pPr>
                <a:defRPr/>
              </a:pPr>
              <a:t>‹#›</a:t>
            </a:fld>
            <a:endParaRPr lang="de-DE"/>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619EF57-6584-4C28-9DE9-68C51C925951}" type="datetimeFigureOut">
              <a:rPr lang="de-DE"/>
              <a:pPr>
                <a:defRPr/>
              </a:pPr>
              <a:t>28.07.2023</a:t>
            </a:fld>
            <a:endParaRPr lang="de-DE"/>
          </a:p>
        </p:txBody>
      </p:sp>
      <p:sp>
        <p:nvSpPr>
          <p:cNvPr id="4" name="Folienbildplatzhalter 3"/>
          <p:cNvSpPr>
            <a:spLocks noGrp="1" noRot="1" noChangeAspect="1"/>
          </p:cNvSpPr>
          <p:nvPr>
            <p:ph type="sldImg" idx="2"/>
          </p:nvPr>
        </p:nvSpPr>
        <p:spPr>
          <a:xfrm>
            <a:off x="-263525" y="582613"/>
            <a:ext cx="7567613" cy="4257675"/>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DB79B9A-35EE-4156-AEAA-A71D25E1C590}" type="slidenum">
              <a:rPr lang="de-DE"/>
              <a:pPr>
                <a:defRPr/>
              </a:pPr>
              <a:t>‹#›</a:t>
            </a:fld>
            <a:endParaRPr lang="de-DE"/>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06721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9" name="Textfeld 8"/>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Institutslogo:</a:t>
            </a:r>
          </a:p>
          <a:p>
            <a:pPr marL="171450" indent="-171450" eaLnBrk="1" fontAlgn="auto" hangingPunct="1">
              <a:spcBef>
                <a:spcPts val="0"/>
              </a:spcBef>
              <a:spcAft>
                <a:spcPts val="0"/>
              </a:spcAft>
              <a:buFontTx/>
              <a:buChar char="-"/>
              <a:defRPr/>
            </a:pPr>
            <a:r>
              <a:rPr lang="de-DE" sz="1000" dirty="0">
                <a:latin typeface="+mn-lt"/>
              </a:rPr>
              <a:t>Dateiformat:</a:t>
            </a:r>
            <a:r>
              <a:rPr lang="de-DE" sz="1000" baseline="0" dirty="0">
                <a:latin typeface="+mn-lt"/>
              </a:rPr>
              <a:t> PNG in RGB</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auf</a:t>
            </a:r>
          </a:p>
          <a:p>
            <a:pPr marL="0" indent="0" eaLnBrk="1" fontAlgn="auto" hangingPunct="1">
              <a:spcBef>
                <a:spcPts val="0"/>
              </a:spcBef>
              <a:spcAft>
                <a:spcPts val="0"/>
              </a:spcAft>
              <a:buFontTx/>
              <a:buNone/>
              <a:defRPr/>
            </a:pPr>
            <a:r>
              <a:rPr lang="de-DE" sz="1000" baseline="0" dirty="0">
                <a:latin typeface="+mn-lt"/>
              </a:rPr>
              <a:t>     Höhe: 2,26 cm</a:t>
            </a:r>
          </a:p>
          <a:p>
            <a:pPr marL="0" indent="0" eaLnBrk="1" fontAlgn="auto" hangingPunct="1">
              <a:spcBef>
                <a:spcPts val="0"/>
              </a:spcBef>
              <a:spcAft>
                <a:spcPts val="0"/>
              </a:spcAft>
              <a:buFontTx/>
              <a:buNone/>
              <a:defRPr/>
            </a:pPr>
            <a:r>
              <a:rPr lang="de-DE" sz="1000" baseline="0" dirty="0">
                <a:latin typeface="+mn-lt"/>
              </a:rPr>
              <a:t>     (Breite variiert je nach Schutzraum)</a:t>
            </a:r>
            <a:endParaRPr lang="de-DE" sz="1000" dirty="0">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5" name="Grafik 7"/>
          <p:cNvPicPr>
            <a:picLocks noChangeAspect="1"/>
          </p:cNvPicPr>
          <p:nvPr/>
        </p:nvPicPr>
        <p:blipFill>
          <a:blip r:embed="rId2">
            <a:extLst>
              <a:ext uri="{28A0092B-C50C-407E-A947-70E740481C1C}">
                <a14:useLocalDpi xmlns:a14="http://schemas.microsoft.com/office/drawing/2010/main" val="0"/>
              </a:ext>
            </a:extLst>
          </a:blip>
          <a:srcRect r="48386" b="11"/>
          <a:stretch>
            <a:fillRect/>
          </a:stretch>
        </p:blipFill>
        <p:spPr bwMode="auto">
          <a:xfrm>
            <a:off x="8092017" y="1685926"/>
            <a:ext cx="371686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383118" y="999461"/>
            <a:ext cx="7531100" cy="4671294"/>
          </a:xfrm>
          <a:prstGeom prst="rect">
            <a:avLst/>
          </a:prstGeom>
        </p:spPr>
        <p:txBody>
          <a:bodyPr lIns="0" tIns="0" rIns="0" bIns="0"/>
          <a:lstStyle/>
          <a:p>
            <a:pPr lvl="0"/>
            <a:r>
              <a:rPr lang="de-DE"/>
              <a:t>Formatvorlagen des Textmasters bearbeiten</a:t>
            </a:r>
          </a:p>
        </p:txBody>
      </p:sp>
    </p:spTree>
    <p:extLst>
      <p:ext uri="{BB962C8B-B14F-4D97-AF65-F5344CB8AC3E}">
        <p14:creationId xmlns:p14="http://schemas.microsoft.com/office/powerpoint/2010/main" val="356083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3"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 t="23278" r="96" b="23374"/>
          <a:stretch/>
        </p:blipFill>
        <p:spPr bwMode="auto">
          <a:xfrm>
            <a:off x="383118" y="1152526"/>
            <a:ext cx="11412889"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20306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383118" y="971107"/>
            <a:ext cx="11425767" cy="4876800"/>
          </a:xfrm>
          <a:prstGeom prst="rect">
            <a:avLst/>
          </a:prstGeom>
        </p:spPr>
        <p:txBody>
          <a:bodyPr lIns="0" tIns="0" rIns="0" bIns="0"/>
          <a:lstStyle/>
          <a:p>
            <a:r>
              <a:rPr lang="de-DE"/>
              <a:t>Diagramm durch Klicken auf Symbol hinzufügen</a:t>
            </a:r>
          </a:p>
        </p:txBody>
      </p:sp>
    </p:spTree>
    <p:extLst>
      <p:ext uri="{BB962C8B-B14F-4D97-AF65-F5344CB8AC3E}">
        <p14:creationId xmlns:p14="http://schemas.microsoft.com/office/powerpoint/2010/main" val="682848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US" sz="3200" noProof="0" dirty="0"/>
              <a:t>Thank you for your attention!</a:t>
            </a:r>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Formatvorlagen des Textmasters bearbeiten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90198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9" name="Textfeld 8"/>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Institutslogo:</a:t>
            </a:r>
          </a:p>
          <a:p>
            <a:pPr marL="171450" indent="-171450" eaLnBrk="1" fontAlgn="auto" hangingPunct="1">
              <a:spcBef>
                <a:spcPts val="0"/>
              </a:spcBef>
              <a:spcAft>
                <a:spcPts val="0"/>
              </a:spcAft>
              <a:buFontTx/>
              <a:buChar char="-"/>
              <a:defRPr/>
            </a:pPr>
            <a:r>
              <a:rPr lang="de-DE" sz="1000" dirty="0">
                <a:latin typeface="+mn-lt"/>
              </a:rPr>
              <a:t>Dateiformat:</a:t>
            </a:r>
            <a:r>
              <a:rPr lang="de-DE" sz="1000" baseline="0" dirty="0">
                <a:latin typeface="+mn-lt"/>
              </a:rPr>
              <a:t> PNG in RGB</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auf</a:t>
            </a:r>
          </a:p>
          <a:p>
            <a:pPr marL="0" indent="0" eaLnBrk="1" fontAlgn="auto" hangingPunct="1">
              <a:spcBef>
                <a:spcPts val="0"/>
              </a:spcBef>
              <a:spcAft>
                <a:spcPts val="0"/>
              </a:spcAft>
              <a:buFontTx/>
              <a:buNone/>
              <a:defRPr/>
            </a:pPr>
            <a:r>
              <a:rPr lang="de-DE" sz="1000" baseline="0" dirty="0">
                <a:latin typeface="+mn-lt"/>
              </a:rPr>
              <a:t>     Höhe: 2,26 cm</a:t>
            </a:r>
          </a:p>
          <a:p>
            <a:pPr marL="0" indent="0" eaLnBrk="1" fontAlgn="auto" hangingPunct="1">
              <a:spcBef>
                <a:spcPts val="0"/>
              </a:spcBef>
              <a:spcAft>
                <a:spcPts val="0"/>
              </a:spcAft>
              <a:buFontTx/>
              <a:buNone/>
              <a:defRPr/>
            </a:pPr>
            <a:r>
              <a:rPr lang="de-DE" sz="1000" baseline="0" dirty="0">
                <a:latin typeface="+mn-lt"/>
              </a:rPr>
              <a:t>     (Breite variiert je nach Schutzraum)</a:t>
            </a:r>
            <a:endParaRPr lang="de-DE" sz="1000" dirty="0">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283196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5822" b="35822"/>
          <a:stretch/>
        </p:blipFill>
        <p:spPr bwMode="auto">
          <a:xfrm>
            <a:off x="0" y="1"/>
            <a:ext cx="12191999" cy="230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419529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2052"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085" b="22084"/>
          <a:stretch/>
        </p:blipFill>
        <p:spPr bwMode="auto">
          <a:xfrm>
            <a:off x="0" y="1"/>
            <a:ext cx="12192000" cy="453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73764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46557"/>
          <a:stretch/>
        </p:blipFill>
        <p:spPr>
          <a:xfrm>
            <a:off x="0" y="-1103727"/>
            <a:ext cx="12192000" cy="3415128"/>
          </a:xfrm>
          <a:prstGeom prst="rect">
            <a:avLst/>
          </a:prstGeom>
        </p:spPr>
      </p:pic>
    </p:spTree>
    <p:extLst>
      <p:ext uri="{BB962C8B-B14F-4D97-AF65-F5344CB8AC3E}">
        <p14:creationId xmlns:p14="http://schemas.microsoft.com/office/powerpoint/2010/main" val="15514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en-GB" noProof="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en-GB" sz="1000" b="1" noProof="0">
                <a:latin typeface="+mn-lt"/>
              </a:rPr>
              <a:t>Bild zuschneiden unter:</a:t>
            </a:r>
          </a:p>
          <a:p>
            <a:pPr marL="171450" indent="-171450" eaLnBrk="1" fontAlgn="auto" hangingPunct="1">
              <a:spcBef>
                <a:spcPts val="0"/>
              </a:spcBef>
              <a:spcAft>
                <a:spcPts val="0"/>
              </a:spcAft>
              <a:buFontTx/>
              <a:buChar char="-"/>
              <a:defRPr/>
            </a:pPr>
            <a:r>
              <a:rPr lang="en-GB" sz="1000" noProof="0">
                <a:latin typeface="+mn-lt"/>
              </a:rPr>
              <a:t>Format</a:t>
            </a:r>
          </a:p>
          <a:p>
            <a:pPr marL="171450" indent="-171450" eaLnBrk="1" fontAlgn="auto" hangingPunct="1">
              <a:spcBef>
                <a:spcPts val="0"/>
              </a:spcBef>
              <a:spcAft>
                <a:spcPts val="0"/>
              </a:spcAft>
              <a:buFontTx/>
              <a:buChar char="-"/>
              <a:defRPr/>
            </a:pPr>
            <a:r>
              <a:rPr lang="en-GB" sz="1000" noProof="0">
                <a:latin typeface="+mn-lt"/>
              </a:rPr>
              <a:t>Zuschneiden</a:t>
            </a:r>
          </a:p>
          <a:p>
            <a:pPr marL="171450" indent="-171450" eaLnBrk="1" fontAlgn="auto" hangingPunct="1">
              <a:spcBef>
                <a:spcPts val="0"/>
              </a:spcBef>
              <a:spcAft>
                <a:spcPts val="0"/>
              </a:spcAft>
              <a:buFontTx/>
              <a:buChar char="-"/>
              <a:defRPr/>
            </a:pPr>
            <a:r>
              <a:rPr lang="en-GB" sz="1000" noProof="0">
                <a:latin typeface="+mn-lt"/>
              </a:rPr>
              <a:t>Zuschneidewerkzeug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GB" noProof="0" dirty="0" err="1"/>
              <a:t>Mastertitelformat</a:t>
            </a:r>
            <a:r>
              <a:rPr lang="en-GB" noProof="0" dirty="0"/>
              <a:t> </a:t>
            </a:r>
            <a:r>
              <a:rPr lang="en-GB" noProof="0" dirty="0" err="1"/>
              <a:t>bearbeiten</a:t>
            </a:r>
            <a:endParaRPr lang="en-GB" noProof="0"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Master-</a:t>
            </a:r>
            <a:r>
              <a:rPr lang="en-GB" noProof="0" dirty="0" err="1"/>
              <a:t>Untertitelformat</a:t>
            </a:r>
            <a:r>
              <a:rPr lang="en-GB" noProof="0" dirty="0"/>
              <a:t> </a:t>
            </a:r>
            <a:r>
              <a:rPr lang="en-GB" noProof="0" dirty="0" err="1"/>
              <a:t>bearbeiten</a:t>
            </a:r>
            <a:endParaRPr lang="en-GB" noProof="0" dirty="0"/>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28851"/>
          <a:stretch/>
        </p:blipFill>
        <p:spPr>
          <a:xfrm>
            <a:off x="0" y="1"/>
            <a:ext cx="12192000" cy="4546600"/>
          </a:xfrm>
          <a:prstGeom prst="rect">
            <a:avLst/>
          </a:prstGeom>
        </p:spPr>
      </p:pic>
    </p:spTree>
    <p:extLst>
      <p:ext uri="{BB962C8B-B14F-4D97-AF65-F5344CB8AC3E}">
        <p14:creationId xmlns:p14="http://schemas.microsoft.com/office/powerpoint/2010/main" val="648450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362886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35822" b="35822"/>
          <a:stretch/>
        </p:blipFill>
        <p:spPr bwMode="auto">
          <a:xfrm>
            <a:off x="0" y="1"/>
            <a:ext cx="12191999" cy="230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2783472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10" name="Gerader Verbinder 9"/>
          <p:cNvCxnSpPr/>
          <p:nvPr userDrawn="1"/>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2637261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383118" y="1070344"/>
            <a:ext cx="11425767" cy="4820093"/>
          </a:xfrm>
          <a:prstGeom prst="rect">
            <a:avLst/>
          </a:prstGeom>
        </p:spPr>
        <p:txBody>
          <a:bodyPr lIns="0" tIns="0" rIns="0" bIns="0"/>
          <a:lstStyle/>
          <a:p>
            <a:pPr lvl="0"/>
            <a:r>
              <a:rPr lang="de-DE"/>
              <a:t>Mastertextformat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3931084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383118" y="1056168"/>
            <a:ext cx="11425767" cy="4848446"/>
          </a:xfrm>
          <a:prstGeom prst="rect">
            <a:avLst/>
          </a:prstGeom>
        </p:spPr>
        <p:txBody>
          <a:bodyPr lIns="0" tIns="0" rIns="0" bIns="0"/>
          <a:lstStyle>
            <a:lvl1pPr marL="0" indent="0">
              <a:buFontTx/>
              <a:buNone/>
              <a:defRPr/>
            </a:lvl1pPr>
          </a:lstStyle>
          <a:p>
            <a:pPr lvl="0"/>
            <a:r>
              <a:rPr lang="de-DE"/>
              <a:t>Mastertextformat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499700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5" name="Grafik 7"/>
          <p:cNvPicPr>
            <a:picLocks noChangeAspect="1"/>
          </p:cNvPicPr>
          <p:nvPr/>
        </p:nvPicPr>
        <p:blipFill>
          <a:blip r:embed="rId2">
            <a:extLst>
              <a:ext uri="{28A0092B-C50C-407E-A947-70E740481C1C}">
                <a14:useLocalDpi xmlns:a14="http://schemas.microsoft.com/office/drawing/2010/main" val="0"/>
              </a:ext>
            </a:extLst>
          </a:blip>
          <a:srcRect r="48386" b="11"/>
          <a:stretch>
            <a:fillRect/>
          </a:stretch>
        </p:blipFill>
        <p:spPr bwMode="auto">
          <a:xfrm>
            <a:off x="8092017" y="1685926"/>
            <a:ext cx="371686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383118" y="999461"/>
            <a:ext cx="7531100" cy="4671294"/>
          </a:xfrm>
          <a:prstGeom prst="rect">
            <a:avLst/>
          </a:prstGeom>
        </p:spPr>
        <p:txBody>
          <a:bodyPr lIns="0" tIns="0" rIns="0" bIns="0"/>
          <a:lstStyle/>
          <a:p>
            <a:pPr lvl="0"/>
            <a:r>
              <a:rPr lang="de-DE"/>
              <a:t>Mastertextformat bearbeiten</a:t>
            </a:r>
          </a:p>
        </p:txBody>
      </p:sp>
    </p:spTree>
    <p:extLst>
      <p:ext uri="{BB962C8B-B14F-4D97-AF65-F5344CB8AC3E}">
        <p14:creationId xmlns:p14="http://schemas.microsoft.com/office/powerpoint/2010/main" val="3712068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3"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 t="23278" r="96" b="23374"/>
          <a:stretch/>
        </p:blipFill>
        <p:spPr bwMode="auto">
          <a:xfrm>
            <a:off x="383118" y="1152526"/>
            <a:ext cx="11412889"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3807646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383118" y="971107"/>
            <a:ext cx="11425767" cy="4876800"/>
          </a:xfrm>
          <a:prstGeom prst="rect">
            <a:avLst/>
          </a:prstGeom>
        </p:spPr>
        <p:txBody>
          <a:bodyPr lIns="0" tIns="0" rIns="0" bIns="0"/>
          <a:lstStyle/>
          <a:p>
            <a:r>
              <a:rPr lang="de-DE"/>
              <a:t>Diagramm durch Klicken auf Symbol hinzufügen</a:t>
            </a:r>
          </a:p>
        </p:txBody>
      </p:sp>
    </p:spTree>
    <p:extLst>
      <p:ext uri="{BB962C8B-B14F-4D97-AF65-F5344CB8AC3E}">
        <p14:creationId xmlns:p14="http://schemas.microsoft.com/office/powerpoint/2010/main" val="2586427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US" sz="4000" dirty="0"/>
              <a:t>Thank you</a:t>
            </a:r>
          </a:p>
          <a:p>
            <a:pPr fontAlgn="auto">
              <a:spcAft>
                <a:spcPts val="0"/>
              </a:spcAft>
              <a:defRPr/>
            </a:pPr>
            <a:r>
              <a:rPr lang="en-US" sz="3200" dirty="0"/>
              <a:t>for your attention</a:t>
            </a:r>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27074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2052"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085" b="22084"/>
          <a:stretch/>
        </p:blipFill>
        <p:spPr bwMode="auto">
          <a:xfrm>
            <a:off x="0" y="1"/>
            <a:ext cx="12192000" cy="453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40608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8" name="Textfeld 7"/>
          <p:cNvSpPr txBox="1"/>
          <p:nvPr userDrawn="1"/>
        </p:nvSpPr>
        <p:spPr>
          <a:xfrm>
            <a:off x="-2427817" y="532293"/>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46557"/>
          <a:stretch/>
        </p:blipFill>
        <p:spPr>
          <a:xfrm>
            <a:off x="0" y="-1103727"/>
            <a:ext cx="12192000" cy="3415128"/>
          </a:xfrm>
          <a:prstGeom prst="rect">
            <a:avLst/>
          </a:prstGeom>
        </p:spPr>
      </p:pic>
    </p:spTree>
    <p:extLst>
      <p:ext uri="{BB962C8B-B14F-4D97-AF65-F5344CB8AC3E}">
        <p14:creationId xmlns:p14="http://schemas.microsoft.com/office/powerpoint/2010/main" val="866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extfeld 7"/>
          <p:cNvSpPr txBox="1"/>
          <p:nvPr userDrawn="1"/>
        </p:nvSpPr>
        <p:spPr>
          <a:xfrm>
            <a:off x="-2427817" y="506414"/>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val="0"/>
              </a:ext>
            </a:extLst>
          </a:blip>
          <a:srcRect b="28851"/>
          <a:stretch/>
        </p:blipFill>
        <p:spPr>
          <a:xfrm>
            <a:off x="0" y="1"/>
            <a:ext cx="12192000" cy="4546600"/>
          </a:xfrm>
          <a:prstGeom prst="rect">
            <a:avLst/>
          </a:prstGeom>
        </p:spPr>
      </p:pic>
    </p:spTree>
    <p:extLst>
      <p:ext uri="{BB962C8B-B14F-4D97-AF65-F5344CB8AC3E}">
        <p14:creationId xmlns:p14="http://schemas.microsoft.com/office/powerpoint/2010/main" val="12615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3" name="Gerader Verbinder 12"/>
          <p:cNvCxnSpPr/>
          <p:nvPr userDrawn="1"/>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672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10" name="Gerader Verbinder 9"/>
          <p:cNvCxnSpPr/>
          <p:nvPr userDrawn="1"/>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4075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383118" y="1070344"/>
            <a:ext cx="11425767" cy="4820093"/>
          </a:xfrm>
          <a:prstGeom prst="rect">
            <a:avLst/>
          </a:prstGeom>
        </p:spPr>
        <p:txBody>
          <a:bodyPr lIns="0" tIns="0" rIns="0" bIns="0"/>
          <a:lstStyle/>
          <a:p>
            <a:pPr lvl="0"/>
            <a:r>
              <a:rPr lang="de-DE"/>
              <a:t>Formatvorlagen des Textmasters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381497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383118" y="1056168"/>
            <a:ext cx="11425767" cy="4848446"/>
          </a:xfrm>
          <a:prstGeom prst="rect">
            <a:avLst/>
          </a:prstGeom>
        </p:spPr>
        <p:txBody>
          <a:bodyPr lIns="0" tIns="0" rIns="0" bIns="0"/>
          <a:lstStyle>
            <a:lvl1pPr marL="0" indent="0">
              <a:buFontTx/>
              <a:buNone/>
              <a:defRPr/>
            </a:lvl1pPr>
          </a:lstStyle>
          <a:p>
            <a:pPr lvl="0"/>
            <a:r>
              <a:rPr lang="de-DE"/>
              <a:t>Formatvorlagen des Textmasters bearbeiten</a:t>
            </a:r>
          </a:p>
        </p:txBody>
      </p:sp>
      <p:sp>
        <p:nvSpPr>
          <p:cNvPr id="6" name="Textfeld 5"/>
          <p:cNvSpPr txBox="1"/>
          <p:nvPr userDrawn="1"/>
        </p:nvSpPr>
        <p:spPr>
          <a:xfrm>
            <a:off x="-2427817" y="506413"/>
            <a:ext cx="2188633" cy="5786199"/>
          </a:xfrm>
          <a:prstGeom prst="rect">
            <a:avLst/>
          </a:prstGeom>
          <a:noFill/>
        </p:spPr>
        <p:txBody>
          <a:bodyPr>
            <a:spAutoFit/>
          </a:bodyPr>
          <a:lstStyle/>
          <a:p>
            <a:pPr eaLnBrk="1" fontAlgn="auto" hangingPunct="1">
              <a:spcBef>
                <a:spcPts val="0"/>
              </a:spcBef>
              <a:spcAft>
                <a:spcPts val="0"/>
              </a:spcAft>
              <a:defRPr/>
            </a:pPr>
            <a:r>
              <a:rPr lang="de-DE" sz="1000" b="1" dirty="0">
                <a:latin typeface="+mn-lt"/>
              </a:rPr>
              <a:t>Seitenzahlen:</a:t>
            </a:r>
          </a:p>
          <a:p>
            <a:pPr marL="0" indent="0">
              <a:buNone/>
            </a:pPr>
            <a:r>
              <a:rPr lang="de-DE" sz="1000" dirty="0"/>
              <a:t>Die Seitenanzeige „1 von X“ ist nicht standardmäßig in </a:t>
            </a:r>
            <a:r>
              <a:rPr lang="de-DE" sz="1000" dirty="0" err="1"/>
              <a:t>Powerpoint</a:t>
            </a:r>
            <a:r>
              <a:rPr lang="de-DE" sz="1000" dirty="0"/>
              <a:t> verfügbar; daher benötigen Sie dazu das mitgelieferte Add-In. </a:t>
            </a:r>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a:p>
            <a:r>
              <a:rPr lang="de-DE" sz="1000" b="1" dirty="0">
                <a:latin typeface="+mn-lt"/>
              </a:rPr>
              <a:t>Add-In</a:t>
            </a:r>
            <a:r>
              <a:rPr lang="de-DE" sz="1000" b="1" baseline="0" dirty="0">
                <a:latin typeface="+mn-lt"/>
              </a:rPr>
              <a:t> installieren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Wenn Sie das Add-In dauerhaft installieren möchten, damit Sie es nicht immer anklicken müssen, aktivieren Sie es, klicken auf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„Datei“-</a:t>
            </a:r>
            <a:r>
              <a:rPr lang="de-DE" sz="1000" baseline="0" dirty="0"/>
              <a:t> „Optionen“-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„Add-Ins“- </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baseline="0" dirty="0"/>
              <a:t>Wählen Sie „RWTH Addin Seitenzahlen“ und klicken Sie auf „Ok“.</a:t>
            </a:r>
            <a:endParaRPr lang="de-DE" sz="1000" dirty="0"/>
          </a:p>
          <a:p>
            <a:endParaRPr lang="de-DE" sz="1000" dirty="0">
              <a:latin typeface="+mn-lt"/>
            </a:endParaRPr>
          </a:p>
        </p:txBody>
      </p:sp>
    </p:spTree>
    <p:extLst>
      <p:ext uri="{BB962C8B-B14F-4D97-AF65-F5344CB8AC3E}">
        <p14:creationId xmlns:p14="http://schemas.microsoft.com/office/powerpoint/2010/main" val="130120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71" r:id="rId4"/>
    <p:sldLayoutId id="2147483772" r:id="rId5"/>
    <p:sldLayoutId id="2147483768" r:id="rId6"/>
    <p:sldLayoutId id="2147483769" r:id="rId7"/>
    <p:sldLayoutId id="2147483752" r:id="rId8"/>
    <p:sldLayoutId id="2147483753" r:id="rId9"/>
    <p:sldLayoutId id="2147483759" r:id="rId10"/>
    <p:sldLayoutId id="2147483760" r:id="rId11"/>
    <p:sldLayoutId id="2147483761" r:id="rId12"/>
    <p:sldLayoutId id="2147483770" r:id="rId13"/>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241" userDrawn="1">
          <p15:clr>
            <a:srgbClr val="F26B43"/>
          </p15:clr>
        </p15:guide>
        <p15:guide id="4" pos="7439" userDrawn="1">
          <p15:clr>
            <a:srgbClr val="F26B43"/>
          </p15:clr>
        </p15:guide>
        <p15:guide id="5" pos="2600" userDrawn="1">
          <p15:clr>
            <a:srgbClr val="F26B43"/>
          </p15:clr>
        </p15:guide>
        <p15:guide id="6" pos="2752" userDrawn="1">
          <p15:clr>
            <a:srgbClr val="F26B43"/>
          </p15:clr>
        </p15:guide>
        <p15:guide id="7" pos="4928" userDrawn="1">
          <p15:clr>
            <a:srgbClr val="F26B43"/>
          </p15:clr>
        </p15:guide>
        <p15:guide id="8" pos="50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498601" y="6227764"/>
            <a:ext cx="5668433" cy="630237"/>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900" dirty="0"/>
              <a:t>Multi-property fuel design with generative graph machine learning</a:t>
            </a:r>
            <a:endParaRPr lang="de-DE" altLang="zh-CN" sz="900" dirty="0"/>
          </a:p>
          <a:p>
            <a:pPr fontAlgn="auto">
              <a:spcBef>
                <a:spcPts val="0"/>
              </a:spcBef>
              <a:spcAft>
                <a:spcPts val="0"/>
              </a:spcAft>
              <a:defRPr/>
            </a:pPr>
            <a:r>
              <a:rPr lang="en-US" altLang="zh-CN" sz="900" dirty="0"/>
              <a:t>Zezheng Li</a:t>
            </a:r>
            <a:endParaRPr lang="de-DE" sz="900" dirty="0"/>
          </a:p>
        </p:txBody>
      </p:sp>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20822" y="5963198"/>
            <a:ext cx="3827763" cy="894802"/>
          </a:xfrm>
          <a:prstGeom prst="rect">
            <a:avLst/>
          </a:prstGeom>
        </p:spPr>
      </p:pic>
    </p:spTree>
    <p:extLst>
      <p:ext uri="{BB962C8B-B14F-4D97-AF65-F5344CB8AC3E}">
        <p14:creationId xmlns:p14="http://schemas.microsoft.com/office/powerpoint/2010/main" val="122780461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57">
          <p15:clr>
            <a:srgbClr val="F26B43"/>
          </p15:clr>
        </p15:guide>
        <p15:guide id="2" orient="horz" pos="2863">
          <p15:clr>
            <a:srgbClr val="F26B43"/>
          </p15:clr>
        </p15:guide>
        <p15:guide id="3" pos="241">
          <p15:clr>
            <a:srgbClr val="F26B43"/>
          </p15:clr>
        </p15:guide>
        <p15:guide id="4" pos="7439">
          <p15:clr>
            <a:srgbClr val="F26B43"/>
          </p15:clr>
        </p15:guide>
        <p15:guide id="5" pos="2600">
          <p15:clr>
            <a:srgbClr val="F26B43"/>
          </p15:clr>
        </p15:guide>
        <p15:guide id="6" pos="2752">
          <p15:clr>
            <a:srgbClr val="F26B43"/>
          </p15:clr>
        </p15:guide>
        <p15:guide id="7" pos="4928">
          <p15:clr>
            <a:srgbClr val="F26B43"/>
          </p15:clr>
        </p15:guide>
        <p15:guide id="8" pos="50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0.svg"/><Relationship Id="rId18" Type="http://schemas.openxmlformats.org/officeDocument/2006/relationships/image" Target="../media/image15.png"/><Relationship Id="rId26" Type="http://schemas.openxmlformats.org/officeDocument/2006/relationships/image" Target="../media/image23.svg"/><Relationship Id="rId3" Type="http://schemas.openxmlformats.org/officeDocument/2006/relationships/tags" Target="../tags/tag3.xml"/><Relationship Id="rId21"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8.svg"/><Relationship Id="rId24" Type="http://schemas.openxmlformats.org/officeDocument/2006/relationships/image" Target="../media/image21.svg"/><Relationship Id="rId5" Type="http://schemas.openxmlformats.org/officeDocument/2006/relationships/tags" Target="../tags/tag5.xml"/><Relationship Id="rId15" Type="http://schemas.openxmlformats.org/officeDocument/2006/relationships/image" Target="../media/image12.sv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11.png"/><Relationship Id="rId22" Type="http://schemas.openxmlformats.org/officeDocument/2006/relationships/image" Target="../media/image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r>
              <a:rPr lang="de-DE"/>
              <a:t>1 of 16</a:t>
            </a:r>
            <a:endParaRPr lang="de-DE" dirty="0"/>
          </a:p>
        </p:txBody>
      </p:sp>
      <p:sp>
        <p:nvSpPr>
          <p:cNvPr id="3" name="Titel 2"/>
          <p:cNvSpPr>
            <a:spLocks noGrp="1"/>
          </p:cNvSpPr>
          <p:nvPr>
            <p:ph type="ctrTitle"/>
          </p:nvPr>
        </p:nvSpPr>
        <p:spPr/>
        <p:txBody>
          <a:bodyPr/>
          <a:lstStyle/>
          <a:p>
            <a:r>
              <a:rPr lang="en-US" altLang="zh-CN" noProof="0" dirty="0"/>
              <a:t>Dimethyl ether (DME) Production</a:t>
            </a:r>
            <a:endParaRPr lang="en-US" noProof="0" dirty="0"/>
          </a:p>
        </p:txBody>
      </p:sp>
      <p:sp>
        <p:nvSpPr>
          <p:cNvPr id="4" name="Untertitel 3"/>
          <p:cNvSpPr>
            <a:spLocks noGrp="1"/>
          </p:cNvSpPr>
          <p:nvPr>
            <p:ph type="subTitle" idx="1"/>
          </p:nvPr>
        </p:nvSpPr>
        <p:spPr>
          <a:xfrm>
            <a:off x="384000" y="3660308"/>
            <a:ext cx="11424000" cy="1655762"/>
          </a:xfrm>
        </p:spPr>
        <p:txBody>
          <a:bodyPr/>
          <a:lstStyle/>
          <a:p>
            <a:r>
              <a:rPr lang="en-US" noProof="0" dirty="0" err="1"/>
              <a:t>Zezheng</a:t>
            </a:r>
            <a:r>
              <a:rPr lang="en-US" noProof="0" dirty="0"/>
              <a:t> Li, Matr. Nr. 416038</a:t>
            </a:r>
          </a:p>
          <a:p>
            <a:r>
              <a:rPr lang="en-US" noProof="0" dirty="0"/>
              <a:t>Elvis Sim</a:t>
            </a:r>
            <a:r>
              <a:rPr lang="de-DE" altLang="zh-CN" b="0" i="0" dirty="0">
                <a:effectLst/>
                <a:latin typeface="Arial" panose="020B0604020202020204" pitchFamily="34" charset="0"/>
              </a:rPr>
              <a:t>, Matr. Nr. 418012</a:t>
            </a:r>
          </a:p>
          <a:p>
            <a:r>
              <a:rPr lang="en-US" noProof="0" dirty="0"/>
              <a:t>Ilias Chair, </a:t>
            </a:r>
            <a:r>
              <a:rPr lang="de-DE" altLang="zh-CN" b="0" i="0" dirty="0">
                <a:effectLst/>
                <a:latin typeface="Arial" panose="020B0604020202020204" pitchFamily="34" charset="0"/>
              </a:rPr>
              <a:t>Matr. Nr. 406149</a:t>
            </a:r>
            <a:endParaRPr lang="en-US" noProof="0" dirty="0"/>
          </a:p>
          <a:p>
            <a:endParaRPr lang="en-US" noProof="0" dirty="0"/>
          </a:p>
          <a:p>
            <a:r>
              <a:rPr lang="en-US" noProof="0" dirty="0"/>
              <a:t>August 2023</a:t>
            </a:r>
          </a:p>
          <a:p>
            <a:endParaRPr lang="en-US" noProof="0" dirty="0"/>
          </a:p>
          <a:p>
            <a:r>
              <a:rPr lang="en-US" noProof="0" dirty="0"/>
              <a:t>Computer-Aided Process Design, Chair of Process Systems Engineering</a:t>
            </a:r>
          </a:p>
        </p:txBody>
      </p:sp>
    </p:spTree>
    <p:extLst>
      <p:ext uri="{BB962C8B-B14F-4D97-AF65-F5344CB8AC3E}">
        <p14:creationId xmlns:p14="http://schemas.microsoft.com/office/powerpoint/2010/main" val="386661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F689-ECDE-4CAE-B9C3-CA5A7DDC1A08}"/>
              </a:ext>
            </a:extLst>
          </p:cNvPr>
          <p:cNvSpPr>
            <a:spLocks noGrp="1"/>
          </p:cNvSpPr>
          <p:nvPr>
            <p:ph type="title"/>
          </p:nvPr>
        </p:nvSpPr>
        <p:spPr/>
        <p:txBody>
          <a:bodyPr/>
          <a:lstStyle/>
          <a:p>
            <a:r>
              <a:rPr lang="de-DE" dirty="0"/>
              <a:t>Feed </a:t>
            </a:r>
            <a:r>
              <a:rPr lang="de-DE" dirty="0" err="1"/>
              <a:t>to</a:t>
            </a:r>
            <a:r>
              <a:rPr lang="de-DE" dirty="0"/>
              <a:t> </a:t>
            </a:r>
            <a:r>
              <a:rPr lang="de-DE" dirty="0" err="1"/>
              <a:t>Dimethyl</a:t>
            </a:r>
            <a:r>
              <a:rPr lang="de-DE" dirty="0"/>
              <a:t>-Ether Synthesis Plant </a:t>
            </a:r>
            <a:endParaRPr lang="en-US" dirty="0"/>
          </a:p>
        </p:txBody>
      </p:sp>
      <p:sp>
        <p:nvSpPr>
          <p:cNvPr id="3" name="Footer Placeholder 2">
            <a:extLst>
              <a:ext uri="{FF2B5EF4-FFF2-40B4-BE49-F238E27FC236}">
                <a16:creationId xmlns:a16="http://schemas.microsoft.com/office/drawing/2014/main" id="{DBE8F552-BFB3-4F6C-AF92-4B6E039B1C9F}"/>
              </a:ext>
            </a:extLst>
          </p:cNvPr>
          <p:cNvSpPr>
            <a:spLocks noGrp="1"/>
          </p:cNvSpPr>
          <p:nvPr>
            <p:ph type="ftr" sz="quarter" idx="12"/>
          </p:nvPr>
        </p:nvSpPr>
        <p:spPr/>
        <p:txBody>
          <a:bodyPr/>
          <a:lstStyle/>
          <a:p>
            <a:pPr>
              <a:defRPr/>
            </a:pPr>
            <a:r>
              <a:rPr lang="de-DE"/>
              <a:t>10 of 16</a:t>
            </a:r>
          </a:p>
        </p:txBody>
      </p:sp>
      <p:graphicFrame>
        <p:nvGraphicFramePr>
          <p:cNvPr id="12" name="Table 12">
            <a:extLst>
              <a:ext uri="{FF2B5EF4-FFF2-40B4-BE49-F238E27FC236}">
                <a16:creationId xmlns:a16="http://schemas.microsoft.com/office/drawing/2014/main" id="{292EC400-5136-4B3A-9C02-8145EC52BB09}"/>
              </a:ext>
            </a:extLst>
          </p:cNvPr>
          <p:cNvGraphicFramePr>
            <a:graphicFrameLocks noGrp="1"/>
          </p:cNvGraphicFramePr>
          <p:nvPr/>
        </p:nvGraphicFramePr>
        <p:xfrm>
          <a:off x="1509408" y="1065175"/>
          <a:ext cx="9173184" cy="4727650"/>
        </p:xfrm>
        <a:graphic>
          <a:graphicData uri="http://schemas.openxmlformats.org/drawingml/2006/table">
            <a:tbl>
              <a:tblPr firstRow="1" bandRow="1">
                <a:tableStyleId>{5C22544A-7EE6-4342-B048-85BDC9FD1C3A}</a:tableStyleId>
              </a:tblPr>
              <a:tblGrid>
                <a:gridCol w="4586592">
                  <a:extLst>
                    <a:ext uri="{9D8B030D-6E8A-4147-A177-3AD203B41FA5}">
                      <a16:colId xmlns:a16="http://schemas.microsoft.com/office/drawing/2014/main" val="3428347773"/>
                    </a:ext>
                  </a:extLst>
                </a:gridCol>
                <a:gridCol w="4586592">
                  <a:extLst>
                    <a:ext uri="{9D8B030D-6E8A-4147-A177-3AD203B41FA5}">
                      <a16:colId xmlns:a16="http://schemas.microsoft.com/office/drawing/2014/main" val="2714003013"/>
                    </a:ext>
                  </a:extLst>
                </a:gridCol>
              </a:tblGrid>
              <a:tr h="472765">
                <a:tc>
                  <a:txBody>
                    <a:bodyPr/>
                    <a:lstStyle/>
                    <a:p>
                      <a:r>
                        <a:rPr lang="de-DE" dirty="0"/>
                        <a:t>Components </a:t>
                      </a:r>
                      <a:endParaRPr lang="en-US" dirty="0"/>
                    </a:p>
                  </a:txBody>
                  <a:tcPr/>
                </a:tc>
                <a:tc>
                  <a:txBody>
                    <a:bodyPr/>
                    <a:lstStyle/>
                    <a:p>
                      <a:r>
                        <a:rPr lang="de-DE" dirty="0" err="1"/>
                        <a:t>Mass</a:t>
                      </a:r>
                      <a:r>
                        <a:rPr lang="de-DE" dirty="0"/>
                        <a:t> </a:t>
                      </a:r>
                      <a:r>
                        <a:rPr lang="de-DE" dirty="0" err="1"/>
                        <a:t>Fraction</a:t>
                      </a:r>
                      <a:endParaRPr lang="en-US" dirty="0"/>
                    </a:p>
                  </a:txBody>
                  <a:tcPr/>
                </a:tc>
                <a:extLst>
                  <a:ext uri="{0D108BD9-81ED-4DB2-BD59-A6C34878D82A}">
                    <a16:rowId xmlns:a16="http://schemas.microsoft.com/office/drawing/2014/main" val="2398184502"/>
                  </a:ext>
                </a:extLst>
              </a:tr>
              <a:tr h="472765">
                <a:tc>
                  <a:txBody>
                    <a:bodyPr/>
                    <a:lstStyle/>
                    <a:p>
                      <a:r>
                        <a:rPr lang="de-DE" dirty="0"/>
                        <a:t>H2</a:t>
                      </a:r>
                      <a:endParaRPr lang="en-US" dirty="0"/>
                    </a:p>
                  </a:txBody>
                  <a:tcPr/>
                </a:tc>
                <a:tc>
                  <a:txBody>
                    <a:bodyPr/>
                    <a:lstStyle/>
                    <a:p>
                      <a:pPr algn="ctr"/>
                      <a:r>
                        <a:rPr lang="en-US" dirty="0"/>
                        <a:t>1.5327E-20</a:t>
                      </a:r>
                    </a:p>
                  </a:txBody>
                  <a:tcPr/>
                </a:tc>
                <a:extLst>
                  <a:ext uri="{0D108BD9-81ED-4DB2-BD59-A6C34878D82A}">
                    <a16:rowId xmlns:a16="http://schemas.microsoft.com/office/drawing/2014/main" val="912523061"/>
                  </a:ext>
                </a:extLst>
              </a:tr>
              <a:tr h="472765">
                <a:tc>
                  <a:txBody>
                    <a:bodyPr/>
                    <a:lstStyle/>
                    <a:p>
                      <a:r>
                        <a:rPr lang="de-DE" dirty="0"/>
                        <a:t>CO</a:t>
                      </a:r>
                      <a:endParaRPr lang="en-US" dirty="0"/>
                    </a:p>
                  </a:txBody>
                  <a:tcPr/>
                </a:tc>
                <a:tc>
                  <a:txBody>
                    <a:bodyPr/>
                    <a:lstStyle/>
                    <a:p>
                      <a:pPr algn="ctr"/>
                      <a:r>
                        <a:rPr lang="en-US" dirty="0"/>
                        <a:t>9.3132E-19</a:t>
                      </a:r>
                    </a:p>
                  </a:txBody>
                  <a:tcPr/>
                </a:tc>
                <a:extLst>
                  <a:ext uri="{0D108BD9-81ED-4DB2-BD59-A6C34878D82A}">
                    <a16:rowId xmlns:a16="http://schemas.microsoft.com/office/drawing/2014/main" val="375471740"/>
                  </a:ext>
                </a:extLst>
              </a:tr>
              <a:tr h="472765">
                <a:tc>
                  <a:txBody>
                    <a:bodyPr/>
                    <a:lstStyle/>
                    <a:p>
                      <a:r>
                        <a:rPr lang="de-DE" dirty="0"/>
                        <a:t>CO2</a:t>
                      </a:r>
                      <a:endParaRPr lang="en-US" dirty="0"/>
                    </a:p>
                  </a:txBody>
                  <a:tcPr/>
                </a:tc>
                <a:tc>
                  <a:txBody>
                    <a:bodyPr/>
                    <a:lstStyle/>
                    <a:p>
                      <a:pPr algn="ctr"/>
                      <a:r>
                        <a:rPr lang="en-US" dirty="0"/>
                        <a:t>7.2247E-08</a:t>
                      </a:r>
                    </a:p>
                  </a:txBody>
                  <a:tcPr/>
                </a:tc>
                <a:extLst>
                  <a:ext uri="{0D108BD9-81ED-4DB2-BD59-A6C34878D82A}">
                    <a16:rowId xmlns:a16="http://schemas.microsoft.com/office/drawing/2014/main" val="2668902876"/>
                  </a:ext>
                </a:extLst>
              </a:tr>
              <a:tr h="472765">
                <a:tc>
                  <a:txBody>
                    <a:bodyPr/>
                    <a:lstStyle/>
                    <a:p>
                      <a:r>
                        <a:rPr lang="de-DE" dirty="0"/>
                        <a:t>CH4</a:t>
                      </a:r>
                      <a:endParaRPr lang="en-US" dirty="0"/>
                    </a:p>
                  </a:txBody>
                  <a:tcPr/>
                </a:tc>
                <a:tc>
                  <a:txBody>
                    <a:bodyPr/>
                    <a:lstStyle/>
                    <a:p>
                      <a:pPr algn="ctr"/>
                      <a:r>
                        <a:rPr lang="en-US" dirty="0"/>
                        <a:t>2.0699E-15</a:t>
                      </a:r>
                    </a:p>
                  </a:txBody>
                  <a:tcPr/>
                </a:tc>
                <a:extLst>
                  <a:ext uri="{0D108BD9-81ED-4DB2-BD59-A6C34878D82A}">
                    <a16:rowId xmlns:a16="http://schemas.microsoft.com/office/drawing/2014/main" val="1025721309"/>
                  </a:ext>
                </a:extLst>
              </a:tr>
              <a:tr h="472765">
                <a:tc>
                  <a:txBody>
                    <a:bodyPr/>
                    <a:lstStyle/>
                    <a:p>
                      <a:r>
                        <a:rPr lang="de-DE" dirty="0"/>
                        <a:t>N2</a:t>
                      </a:r>
                      <a:endParaRPr lang="en-US" dirty="0"/>
                    </a:p>
                  </a:txBody>
                  <a:tcPr/>
                </a:tc>
                <a:tc>
                  <a:txBody>
                    <a:bodyPr/>
                    <a:lstStyle/>
                    <a:p>
                      <a:pPr algn="ctr"/>
                      <a:r>
                        <a:rPr lang="en-US" dirty="0"/>
                        <a:t>1.8682E-20</a:t>
                      </a:r>
                    </a:p>
                  </a:txBody>
                  <a:tcPr/>
                </a:tc>
                <a:extLst>
                  <a:ext uri="{0D108BD9-81ED-4DB2-BD59-A6C34878D82A}">
                    <a16:rowId xmlns:a16="http://schemas.microsoft.com/office/drawing/2014/main" val="328215491"/>
                  </a:ext>
                </a:extLst>
              </a:tr>
              <a:tr h="472765">
                <a:tc>
                  <a:txBody>
                    <a:bodyPr/>
                    <a:lstStyle/>
                    <a:p>
                      <a:r>
                        <a:rPr lang="de-DE" dirty="0"/>
                        <a:t>H2O</a:t>
                      </a:r>
                      <a:endParaRPr lang="en-US" dirty="0"/>
                    </a:p>
                  </a:txBody>
                  <a:tcPr/>
                </a:tc>
                <a:tc>
                  <a:txBody>
                    <a:bodyPr/>
                    <a:lstStyle/>
                    <a:p>
                      <a:pPr algn="ctr"/>
                      <a:r>
                        <a:rPr lang="en-US" dirty="0"/>
                        <a:t>0.1949</a:t>
                      </a:r>
                    </a:p>
                  </a:txBody>
                  <a:tcPr/>
                </a:tc>
                <a:extLst>
                  <a:ext uri="{0D108BD9-81ED-4DB2-BD59-A6C34878D82A}">
                    <a16:rowId xmlns:a16="http://schemas.microsoft.com/office/drawing/2014/main" val="4138652461"/>
                  </a:ext>
                </a:extLst>
              </a:tr>
              <a:tr h="472765">
                <a:tc>
                  <a:txBody>
                    <a:bodyPr/>
                    <a:lstStyle/>
                    <a:p>
                      <a:r>
                        <a:rPr lang="de-DE" dirty="0"/>
                        <a:t>CH3OH (Methanol) </a:t>
                      </a:r>
                      <a:endParaRPr lang="en-US" dirty="0"/>
                    </a:p>
                  </a:txBody>
                  <a:tcPr/>
                </a:tc>
                <a:tc>
                  <a:txBody>
                    <a:bodyPr/>
                    <a:lstStyle/>
                    <a:p>
                      <a:pPr algn="ctr"/>
                      <a:r>
                        <a:rPr lang="en-US" dirty="0"/>
                        <a:t>0.8050</a:t>
                      </a:r>
                    </a:p>
                  </a:txBody>
                  <a:tcPr/>
                </a:tc>
                <a:extLst>
                  <a:ext uri="{0D108BD9-81ED-4DB2-BD59-A6C34878D82A}">
                    <a16:rowId xmlns:a16="http://schemas.microsoft.com/office/drawing/2014/main" val="993013486"/>
                  </a:ext>
                </a:extLst>
              </a:tr>
              <a:tr h="472765">
                <a:tc>
                  <a:txBody>
                    <a:bodyPr/>
                    <a:lstStyle/>
                    <a:p>
                      <a:r>
                        <a:rPr lang="de-DE" dirty="0"/>
                        <a:t>O2</a:t>
                      </a:r>
                      <a:endParaRPr lang="en-US" dirty="0"/>
                    </a:p>
                  </a:txBody>
                  <a:tcPr/>
                </a:tc>
                <a:tc>
                  <a:txBody>
                    <a:bodyPr/>
                    <a:lstStyle/>
                    <a:p>
                      <a:pPr algn="ctr"/>
                      <a:r>
                        <a:rPr lang="de-DE" dirty="0"/>
                        <a:t>0</a:t>
                      </a:r>
                      <a:endParaRPr lang="en-US" dirty="0"/>
                    </a:p>
                  </a:txBody>
                  <a:tcPr/>
                </a:tc>
                <a:extLst>
                  <a:ext uri="{0D108BD9-81ED-4DB2-BD59-A6C34878D82A}">
                    <a16:rowId xmlns:a16="http://schemas.microsoft.com/office/drawing/2014/main" val="1243042527"/>
                  </a:ext>
                </a:extLst>
              </a:tr>
              <a:tr h="472765">
                <a:tc>
                  <a:txBody>
                    <a:bodyPr/>
                    <a:lstStyle/>
                    <a:p>
                      <a:r>
                        <a:rPr lang="de-DE" dirty="0"/>
                        <a:t>DME (</a:t>
                      </a:r>
                      <a:r>
                        <a:rPr lang="de-DE" dirty="0" err="1"/>
                        <a:t>Dimethyl</a:t>
                      </a:r>
                      <a:r>
                        <a:rPr lang="de-DE" dirty="0"/>
                        <a:t>-Ether) </a:t>
                      </a:r>
                      <a:endParaRPr lang="en-US" dirty="0"/>
                    </a:p>
                  </a:txBody>
                  <a:tcPr/>
                </a:tc>
                <a:tc>
                  <a:txBody>
                    <a:bodyPr/>
                    <a:lstStyle/>
                    <a:p>
                      <a:pPr algn="ctr"/>
                      <a:r>
                        <a:rPr lang="de-DE" dirty="0"/>
                        <a:t>0</a:t>
                      </a:r>
                      <a:endParaRPr lang="en-US" dirty="0"/>
                    </a:p>
                  </a:txBody>
                  <a:tcPr/>
                </a:tc>
                <a:extLst>
                  <a:ext uri="{0D108BD9-81ED-4DB2-BD59-A6C34878D82A}">
                    <a16:rowId xmlns:a16="http://schemas.microsoft.com/office/drawing/2014/main" val="3630387697"/>
                  </a:ext>
                </a:extLst>
              </a:tr>
            </a:tbl>
          </a:graphicData>
        </a:graphic>
      </p:graphicFrame>
    </p:spTree>
    <p:extLst>
      <p:ext uri="{BB962C8B-B14F-4D97-AF65-F5344CB8AC3E}">
        <p14:creationId xmlns:p14="http://schemas.microsoft.com/office/powerpoint/2010/main" val="428752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5883-7828-49C6-B8F7-60C9B7F7AD8E}"/>
              </a:ext>
            </a:extLst>
          </p:cNvPr>
          <p:cNvSpPr>
            <a:spLocks noGrp="1"/>
          </p:cNvSpPr>
          <p:nvPr>
            <p:ph type="title"/>
          </p:nvPr>
        </p:nvSpPr>
        <p:spPr/>
        <p:txBody>
          <a:bodyPr/>
          <a:lstStyle/>
          <a:p>
            <a:r>
              <a:rPr lang="de-DE" dirty="0"/>
              <a:t>Integrated Rankine Cycle </a:t>
            </a:r>
            <a:endParaRPr lang="en-US" dirty="0"/>
          </a:p>
        </p:txBody>
      </p:sp>
      <p:sp>
        <p:nvSpPr>
          <p:cNvPr id="3" name="Footer Placeholder 2">
            <a:extLst>
              <a:ext uri="{FF2B5EF4-FFF2-40B4-BE49-F238E27FC236}">
                <a16:creationId xmlns:a16="http://schemas.microsoft.com/office/drawing/2014/main" id="{C1260F46-1FC5-4A6E-AA33-77C85E62DEC8}"/>
              </a:ext>
            </a:extLst>
          </p:cNvPr>
          <p:cNvSpPr>
            <a:spLocks noGrp="1"/>
          </p:cNvSpPr>
          <p:nvPr>
            <p:ph type="ftr" sz="quarter" idx="12"/>
          </p:nvPr>
        </p:nvSpPr>
        <p:spPr/>
        <p:txBody>
          <a:bodyPr/>
          <a:lstStyle/>
          <a:p>
            <a:pPr>
              <a:defRPr/>
            </a:pPr>
            <a:r>
              <a:rPr lang="de-DE"/>
              <a:t>11 of 16</a:t>
            </a:r>
          </a:p>
        </p:txBody>
      </p:sp>
      <p:pic>
        <p:nvPicPr>
          <p:cNvPr id="6" name="Picture 5">
            <a:extLst>
              <a:ext uri="{FF2B5EF4-FFF2-40B4-BE49-F238E27FC236}">
                <a16:creationId xmlns:a16="http://schemas.microsoft.com/office/drawing/2014/main" id="{0967B902-9C90-458A-B4D5-54BB7DAEBCCF}"/>
              </a:ext>
            </a:extLst>
          </p:cNvPr>
          <p:cNvPicPr>
            <a:picLocks noChangeAspect="1"/>
          </p:cNvPicPr>
          <p:nvPr/>
        </p:nvPicPr>
        <p:blipFill>
          <a:blip r:embed="rId2"/>
          <a:stretch>
            <a:fillRect/>
          </a:stretch>
        </p:blipFill>
        <p:spPr>
          <a:xfrm>
            <a:off x="0" y="1399519"/>
            <a:ext cx="12192000" cy="4058961"/>
          </a:xfrm>
          <a:prstGeom prst="rect">
            <a:avLst/>
          </a:prstGeom>
        </p:spPr>
      </p:pic>
    </p:spTree>
    <p:extLst>
      <p:ext uri="{BB962C8B-B14F-4D97-AF65-F5344CB8AC3E}">
        <p14:creationId xmlns:p14="http://schemas.microsoft.com/office/powerpoint/2010/main" val="334890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A19037-008F-58D3-9F14-96D06E63F08A}"/>
              </a:ext>
            </a:extLst>
          </p:cNvPr>
          <p:cNvSpPr>
            <a:spLocks noGrp="1"/>
          </p:cNvSpPr>
          <p:nvPr>
            <p:ph type="ftr" sz="quarter" idx="10"/>
          </p:nvPr>
        </p:nvSpPr>
        <p:spPr/>
        <p:txBody>
          <a:bodyPr/>
          <a:lstStyle/>
          <a:p>
            <a:pPr>
              <a:defRPr/>
            </a:pPr>
            <a:r>
              <a:rPr lang="de-DE"/>
              <a:t>12 of 16</a:t>
            </a:r>
            <a:endParaRPr lang="de-DE" dirty="0"/>
          </a:p>
        </p:txBody>
      </p:sp>
      <p:sp>
        <p:nvSpPr>
          <p:cNvPr id="3" name="标题 2">
            <a:extLst>
              <a:ext uri="{FF2B5EF4-FFF2-40B4-BE49-F238E27FC236}">
                <a16:creationId xmlns:a16="http://schemas.microsoft.com/office/drawing/2014/main" id="{3ACB0C57-A83F-0E03-6039-7524A9BE3D66}"/>
              </a:ext>
            </a:extLst>
          </p:cNvPr>
          <p:cNvSpPr>
            <a:spLocks noGrp="1"/>
          </p:cNvSpPr>
          <p:nvPr>
            <p:ph type="ctrTitle"/>
          </p:nvPr>
        </p:nvSpPr>
        <p:spPr>
          <a:xfrm>
            <a:off x="185696" y="4704549"/>
            <a:ext cx="11424000" cy="540000"/>
          </a:xfrm>
        </p:spPr>
        <p:txBody>
          <a:bodyPr/>
          <a:lstStyle/>
          <a:p>
            <a:r>
              <a:rPr lang="en-US" altLang="zh-CN" noProof="0" dirty="0"/>
              <a:t>DME synthesis </a:t>
            </a:r>
            <a:endParaRPr lang="zh-CN" altLang="en-US" dirty="0"/>
          </a:p>
        </p:txBody>
      </p:sp>
    </p:spTree>
    <p:extLst>
      <p:ext uri="{BB962C8B-B14F-4D97-AF65-F5344CB8AC3E}">
        <p14:creationId xmlns:p14="http://schemas.microsoft.com/office/powerpoint/2010/main" val="17483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A19037-008F-58D3-9F14-96D06E63F08A}"/>
              </a:ext>
            </a:extLst>
          </p:cNvPr>
          <p:cNvSpPr>
            <a:spLocks noGrp="1"/>
          </p:cNvSpPr>
          <p:nvPr>
            <p:ph type="ftr" sz="quarter" idx="10"/>
          </p:nvPr>
        </p:nvSpPr>
        <p:spPr/>
        <p:txBody>
          <a:bodyPr/>
          <a:lstStyle/>
          <a:p>
            <a:pPr>
              <a:defRPr/>
            </a:pPr>
            <a:r>
              <a:rPr lang="de-DE"/>
              <a:t>13 of 16</a:t>
            </a:r>
            <a:endParaRPr lang="de-DE" dirty="0"/>
          </a:p>
        </p:txBody>
      </p:sp>
      <p:sp>
        <p:nvSpPr>
          <p:cNvPr id="3" name="标题 2">
            <a:extLst>
              <a:ext uri="{FF2B5EF4-FFF2-40B4-BE49-F238E27FC236}">
                <a16:creationId xmlns:a16="http://schemas.microsoft.com/office/drawing/2014/main" id="{3ACB0C57-A83F-0E03-6039-7524A9BE3D66}"/>
              </a:ext>
            </a:extLst>
          </p:cNvPr>
          <p:cNvSpPr>
            <a:spLocks noGrp="1"/>
          </p:cNvSpPr>
          <p:nvPr>
            <p:ph type="ctrTitle"/>
          </p:nvPr>
        </p:nvSpPr>
        <p:spPr>
          <a:xfrm>
            <a:off x="185696" y="4704549"/>
            <a:ext cx="11424000" cy="540000"/>
          </a:xfrm>
        </p:spPr>
        <p:txBody>
          <a:bodyPr/>
          <a:lstStyle/>
          <a:p>
            <a:r>
              <a:rPr lang="en-US" altLang="zh-CN" noProof="0" dirty="0"/>
              <a:t>Economic analysis and results</a:t>
            </a:r>
            <a:endParaRPr lang="zh-CN" altLang="en-US" dirty="0"/>
          </a:p>
        </p:txBody>
      </p:sp>
    </p:spTree>
    <p:extLst>
      <p:ext uri="{BB962C8B-B14F-4D97-AF65-F5344CB8AC3E}">
        <p14:creationId xmlns:p14="http://schemas.microsoft.com/office/powerpoint/2010/main" val="159095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8B257-65B6-03A5-8FBE-8499F308E335}"/>
              </a:ext>
            </a:extLst>
          </p:cNvPr>
          <p:cNvSpPr>
            <a:spLocks noGrp="1"/>
          </p:cNvSpPr>
          <p:nvPr>
            <p:ph type="title"/>
          </p:nvPr>
        </p:nvSpPr>
        <p:spPr/>
        <p:txBody>
          <a:bodyPr/>
          <a:lstStyle/>
          <a:p>
            <a:r>
              <a:rPr lang="en-US" altLang="zh-CN" noProof="0" dirty="0"/>
              <a:t>Economic analysis (capital costs and utility costs)</a:t>
            </a:r>
            <a:endParaRPr lang="zh-CN" altLang="en-US" dirty="0"/>
          </a:p>
        </p:txBody>
      </p:sp>
      <p:sp>
        <p:nvSpPr>
          <p:cNvPr id="3" name="页脚占位符 2">
            <a:extLst>
              <a:ext uri="{FF2B5EF4-FFF2-40B4-BE49-F238E27FC236}">
                <a16:creationId xmlns:a16="http://schemas.microsoft.com/office/drawing/2014/main" id="{B1AC5326-B2D9-3A0D-10DD-5731AACF4502}"/>
              </a:ext>
            </a:extLst>
          </p:cNvPr>
          <p:cNvSpPr>
            <a:spLocks noGrp="1"/>
          </p:cNvSpPr>
          <p:nvPr>
            <p:ph type="ftr" sz="quarter" idx="12"/>
          </p:nvPr>
        </p:nvSpPr>
        <p:spPr/>
        <p:txBody>
          <a:bodyPr/>
          <a:lstStyle/>
          <a:p>
            <a:pPr>
              <a:defRPr/>
            </a:pPr>
            <a:r>
              <a:rPr lang="de-DE"/>
              <a:t>14 of 16</a:t>
            </a:r>
          </a:p>
        </p:txBody>
      </p:sp>
      <p:sp>
        <p:nvSpPr>
          <p:cNvPr id="5" name="文本框 4">
            <a:extLst>
              <a:ext uri="{FF2B5EF4-FFF2-40B4-BE49-F238E27FC236}">
                <a16:creationId xmlns:a16="http://schemas.microsoft.com/office/drawing/2014/main" id="{6F31DB01-2674-3A27-D9EF-F48AF07E0F4C}"/>
              </a:ext>
            </a:extLst>
          </p:cNvPr>
          <p:cNvSpPr txBox="1"/>
          <p:nvPr/>
        </p:nvSpPr>
        <p:spPr>
          <a:xfrm>
            <a:off x="770449" y="975334"/>
            <a:ext cx="11550735" cy="369332"/>
          </a:xfrm>
          <a:prstGeom prst="rect">
            <a:avLst/>
          </a:prstGeom>
          <a:noFill/>
        </p:spPr>
        <p:txBody>
          <a:bodyPr wrap="square" rtlCol="0">
            <a:spAutoFit/>
          </a:bodyPr>
          <a:lstStyle/>
          <a:p>
            <a:pPr algn="l"/>
            <a:r>
              <a:rPr lang="en-US" altLang="zh-CN" sz="1800" b="0" i="0" u="none" strike="noStrike" baseline="0" dirty="0">
                <a:latin typeface="CMSS12"/>
              </a:rPr>
              <a:t>The capital expenditure</a:t>
            </a:r>
            <a:r>
              <a:rPr lang="en-US" altLang="zh-CN" dirty="0">
                <a:latin typeface="CMSS12"/>
              </a:rPr>
              <a:t> </a:t>
            </a:r>
            <a:r>
              <a:rPr lang="en-US" altLang="zh-CN" sz="1800" b="0" i="0" u="none" strike="noStrike" baseline="0" dirty="0">
                <a:latin typeface="CMSS12"/>
              </a:rPr>
              <a:t>amounts to </a:t>
            </a:r>
            <a:r>
              <a:rPr lang="en-US" altLang="zh-CN" sz="1800" b="0" i="0" u="none" strike="noStrike" baseline="0" dirty="0">
                <a:latin typeface="CMSSBX10"/>
              </a:rPr>
              <a:t>114,399,847.8 euros</a:t>
            </a:r>
            <a:r>
              <a:rPr lang="en-US" altLang="zh-CN" sz="1800" b="0" i="0" u="none" strike="noStrike" baseline="0" dirty="0">
                <a:latin typeface="CMSS12"/>
              </a:rPr>
              <a:t>. The total utility cost per year is </a:t>
            </a:r>
            <a:r>
              <a:rPr lang="de-DE" altLang="zh-CN" sz="1800" b="0" i="0" u="none" strike="noStrike" baseline="0" dirty="0">
                <a:latin typeface="CMSSBX10"/>
              </a:rPr>
              <a:t>85,316,384.3 euros</a:t>
            </a:r>
            <a:r>
              <a:rPr lang="de-DE" altLang="zh-CN" sz="1800" b="0" i="0" u="none" strike="noStrike" baseline="0" dirty="0">
                <a:latin typeface="CMSS12"/>
              </a:rPr>
              <a:t>.</a:t>
            </a:r>
            <a:endParaRPr lang="zh-CN" altLang="en-US" dirty="0"/>
          </a:p>
        </p:txBody>
      </p:sp>
      <p:graphicFrame>
        <p:nvGraphicFramePr>
          <p:cNvPr id="6" name="表格 6">
            <a:extLst>
              <a:ext uri="{FF2B5EF4-FFF2-40B4-BE49-F238E27FC236}">
                <a16:creationId xmlns:a16="http://schemas.microsoft.com/office/drawing/2014/main" id="{5C3216A0-D9A9-B5F7-AF72-12459DB0C8DB}"/>
              </a:ext>
            </a:extLst>
          </p:cNvPr>
          <p:cNvGraphicFramePr>
            <a:graphicFrameLocks noGrp="1"/>
          </p:cNvGraphicFramePr>
          <p:nvPr>
            <p:extLst>
              <p:ext uri="{D42A27DB-BD31-4B8C-83A1-F6EECF244321}">
                <p14:modId xmlns:p14="http://schemas.microsoft.com/office/powerpoint/2010/main" val="2290834949"/>
              </p:ext>
            </p:extLst>
          </p:nvPr>
        </p:nvGraphicFramePr>
        <p:xfrm>
          <a:off x="1968632" y="1574800"/>
          <a:ext cx="8127999" cy="37084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859519995"/>
                    </a:ext>
                  </a:extLst>
                </a:gridCol>
                <a:gridCol w="2709333">
                  <a:extLst>
                    <a:ext uri="{9D8B030D-6E8A-4147-A177-3AD203B41FA5}">
                      <a16:colId xmlns:a16="http://schemas.microsoft.com/office/drawing/2014/main" val="4126023707"/>
                    </a:ext>
                  </a:extLst>
                </a:gridCol>
                <a:gridCol w="2709333">
                  <a:extLst>
                    <a:ext uri="{9D8B030D-6E8A-4147-A177-3AD203B41FA5}">
                      <a16:colId xmlns:a16="http://schemas.microsoft.com/office/drawing/2014/main" val="4123607204"/>
                    </a:ext>
                  </a:extLst>
                </a:gridCol>
              </a:tblGrid>
              <a:tr h="370840">
                <a:tc>
                  <a:txBody>
                    <a:bodyPr/>
                    <a:lstStyle/>
                    <a:p>
                      <a:pPr algn="ctr"/>
                      <a:r>
                        <a:rPr lang="en-US" altLang="zh-CN" dirty="0"/>
                        <a:t>Name</a:t>
                      </a:r>
                      <a:endParaRPr lang="zh-CN" altLang="en-US" dirty="0"/>
                    </a:p>
                  </a:txBody>
                  <a:tcPr/>
                </a:tc>
                <a:tc>
                  <a:txBody>
                    <a:bodyPr/>
                    <a:lstStyle/>
                    <a:p>
                      <a:pPr algn="ctr"/>
                      <a:r>
                        <a:rPr lang="en-US" altLang="zh-CN" dirty="0"/>
                        <a:t>Value</a:t>
                      </a:r>
                      <a:endParaRPr lang="zh-CN" altLang="en-US" dirty="0"/>
                    </a:p>
                  </a:txBody>
                  <a:tcPr/>
                </a:tc>
                <a:tc>
                  <a:txBody>
                    <a:bodyPr/>
                    <a:lstStyle/>
                    <a:p>
                      <a:pPr algn="ctr"/>
                      <a:r>
                        <a:rPr lang="en-US" altLang="zh-CN" dirty="0"/>
                        <a:t>Unit</a:t>
                      </a:r>
                      <a:endParaRPr lang="zh-CN" altLang="en-US" dirty="0"/>
                    </a:p>
                  </a:txBody>
                  <a:tcPr/>
                </a:tc>
                <a:extLst>
                  <a:ext uri="{0D108BD9-81ED-4DB2-BD59-A6C34878D82A}">
                    <a16:rowId xmlns:a16="http://schemas.microsoft.com/office/drawing/2014/main" val="2209399061"/>
                  </a:ext>
                </a:extLst>
              </a:tr>
              <a:tr h="370840">
                <a:tc>
                  <a:txBody>
                    <a:bodyPr/>
                    <a:lstStyle/>
                    <a:p>
                      <a:pPr algn="ctr"/>
                      <a:r>
                        <a:rPr lang="de-DE" altLang="zh-CN" sz="1800" b="0" i="0" u="none" strike="noStrike" kern="1200" baseline="0" dirty="0">
                          <a:solidFill>
                            <a:schemeClr val="dk1"/>
                          </a:solidFill>
                          <a:latin typeface="+mn-lt"/>
                          <a:ea typeface="+mn-ea"/>
                          <a:cs typeface="+mn-cs"/>
                        </a:rPr>
                        <a:t>Total heating duty</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89,810,024.4</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cal/sec</a:t>
                      </a:r>
                      <a:endParaRPr lang="zh-CN" altLang="en-US" dirty="0"/>
                    </a:p>
                  </a:txBody>
                  <a:tcPr/>
                </a:tc>
                <a:extLst>
                  <a:ext uri="{0D108BD9-81ED-4DB2-BD59-A6C34878D82A}">
                    <a16:rowId xmlns:a16="http://schemas.microsoft.com/office/drawing/2014/main" val="244657200"/>
                  </a:ext>
                </a:extLst>
              </a:tr>
              <a:tr h="370840">
                <a:tc>
                  <a:txBody>
                    <a:bodyPr/>
                    <a:lstStyle/>
                    <a:p>
                      <a:pPr algn="ctr"/>
                      <a:r>
                        <a:rPr lang="de-DE" altLang="zh-CN" sz="1800" b="0" i="0" u="none" strike="noStrike" kern="1200" baseline="0" dirty="0">
                          <a:solidFill>
                            <a:schemeClr val="dk1"/>
                          </a:solidFill>
                          <a:latin typeface="+mn-lt"/>
                          <a:ea typeface="+mn-ea"/>
                          <a:cs typeface="+mn-cs"/>
                        </a:rPr>
                        <a:t>Total cooling duty</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324,488,355</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cal/sec</a:t>
                      </a:r>
                      <a:endParaRPr lang="zh-CN" altLang="en-US" dirty="0"/>
                    </a:p>
                  </a:txBody>
                  <a:tcPr/>
                </a:tc>
                <a:extLst>
                  <a:ext uri="{0D108BD9-81ED-4DB2-BD59-A6C34878D82A}">
                    <a16:rowId xmlns:a16="http://schemas.microsoft.com/office/drawing/2014/main" val="266050143"/>
                  </a:ext>
                </a:extLst>
              </a:tr>
              <a:tr h="370840">
                <a:tc>
                  <a:txBody>
                    <a:bodyPr/>
                    <a:lstStyle/>
                    <a:p>
                      <a:pPr algn="ctr"/>
                      <a:r>
                        <a:rPr lang="en-US" altLang="zh-CN" sz="1800" b="0" i="0" u="none" strike="noStrike" kern="1200" baseline="0" dirty="0">
                          <a:solidFill>
                            <a:schemeClr val="dk1"/>
                          </a:solidFill>
                          <a:latin typeface="+mn-lt"/>
                          <a:ea typeface="+mn-ea"/>
                          <a:cs typeface="+mn-cs"/>
                        </a:rPr>
                        <a:t>Net duty </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-234,678,330</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cal/sec</a:t>
                      </a:r>
                      <a:endParaRPr lang="zh-CN" altLang="en-US" dirty="0"/>
                    </a:p>
                  </a:txBody>
                  <a:tcPr/>
                </a:tc>
                <a:extLst>
                  <a:ext uri="{0D108BD9-81ED-4DB2-BD59-A6C34878D82A}">
                    <a16:rowId xmlns:a16="http://schemas.microsoft.com/office/drawing/2014/main" val="773623099"/>
                  </a:ext>
                </a:extLst>
              </a:tr>
              <a:tr h="370840">
                <a:tc>
                  <a:txBody>
                    <a:bodyPr/>
                    <a:lstStyle/>
                    <a:p>
                      <a:pPr algn="ctr"/>
                      <a:r>
                        <a:rPr lang="de-DE" altLang="zh-CN" sz="1800" b="0" i="0" u="none" strike="noStrike" kern="1200" baseline="0" dirty="0">
                          <a:solidFill>
                            <a:schemeClr val="dk1"/>
                          </a:solidFill>
                          <a:latin typeface="+mn-lt"/>
                          <a:ea typeface="+mn-ea"/>
                          <a:cs typeface="+mn-cs"/>
                        </a:rPr>
                        <a:t>Total heating cost flow</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8,460.37372</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USD/hr</a:t>
                      </a:r>
                      <a:endParaRPr lang="zh-CN" altLang="en-US" dirty="0"/>
                    </a:p>
                  </a:txBody>
                  <a:tcPr/>
                </a:tc>
                <a:extLst>
                  <a:ext uri="{0D108BD9-81ED-4DB2-BD59-A6C34878D82A}">
                    <a16:rowId xmlns:a16="http://schemas.microsoft.com/office/drawing/2014/main" val="223743111"/>
                  </a:ext>
                </a:extLst>
              </a:tr>
              <a:tr h="370840">
                <a:tc>
                  <a:txBody>
                    <a:bodyPr/>
                    <a:lstStyle/>
                    <a:p>
                      <a:pPr algn="ctr"/>
                      <a:r>
                        <a:rPr lang="de-DE" altLang="zh-CN" sz="1800" b="0" i="0" u="none" strike="noStrike" kern="1200" baseline="0" dirty="0">
                          <a:solidFill>
                            <a:schemeClr val="dk1"/>
                          </a:solidFill>
                          <a:latin typeface="+mn-lt"/>
                          <a:ea typeface="+mn-ea"/>
                          <a:cs typeface="+mn-cs"/>
                        </a:rPr>
                        <a:t>Total cooling cost flow</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2,361.08544</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USD/hr</a:t>
                      </a:r>
                      <a:endParaRPr lang="zh-CN" altLang="en-US" dirty="0"/>
                    </a:p>
                  </a:txBody>
                  <a:tcPr/>
                </a:tc>
                <a:extLst>
                  <a:ext uri="{0D108BD9-81ED-4DB2-BD59-A6C34878D82A}">
                    <a16:rowId xmlns:a16="http://schemas.microsoft.com/office/drawing/2014/main" val="549135224"/>
                  </a:ext>
                </a:extLst>
              </a:tr>
              <a:tr h="370840">
                <a:tc>
                  <a:txBody>
                    <a:bodyPr/>
                    <a:lstStyle/>
                    <a:p>
                      <a:pPr algn="ctr"/>
                      <a:r>
                        <a:rPr lang="de-DE" altLang="zh-CN" sz="1800" b="0" i="0" u="none" strike="noStrike" kern="1200" baseline="0" dirty="0">
                          <a:solidFill>
                            <a:schemeClr val="dk1"/>
                          </a:solidFill>
                          <a:latin typeface="+mn-lt"/>
                          <a:ea typeface="+mn-ea"/>
                          <a:cs typeface="+mn-cs"/>
                        </a:rPr>
                        <a:t>Net cost</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10,821.4592</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USD/hr</a:t>
                      </a:r>
                      <a:endParaRPr lang="zh-CN" altLang="en-US" dirty="0"/>
                    </a:p>
                  </a:txBody>
                  <a:tcPr/>
                </a:tc>
                <a:extLst>
                  <a:ext uri="{0D108BD9-81ED-4DB2-BD59-A6C34878D82A}">
                    <a16:rowId xmlns:a16="http://schemas.microsoft.com/office/drawing/2014/main" val="24051422"/>
                  </a:ext>
                </a:extLst>
              </a:tr>
              <a:tr h="370840">
                <a:tc>
                  <a:txBody>
                    <a:bodyPr/>
                    <a:lstStyle/>
                    <a:p>
                      <a:pPr algn="ctr"/>
                      <a:r>
                        <a:rPr lang="en-US" altLang="zh-CN" sz="1800" b="0" i="0" u="none" strike="noStrike" kern="1200" baseline="0" dirty="0">
                          <a:solidFill>
                            <a:schemeClr val="dk1"/>
                          </a:solidFill>
                          <a:latin typeface="+mn-lt"/>
                          <a:ea typeface="+mn-ea"/>
                          <a:cs typeface="+mn-cs"/>
                        </a:rPr>
                        <a:t>Net cost flow of feeds</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185,247,815.8</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USD/year</a:t>
                      </a:r>
                      <a:endParaRPr lang="zh-CN" altLang="en-US" dirty="0"/>
                    </a:p>
                  </a:txBody>
                  <a:tcPr/>
                </a:tc>
                <a:extLst>
                  <a:ext uri="{0D108BD9-81ED-4DB2-BD59-A6C34878D82A}">
                    <a16:rowId xmlns:a16="http://schemas.microsoft.com/office/drawing/2014/main" val="2818046477"/>
                  </a:ext>
                </a:extLst>
              </a:tr>
              <a:tr h="370840">
                <a:tc>
                  <a:txBody>
                    <a:bodyPr/>
                    <a:lstStyle/>
                    <a:p>
                      <a:pPr algn="ctr"/>
                      <a:r>
                        <a:rPr lang="en-US" altLang="zh-CN" sz="1800" b="0" i="0" u="none" strike="noStrike" kern="1200" baseline="0" dirty="0">
                          <a:solidFill>
                            <a:schemeClr val="dk1"/>
                          </a:solidFill>
                          <a:latin typeface="+mn-lt"/>
                          <a:ea typeface="+mn-ea"/>
                          <a:cs typeface="+mn-cs"/>
                        </a:rPr>
                        <a:t>Net cost flow of products</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653,621,342.6</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USD/year</a:t>
                      </a:r>
                      <a:endParaRPr lang="zh-CN" altLang="en-US" dirty="0"/>
                    </a:p>
                  </a:txBody>
                  <a:tcPr/>
                </a:tc>
                <a:extLst>
                  <a:ext uri="{0D108BD9-81ED-4DB2-BD59-A6C34878D82A}">
                    <a16:rowId xmlns:a16="http://schemas.microsoft.com/office/drawing/2014/main" val="3881520824"/>
                  </a:ext>
                </a:extLst>
              </a:tr>
              <a:tr h="370840">
                <a:tc>
                  <a:txBody>
                    <a:bodyPr/>
                    <a:lstStyle/>
                    <a:p>
                      <a:pPr algn="ctr"/>
                      <a:r>
                        <a:rPr lang="de-DE" altLang="zh-CN" sz="1800" b="0" i="0" u="none" strike="noStrike" kern="1200" baseline="0" dirty="0">
                          <a:solidFill>
                            <a:schemeClr val="dk1"/>
                          </a:solidFill>
                          <a:latin typeface="+mn-lt"/>
                          <a:ea typeface="+mn-ea"/>
                          <a:cs typeface="+mn-cs"/>
                        </a:rPr>
                        <a:t>Overall net cost flow</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468,373,526.7</a:t>
                      </a:r>
                      <a:endParaRPr lang="zh-CN" altLang="en-US" dirty="0"/>
                    </a:p>
                  </a:txBody>
                  <a:tcPr/>
                </a:tc>
                <a:tc>
                  <a:txBody>
                    <a:bodyPr/>
                    <a:lstStyle/>
                    <a:p>
                      <a:pPr algn="ctr"/>
                      <a:r>
                        <a:rPr lang="de-DE" altLang="zh-CN" sz="1800" b="0" i="0" u="none" strike="noStrike" kern="1200" baseline="0" dirty="0">
                          <a:solidFill>
                            <a:schemeClr val="dk1"/>
                          </a:solidFill>
                          <a:latin typeface="+mn-lt"/>
                          <a:ea typeface="+mn-ea"/>
                          <a:cs typeface="+mn-cs"/>
                        </a:rPr>
                        <a:t>USD/year</a:t>
                      </a:r>
                      <a:endParaRPr lang="zh-CN" altLang="en-US" dirty="0"/>
                    </a:p>
                  </a:txBody>
                  <a:tcPr/>
                </a:tc>
                <a:extLst>
                  <a:ext uri="{0D108BD9-81ED-4DB2-BD59-A6C34878D82A}">
                    <a16:rowId xmlns:a16="http://schemas.microsoft.com/office/drawing/2014/main" val="3228729199"/>
                  </a:ext>
                </a:extLst>
              </a:tr>
            </a:tbl>
          </a:graphicData>
        </a:graphic>
      </p:graphicFrame>
    </p:spTree>
    <p:extLst>
      <p:ext uri="{BB962C8B-B14F-4D97-AF65-F5344CB8AC3E}">
        <p14:creationId xmlns:p14="http://schemas.microsoft.com/office/powerpoint/2010/main" val="208418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218D-0DF1-27C8-1921-5AA52F3A25B9}"/>
              </a:ext>
            </a:extLst>
          </p:cNvPr>
          <p:cNvSpPr>
            <a:spLocks noGrp="1"/>
          </p:cNvSpPr>
          <p:nvPr>
            <p:ph type="title"/>
          </p:nvPr>
        </p:nvSpPr>
        <p:spPr/>
        <p:txBody>
          <a:bodyPr/>
          <a:lstStyle/>
          <a:p>
            <a:r>
              <a:rPr lang="en-US" altLang="zh-CN" noProof="0" dirty="0"/>
              <a:t>Economic analysis (profitability and revenue from electricity sale)</a:t>
            </a:r>
            <a:endParaRPr lang="zh-CN" altLang="en-US" dirty="0"/>
          </a:p>
        </p:txBody>
      </p:sp>
      <p:sp>
        <p:nvSpPr>
          <p:cNvPr id="3" name="页脚占位符 2">
            <a:extLst>
              <a:ext uri="{FF2B5EF4-FFF2-40B4-BE49-F238E27FC236}">
                <a16:creationId xmlns:a16="http://schemas.microsoft.com/office/drawing/2014/main" id="{21ED0DC6-661C-F38F-927D-28DABCF1A0BC}"/>
              </a:ext>
            </a:extLst>
          </p:cNvPr>
          <p:cNvSpPr>
            <a:spLocks noGrp="1"/>
          </p:cNvSpPr>
          <p:nvPr>
            <p:ph type="ftr" sz="quarter" idx="12"/>
          </p:nvPr>
        </p:nvSpPr>
        <p:spPr/>
        <p:txBody>
          <a:bodyPr/>
          <a:lstStyle/>
          <a:p>
            <a:pPr>
              <a:defRPr/>
            </a:pPr>
            <a:r>
              <a:rPr lang="de-DE"/>
              <a:t>15 of 16</a:t>
            </a:r>
          </a:p>
        </p:txBody>
      </p:sp>
      <p:sp>
        <p:nvSpPr>
          <p:cNvPr id="5" name="文本框 4">
            <a:extLst>
              <a:ext uri="{FF2B5EF4-FFF2-40B4-BE49-F238E27FC236}">
                <a16:creationId xmlns:a16="http://schemas.microsoft.com/office/drawing/2014/main" id="{A87CAAC2-DCF7-C239-646E-AF231023F85A}"/>
              </a:ext>
            </a:extLst>
          </p:cNvPr>
          <p:cNvSpPr txBox="1"/>
          <p:nvPr/>
        </p:nvSpPr>
        <p:spPr>
          <a:xfrm>
            <a:off x="285108" y="901016"/>
            <a:ext cx="11522892"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process yields an annual revenue of approximately </a:t>
            </a:r>
            <a:r>
              <a:rPr lang="en-US" altLang="zh-CN" b="1" dirty="0"/>
              <a:t>636,808,419</a:t>
            </a:r>
            <a:r>
              <a:rPr lang="en-US" altLang="zh-CN" dirty="0"/>
              <a:t> euros.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After deducting the yearly raw material cost of </a:t>
            </a:r>
            <a:r>
              <a:rPr lang="en-US" altLang="zh-CN" b="1" dirty="0"/>
              <a:t>503,774,022</a:t>
            </a:r>
            <a:r>
              <a:rPr lang="en-US" altLang="zh-CN" dirty="0"/>
              <a:t> euros and utility expenses, the resulting net profit stands at around </a:t>
            </a:r>
            <a:r>
              <a:rPr lang="en-US" altLang="zh-CN" b="1" dirty="0"/>
              <a:t>47,718,012.7</a:t>
            </a:r>
            <a:r>
              <a:rPr lang="en-US" altLang="zh-CN" dirty="0"/>
              <a:t> euros.</a:t>
            </a:r>
            <a:endParaRPr lang="zh-CN" altLang="en-US" dirty="0"/>
          </a:p>
        </p:txBody>
      </p:sp>
      <p:sp>
        <p:nvSpPr>
          <p:cNvPr id="6" name="箭头: 右 5">
            <a:extLst>
              <a:ext uri="{FF2B5EF4-FFF2-40B4-BE49-F238E27FC236}">
                <a16:creationId xmlns:a16="http://schemas.microsoft.com/office/drawing/2014/main" id="{8F744C1D-3946-F19E-6FE0-B9189AB16933}"/>
              </a:ext>
            </a:extLst>
          </p:cNvPr>
          <p:cNvSpPr/>
          <p:nvPr/>
        </p:nvSpPr>
        <p:spPr>
          <a:xfrm>
            <a:off x="1013668" y="2230638"/>
            <a:ext cx="690465" cy="39687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A8F24F3-8953-99E1-B14F-48605FF59302}"/>
              </a:ext>
            </a:extLst>
          </p:cNvPr>
          <p:cNvSpPr txBox="1"/>
          <p:nvPr/>
        </p:nvSpPr>
        <p:spPr>
          <a:xfrm>
            <a:off x="1953982" y="2101345"/>
            <a:ext cx="9148658" cy="646331"/>
          </a:xfrm>
          <a:prstGeom prst="rect">
            <a:avLst/>
          </a:prstGeom>
          <a:noFill/>
        </p:spPr>
        <p:txBody>
          <a:bodyPr wrap="none" rtlCol="0">
            <a:spAutoFit/>
          </a:bodyPr>
          <a:lstStyle/>
          <a:p>
            <a:r>
              <a:rPr lang="en-US" altLang="zh-CN" dirty="0"/>
              <a:t>Given an estimated plant lifespan of 20 years, the investment ratio evaluates to </a:t>
            </a:r>
            <a:r>
              <a:rPr lang="en-US" altLang="zh-CN" b="1" dirty="0"/>
              <a:t>0.1836</a:t>
            </a:r>
            <a:r>
              <a:rPr lang="en-US" altLang="zh-CN" dirty="0"/>
              <a:t>. </a:t>
            </a:r>
          </a:p>
          <a:p>
            <a:r>
              <a:rPr lang="en-US" altLang="zh-CN" dirty="0"/>
              <a:t>The pay out time is </a:t>
            </a:r>
            <a:r>
              <a:rPr lang="en-US" altLang="zh-CN" b="1" dirty="0"/>
              <a:t>4.795</a:t>
            </a:r>
            <a:r>
              <a:rPr lang="en-US" altLang="zh-CN" dirty="0"/>
              <a:t> years.</a:t>
            </a:r>
            <a:endParaRPr lang="zh-CN" altLang="en-US" dirty="0"/>
          </a:p>
        </p:txBody>
      </p:sp>
      <p:sp>
        <p:nvSpPr>
          <p:cNvPr id="8" name="文本框 7">
            <a:extLst>
              <a:ext uri="{FF2B5EF4-FFF2-40B4-BE49-F238E27FC236}">
                <a16:creationId xmlns:a16="http://schemas.microsoft.com/office/drawing/2014/main" id="{2C58C1AF-70EA-BC49-6D83-B19B883C93E4}"/>
              </a:ext>
            </a:extLst>
          </p:cNvPr>
          <p:cNvSpPr txBox="1"/>
          <p:nvPr/>
        </p:nvSpPr>
        <p:spPr>
          <a:xfrm>
            <a:off x="285108" y="3426737"/>
            <a:ext cx="11522892"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process requires a total of </a:t>
            </a:r>
            <a:r>
              <a:rPr lang="en-US" altLang="zh-CN" b="1" dirty="0"/>
              <a:t>106.68 MW </a:t>
            </a:r>
            <a:r>
              <a:rPr lang="en-US" altLang="zh-CN" dirty="0"/>
              <a:t>of electricity, while generating a substantial </a:t>
            </a:r>
            <a:r>
              <a:rPr lang="en-US" altLang="zh-CN" b="1" dirty="0"/>
              <a:t>829.84 MW </a:t>
            </a:r>
            <a:r>
              <a:rPr lang="en-US" altLang="zh-CN" dirty="0"/>
              <a:t>in return. This results in a surplus of </a:t>
            </a:r>
            <a:r>
              <a:rPr lang="en-US" altLang="zh-CN" b="1" dirty="0"/>
              <a:t>723.16 MW </a:t>
            </a:r>
            <a:r>
              <a:rPr lang="en-US" altLang="zh-CN" dirty="0"/>
              <a:t>of electricity.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Selling at 90% of the market rate generates approximately </a:t>
            </a:r>
            <a:r>
              <a:rPr lang="en-US" altLang="zh-CN" b="1" dirty="0"/>
              <a:t>285,068,651</a:t>
            </a:r>
            <a:r>
              <a:rPr lang="en-US" altLang="zh-CN" dirty="0"/>
              <a:t> euros in annual revenue.</a:t>
            </a:r>
            <a:endParaRPr lang="zh-CN" altLang="en-US" dirty="0"/>
          </a:p>
        </p:txBody>
      </p:sp>
      <p:sp>
        <p:nvSpPr>
          <p:cNvPr id="9" name="箭头: 右 8">
            <a:extLst>
              <a:ext uri="{FF2B5EF4-FFF2-40B4-BE49-F238E27FC236}">
                <a16:creationId xmlns:a16="http://schemas.microsoft.com/office/drawing/2014/main" id="{327A14FE-1BF1-DBF0-C347-59BCCC581421}"/>
              </a:ext>
            </a:extLst>
          </p:cNvPr>
          <p:cNvSpPr/>
          <p:nvPr/>
        </p:nvSpPr>
        <p:spPr>
          <a:xfrm>
            <a:off x="1013667" y="5153234"/>
            <a:ext cx="690465" cy="39687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4DBB34A-606A-1E9A-CA15-950548686B51}"/>
              </a:ext>
            </a:extLst>
          </p:cNvPr>
          <p:cNvSpPr txBox="1"/>
          <p:nvPr/>
        </p:nvSpPr>
        <p:spPr>
          <a:xfrm>
            <a:off x="1953982" y="5121461"/>
            <a:ext cx="3467616" cy="369332"/>
          </a:xfrm>
          <a:prstGeom prst="rect">
            <a:avLst/>
          </a:prstGeom>
          <a:noFill/>
        </p:spPr>
        <p:txBody>
          <a:bodyPr wrap="none" rtlCol="0">
            <a:spAutoFit/>
          </a:bodyPr>
          <a:lstStyle/>
          <a:p>
            <a:r>
              <a:rPr lang="en-US" altLang="zh-CN" dirty="0"/>
              <a:t>The pay out time is </a:t>
            </a:r>
            <a:r>
              <a:rPr lang="en-US" altLang="zh-CN" b="1" dirty="0"/>
              <a:t>0.688</a:t>
            </a:r>
            <a:r>
              <a:rPr lang="en-US" altLang="zh-CN" dirty="0"/>
              <a:t> years.</a:t>
            </a:r>
            <a:endParaRPr lang="zh-CN" altLang="en-US" dirty="0"/>
          </a:p>
        </p:txBody>
      </p:sp>
    </p:spTree>
    <p:extLst>
      <p:ext uri="{BB962C8B-B14F-4D97-AF65-F5344CB8AC3E}">
        <p14:creationId xmlns:p14="http://schemas.microsoft.com/office/powerpoint/2010/main" val="313976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r>
              <a:rPr lang="de-DE"/>
              <a:t>16 of 16</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F3949-F74B-40C5-BB1D-65C71A5EB8EE}"/>
              </a:ext>
            </a:extLst>
          </p:cNvPr>
          <p:cNvSpPr>
            <a:spLocks noGrp="1"/>
          </p:cNvSpPr>
          <p:nvPr>
            <p:ph type="title"/>
          </p:nvPr>
        </p:nvSpPr>
        <p:spPr/>
        <p:txBody>
          <a:bodyPr/>
          <a:lstStyle/>
          <a:p>
            <a:r>
              <a:rPr lang="en-US" altLang="zh-CN" sz="2000" dirty="0"/>
              <a:t>Background about DME production</a:t>
            </a:r>
            <a:endParaRPr lang="en-GB" dirty="0"/>
          </a:p>
        </p:txBody>
      </p:sp>
      <p:sp>
        <p:nvSpPr>
          <p:cNvPr id="9" name="ee4pHeader1">
            <a:extLst>
              <a:ext uri="{FF2B5EF4-FFF2-40B4-BE49-F238E27FC236}">
                <a16:creationId xmlns:a16="http://schemas.microsoft.com/office/drawing/2014/main" id="{D7E0D863-8E74-4694-A687-C1B90D897178}"/>
              </a:ext>
            </a:extLst>
          </p:cNvPr>
          <p:cNvSpPr/>
          <p:nvPr>
            <p:custDataLst>
              <p:tags r:id="rId1"/>
            </p:custDataLst>
          </p:nvPr>
        </p:nvSpPr>
        <p:spPr bwMode="auto">
          <a:xfrm>
            <a:off x="3153245" y="974840"/>
            <a:ext cx="2508720" cy="1230495"/>
          </a:xfrm>
          <a:prstGeom prst="homePlate">
            <a:avLst>
              <a:gd name="adj" fmla="val 19696"/>
            </a:avLst>
          </a:prstGeom>
          <a:solidFill>
            <a:schemeClr val="accent2"/>
          </a:solidFill>
          <a:ln w="9525" cmpd="sng">
            <a:solidFill>
              <a:schemeClr val="accent1"/>
            </a:solidFill>
            <a:prstDash val="solid"/>
            <a:miter lim="800000"/>
            <a:headEnd/>
            <a:tailEnd/>
          </a:ln>
          <a:effectLst/>
        </p:spPr>
        <p:txBody>
          <a:bodyPr lIns="90000" tIns="46800" rIns="90000" bIns="46800" anchor="ctr"/>
          <a:lstStyle/>
          <a:p>
            <a:pPr lvl="0" algn="ctr"/>
            <a:r>
              <a:rPr lang="en-US" sz="2000" dirty="0">
                <a:ln w="9525">
                  <a:noFill/>
                </a:ln>
                <a:solidFill>
                  <a:prstClr val="white"/>
                </a:solidFill>
              </a:rPr>
              <a:t>A precursor to other commodity chemicals</a:t>
            </a:r>
            <a:endParaRPr kumimoji="0" lang="en-US" sz="2000" b="0" i="0" u="none" strike="noStrike" kern="1200" cap="none" spc="0" normalizeH="0" baseline="-25000" noProof="0" dirty="0">
              <a:ln w="9525">
                <a:noFill/>
              </a:ln>
              <a:solidFill>
                <a:prstClr val="white"/>
              </a:solidFill>
              <a:effectLst/>
              <a:uLnTx/>
              <a:uFillTx/>
              <a:latin typeface="Arial" panose="020B0604020202020204" pitchFamily="34" charset="0"/>
              <a:ea typeface="+mn-ea"/>
              <a:cs typeface="+mn-cs"/>
            </a:endParaRPr>
          </a:p>
        </p:txBody>
      </p:sp>
      <p:sp>
        <p:nvSpPr>
          <p:cNvPr id="10" name="ee4pHeader2">
            <a:extLst>
              <a:ext uri="{FF2B5EF4-FFF2-40B4-BE49-F238E27FC236}">
                <a16:creationId xmlns:a16="http://schemas.microsoft.com/office/drawing/2014/main" id="{72230C56-5840-416D-9484-5A6F56D5F09A}"/>
              </a:ext>
            </a:extLst>
          </p:cNvPr>
          <p:cNvSpPr/>
          <p:nvPr>
            <p:custDataLst>
              <p:tags r:id="rId2"/>
            </p:custDataLst>
          </p:nvPr>
        </p:nvSpPr>
        <p:spPr bwMode="auto">
          <a:xfrm>
            <a:off x="5593376" y="974840"/>
            <a:ext cx="2573734" cy="1230495"/>
          </a:xfrm>
          <a:prstGeom prst="chevron">
            <a:avLst>
              <a:gd name="adj" fmla="val 19696"/>
            </a:avLst>
          </a:prstGeom>
          <a:solidFill>
            <a:schemeClr val="accent2"/>
          </a:solidFill>
          <a:ln w="9525" cmpd="sng">
            <a:solidFill>
              <a:schemeClr val="accent1">
                <a:lumMod val="100000"/>
              </a:schemeClr>
            </a:solidFill>
            <a:prstDash val="solid"/>
            <a:miter lim="800000"/>
            <a:headEnd/>
            <a:tailEnd/>
          </a:ln>
          <a:effectLst/>
        </p:spPr>
        <p:txBody>
          <a:bodyPr anchor="ctr"/>
          <a:lstStyle/>
          <a:p>
            <a:pPr lvl="0" algn="ctr"/>
            <a:r>
              <a:rPr lang="fr-FR" sz="2000" dirty="0">
                <a:solidFill>
                  <a:prstClr val="white"/>
                </a:solidFill>
              </a:rPr>
              <a:t>An </a:t>
            </a:r>
            <a:r>
              <a:rPr lang="fr-FR" sz="2000" dirty="0" err="1">
                <a:solidFill>
                  <a:prstClr val="white"/>
                </a:solidFill>
              </a:rPr>
              <a:t>aerosol</a:t>
            </a:r>
            <a:r>
              <a:rPr lang="fr-FR" sz="2000" dirty="0">
                <a:solidFill>
                  <a:prstClr val="white"/>
                </a:solidFill>
              </a:rPr>
              <a:t> </a:t>
            </a:r>
            <a:r>
              <a:rPr lang="fr-FR" sz="2000" dirty="0" err="1">
                <a:solidFill>
                  <a:prstClr val="white"/>
                </a:solidFill>
              </a:rPr>
              <a:t>propellant</a:t>
            </a:r>
            <a:endParaRPr kumimoji="0" lang="en-GB"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50" name="ee4pHeader3">
            <a:extLst>
              <a:ext uri="{FF2B5EF4-FFF2-40B4-BE49-F238E27FC236}">
                <a16:creationId xmlns:a16="http://schemas.microsoft.com/office/drawing/2014/main" id="{8FA38757-1208-46A4-9EB3-231441C41C3D}"/>
              </a:ext>
            </a:extLst>
          </p:cNvPr>
          <p:cNvSpPr/>
          <p:nvPr>
            <p:custDataLst>
              <p:tags r:id="rId3"/>
            </p:custDataLst>
          </p:nvPr>
        </p:nvSpPr>
        <p:spPr bwMode="auto">
          <a:xfrm>
            <a:off x="8060586" y="965431"/>
            <a:ext cx="2506016" cy="1216771"/>
          </a:xfrm>
          <a:prstGeom prst="chevron">
            <a:avLst>
              <a:gd name="adj" fmla="val 19696"/>
            </a:avLst>
          </a:prstGeom>
          <a:solidFill>
            <a:schemeClr val="accent2"/>
          </a:solidFill>
          <a:ln w="9525" cmpd="sng">
            <a:solidFill>
              <a:schemeClr val="accent1">
                <a:lumMod val="100000"/>
              </a:schemeClr>
            </a:solidFill>
            <a:prstDash val="solid"/>
            <a:miter lim="800000"/>
            <a:headEnd/>
            <a:tailEnd/>
          </a:ln>
          <a:effectLst/>
        </p:spPr>
        <p:txBody>
          <a:bodyPr anchor="ctr"/>
          <a:lstStyle/>
          <a:p>
            <a:pPr lvl="0" algn="ctr"/>
            <a:r>
              <a:rPr lang="en-US" sz="2000" dirty="0">
                <a:solidFill>
                  <a:prstClr val="white"/>
                </a:solidFill>
              </a:rPr>
              <a:t> Alternative or additive to diesel</a:t>
            </a:r>
            <a:endParaRPr kumimoji="0" lang="en-GB"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42" name="ee4pHeader2">
            <a:extLst>
              <a:ext uri="{FF2B5EF4-FFF2-40B4-BE49-F238E27FC236}">
                <a16:creationId xmlns:a16="http://schemas.microsoft.com/office/drawing/2014/main" id="{8253C01C-2C79-4164-89F8-0F15771B7C37}"/>
              </a:ext>
            </a:extLst>
          </p:cNvPr>
          <p:cNvSpPr/>
          <p:nvPr>
            <p:custDataLst>
              <p:tags r:id="rId4"/>
            </p:custDataLst>
          </p:nvPr>
        </p:nvSpPr>
        <p:spPr bwMode="auto">
          <a:xfrm>
            <a:off x="5384652" y="4588784"/>
            <a:ext cx="1541479" cy="1120276"/>
          </a:xfrm>
          <a:prstGeom prst="chevron">
            <a:avLst>
              <a:gd name="adj" fmla="val 19696"/>
            </a:avLst>
          </a:prstGeom>
          <a:solidFill>
            <a:schemeClr val="accent2"/>
          </a:solidFill>
          <a:ln w="9525" cmpd="sng">
            <a:solidFill>
              <a:schemeClr val="accent1">
                <a:lumMod val="100000"/>
              </a:schemeClr>
            </a:solidFill>
            <a:prstDash val="solid"/>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Syngas</a:t>
            </a:r>
            <a:endParaRPr kumimoji="0" lang="en-GB" sz="2000" b="0" i="0" u="none" strike="noStrike" kern="1200" cap="none" spc="0" normalizeH="0" baseline="30000" noProof="0" dirty="0">
              <a:ln>
                <a:noFill/>
              </a:ln>
              <a:solidFill>
                <a:prstClr val="white"/>
              </a:solidFill>
              <a:effectLst/>
              <a:uLnTx/>
              <a:uFillTx/>
              <a:latin typeface="Arial" panose="020B0604020202020204" pitchFamily="34" charset="0"/>
              <a:ea typeface="+mn-ea"/>
              <a:cs typeface="+mn-cs"/>
            </a:endParaRPr>
          </a:p>
        </p:txBody>
      </p:sp>
      <p:sp>
        <p:nvSpPr>
          <p:cNvPr id="41" name="ee4pHeader1">
            <a:extLst>
              <a:ext uri="{FF2B5EF4-FFF2-40B4-BE49-F238E27FC236}">
                <a16:creationId xmlns:a16="http://schemas.microsoft.com/office/drawing/2014/main" id="{32E01EBB-015D-4A85-AAB7-85D9B97A9E96}"/>
              </a:ext>
            </a:extLst>
          </p:cNvPr>
          <p:cNvSpPr/>
          <p:nvPr>
            <p:custDataLst>
              <p:tags r:id="rId5"/>
            </p:custDataLst>
          </p:nvPr>
        </p:nvSpPr>
        <p:spPr bwMode="auto">
          <a:xfrm>
            <a:off x="3474751" y="4588784"/>
            <a:ext cx="2004647" cy="1124337"/>
          </a:xfrm>
          <a:prstGeom prst="homePlate">
            <a:avLst>
              <a:gd name="adj" fmla="val 19696"/>
            </a:avLst>
          </a:prstGeom>
          <a:solidFill>
            <a:schemeClr val="accent2"/>
          </a:solidFill>
          <a:ln w="9525" cmpd="sng">
            <a:solidFill>
              <a:schemeClr val="accent1">
                <a:lumMod val="100000"/>
              </a:schemeClr>
            </a:solidFill>
            <a:prstDash val="solid"/>
            <a:miter lim="800000"/>
            <a:headEnd/>
            <a:tailEnd/>
          </a:ln>
          <a:effectLst/>
        </p:spPr>
        <p:txBody>
          <a:bodyPr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Natural gas, carbon dioxide and steam</a:t>
            </a:r>
            <a:endParaRPr kumimoji="0" lang="en-GB" sz="2000" b="0" i="0" u="none" strike="noStrike" kern="1200" cap="none" spc="0" normalizeH="0" baseline="30000" noProof="0" dirty="0">
              <a:ln>
                <a:noFill/>
              </a:ln>
              <a:solidFill>
                <a:prstClr val="white"/>
              </a:solidFill>
              <a:effectLst/>
              <a:uLnTx/>
              <a:uFillTx/>
              <a:latin typeface="Arial" panose="020B0604020202020204" pitchFamily="34" charset="0"/>
              <a:ea typeface="+mn-ea"/>
              <a:cs typeface="+mn-cs"/>
            </a:endParaRPr>
          </a:p>
        </p:txBody>
      </p:sp>
      <p:grpSp>
        <p:nvGrpSpPr>
          <p:cNvPr id="72" name="Gruppieren 71">
            <a:extLst>
              <a:ext uri="{FF2B5EF4-FFF2-40B4-BE49-F238E27FC236}">
                <a16:creationId xmlns:a16="http://schemas.microsoft.com/office/drawing/2014/main" id="{8C34D1E7-500B-4A3A-8EA2-11601659D096}"/>
              </a:ext>
            </a:extLst>
          </p:cNvPr>
          <p:cNvGrpSpPr/>
          <p:nvPr/>
        </p:nvGrpSpPr>
        <p:grpSpPr>
          <a:xfrm>
            <a:off x="528105" y="920674"/>
            <a:ext cx="1431323" cy="4816960"/>
            <a:chOff x="389916" y="1007876"/>
            <a:chExt cx="1431323" cy="4816960"/>
          </a:xfrm>
          <a:solidFill>
            <a:schemeClr val="bg1"/>
          </a:solidFill>
        </p:grpSpPr>
        <p:sp>
          <p:nvSpPr>
            <p:cNvPr id="27" name="Rechteck 26">
              <a:extLst>
                <a:ext uri="{FF2B5EF4-FFF2-40B4-BE49-F238E27FC236}">
                  <a16:creationId xmlns:a16="http://schemas.microsoft.com/office/drawing/2014/main" id="{12354BB6-1DAF-4350-955E-272AAB7FC4BC}"/>
                </a:ext>
              </a:extLst>
            </p:cNvPr>
            <p:cNvSpPr/>
            <p:nvPr/>
          </p:nvSpPr>
          <p:spPr>
            <a:xfrm>
              <a:off x="389916" y="1007876"/>
              <a:ext cx="1431323" cy="130628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Arial" panose="020B0604020202020204"/>
                  <a:ea typeface="+mn-ea"/>
                  <a:cs typeface="+mn-cs"/>
                </a:rPr>
                <a:t>Motivation</a:t>
              </a:r>
            </a:p>
          </p:txBody>
        </p:sp>
        <p:sp>
          <p:nvSpPr>
            <p:cNvPr id="43" name="Rechteck 42">
              <a:extLst>
                <a:ext uri="{FF2B5EF4-FFF2-40B4-BE49-F238E27FC236}">
                  <a16:creationId xmlns:a16="http://schemas.microsoft.com/office/drawing/2014/main" id="{03F10E18-4B58-494C-92F6-6A6610191009}"/>
                </a:ext>
              </a:extLst>
            </p:cNvPr>
            <p:cNvSpPr/>
            <p:nvPr/>
          </p:nvSpPr>
          <p:spPr>
            <a:xfrm>
              <a:off x="389917" y="2763213"/>
              <a:ext cx="1306286" cy="130628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Arial" panose="020B0604020202020204"/>
                  <a:ea typeface="+mn-ea"/>
                  <a:cs typeface="+mn-cs"/>
                </a:rPr>
                <a:t>Problem</a:t>
              </a:r>
            </a:p>
          </p:txBody>
        </p:sp>
        <p:sp>
          <p:nvSpPr>
            <p:cNvPr id="51" name="Rechteck 50">
              <a:extLst>
                <a:ext uri="{FF2B5EF4-FFF2-40B4-BE49-F238E27FC236}">
                  <a16:creationId xmlns:a16="http://schemas.microsoft.com/office/drawing/2014/main" id="{70360145-1F5A-45F5-8876-F253675E7212}"/>
                </a:ext>
              </a:extLst>
            </p:cNvPr>
            <p:cNvSpPr/>
            <p:nvPr/>
          </p:nvSpPr>
          <p:spPr>
            <a:xfrm>
              <a:off x="389917" y="4518550"/>
              <a:ext cx="1306286" cy="130628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Arial" panose="020B0604020202020204"/>
                  <a:ea typeface="+mn-ea"/>
                  <a:cs typeface="+mn-cs"/>
                </a:rPr>
                <a:t>Solutions</a:t>
              </a:r>
            </a:p>
          </p:txBody>
        </p:sp>
      </p:grpSp>
      <p:sp>
        <p:nvSpPr>
          <p:cNvPr id="13" name="Rechteck 12">
            <a:extLst>
              <a:ext uri="{FF2B5EF4-FFF2-40B4-BE49-F238E27FC236}">
                <a16:creationId xmlns:a16="http://schemas.microsoft.com/office/drawing/2014/main" id="{61B280FF-7CEB-450F-A4DC-DBE7C50BFB38}"/>
              </a:ext>
            </a:extLst>
          </p:cNvPr>
          <p:cNvSpPr/>
          <p:nvPr/>
        </p:nvSpPr>
        <p:spPr>
          <a:xfrm>
            <a:off x="3018522" y="2434975"/>
            <a:ext cx="7548080" cy="1972637"/>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8" name="Fußzeilenplatzhalter 7">
            <a:extLst>
              <a:ext uri="{FF2B5EF4-FFF2-40B4-BE49-F238E27FC236}">
                <a16:creationId xmlns:a16="http://schemas.microsoft.com/office/drawing/2014/main" id="{99FEF962-1A50-49AA-9599-90CBCE6DC39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a:ln>
                  <a:noFill/>
                </a:ln>
                <a:solidFill>
                  <a:srgbClr val="00549F"/>
                </a:solidFill>
                <a:effectLst/>
                <a:uLnTx/>
                <a:uFillTx/>
                <a:latin typeface="Arial" panose="020B0604020202020204"/>
                <a:ea typeface="+mn-ea"/>
                <a:cs typeface="+mn-cs"/>
              </a:rPr>
              <a:t>2 of 16</a:t>
            </a:r>
          </a:p>
        </p:txBody>
      </p:sp>
      <p:sp>
        <p:nvSpPr>
          <p:cNvPr id="18" name="Textfeld 56">
            <a:extLst>
              <a:ext uri="{FF2B5EF4-FFF2-40B4-BE49-F238E27FC236}">
                <a16:creationId xmlns:a16="http://schemas.microsoft.com/office/drawing/2014/main" id="{2F963981-3419-44E2-262E-83924B95107F}"/>
              </a:ext>
            </a:extLst>
          </p:cNvPr>
          <p:cNvSpPr txBox="1"/>
          <p:nvPr/>
        </p:nvSpPr>
        <p:spPr>
          <a:xfrm>
            <a:off x="5520420" y="2551747"/>
            <a:ext cx="2716159" cy="707886"/>
          </a:xfrm>
          <a:prstGeom prst="rect">
            <a:avLst/>
          </a:prstGeom>
          <a:noFill/>
          <a:ln>
            <a:noFill/>
          </a:ln>
        </p:spPr>
        <p:txBody>
          <a:bodyPr wrap="square" rtlCol="0">
            <a:spAutoFit/>
          </a:bodyPr>
          <a:lstStyle/>
          <a:p>
            <a:pPr lvl="0"/>
            <a:r>
              <a:rPr lang="en-GB" sz="2000" dirty="0">
                <a:solidFill>
                  <a:prstClr val="black"/>
                </a:solidFill>
                <a:latin typeface="Arial" panose="020B0604020202020204"/>
              </a:rPr>
              <a:t>Raw materials and process design</a:t>
            </a:r>
            <a:endParaRPr kumimoji="0" lang="en-GB"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24" name="图形 23" descr="烧瓶">
            <a:extLst>
              <a:ext uri="{FF2B5EF4-FFF2-40B4-BE49-F238E27FC236}">
                <a16:creationId xmlns:a16="http://schemas.microsoft.com/office/drawing/2014/main" id="{F715256A-3188-4A8A-EB55-0A35B7171F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23541" y="3284169"/>
            <a:ext cx="737838" cy="737838"/>
          </a:xfrm>
          <a:prstGeom prst="rect">
            <a:avLst/>
          </a:prstGeom>
        </p:spPr>
      </p:pic>
      <p:pic>
        <p:nvPicPr>
          <p:cNvPr id="26" name="图形 25" descr="烧瓶">
            <a:extLst>
              <a:ext uri="{FF2B5EF4-FFF2-40B4-BE49-F238E27FC236}">
                <a16:creationId xmlns:a16="http://schemas.microsoft.com/office/drawing/2014/main" id="{87F95280-F4E5-5110-3EA5-160BDDB5D98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03772" y="3287732"/>
            <a:ext cx="737838" cy="737838"/>
          </a:xfrm>
          <a:prstGeom prst="rect">
            <a:avLst/>
          </a:prstGeom>
        </p:spPr>
      </p:pic>
      <p:pic>
        <p:nvPicPr>
          <p:cNvPr id="28" name="图形 27" descr="烧瓶">
            <a:extLst>
              <a:ext uri="{FF2B5EF4-FFF2-40B4-BE49-F238E27FC236}">
                <a16:creationId xmlns:a16="http://schemas.microsoft.com/office/drawing/2014/main" id="{B99479ED-D8F7-A4BE-C036-24B0FEEAE6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84003" y="3280868"/>
            <a:ext cx="737838" cy="737838"/>
          </a:xfrm>
          <a:prstGeom prst="rect">
            <a:avLst/>
          </a:prstGeom>
        </p:spPr>
      </p:pic>
      <p:sp>
        <p:nvSpPr>
          <p:cNvPr id="30" name="Textfeld 56">
            <a:extLst>
              <a:ext uri="{FF2B5EF4-FFF2-40B4-BE49-F238E27FC236}">
                <a16:creationId xmlns:a16="http://schemas.microsoft.com/office/drawing/2014/main" id="{F0F50FB1-C913-8506-6336-399690918853}"/>
              </a:ext>
            </a:extLst>
          </p:cNvPr>
          <p:cNvSpPr txBox="1"/>
          <p:nvPr/>
        </p:nvSpPr>
        <p:spPr>
          <a:xfrm>
            <a:off x="8722199" y="2528121"/>
            <a:ext cx="1819126" cy="400110"/>
          </a:xfrm>
          <a:prstGeom prst="rect">
            <a:avLst/>
          </a:prstGeom>
          <a:noFill/>
          <a:ln>
            <a:noFill/>
          </a:ln>
        </p:spPr>
        <p:txBody>
          <a:bodyPr wrap="square" rtlCol="0">
            <a:spAutoFit/>
          </a:bodyPr>
          <a:lstStyle/>
          <a:p>
            <a:pPr lvl="0"/>
            <a:r>
              <a:rPr lang="en-GB" sz="2000" dirty="0">
                <a:solidFill>
                  <a:prstClr val="black"/>
                </a:solidFill>
                <a:latin typeface="Arial" panose="020B0604020202020204"/>
              </a:rPr>
              <a:t>Concerns</a:t>
            </a:r>
            <a:endParaRPr kumimoji="0" lang="en-GB"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6" name="图形 35" descr="森林场景">
            <a:extLst>
              <a:ext uri="{FF2B5EF4-FFF2-40B4-BE49-F238E27FC236}">
                <a16:creationId xmlns:a16="http://schemas.microsoft.com/office/drawing/2014/main" id="{0E1B2354-EFE5-7335-5920-FFA5DFD9CDE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18218" y="3479724"/>
            <a:ext cx="569760" cy="569760"/>
          </a:xfrm>
          <a:prstGeom prst="rect">
            <a:avLst/>
          </a:prstGeom>
        </p:spPr>
      </p:pic>
      <p:pic>
        <p:nvPicPr>
          <p:cNvPr id="38" name="图形 37" descr="张开的捧着植物的手">
            <a:extLst>
              <a:ext uri="{FF2B5EF4-FFF2-40B4-BE49-F238E27FC236}">
                <a16:creationId xmlns:a16="http://schemas.microsoft.com/office/drawing/2014/main" id="{7495F39A-09AC-0186-8C0F-06059AC8D3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85631" y="3494438"/>
            <a:ext cx="612753" cy="612753"/>
          </a:xfrm>
          <a:prstGeom prst="rect">
            <a:avLst/>
          </a:prstGeom>
        </p:spPr>
      </p:pic>
      <p:pic>
        <p:nvPicPr>
          <p:cNvPr id="6" name="图片 5">
            <a:extLst>
              <a:ext uri="{FF2B5EF4-FFF2-40B4-BE49-F238E27FC236}">
                <a16:creationId xmlns:a16="http://schemas.microsoft.com/office/drawing/2014/main" id="{8AC7EDB0-997F-28C0-6027-24998BF628A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344386">
            <a:off x="3387175" y="2596348"/>
            <a:ext cx="1649889" cy="1649889"/>
          </a:xfrm>
          <a:prstGeom prst="rect">
            <a:avLst/>
          </a:prstGeom>
        </p:spPr>
      </p:pic>
      <p:pic>
        <p:nvPicPr>
          <p:cNvPr id="11" name="图形 10" descr="美元">
            <a:extLst>
              <a:ext uri="{FF2B5EF4-FFF2-40B4-BE49-F238E27FC236}">
                <a16:creationId xmlns:a16="http://schemas.microsoft.com/office/drawing/2014/main" id="{C4A7A09B-A0AF-2F16-D304-255AEE734A5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531546" y="2972638"/>
            <a:ext cx="521800" cy="521800"/>
          </a:xfrm>
          <a:prstGeom prst="rect">
            <a:avLst/>
          </a:prstGeom>
        </p:spPr>
      </p:pic>
      <p:pic>
        <p:nvPicPr>
          <p:cNvPr id="15" name="图形 14" descr="欧元">
            <a:extLst>
              <a:ext uri="{FF2B5EF4-FFF2-40B4-BE49-F238E27FC236}">
                <a16:creationId xmlns:a16="http://schemas.microsoft.com/office/drawing/2014/main" id="{9464757D-F17C-692D-B850-411AA7334BA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61800" y="2980949"/>
            <a:ext cx="505177" cy="505177"/>
          </a:xfrm>
          <a:prstGeom prst="rect">
            <a:avLst/>
          </a:prstGeom>
        </p:spPr>
      </p:pic>
      <p:pic>
        <p:nvPicPr>
          <p:cNvPr id="17" name="图形 16" descr="井号键">
            <a:extLst>
              <a:ext uri="{FF2B5EF4-FFF2-40B4-BE49-F238E27FC236}">
                <a16:creationId xmlns:a16="http://schemas.microsoft.com/office/drawing/2014/main" id="{4BE0A847-56BE-CC89-A2F9-5C8646D7383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622340" y="2967676"/>
            <a:ext cx="513155" cy="513155"/>
          </a:xfrm>
          <a:prstGeom prst="rect">
            <a:avLst/>
          </a:prstGeom>
        </p:spPr>
      </p:pic>
      <p:sp>
        <p:nvSpPr>
          <p:cNvPr id="19" name="ee4pHeader2">
            <a:extLst>
              <a:ext uri="{FF2B5EF4-FFF2-40B4-BE49-F238E27FC236}">
                <a16:creationId xmlns:a16="http://schemas.microsoft.com/office/drawing/2014/main" id="{F4D25717-ABCE-09CB-C3BC-5075EB660FFB}"/>
              </a:ext>
            </a:extLst>
          </p:cNvPr>
          <p:cNvSpPr/>
          <p:nvPr>
            <p:custDataLst>
              <p:tags r:id="rId6"/>
            </p:custDataLst>
          </p:nvPr>
        </p:nvSpPr>
        <p:spPr bwMode="auto">
          <a:xfrm>
            <a:off x="6846148" y="4588784"/>
            <a:ext cx="1541479" cy="1120276"/>
          </a:xfrm>
          <a:prstGeom prst="chevron">
            <a:avLst>
              <a:gd name="adj" fmla="val 19696"/>
            </a:avLst>
          </a:prstGeom>
          <a:solidFill>
            <a:schemeClr val="accent2"/>
          </a:solidFill>
          <a:ln w="9525" cmpd="sng">
            <a:solidFill>
              <a:schemeClr val="accent1">
                <a:lumMod val="100000"/>
              </a:schemeClr>
            </a:solidFill>
            <a:prstDash val="solid"/>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MeOH</a:t>
            </a:r>
            <a:endParaRPr kumimoji="0" lang="en-GB" sz="2000" b="0" i="0" u="none" strike="noStrike" kern="1200" cap="none" spc="0" normalizeH="0" baseline="30000" noProof="0" dirty="0">
              <a:ln>
                <a:noFill/>
              </a:ln>
              <a:solidFill>
                <a:prstClr val="white"/>
              </a:solidFill>
              <a:effectLst/>
              <a:uLnTx/>
              <a:uFillTx/>
              <a:latin typeface="Arial" panose="020B0604020202020204" pitchFamily="34" charset="0"/>
              <a:ea typeface="+mn-ea"/>
              <a:cs typeface="+mn-cs"/>
            </a:endParaRPr>
          </a:p>
        </p:txBody>
      </p:sp>
      <p:sp>
        <p:nvSpPr>
          <p:cNvPr id="20" name="ee4pHeader2">
            <a:extLst>
              <a:ext uri="{FF2B5EF4-FFF2-40B4-BE49-F238E27FC236}">
                <a16:creationId xmlns:a16="http://schemas.microsoft.com/office/drawing/2014/main" id="{165BAD89-DD97-3FB6-E97E-72F8C0FE6DED}"/>
              </a:ext>
            </a:extLst>
          </p:cNvPr>
          <p:cNvSpPr/>
          <p:nvPr>
            <p:custDataLst>
              <p:tags r:id="rId7"/>
            </p:custDataLst>
          </p:nvPr>
        </p:nvSpPr>
        <p:spPr bwMode="auto">
          <a:xfrm>
            <a:off x="8311444" y="4577063"/>
            <a:ext cx="1923226" cy="1120276"/>
          </a:xfrm>
          <a:prstGeom prst="chevron">
            <a:avLst>
              <a:gd name="adj" fmla="val 19696"/>
            </a:avLst>
          </a:prstGeom>
          <a:solidFill>
            <a:schemeClr val="accent2"/>
          </a:solidFill>
          <a:ln w="9525" cmpd="sng">
            <a:solidFill>
              <a:schemeClr val="accent1">
                <a:lumMod val="100000"/>
              </a:schemeClr>
            </a:solidFill>
            <a:prstDash val="solid"/>
            <a:miter lim="800000"/>
            <a:headEnd/>
            <a:tailE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DME</a:t>
            </a:r>
          </a:p>
          <a:p>
            <a:pPr marL="0" marR="0" lvl="0" indent="0" algn="ctr" defTabSz="914400" rtl="0" eaLnBrk="0" fontAlgn="base" latinLnBrk="0" hangingPunct="0">
              <a:lnSpc>
                <a:spcPct val="100000"/>
              </a:lnSpc>
              <a:spcBef>
                <a:spcPct val="0"/>
              </a:spcBef>
              <a:spcAft>
                <a:spcPct val="0"/>
              </a:spcAft>
              <a:buClrTx/>
              <a:buSzTx/>
              <a:buFontTx/>
              <a:buNone/>
              <a:tabLst/>
              <a:defRPr/>
            </a:pPr>
            <a:r>
              <a:rPr lang="en-GB" sz="2000" dirty="0">
                <a:solidFill>
                  <a:prstClr val="white"/>
                </a:solidFill>
              </a:rPr>
              <a:t>Production</a:t>
            </a:r>
            <a:endParaRPr kumimoji="0" lang="en-GB" sz="2000" b="0" i="0" u="none" strike="noStrike" kern="1200" cap="none" spc="0" normalizeH="0" baseline="30000" noProof="0" dirty="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832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0" grpId="0" animBg="1"/>
      <p:bldP spid="42" grpId="0" animBg="1"/>
      <p:bldP spid="41" grpId="0" animBg="1"/>
      <p:bldP spid="13" grpId="0" animBg="1"/>
      <p:bldP spid="18" grpId="0"/>
      <p:bldP spid="30" grpId="0"/>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0123D-9D30-8288-D943-5F6CC3596468}"/>
              </a:ext>
            </a:extLst>
          </p:cNvPr>
          <p:cNvSpPr>
            <a:spLocks noGrp="1"/>
          </p:cNvSpPr>
          <p:nvPr>
            <p:ph type="title"/>
          </p:nvPr>
        </p:nvSpPr>
        <p:spPr/>
        <p:txBody>
          <a:bodyPr/>
          <a:lstStyle/>
          <a:p>
            <a:r>
              <a:rPr lang="en-US" altLang="zh-CN" dirty="0"/>
              <a:t>Framework and key chemical reactions</a:t>
            </a:r>
            <a:endParaRPr lang="zh-CN" altLang="en-US" dirty="0"/>
          </a:p>
        </p:txBody>
      </p:sp>
      <p:sp>
        <p:nvSpPr>
          <p:cNvPr id="3" name="页脚占位符 2">
            <a:extLst>
              <a:ext uri="{FF2B5EF4-FFF2-40B4-BE49-F238E27FC236}">
                <a16:creationId xmlns:a16="http://schemas.microsoft.com/office/drawing/2014/main" id="{25AB98FE-6415-7840-5022-6D6AAE6F3DA2}"/>
              </a:ext>
            </a:extLst>
          </p:cNvPr>
          <p:cNvSpPr>
            <a:spLocks noGrp="1"/>
          </p:cNvSpPr>
          <p:nvPr>
            <p:ph type="ftr" sz="quarter" idx="12"/>
          </p:nvPr>
        </p:nvSpPr>
        <p:spPr/>
        <p:txBody>
          <a:bodyPr/>
          <a:lstStyle/>
          <a:p>
            <a:pPr>
              <a:defRPr/>
            </a:pPr>
            <a:r>
              <a:rPr lang="de-DE"/>
              <a:t>3 of 16</a:t>
            </a:r>
            <a:endParaRPr lang="de-DE" dirty="0"/>
          </a:p>
        </p:txBody>
      </p:sp>
      <p:sp>
        <p:nvSpPr>
          <p:cNvPr id="5" name="矩形 4">
            <a:extLst>
              <a:ext uri="{FF2B5EF4-FFF2-40B4-BE49-F238E27FC236}">
                <a16:creationId xmlns:a16="http://schemas.microsoft.com/office/drawing/2014/main" id="{C2CDFC90-FC3C-7077-E91D-0E678DB19190}"/>
              </a:ext>
            </a:extLst>
          </p:cNvPr>
          <p:cNvSpPr/>
          <p:nvPr/>
        </p:nvSpPr>
        <p:spPr>
          <a:xfrm>
            <a:off x="1095927" y="1053408"/>
            <a:ext cx="1475181" cy="8525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Natural gas, CO</a:t>
            </a:r>
            <a:r>
              <a:rPr lang="en-US" altLang="zh-CN" baseline="-25000" dirty="0"/>
              <a:t>2</a:t>
            </a:r>
            <a:r>
              <a:rPr lang="en-US" altLang="zh-CN" dirty="0"/>
              <a:t> and steam</a:t>
            </a:r>
            <a:r>
              <a:rPr lang="en-US" altLang="zh-CN" baseline="-25000" dirty="0"/>
              <a:t> </a:t>
            </a:r>
            <a:endParaRPr lang="zh-CN" altLang="en-US" baseline="-25000" dirty="0"/>
          </a:p>
        </p:txBody>
      </p:sp>
      <p:cxnSp>
        <p:nvCxnSpPr>
          <p:cNvPr id="7" name="直接箭头连接符 6">
            <a:extLst>
              <a:ext uri="{FF2B5EF4-FFF2-40B4-BE49-F238E27FC236}">
                <a16:creationId xmlns:a16="http://schemas.microsoft.com/office/drawing/2014/main" id="{FEFA8F1D-C6B3-8CA5-B1A6-D892FEFF75EC}"/>
              </a:ext>
            </a:extLst>
          </p:cNvPr>
          <p:cNvCxnSpPr>
            <a:stCxn id="5" idx="3"/>
          </p:cNvCxnSpPr>
          <p:nvPr/>
        </p:nvCxnSpPr>
        <p:spPr>
          <a:xfrm flipV="1">
            <a:off x="2571108" y="1479663"/>
            <a:ext cx="7780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EE7A0A4F-9FD8-AB7E-1CD2-193515ABAB64}"/>
              </a:ext>
            </a:extLst>
          </p:cNvPr>
          <p:cNvSpPr/>
          <p:nvPr/>
        </p:nvSpPr>
        <p:spPr>
          <a:xfrm>
            <a:off x="3349127" y="1053407"/>
            <a:ext cx="1475181" cy="8525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Steam methane reforming</a:t>
            </a:r>
            <a:endParaRPr lang="zh-CN" altLang="en-US" baseline="-25000" dirty="0"/>
          </a:p>
        </p:txBody>
      </p:sp>
      <p:cxnSp>
        <p:nvCxnSpPr>
          <p:cNvPr id="10" name="直接箭头连接符 9">
            <a:extLst>
              <a:ext uri="{FF2B5EF4-FFF2-40B4-BE49-F238E27FC236}">
                <a16:creationId xmlns:a16="http://schemas.microsoft.com/office/drawing/2014/main" id="{2A07AF88-4B47-BC41-975B-9745355FCA58}"/>
              </a:ext>
            </a:extLst>
          </p:cNvPr>
          <p:cNvCxnSpPr>
            <a:cxnSpLocks/>
            <a:endCxn id="11" idx="1"/>
          </p:cNvCxnSpPr>
          <p:nvPr/>
        </p:nvCxnSpPr>
        <p:spPr>
          <a:xfrm flipV="1">
            <a:off x="4824308" y="1479659"/>
            <a:ext cx="95410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D6A1C90A-FC05-5ED0-48D5-FDE96EB3E15E}"/>
              </a:ext>
            </a:extLst>
          </p:cNvPr>
          <p:cNvSpPr/>
          <p:nvPr/>
        </p:nvSpPr>
        <p:spPr>
          <a:xfrm>
            <a:off x="5778415" y="1053403"/>
            <a:ext cx="1475181" cy="8525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Steam methane reforming</a:t>
            </a:r>
            <a:endParaRPr lang="zh-CN" altLang="en-US" baseline="-25000" dirty="0"/>
          </a:p>
        </p:txBody>
      </p:sp>
      <p:cxnSp>
        <p:nvCxnSpPr>
          <p:cNvPr id="12" name="直接箭头连接符 11">
            <a:extLst>
              <a:ext uri="{FF2B5EF4-FFF2-40B4-BE49-F238E27FC236}">
                <a16:creationId xmlns:a16="http://schemas.microsoft.com/office/drawing/2014/main" id="{B37AC548-ED24-21C7-925A-B8114D6015A2}"/>
              </a:ext>
            </a:extLst>
          </p:cNvPr>
          <p:cNvCxnSpPr>
            <a:cxnSpLocks/>
            <a:endCxn id="13" idx="1"/>
          </p:cNvCxnSpPr>
          <p:nvPr/>
        </p:nvCxnSpPr>
        <p:spPr>
          <a:xfrm>
            <a:off x="7268838" y="1472036"/>
            <a:ext cx="938865" cy="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5340F656-A703-F3BA-81F9-B48628F40D32}"/>
              </a:ext>
            </a:extLst>
          </p:cNvPr>
          <p:cNvSpPr/>
          <p:nvPr/>
        </p:nvSpPr>
        <p:spPr>
          <a:xfrm>
            <a:off x="8207703" y="1053402"/>
            <a:ext cx="1475181" cy="8525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Steam methane reforming</a:t>
            </a:r>
            <a:endParaRPr lang="zh-CN" altLang="en-US" baseline="-25000" dirty="0"/>
          </a:p>
        </p:txBody>
      </p:sp>
      <p:cxnSp>
        <p:nvCxnSpPr>
          <p:cNvPr id="14" name="直接箭头连接符 13">
            <a:extLst>
              <a:ext uri="{FF2B5EF4-FFF2-40B4-BE49-F238E27FC236}">
                <a16:creationId xmlns:a16="http://schemas.microsoft.com/office/drawing/2014/main" id="{3E35ACE0-DEAC-03F3-39C0-EE34D32E09EF}"/>
              </a:ext>
            </a:extLst>
          </p:cNvPr>
          <p:cNvCxnSpPr/>
          <p:nvPr/>
        </p:nvCxnSpPr>
        <p:spPr>
          <a:xfrm flipV="1">
            <a:off x="9682884" y="1479657"/>
            <a:ext cx="7780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09A25A2-1850-55EB-23DE-9790A935EB35}"/>
              </a:ext>
            </a:extLst>
          </p:cNvPr>
          <p:cNvSpPr txBox="1"/>
          <p:nvPr/>
        </p:nvSpPr>
        <p:spPr>
          <a:xfrm>
            <a:off x="4850123" y="1110326"/>
            <a:ext cx="954107" cy="369332"/>
          </a:xfrm>
          <a:prstGeom prst="rect">
            <a:avLst/>
          </a:prstGeom>
          <a:noFill/>
        </p:spPr>
        <p:txBody>
          <a:bodyPr wrap="none" rtlCol="0">
            <a:spAutoFit/>
          </a:bodyPr>
          <a:lstStyle/>
          <a:p>
            <a:r>
              <a:rPr lang="en-US" altLang="zh-CN" dirty="0"/>
              <a:t>Syngas</a:t>
            </a:r>
            <a:endParaRPr lang="zh-CN" altLang="en-US" dirty="0"/>
          </a:p>
        </p:txBody>
      </p:sp>
      <p:sp>
        <p:nvSpPr>
          <p:cNvPr id="18" name="文本框 17">
            <a:extLst>
              <a:ext uri="{FF2B5EF4-FFF2-40B4-BE49-F238E27FC236}">
                <a16:creationId xmlns:a16="http://schemas.microsoft.com/office/drawing/2014/main" id="{0712F7EC-6461-0963-3910-58B30946C251}"/>
              </a:ext>
            </a:extLst>
          </p:cNvPr>
          <p:cNvSpPr txBox="1"/>
          <p:nvPr/>
        </p:nvSpPr>
        <p:spPr>
          <a:xfrm>
            <a:off x="7340946" y="1110325"/>
            <a:ext cx="851515" cy="369332"/>
          </a:xfrm>
          <a:prstGeom prst="rect">
            <a:avLst/>
          </a:prstGeom>
          <a:noFill/>
        </p:spPr>
        <p:txBody>
          <a:bodyPr wrap="none" rtlCol="0">
            <a:spAutoFit/>
          </a:bodyPr>
          <a:lstStyle/>
          <a:p>
            <a:r>
              <a:rPr lang="en-US" altLang="zh-CN" dirty="0"/>
              <a:t>MeOH</a:t>
            </a:r>
            <a:endParaRPr lang="zh-CN" altLang="en-US" dirty="0"/>
          </a:p>
        </p:txBody>
      </p:sp>
      <p:sp>
        <p:nvSpPr>
          <p:cNvPr id="19" name="文本框 18">
            <a:extLst>
              <a:ext uri="{FF2B5EF4-FFF2-40B4-BE49-F238E27FC236}">
                <a16:creationId xmlns:a16="http://schemas.microsoft.com/office/drawing/2014/main" id="{8C8E8388-E9FC-1066-D6EE-2AFF8AE170E1}"/>
              </a:ext>
            </a:extLst>
          </p:cNvPr>
          <p:cNvSpPr txBox="1"/>
          <p:nvPr/>
        </p:nvSpPr>
        <p:spPr>
          <a:xfrm>
            <a:off x="10455554" y="1287370"/>
            <a:ext cx="697627" cy="369332"/>
          </a:xfrm>
          <a:prstGeom prst="rect">
            <a:avLst/>
          </a:prstGeom>
          <a:noFill/>
        </p:spPr>
        <p:txBody>
          <a:bodyPr wrap="none" rtlCol="0">
            <a:spAutoFit/>
          </a:bodyPr>
          <a:lstStyle/>
          <a:p>
            <a:r>
              <a:rPr lang="en-US" altLang="zh-CN" dirty="0"/>
              <a:t>DME</a:t>
            </a:r>
            <a:endParaRPr lang="zh-CN" altLang="en-US" dirty="0"/>
          </a:p>
        </p:txBody>
      </p:sp>
      <p:cxnSp>
        <p:nvCxnSpPr>
          <p:cNvPr id="21" name="直接连接符 20">
            <a:extLst>
              <a:ext uri="{FF2B5EF4-FFF2-40B4-BE49-F238E27FC236}">
                <a16:creationId xmlns:a16="http://schemas.microsoft.com/office/drawing/2014/main" id="{435D89EA-F152-9D82-5CD5-43CFED0CC5CC}"/>
              </a:ext>
            </a:extLst>
          </p:cNvPr>
          <p:cNvCxnSpPr>
            <a:cxnSpLocks/>
          </p:cNvCxnSpPr>
          <p:nvPr/>
        </p:nvCxnSpPr>
        <p:spPr>
          <a:xfrm>
            <a:off x="3888954" y="2935193"/>
            <a:ext cx="0" cy="202710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9705278-13FB-40BA-208D-C2E8FF111FBD}"/>
              </a:ext>
            </a:extLst>
          </p:cNvPr>
          <p:cNvSpPr txBox="1"/>
          <p:nvPr/>
        </p:nvSpPr>
        <p:spPr>
          <a:xfrm>
            <a:off x="468191" y="3117150"/>
            <a:ext cx="1297150" cy="369332"/>
          </a:xfrm>
          <a:prstGeom prst="rect">
            <a:avLst/>
          </a:prstGeom>
          <a:noFill/>
        </p:spPr>
        <p:txBody>
          <a:bodyPr wrap="none" rtlCol="0">
            <a:spAutoFit/>
          </a:bodyPr>
          <a:lstStyle/>
          <a:p>
            <a:r>
              <a:rPr lang="en-US" altLang="zh-CN" dirty="0"/>
              <a:t>CH</a:t>
            </a:r>
            <a:r>
              <a:rPr lang="en-US" altLang="zh-CN" baseline="-25000" dirty="0"/>
              <a:t>4</a:t>
            </a:r>
            <a:r>
              <a:rPr lang="en-US" altLang="zh-CN" dirty="0"/>
              <a:t> + H</a:t>
            </a:r>
            <a:r>
              <a:rPr lang="en-US" altLang="zh-CN" baseline="-25000" dirty="0"/>
              <a:t>2</a:t>
            </a:r>
            <a:r>
              <a:rPr lang="en-US" altLang="zh-CN" dirty="0"/>
              <a:t>O</a:t>
            </a:r>
            <a:endParaRPr lang="zh-CN" altLang="en-US" dirty="0"/>
          </a:p>
        </p:txBody>
      </p:sp>
      <p:sp>
        <p:nvSpPr>
          <p:cNvPr id="24" name="文本框 23">
            <a:extLst>
              <a:ext uri="{FF2B5EF4-FFF2-40B4-BE49-F238E27FC236}">
                <a16:creationId xmlns:a16="http://schemas.microsoft.com/office/drawing/2014/main" id="{890FE6BC-E347-98C2-B461-666E2900A35B}"/>
              </a:ext>
            </a:extLst>
          </p:cNvPr>
          <p:cNvSpPr txBox="1"/>
          <p:nvPr/>
        </p:nvSpPr>
        <p:spPr>
          <a:xfrm>
            <a:off x="2237271" y="3117150"/>
            <a:ext cx="1217000" cy="369332"/>
          </a:xfrm>
          <a:prstGeom prst="rect">
            <a:avLst/>
          </a:prstGeom>
          <a:noFill/>
        </p:spPr>
        <p:txBody>
          <a:bodyPr wrap="none" rtlCol="0">
            <a:spAutoFit/>
          </a:bodyPr>
          <a:lstStyle/>
          <a:p>
            <a:r>
              <a:rPr lang="en-US" altLang="zh-CN" dirty="0"/>
              <a:t>3H</a:t>
            </a:r>
            <a:r>
              <a:rPr lang="en-US" altLang="zh-CN" baseline="-25000" dirty="0"/>
              <a:t>2</a:t>
            </a:r>
            <a:r>
              <a:rPr lang="en-US" altLang="zh-CN" dirty="0"/>
              <a:t> + CO</a:t>
            </a:r>
            <a:endParaRPr lang="zh-CN" altLang="en-US" dirty="0"/>
          </a:p>
        </p:txBody>
      </p:sp>
      <p:sp>
        <p:nvSpPr>
          <p:cNvPr id="25" name="文本框 24">
            <a:extLst>
              <a:ext uri="{FF2B5EF4-FFF2-40B4-BE49-F238E27FC236}">
                <a16:creationId xmlns:a16="http://schemas.microsoft.com/office/drawing/2014/main" id="{B5FCFC18-1B62-2E0A-BE2B-C833B3BA6789}"/>
              </a:ext>
            </a:extLst>
          </p:cNvPr>
          <p:cNvSpPr txBox="1"/>
          <p:nvPr/>
        </p:nvSpPr>
        <p:spPr>
          <a:xfrm>
            <a:off x="468191" y="3666158"/>
            <a:ext cx="1268296" cy="369332"/>
          </a:xfrm>
          <a:prstGeom prst="rect">
            <a:avLst/>
          </a:prstGeom>
          <a:noFill/>
        </p:spPr>
        <p:txBody>
          <a:bodyPr wrap="none" rtlCol="0">
            <a:spAutoFit/>
          </a:bodyPr>
          <a:lstStyle/>
          <a:p>
            <a:r>
              <a:rPr lang="en-US" altLang="zh-CN" dirty="0"/>
              <a:t>CO + H</a:t>
            </a:r>
            <a:r>
              <a:rPr lang="en-US" altLang="zh-CN" baseline="-25000" dirty="0"/>
              <a:t>2</a:t>
            </a:r>
            <a:r>
              <a:rPr lang="en-US" altLang="zh-CN" dirty="0"/>
              <a:t>O</a:t>
            </a:r>
            <a:endParaRPr lang="zh-CN" altLang="en-US" dirty="0"/>
          </a:p>
        </p:txBody>
      </p:sp>
      <p:sp>
        <p:nvSpPr>
          <p:cNvPr id="26" name="文本框 25">
            <a:extLst>
              <a:ext uri="{FF2B5EF4-FFF2-40B4-BE49-F238E27FC236}">
                <a16:creationId xmlns:a16="http://schemas.microsoft.com/office/drawing/2014/main" id="{8E3A7D96-63D0-F05C-3852-735AA46D604F}"/>
              </a:ext>
            </a:extLst>
          </p:cNvPr>
          <p:cNvSpPr txBox="1"/>
          <p:nvPr/>
        </p:nvSpPr>
        <p:spPr>
          <a:xfrm>
            <a:off x="2255193" y="3664927"/>
            <a:ext cx="1130438" cy="369332"/>
          </a:xfrm>
          <a:prstGeom prst="rect">
            <a:avLst/>
          </a:prstGeom>
          <a:noFill/>
        </p:spPr>
        <p:txBody>
          <a:bodyPr wrap="none" rtlCol="0">
            <a:spAutoFit/>
          </a:bodyPr>
          <a:lstStyle/>
          <a:p>
            <a:r>
              <a:rPr lang="en-US" altLang="zh-CN" dirty="0"/>
              <a:t>H</a:t>
            </a:r>
            <a:r>
              <a:rPr lang="en-US" altLang="zh-CN" baseline="-25000" dirty="0"/>
              <a:t>2</a:t>
            </a:r>
            <a:r>
              <a:rPr lang="en-US" altLang="zh-CN" dirty="0"/>
              <a:t> + CO</a:t>
            </a:r>
            <a:r>
              <a:rPr lang="en-US" altLang="zh-CN" baseline="-25000" dirty="0"/>
              <a:t>2</a:t>
            </a:r>
            <a:endParaRPr lang="zh-CN" altLang="en-US" baseline="-25000" dirty="0"/>
          </a:p>
        </p:txBody>
      </p:sp>
      <p:sp>
        <p:nvSpPr>
          <p:cNvPr id="27" name="文本框 26">
            <a:extLst>
              <a:ext uri="{FF2B5EF4-FFF2-40B4-BE49-F238E27FC236}">
                <a16:creationId xmlns:a16="http://schemas.microsoft.com/office/drawing/2014/main" id="{FE273AA4-62F0-5D02-BA40-25E52400779D}"/>
              </a:ext>
            </a:extLst>
          </p:cNvPr>
          <p:cNvSpPr txBox="1"/>
          <p:nvPr/>
        </p:nvSpPr>
        <p:spPr>
          <a:xfrm>
            <a:off x="473962" y="4261691"/>
            <a:ext cx="1425390" cy="369332"/>
          </a:xfrm>
          <a:prstGeom prst="rect">
            <a:avLst/>
          </a:prstGeom>
          <a:noFill/>
        </p:spPr>
        <p:txBody>
          <a:bodyPr wrap="none" rtlCol="0">
            <a:spAutoFit/>
          </a:bodyPr>
          <a:lstStyle/>
          <a:p>
            <a:r>
              <a:rPr lang="en-US" altLang="zh-CN" dirty="0"/>
              <a:t>CH</a:t>
            </a:r>
            <a:r>
              <a:rPr lang="en-US" altLang="zh-CN" baseline="-25000" dirty="0"/>
              <a:t>4</a:t>
            </a:r>
            <a:r>
              <a:rPr lang="en-US" altLang="zh-CN" dirty="0"/>
              <a:t> + 2H</a:t>
            </a:r>
            <a:r>
              <a:rPr lang="en-US" altLang="zh-CN" baseline="-25000" dirty="0"/>
              <a:t>2</a:t>
            </a:r>
            <a:r>
              <a:rPr lang="en-US" altLang="zh-CN" dirty="0"/>
              <a:t>O</a:t>
            </a:r>
            <a:endParaRPr lang="zh-CN" altLang="en-US" dirty="0"/>
          </a:p>
        </p:txBody>
      </p:sp>
      <p:sp>
        <p:nvSpPr>
          <p:cNvPr id="28" name="文本框 27">
            <a:extLst>
              <a:ext uri="{FF2B5EF4-FFF2-40B4-BE49-F238E27FC236}">
                <a16:creationId xmlns:a16="http://schemas.microsoft.com/office/drawing/2014/main" id="{02FED9AB-AA7D-5566-6F5E-2243BCF2DD10}"/>
              </a:ext>
            </a:extLst>
          </p:cNvPr>
          <p:cNvSpPr txBox="1"/>
          <p:nvPr/>
        </p:nvSpPr>
        <p:spPr>
          <a:xfrm>
            <a:off x="2372971" y="4261691"/>
            <a:ext cx="1258678" cy="369332"/>
          </a:xfrm>
          <a:prstGeom prst="rect">
            <a:avLst/>
          </a:prstGeom>
          <a:noFill/>
        </p:spPr>
        <p:txBody>
          <a:bodyPr wrap="none" rtlCol="0">
            <a:spAutoFit/>
          </a:bodyPr>
          <a:lstStyle/>
          <a:p>
            <a:r>
              <a:rPr lang="en-US" altLang="zh-CN" dirty="0"/>
              <a:t>4H</a:t>
            </a:r>
            <a:r>
              <a:rPr lang="en-US" altLang="zh-CN" baseline="-25000" dirty="0"/>
              <a:t>2</a:t>
            </a:r>
            <a:r>
              <a:rPr lang="en-US" altLang="zh-CN" dirty="0"/>
              <a:t> + CO</a:t>
            </a:r>
            <a:r>
              <a:rPr lang="en-US" altLang="zh-CN" baseline="-25000" dirty="0"/>
              <a:t>2</a:t>
            </a:r>
            <a:endParaRPr lang="zh-CN" altLang="en-US" baseline="-25000" dirty="0"/>
          </a:p>
        </p:txBody>
      </p:sp>
      <p:sp>
        <p:nvSpPr>
          <p:cNvPr id="38" name="文本框 37">
            <a:extLst>
              <a:ext uri="{FF2B5EF4-FFF2-40B4-BE49-F238E27FC236}">
                <a16:creationId xmlns:a16="http://schemas.microsoft.com/office/drawing/2014/main" id="{BBCB0E20-F2D0-011E-742F-B84CB194D9EF}"/>
              </a:ext>
            </a:extLst>
          </p:cNvPr>
          <p:cNvSpPr txBox="1"/>
          <p:nvPr/>
        </p:nvSpPr>
        <p:spPr>
          <a:xfrm>
            <a:off x="468191" y="2242623"/>
            <a:ext cx="2975495" cy="461665"/>
          </a:xfrm>
          <a:prstGeom prst="rect">
            <a:avLst/>
          </a:prstGeom>
          <a:noFill/>
        </p:spPr>
        <p:txBody>
          <a:bodyPr wrap="none" rtlCol="0">
            <a:spAutoFit/>
          </a:bodyPr>
          <a:lstStyle/>
          <a:p>
            <a:r>
              <a:rPr lang="en-US" altLang="zh-CN" sz="2400" dirty="0"/>
              <a:t>Chemical reactions:</a:t>
            </a:r>
            <a:endParaRPr lang="zh-CN" altLang="en-US" sz="2400" dirty="0"/>
          </a:p>
        </p:txBody>
      </p:sp>
      <p:sp>
        <p:nvSpPr>
          <p:cNvPr id="39" name="文本框 38">
            <a:extLst>
              <a:ext uri="{FF2B5EF4-FFF2-40B4-BE49-F238E27FC236}">
                <a16:creationId xmlns:a16="http://schemas.microsoft.com/office/drawing/2014/main" id="{57D175FD-E640-684C-43BF-B29C57672461}"/>
              </a:ext>
            </a:extLst>
          </p:cNvPr>
          <p:cNvSpPr txBox="1"/>
          <p:nvPr/>
        </p:nvSpPr>
        <p:spPr>
          <a:xfrm>
            <a:off x="4194969" y="3117150"/>
            <a:ext cx="1258678" cy="369332"/>
          </a:xfrm>
          <a:prstGeom prst="rect">
            <a:avLst/>
          </a:prstGeom>
          <a:noFill/>
        </p:spPr>
        <p:txBody>
          <a:bodyPr wrap="none" rtlCol="0">
            <a:spAutoFit/>
          </a:bodyPr>
          <a:lstStyle/>
          <a:p>
            <a:r>
              <a:rPr lang="en-US" altLang="zh-CN" dirty="0"/>
              <a:t>3H</a:t>
            </a:r>
            <a:r>
              <a:rPr lang="en-US" altLang="zh-CN" baseline="-25000" dirty="0"/>
              <a:t>2</a:t>
            </a:r>
            <a:r>
              <a:rPr lang="en-US" altLang="zh-CN" dirty="0"/>
              <a:t> + CO</a:t>
            </a:r>
            <a:r>
              <a:rPr lang="en-US" altLang="zh-CN" baseline="-25000" dirty="0"/>
              <a:t>2</a:t>
            </a:r>
            <a:endParaRPr lang="zh-CN" altLang="en-US" baseline="-25000" dirty="0"/>
          </a:p>
        </p:txBody>
      </p:sp>
      <p:sp>
        <p:nvSpPr>
          <p:cNvPr id="40" name="文本框 39">
            <a:extLst>
              <a:ext uri="{FF2B5EF4-FFF2-40B4-BE49-F238E27FC236}">
                <a16:creationId xmlns:a16="http://schemas.microsoft.com/office/drawing/2014/main" id="{8ABF73AA-11A6-A2C6-8BE8-AB89766898A7}"/>
              </a:ext>
            </a:extLst>
          </p:cNvPr>
          <p:cNvSpPr txBox="1"/>
          <p:nvPr/>
        </p:nvSpPr>
        <p:spPr>
          <a:xfrm>
            <a:off x="5916655" y="3117150"/>
            <a:ext cx="1643399" cy="369332"/>
          </a:xfrm>
          <a:prstGeom prst="rect">
            <a:avLst/>
          </a:prstGeom>
          <a:noFill/>
        </p:spPr>
        <p:txBody>
          <a:bodyPr wrap="none" rtlCol="0">
            <a:spAutoFit/>
          </a:bodyPr>
          <a:lstStyle/>
          <a:p>
            <a:r>
              <a:rPr lang="en-US" altLang="zh-CN" dirty="0"/>
              <a:t>CH</a:t>
            </a:r>
            <a:r>
              <a:rPr lang="en-US" altLang="zh-CN" baseline="-25000" dirty="0"/>
              <a:t>3</a:t>
            </a:r>
            <a:r>
              <a:rPr lang="en-US" altLang="zh-CN" dirty="0"/>
              <a:t>OH + H</a:t>
            </a:r>
            <a:r>
              <a:rPr lang="en-US" altLang="zh-CN" baseline="-25000" dirty="0"/>
              <a:t>2</a:t>
            </a:r>
            <a:r>
              <a:rPr lang="en-US" altLang="zh-CN" dirty="0"/>
              <a:t>O</a:t>
            </a:r>
            <a:endParaRPr lang="zh-CN" altLang="en-US" baseline="-25000" dirty="0"/>
          </a:p>
        </p:txBody>
      </p:sp>
      <p:sp>
        <p:nvSpPr>
          <p:cNvPr id="41" name="文本框 40">
            <a:extLst>
              <a:ext uri="{FF2B5EF4-FFF2-40B4-BE49-F238E27FC236}">
                <a16:creationId xmlns:a16="http://schemas.microsoft.com/office/drawing/2014/main" id="{384CF6CD-B135-D481-2A35-2AE1720EDBBA}"/>
              </a:ext>
            </a:extLst>
          </p:cNvPr>
          <p:cNvSpPr txBox="1"/>
          <p:nvPr/>
        </p:nvSpPr>
        <p:spPr>
          <a:xfrm>
            <a:off x="4194969" y="3664927"/>
            <a:ext cx="1130438" cy="369332"/>
          </a:xfrm>
          <a:prstGeom prst="rect">
            <a:avLst/>
          </a:prstGeom>
          <a:noFill/>
        </p:spPr>
        <p:txBody>
          <a:bodyPr wrap="none" rtlCol="0">
            <a:spAutoFit/>
          </a:bodyPr>
          <a:lstStyle/>
          <a:p>
            <a:r>
              <a:rPr lang="en-US" altLang="zh-CN" dirty="0"/>
              <a:t>H</a:t>
            </a:r>
            <a:r>
              <a:rPr lang="en-US" altLang="zh-CN" baseline="-25000" dirty="0"/>
              <a:t>2</a:t>
            </a:r>
            <a:r>
              <a:rPr lang="en-US" altLang="zh-CN" dirty="0"/>
              <a:t> + CO</a:t>
            </a:r>
            <a:r>
              <a:rPr lang="en-US" altLang="zh-CN" baseline="-25000" dirty="0"/>
              <a:t>2</a:t>
            </a:r>
            <a:endParaRPr lang="zh-CN" altLang="en-US" baseline="-25000" dirty="0"/>
          </a:p>
        </p:txBody>
      </p:sp>
      <p:sp>
        <p:nvSpPr>
          <p:cNvPr id="42" name="文本框 41">
            <a:extLst>
              <a:ext uri="{FF2B5EF4-FFF2-40B4-BE49-F238E27FC236}">
                <a16:creationId xmlns:a16="http://schemas.microsoft.com/office/drawing/2014/main" id="{6910EA58-25D3-FDD5-5BC9-12E4760B3F3A}"/>
              </a:ext>
            </a:extLst>
          </p:cNvPr>
          <p:cNvSpPr txBox="1"/>
          <p:nvPr/>
        </p:nvSpPr>
        <p:spPr>
          <a:xfrm>
            <a:off x="5916655" y="3664927"/>
            <a:ext cx="1268296" cy="369332"/>
          </a:xfrm>
          <a:prstGeom prst="rect">
            <a:avLst/>
          </a:prstGeom>
          <a:noFill/>
        </p:spPr>
        <p:txBody>
          <a:bodyPr wrap="none" rtlCol="0">
            <a:spAutoFit/>
          </a:bodyPr>
          <a:lstStyle/>
          <a:p>
            <a:r>
              <a:rPr lang="en-US" altLang="zh-CN" dirty="0"/>
              <a:t>CO + H</a:t>
            </a:r>
            <a:r>
              <a:rPr lang="en-US" altLang="zh-CN" baseline="-25000" dirty="0"/>
              <a:t>2</a:t>
            </a:r>
            <a:r>
              <a:rPr lang="en-US" altLang="zh-CN" dirty="0"/>
              <a:t>O</a:t>
            </a:r>
            <a:endParaRPr lang="zh-CN" altLang="en-US" dirty="0"/>
          </a:p>
        </p:txBody>
      </p:sp>
      <p:cxnSp>
        <p:nvCxnSpPr>
          <p:cNvPr id="44" name="直接箭头连接符 43">
            <a:extLst>
              <a:ext uri="{FF2B5EF4-FFF2-40B4-BE49-F238E27FC236}">
                <a16:creationId xmlns:a16="http://schemas.microsoft.com/office/drawing/2014/main" id="{E7E5F1AC-B35E-B7C8-AFCA-1E208BD02C88}"/>
              </a:ext>
            </a:extLst>
          </p:cNvPr>
          <p:cNvCxnSpPr/>
          <p:nvPr/>
        </p:nvCxnSpPr>
        <p:spPr>
          <a:xfrm>
            <a:off x="1753524" y="3290175"/>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07B06DE9-903A-4EE8-9049-1647FCC5F68E}"/>
              </a:ext>
            </a:extLst>
          </p:cNvPr>
          <p:cNvCxnSpPr/>
          <p:nvPr/>
        </p:nvCxnSpPr>
        <p:spPr>
          <a:xfrm>
            <a:off x="1753523" y="3865316"/>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0686F275-F96F-FA1B-0457-5A819F4C0D44}"/>
              </a:ext>
            </a:extLst>
          </p:cNvPr>
          <p:cNvCxnSpPr/>
          <p:nvPr/>
        </p:nvCxnSpPr>
        <p:spPr>
          <a:xfrm>
            <a:off x="1871302" y="4446357"/>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F210FA3B-76E3-8F73-8BD0-4C98E98B960C}"/>
              </a:ext>
            </a:extLst>
          </p:cNvPr>
          <p:cNvSpPr txBox="1"/>
          <p:nvPr/>
        </p:nvSpPr>
        <p:spPr>
          <a:xfrm>
            <a:off x="4194969" y="4261691"/>
            <a:ext cx="1045479" cy="369332"/>
          </a:xfrm>
          <a:prstGeom prst="rect">
            <a:avLst/>
          </a:prstGeom>
          <a:noFill/>
        </p:spPr>
        <p:txBody>
          <a:bodyPr wrap="none" rtlCol="0">
            <a:spAutoFit/>
          </a:bodyPr>
          <a:lstStyle/>
          <a:p>
            <a:r>
              <a:rPr lang="en-US" altLang="zh-CN" dirty="0"/>
              <a:t>H</a:t>
            </a:r>
            <a:r>
              <a:rPr lang="en-US" altLang="zh-CN" baseline="-25000" dirty="0"/>
              <a:t>2</a:t>
            </a:r>
            <a:r>
              <a:rPr lang="en-US" altLang="zh-CN" dirty="0"/>
              <a:t> + CO</a:t>
            </a:r>
            <a:endParaRPr lang="zh-CN" altLang="en-US" baseline="-25000" dirty="0"/>
          </a:p>
        </p:txBody>
      </p:sp>
      <p:sp>
        <p:nvSpPr>
          <p:cNvPr id="48" name="文本框 47">
            <a:extLst>
              <a:ext uri="{FF2B5EF4-FFF2-40B4-BE49-F238E27FC236}">
                <a16:creationId xmlns:a16="http://schemas.microsoft.com/office/drawing/2014/main" id="{EE4B05A0-359C-19CF-6303-45F05F8CB9AD}"/>
              </a:ext>
            </a:extLst>
          </p:cNvPr>
          <p:cNvSpPr txBox="1"/>
          <p:nvPr/>
        </p:nvSpPr>
        <p:spPr>
          <a:xfrm>
            <a:off x="5916655" y="4261691"/>
            <a:ext cx="949299" cy="369332"/>
          </a:xfrm>
          <a:prstGeom prst="rect">
            <a:avLst/>
          </a:prstGeom>
          <a:noFill/>
        </p:spPr>
        <p:txBody>
          <a:bodyPr wrap="none" rtlCol="0">
            <a:spAutoFit/>
          </a:bodyPr>
          <a:lstStyle/>
          <a:p>
            <a:r>
              <a:rPr lang="en-US" altLang="zh-CN" dirty="0"/>
              <a:t>CH</a:t>
            </a:r>
            <a:r>
              <a:rPr lang="en-US" altLang="zh-CN" baseline="-25000" dirty="0"/>
              <a:t>3</a:t>
            </a:r>
            <a:r>
              <a:rPr lang="en-US" altLang="zh-CN" dirty="0"/>
              <a:t>OH</a:t>
            </a:r>
            <a:endParaRPr lang="zh-CN" altLang="en-US" baseline="-25000" dirty="0"/>
          </a:p>
        </p:txBody>
      </p:sp>
      <p:cxnSp>
        <p:nvCxnSpPr>
          <p:cNvPr id="49" name="直接箭头连接符 48">
            <a:extLst>
              <a:ext uri="{FF2B5EF4-FFF2-40B4-BE49-F238E27FC236}">
                <a16:creationId xmlns:a16="http://schemas.microsoft.com/office/drawing/2014/main" id="{5EDC5CB9-9BDA-EBA7-B326-EBC356D35055}"/>
              </a:ext>
            </a:extLst>
          </p:cNvPr>
          <p:cNvCxnSpPr/>
          <p:nvPr/>
        </p:nvCxnSpPr>
        <p:spPr>
          <a:xfrm>
            <a:off x="5414986" y="3301816"/>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2136176E-A23A-B56F-4842-65081266FA75}"/>
              </a:ext>
            </a:extLst>
          </p:cNvPr>
          <p:cNvCxnSpPr/>
          <p:nvPr/>
        </p:nvCxnSpPr>
        <p:spPr>
          <a:xfrm>
            <a:off x="5414985" y="3865316"/>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4D593711-8DEE-BF59-629D-74FAA12C52B0}"/>
              </a:ext>
            </a:extLst>
          </p:cNvPr>
          <p:cNvCxnSpPr/>
          <p:nvPr/>
        </p:nvCxnSpPr>
        <p:spPr>
          <a:xfrm>
            <a:off x="5412437" y="4446357"/>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4950140E-3134-5FC0-D486-6D2357C89DA9}"/>
              </a:ext>
            </a:extLst>
          </p:cNvPr>
          <p:cNvCxnSpPr>
            <a:cxnSpLocks/>
          </p:cNvCxnSpPr>
          <p:nvPr/>
        </p:nvCxnSpPr>
        <p:spPr>
          <a:xfrm>
            <a:off x="7996410" y="2851764"/>
            <a:ext cx="0" cy="2027104"/>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B5E4EEE-BA11-EE1D-2D3C-3C8064F23A76}"/>
              </a:ext>
            </a:extLst>
          </p:cNvPr>
          <p:cNvSpPr txBox="1"/>
          <p:nvPr/>
        </p:nvSpPr>
        <p:spPr>
          <a:xfrm>
            <a:off x="8315407" y="3664927"/>
            <a:ext cx="1077539" cy="369332"/>
          </a:xfrm>
          <a:prstGeom prst="rect">
            <a:avLst/>
          </a:prstGeom>
          <a:noFill/>
        </p:spPr>
        <p:txBody>
          <a:bodyPr wrap="none" rtlCol="0">
            <a:spAutoFit/>
          </a:bodyPr>
          <a:lstStyle/>
          <a:p>
            <a:r>
              <a:rPr lang="en-US" altLang="zh-CN" dirty="0"/>
              <a:t>2CH</a:t>
            </a:r>
            <a:r>
              <a:rPr lang="en-US" altLang="zh-CN" baseline="-25000" dirty="0"/>
              <a:t>3</a:t>
            </a:r>
            <a:r>
              <a:rPr lang="en-US" altLang="zh-CN" dirty="0"/>
              <a:t>OH</a:t>
            </a:r>
            <a:endParaRPr lang="zh-CN" altLang="en-US" baseline="-25000" dirty="0"/>
          </a:p>
        </p:txBody>
      </p:sp>
      <p:sp>
        <p:nvSpPr>
          <p:cNvPr id="54" name="文本框 53">
            <a:extLst>
              <a:ext uri="{FF2B5EF4-FFF2-40B4-BE49-F238E27FC236}">
                <a16:creationId xmlns:a16="http://schemas.microsoft.com/office/drawing/2014/main" id="{B9E11C01-2CC3-FB55-DFDD-95B600C3DD83}"/>
              </a:ext>
            </a:extLst>
          </p:cNvPr>
          <p:cNvSpPr txBox="1"/>
          <p:nvPr/>
        </p:nvSpPr>
        <p:spPr>
          <a:xfrm>
            <a:off x="9972821" y="3664927"/>
            <a:ext cx="2023311" cy="369332"/>
          </a:xfrm>
          <a:prstGeom prst="rect">
            <a:avLst/>
          </a:prstGeom>
          <a:noFill/>
        </p:spPr>
        <p:txBody>
          <a:bodyPr wrap="none" rtlCol="0">
            <a:spAutoFit/>
          </a:bodyPr>
          <a:lstStyle/>
          <a:p>
            <a:r>
              <a:rPr lang="en-US" altLang="zh-CN" dirty="0"/>
              <a:t>2CH</a:t>
            </a:r>
            <a:r>
              <a:rPr lang="en-US" altLang="zh-CN" baseline="-25000" dirty="0"/>
              <a:t>3</a:t>
            </a:r>
            <a:r>
              <a:rPr lang="en-US" altLang="zh-CN" dirty="0"/>
              <a:t>OCH</a:t>
            </a:r>
            <a:r>
              <a:rPr lang="en-US" altLang="zh-CN" baseline="-25000" dirty="0"/>
              <a:t>3</a:t>
            </a:r>
            <a:r>
              <a:rPr lang="en-US" altLang="zh-CN" dirty="0"/>
              <a:t> + H</a:t>
            </a:r>
            <a:r>
              <a:rPr lang="en-US" altLang="zh-CN" baseline="-25000" dirty="0"/>
              <a:t>2</a:t>
            </a:r>
            <a:r>
              <a:rPr lang="en-US" altLang="zh-CN" dirty="0"/>
              <a:t>O</a:t>
            </a:r>
            <a:endParaRPr lang="zh-CN" altLang="en-US" baseline="-25000" dirty="0"/>
          </a:p>
        </p:txBody>
      </p:sp>
      <p:cxnSp>
        <p:nvCxnSpPr>
          <p:cNvPr id="55" name="直接箭头连接符 54">
            <a:extLst>
              <a:ext uri="{FF2B5EF4-FFF2-40B4-BE49-F238E27FC236}">
                <a16:creationId xmlns:a16="http://schemas.microsoft.com/office/drawing/2014/main" id="{5901CC13-1E09-C49D-BD99-8260A175B3EA}"/>
              </a:ext>
            </a:extLst>
          </p:cNvPr>
          <p:cNvCxnSpPr/>
          <p:nvPr/>
        </p:nvCxnSpPr>
        <p:spPr>
          <a:xfrm>
            <a:off x="9432049" y="3846152"/>
            <a:ext cx="5016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DE084913-C624-996D-70E6-47A6FF466807}"/>
              </a:ext>
            </a:extLst>
          </p:cNvPr>
          <p:cNvSpPr txBox="1"/>
          <p:nvPr/>
        </p:nvSpPr>
        <p:spPr>
          <a:xfrm>
            <a:off x="453648" y="5178852"/>
            <a:ext cx="11083290" cy="461665"/>
          </a:xfrm>
          <a:prstGeom prst="rect">
            <a:avLst/>
          </a:prstGeom>
          <a:noFill/>
        </p:spPr>
        <p:txBody>
          <a:bodyPr wrap="none" rtlCol="0">
            <a:spAutoFit/>
          </a:bodyPr>
          <a:lstStyle/>
          <a:p>
            <a:r>
              <a:rPr lang="de-DE" altLang="zh-CN" sz="2400" dirty="0"/>
              <a:t>Reaction kinetic model: Langmuir-Hinshelwood-Hougen-Watson (LHHW) kinetic</a:t>
            </a:r>
            <a:endParaRPr lang="zh-CN" altLang="en-US" sz="2400" dirty="0"/>
          </a:p>
        </p:txBody>
      </p:sp>
    </p:spTree>
    <p:extLst>
      <p:ext uri="{BB962C8B-B14F-4D97-AF65-F5344CB8AC3E}">
        <p14:creationId xmlns:p14="http://schemas.microsoft.com/office/powerpoint/2010/main" val="116642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A19037-008F-58D3-9F14-96D06E63F08A}"/>
              </a:ext>
            </a:extLst>
          </p:cNvPr>
          <p:cNvSpPr>
            <a:spLocks noGrp="1"/>
          </p:cNvSpPr>
          <p:nvPr>
            <p:ph type="ftr" sz="quarter" idx="10"/>
          </p:nvPr>
        </p:nvSpPr>
        <p:spPr/>
        <p:txBody>
          <a:bodyPr/>
          <a:lstStyle/>
          <a:p>
            <a:pPr>
              <a:defRPr/>
            </a:pPr>
            <a:r>
              <a:rPr lang="de-DE"/>
              <a:t>4 of 16</a:t>
            </a:r>
            <a:endParaRPr lang="de-DE" dirty="0"/>
          </a:p>
        </p:txBody>
      </p:sp>
      <p:sp>
        <p:nvSpPr>
          <p:cNvPr id="3" name="标题 2">
            <a:extLst>
              <a:ext uri="{FF2B5EF4-FFF2-40B4-BE49-F238E27FC236}">
                <a16:creationId xmlns:a16="http://schemas.microsoft.com/office/drawing/2014/main" id="{3ACB0C57-A83F-0E03-6039-7524A9BE3D66}"/>
              </a:ext>
            </a:extLst>
          </p:cNvPr>
          <p:cNvSpPr>
            <a:spLocks noGrp="1"/>
          </p:cNvSpPr>
          <p:nvPr>
            <p:ph type="ctrTitle"/>
          </p:nvPr>
        </p:nvSpPr>
        <p:spPr>
          <a:xfrm>
            <a:off x="185696" y="4704549"/>
            <a:ext cx="11424000" cy="540000"/>
          </a:xfrm>
        </p:spPr>
        <p:txBody>
          <a:bodyPr/>
          <a:lstStyle/>
          <a:p>
            <a:r>
              <a:rPr lang="de-DE" altLang="zh-CN" dirty="0"/>
              <a:t>Syngas production via steam reforming</a:t>
            </a:r>
            <a:endParaRPr lang="zh-CN" altLang="en-US" dirty="0"/>
          </a:p>
        </p:txBody>
      </p:sp>
    </p:spTree>
    <p:extLst>
      <p:ext uri="{BB962C8B-B14F-4D97-AF65-F5344CB8AC3E}">
        <p14:creationId xmlns:p14="http://schemas.microsoft.com/office/powerpoint/2010/main" val="235935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3B0B0-8162-1EA2-283A-BAB439A074D8}"/>
              </a:ext>
            </a:extLst>
          </p:cNvPr>
          <p:cNvSpPr>
            <a:spLocks noGrp="1"/>
          </p:cNvSpPr>
          <p:nvPr>
            <p:ph type="title"/>
          </p:nvPr>
        </p:nvSpPr>
        <p:spPr/>
        <p:txBody>
          <a:bodyPr/>
          <a:lstStyle/>
          <a:p>
            <a:r>
              <a:rPr lang="en-US" altLang="zh-CN" dirty="0"/>
              <a:t>Flowsheet of syngas</a:t>
            </a:r>
            <a:endParaRPr lang="zh-CN" altLang="en-US" dirty="0"/>
          </a:p>
        </p:txBody>
      </p:sp>
      <p:sp>
        <p:nvSpPr>
          <p:cNvPr id="3" name="页脚占位符 2">
            <a:extLst>
              <a:ext uri="{FF2B5EF4-FFF2-40B4-BE49-F238E27FC236}">
                <a16:creationId xmlns:a16="http://schemas.microsoft.com/office/drawing/2014/main" id="{106E065C-AC98-FBD0-9920-BD2148E5C8DA}"/>
              </a:ext>
            </a:extLst>
          </p:cNvPr>
          <p:cNvSpPr>
            <a:spLocks noGrp="1"/>
          </p:cNvSpPr>
          <p:nvPr>
            <p:ph type="ftr" sz="quarter" idx="12"/>
          </p:nvPr>
        </p:nvSpPr>
        <p:spPr/>
        <p:txBody>
          <a:bodyPr/>
          <a:lstStyle/>
          <a:p>
            <a:pPr>
              <a:defRPr/>
            </a:pPr>
            <a:r>
              <a:rPr lang="de-DE"/>
              <a:t>5 of 16</a:t>
            </a:r>
          </a:p>
        </p:txBody>
      </p:sp>
      <p:pic>
        <p:nvPicPr>
          <p:cNvPr id="6" name="图片 5">
            <a:extLst>
              <a:ext uri="{FF2B5EF4-FFF2-40B4-BE49-F238E27FC236}">
                <a16:creationId xmlns:a16="http://schemas.microsoft.com/office/drawing/2014/main" id="{C2162B19-FEAE-D347-FD1B-73B26929B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5" y="848564"/>
            <a:ext cx="12410907" cy="4955187"/>
          </a:xfrm>
          <a:prstGeom prst="rect">
            <a:avLst/>
          </a:prstGeom>
        </p:spPr>
      </p:pic>
      <p:sp>
        <p:nvSpPr>
          <p:cNvPr id="4" name="矩形 3">
            <a:extLst>
              <a:ext uri="{FF2B5EF4-FFF2-40B4-BE49-F238E27FC236}">
                <a16:creationId xmlns:a16="http://schemas.microsoft.com/office/drawing/2014/main" id="{16BFBA8B-06FC-83C2-CDE5-F8E1F61AC246}"/>
              </a:ext>
            </a:extLst>
          </p:cNvPr>
          <p:cNvSpPr/>
          <p:nvPr/>
        </p:nvSpPr>
        <p:spPr>
          <a:xfrm>
            <a:off x="383118" y="1011642"/>
            <a:ext cx="6046236" cy="261796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矩形 4">
            <a:extLst>
              <a:ext uri="{FF2B5EF4-FFF2-40B4-BE49-F238E27FC236}">
                <a16:creationId xmlns:a16="http://schemas.microsoft.com/office/drawing/2014/main" id="{C9AF1B1A-F0AF-C8DE-7EC3-0C291BA8B34E}"/>
              </a:ext>
            </a:extLst>
          </p:cNvPr>
          <p:cNvSpPr/>
          <p:nvPr/>
        </p:nvSpPr>
        <p:spPr>
          <a:xfrm>
            <a:off x="7371183" y="1304001"/>
            <a:ext cx="4650317" cy="261796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03D927A-197C-B503-A3C6-081E2ABC2A3F}"/>
              </a:ext>
            </a:extLst>
          </p:cNvPr>
          <p:cNvSpPr/>
          <p:nvPr/>
        </p:nvSpPr>
        <p:spPr>
          <a:xfrm>
            <a:off x="2821518" y="3391471"/>
            <a:ext cx="6046236" cy="261796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21195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D6B11-1CBC-8C8A-6F27-B0418B8B0517}"/>
              </a:ext>
            </a:extLst>
          </p:cNvPr>
          <p:cNvSpPr>
            <a:spLocks noGrp="1"/>
          </p:cNvSpPr>
          <p:nvPr>
            <p:ph type="title"/>
          </p:nvPr>
        </p:nvSpPr>
        <p:spPr/>
        <p:txBody>
          <a:bodyPr/>
          <a:lstStyle/>
          <a:p>
            <a:r>
              <a:rPr lang="en-US" altLang="zh-CN" dirty="0"/>
              <a:t>Output of the syngas production</a:t>
            </a:r>
            <a:endParaRPr lang="zh-CN" altLang="en-US" dirty="0"/>
          </a:p>
        </p:txBody>
      </p:sp>
      <p:sp>
        <p:nvSpPr>
          <p:cNvPr id="3" name="页脚占位符 2">
            <a:extLst>
              <a:ext uri="{FF2B5EF4-FFF2-40B4-BE49-F238E27FC236}">
                <a16:creationId xmlns:a16="http://schemas.microsoft.com/office/drawing/2014/main" id="{2B544929-829A-F3D3-2EE1-626EDCC77995}"/>
              </a:ext>
            </a:extLst>
          </p:cNvPr>
          <p:cNvSpPr>
            <a:spLocks noGrp="1"/>
          </p:cNvSpPr>
          <p:nvPr>
            <p:ph type="ftr" sz="quarter" idx="12"/>
          </p:nvPr>
        </p:nvSpPr>
        <p:spPr/>
        <p:txBody>
          <a:bodyPr/>
          <a:lstStyle/>
          <a:p>
            <a:pPr>
              <a:defRPr/>
            </a:pPr>
            <a:r>
              <a:rPr lang="de-DE"/>
              <a:t>6 of 16</a:t>
            </a:r>
          </a:p>
        </p:txBody>
      </p:sp>
      <p:sp>
        <p:nvSpPr>
          <p:cNvPr id="5" name="文本框 4">
            <a:extLst>
              <a:ext uri="{FF2B5EF4-FFF2-40B4-BE49-F238E27FC236}">
                <a16:creationId xmlns:a16="http://schemas.microsoft.com/office/drawing/2014/main" id="{9FDEF444-9EDD-A2CA-02E2-5FE09A1F9C2B}"/>
              </a:ext>
            </a:extLst>
          </p:cNvPr>
          <p:cNvSpPr txBox="1"/>
          <p:nvPr/>
        </p:nvSpPr>
        <p:spPr>
          <a:xfrm>
            <a:off x="1470046" y="1811169"/>
            <a:ext cx="2057711" cy="369332"/>
          </a:xfrm>
          <a:prstGeom prst="rect">
            <a:avLst/>
          </a:prstGeom>
          <a:noFill/>
        </p:spPr>
        <p:txBody>
          <a:bodyPr wrap="square" rtlCol="0">
            <a:spAutoFit/>
          </a:bodyPr>
          <a:lstStyle/>
          <a:p>
            <a:r>
              <a:rPr lang="en-US" altLang="zh-CN" dirty="0"/>
              <a:t>Mole fractions:</a:t>
            </a:r>
            <a:endParaRPr lang="zh-CN" altLang="en-US" dirty="0"/>
          </a:p>
        </p:txBody>
      </p:sp>
      <p:graphicFrame>
        <p:nvGraphicFramePr>
          <p:cNvPr id="6" name="表格 6">
            <a:extLst>
              <a:ext uri="{FF2B5EF4-FFF2-40B4-BE49-F238E27FC236}">
                <a16:creationId xmlns:a16="http://schemas.microsoft.com/office/drawing/2014/main" id="{F137971C-7AB7-95FD-6294-01499EB98F5D}"/>
              </a:ext>
            </a:extLst>
          </p:cNvPr>
          <p:cNvGraphicFramePr>
            <a:graphicFrameLocks noGrp="1"/>
          </p:cNvGraphicFramePr>
          <p:nvPr>
            <p:extLst>
              <p:ext uri="{D42A27DB-BD31-4B8C-83A1-F6EECF244321}">
                <p14:modId xmlns:p14="http://schemas.microsoft.com/office/powerpoint/2010/main" val="2778446959"/>
              </p:ext>
            </p:extLst>
          </p:nvPr>
        </p:nvGraphicFramePr>
        <p:xfrm>
          <a:off x="590058" y="2198091"/>
          <a:ext cx="3554400" cy="2225040"/>
        </p:xfrm>
        <a:graphic>
          <a:graphicData uri="http://schemas.openxmlformats.org/drawingml/2006/table">
            <a:tbl>
              <a:tblPr bandRow="1">
                <a:tableStyleId>{073A0DAA-6AF3-43AB-8588-CEC1D06C72B9}</a:tableStyleId>
              </a:tblPr>
              <a:tblGrid>
                <a:gridCol w="1777200">
                  <a:extLst>
                    <a:ext uri="{9D8B030D-6E8A-4147-A177-3AD203B41FA5}">
                      <a16:colId xmlns:a16="http://schemas.microsoft.com/office/drawing/2014/main" val="1318322467"/>
                    </a:ext>
                  </a:extLst>
                </a:gridCol>
                <a:gridCol w="1777200">
                  <a:extLst>
                    <a:ext uri="{9D8B030D-6E8A-4147-A177-3AD203B41FA5}">
                      <a16:colId xmlns:a16="http://schemas.microsoft.com/office/drawing/2014/main" val="2507060302"/>
                    </a:ext>
                  </a:extLst>
                </a:gridCol>
              </a:tblGrid>
              <a:tr h="370840">
                <a:tc>
                  <a:txBody>
                    <a:bodyPr/>
                    <a:lstStyle/>
                    <a:p>
                      <a:pPr algn="ctr"/>
                      <a:r>
                        <a:rPr lang="en-US" altLang="zh-CN" dirty="0"/>
                        <a:t>H</a:t>
                      </a:r>
                      <a:r>
                        <a:rPr lang="en-US" altLang="zh-CN" baseline="-25000" dirty="0"/>
                        <a:t>2</a:t>
                      </a:r>
                      <a:endParaRPr lang="zh-CN" altLang="en-US" baseline="-25000" dirty="0"/>
                    </a:p>
                  </a:txBody>
                  <a:tcPr/>
                </a:tc>
                <a:tc>
                  <a:txBody>
                    <a:bodyPr/>
                    <a:lstStyle/>
                    <a:p>
                      <a:pPr algn="ctr"/>
                      <a:r>
                        <a:rPr lang="en-US" altLang="zh-CN" dirty="0"/>
                        <a:t>0.6708</a:t>
                      </a:r>
                      <a:endParaRPr lang="zh-CN" altLang="en-US" dirty="0"/>
                    </a:p>
                  </a:txBody>
                  <a:tcPr/>
                </a:tc>
                <a:extLst>
                  <a:ext uri="{0D108BD9-81ED-4DB2-BD59-A6C34878D82A}">
                    <a16:rowId xmlns:a16="http://schemas.microsoft.com/office/drawing/2014/main" val="3907769477"/>
                  </a:ext>
                </a:extLst>
              </a:tr>
              <a:tr h="370840">
                <a:tc>
                  <a:txBody>
                    <a:bodyPr/>
                    <a:lstStyle/>
                    <a:p>
                      <a:pPr algn="ctr"/>
                      <a:r>
                        <a:rPr lang="en-US" altLang="zh-CN" dirty="0"/>
                        <a:t>CO</a:t>
                      </a:r>
                      <a:endParaRPr lang="zh-CN" altLang="en-US" dirty="0"/>
                    </a:p>
                  </a:txBody>
                  <a:tcPr/>
                </a:tc>
                <a:tc>
                  <a:txBody>
                    <a:bodyPr/>
                    <a:lstStyle/>
                    <a:p>
                      <a:pPr algn="ctr"/>
                      <a:r>
                        <a:rPr lang="en-US" altLang="zh-CN" dirty="0"/>
                        <a:t>0.1464</a:t>
                      </a:r>
                      <a:endParaRPr lang="zh-CN" altLang="en-US" dirty="0"/>
                    </a:p>
                  </a:txBody>
                  <a:tcPr/>
                </a:tc>
                <a:extLst>
                  <a:ext uri="{0D108BD9-81ED-4DB2-BD59-A6C34878D82A}">
                    <a16:rowId xmlns:a16="http://schemas.microsoft.com/office/drawing/2014/main" val="1446522396"/>
                  </a:ext>
                </a:extLst>
              </a:tr>
              <a:tr h="370840">
                <a:tc>
                  <a:txBody>
                    <a:bodyPr/>
                    <a:lstStyle/>
                    <a:p>
                      <a:pPr algn="ctr"/>
                      <a:r>
                        <a:rPr lang="en-US" altLang="zh-CN" dirty="0"/>
                        <a:t>CO</a:t>
                      </a:r>
                      <a:r>
                        <a:rPr lang="en-US" altLang="zh-CN" baseline="-25000" dirty="0"/>
                        <a:t>2</a:t>
                      </a:r>
                      <a:endParaRPr lang="zh-CN" altLang="en-US" baseline="-25000" dirty="0"/>
                    </a:p>
                  </a:txBody>
                  <a:tcPr/>
                </a:tc>
                <a:tc>
                  <a:txBody>
                    <a:bodyPr/>
                    <a:lstStyle/>
                    <a:p>
                      <a:pPr algn="ctr"/>
                      <a:r>
                        <a:rPr lang="en-US" altLang="zh-CN" dirty="0"/>
                        <a:t>0.1216</a:t>
                      </a:r>
                      <a:endParaRPr lang="zh-CN" altLang="en-US" dirty="0"/>
                    </a:p>
                  </a:txBody>
                  <a:tcPr/>
                </a:tc>
                <a:extLst>
                  <a:ext uri="{0D108BD9-81ED-4DB2-BD59-A6C34878D82A}">
                    <a16:rowId xmlns:a16="http://schemas.microsoft.com/office/drawing/2014/main" val="634143484"/>
                  </a:ext>
                </a:extLst>
              </a:tr>
              <a:tr h="370840">
                <a:tc>
                  <a:txBody>
                    <a:bodyPr/>
                    <a:lstStyle/>
                    <a:p>
                      <a:pPr algn="ctr"/>
                      <a:r>
                        <a:rPr lang="en-US" altLang="zh-CN" dirty="0"/>
                        <a:t>CH</a:t>
                      </a:r>
                      <a:r>
                        <a:rPr lang="en-US" altLang="zh-CN" baseline="-25000" dirty="0"/>
                        <a:t>4</a:t>
                      </a:r>
                      <a:endParaRPr lang="zh-CN" altLang="en-US" baseline="-25000" dirty="0"/>
                    </a:p>
                  </a:txBody>
                  <a:tcPr/>
                </a:tc>
                <a:tc>
                  <a:txBody>
                    <a:bodyPr/>
                    <a:lstStyle/>
                    <a:p>
                      <a:pPr algn="ctr"/>
                      <a:r>
                        <a:rPr lang="en-US" altLang="zh-CN" dirty="0"/>
                        <a:t>0.0540</a:t>
                      </a:r>
                      <a:endParaRPr lang="zh-CN" altLang="en-US" dirty="0"/>
                    </a:p>
                  </a:txBody>
                  <a:tcPr/>
                </a:tc>
                <a:extLst>
                  <a:ext uri="{0D108BD9-81ED-4DB2-BD59-A6C34878D82A}">
                    <a16:rowId xmlns:a16="http://schemas.microsoft.com/office/drawing/2014/main" val="3902894852"/>
                  </a:ext>
                </a:extLst>
              </a:tr>
              <a:tr h="370840">
                <a:tc>
                  <a:txBody>
                    <a:bodyPr/>
                    <a:lstStyle/>
                    <a:p>
                      <a:pPr algn="ctr"/>
                      <a:r>
                        <a:rPr lang="en-US" altLang="zh-CN" dirty="0"/>
                        <a:t>N</a:t>
                      </a:r>
                      <a:r>
                        <a:rPr lang="en-US" altLang="zh-CN" baseline="-25000" dirty="0"/>
                        <a:t>2</a:t>
                      </a:r>
                      <a:endParaRPr lang="zh-CN" altLang="en-US" baseline="-25000" dirty="0"/>
                    </a:p>
                  </a:txBody>
                  <a:tcPr/>
                </a:tc>
                <a:tc>
                  <a:txBody>
                    <a:bodyPr/>
                    <a:lstStyle/>
                    <a:p>
                      <a:pPr algn="ctr"/>
                      <a:r>
                        <a:rPr lang="en-US" altLang="zh-CN" dirty="0"/>
                        <a:t>0.0031</a:t>
                      </a:r>
                    </a:p>
                  </a:txBody>
                  <a:tcPr/>
                </a:tc>
                <a:extLst>
                  <a:ext uri="{0D108BD9-81ED-4DB2-BD59-A6C34878D82A}">
                    <a16:rowId xmlns:a16="http://schemas.microsoft.com/office/drawing/2014/main" val="1900497402"/>
                  </a:ext>
                </a:extLst>
              </a:tr>
              <a:tr h="370840">
                <a:tc>
                  <a:txBody>
                    <a:bodyPr/>
                    <a:lstStyle/>
                    <a:p>
                      <a:pPr algn="ctr"/>
                      <a:r>
                        <a:rPr lang="en-US" altLang="zh-CN" dirty="0"/>
                        <a:t>H</a:t>
                      </a:r>
                      <a:r>
                        <a:rPr lang="en-US" altLang="zh-CN" baseline="-25000" dirty="0"/>
                        <a:t>2</a:t>
                      </a:r>
                      <a:r>
                        <a:rPr lang="en-US" altLang="zh-CN" dirty="0"/>
                        <a:t>O</a:t>
                      </a:r>
                      <a:endParaRPr lang="zh-CN" altLang="en-US" dirty="0"/>
                    </a:p>
                  </a:txBody>
                  <a:tcPr/>
                </a:tc>
                <a:tc>
                  <a:txBody>
                    <a:bodyPr/>
                    <a:lstStyle/>
                    <a:p>
                      <a:pPr algn="ctr"/>
                      <a:r>
                        <a:rPr lang="en-US" altLang="zh-CN" dirty="0"/>
                        <a:t>0.0041</a:t>
                      </a:r>
                      <a:endParaRPr lang="zh-CN" altLang="en-US" dirty="0"/>
                    </a:p>
                  </a:txBody>
                  <a:tcPr/>
                </a:tc>
                <a:extLst>
                  <a:ext uri="{0D108BD9-81ED-4DB2-BD59-A6C34878D82A}">
                    <a16:rowId xmlns:a16="http://schemas.microsoft.com/office/drawing/2014/main" val="92986654"/>
                  </a:ext>
                </a:extLst>
              </a:tr>
            </a:tbl>
          </a:graphicData>
        </a:graphic>
      </p:graphicFrame>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8B67909-FF94-B097-2DC0-D1322032E127}"/>
                  </a:ext>
                </a:extLst>
              </p:cNvPr>
              <p:cNvSpPr txBox="1"/>
              <p:nvPr/>
            </p:nvSpPr>
            <p:spPr>
              <a:xfrm>
                <a:off x="4822846" y="2180501"/>
                <a:ext cx="2652641" cy="824906"/>
              </a:xfrm>
              <a:prstGeom prst="rect">
                <a:avLst/>
              </a:prstGeom>
              <a:noFill/>
            </p:spPr>
            <p:txBody>
              <a:bodyPr wrap="square" rtlCol="0">
                <a:spAutoFit/>
              </a:bodyPr>
              <a:lstStyle/>
              <a:p>
                <a:r>
                  <a:rPr lang="en-US" altLang="zh-CN" dirty="0"/>
                  <a:t>Stoichiometric number: </a:t>
                </a:r>
                <a14:m>
                  <m:oMath xmlns:m="http://schemas.openxmlformats.org/officeDocument/2006/math">
                    <m:r>
                      <a:rPr lang="en-US" altLang="zh-CN" b="0" i="1" smtClean="0">
                        <a:latin typeface="Cambria Math" panose="02040503050406030204" pitchFamily="18" charset="0"/>
                      </a:rPr>
                      <m:t>𝑆𝑁</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𝐻</m:t>
                                </m:r>
                              </m:e>
                              <m:sub>
                                <m:r>
                                  <a:rPr lang="en-US" altLang="zh-CN" b="0" i="1" smtClean="0">
                                    <a:latin typeface="Cambria Math" panose="02040503050406030204" pitchFamily="18" charset="0"/>
                                    <a:ea typeface="Cambria Math" panose="02040503050406030204" pitchFamily="18" charset="0"/>
                                  </a:rPr>
                                  <m:t>2</m:t>
                                </m:r>
                              </m:sub>
                            </m:sSub>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𝐶𝑂</m:t>
                                </m:r>
                              </m:e>
                              <m:sub>
                                <m:r>
                                  <a:rPr lang="en-US" altLang="zh-CN" i="1">
                                    <a:latin typeface="Cambria Math" panose="02040503050406030204" pitchFamily="18" charset="0"/>
                                    <a:ea typeface="Cambria Math" panose="02040503050406030204" pitchFamily="18" charset="0"/>
                                  </a:rPr>
                                  <m:t>2</m:t>
                                </m:r>
                              </m:sub>
                            </m:sSub>
                          </m:sub>
                        </m:sSub>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𝐶𝑂</m:t>
                                </m:r>
                              </m:e>
                              <m:sub>
                                <m:r>
                                  <a:rPr lang="en-US" altLang="zh-CN" i="1">
                                    <a:latin typeface="Cambria Math" panose="02040503050406030204" pitchFamily="18" charset="0"/>
                                    <a:ea typeface="Cambria Math" panose="02040503050406030204" pitchFamily="18" charset="0"/>
                                  </a:rPr>
                                  <m:t>2</m:t>
                                </m:r>
                              </m:sub>
                            </m:sSub>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𝐶𝑂</m:t>
                            </m:r>
                          </m:sub>
                        </m:sSub>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2.049</m:t>
                    </m:r>
                  </m:oMath>
                </a14:m>
                <a:endParaRPr lang="zh-CN" altLang="en-US" dirty="0"/>
              </a:p>
            </p:txBody>
          </p:sp>
        </mc:Choice>
        <mc:Fallback>
          <p:sp>
            <p:nvSpPr>
              <p:cNvPr id="7" name="文本框 6">
                <a:extLst>
                  <a:ext uri="{FF2B5EF4-FFF2-40B4-BE49-F238E27FC236}">
                    <a16:creationId xmlns:a16="http://schemas.microsoft.com/office/drawing/2014/main" id="{68B67909-FF94-B097-2DC0-D1322032E127}"/>
                  </a:ext>
                </a:extLst>
              </p:cNvPr>
              <p:cNvSpPr txBox="1">
                <a:spLocks noRot="1" noChangeAspect="1" noMove="1" noResize="1" noEditPoints="1" noAdjustHandles="1" noChangeArrowheads="1" noChangeShapeType="1" noTextEdit="1"/>
              </p:cNvSpPr>
              <p:nvPr/>
            </p:nvSpPr>
            <p:spPr>
              <a:xfrm>
                <a:off x="4822846" y="2180501"/>
                <a:ext cx="2652641" cy="824906"/>
              </a:xfrm>
              <a:prstGeom prst="rect">
                <a:avLst/>
              </a:prstGeom>
              <a:blipFill>
                <a:blip r:embed="rId2"/>
                <a:stretch>
                  <a:fillRect l="-1839" t="-44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A501A2D-68B0-1791-67B7-DBD1A940F679}"/>
                  </a:ext>
                </a:extLst>
              </p:cNvPr>
              <p:cNvSpPr txBox="1"/>
              <p:nvPr/>
            </p:nvSpPr>
            <p:spPr>
              <a:xfrm>
                <a:off x="4822845" y="3310611"/>
                <a:ext cx="2652641" cy="852156"/>
              </a:xfrm>
              <a:prstGeom prst="rect">
                <a:avLst/>
              </a:prstGeom>
              <a:noFill/>
            </p:spPr>
            <p:txBody>
              <a:bodyPr wrap="square" rtlCol="0">
                <a:spAutoFit/>
              </a:bodyPr>
              <a:lstStyle/>
              <a:p>
                <a:r>
                  <a:rPr lang="en-US" altLang="zh-CN" dirty="0"/>
                  <a:t>Carbon oxide ratio: </a:t>
                </a:r>
                <a14:m>
                  <m:oMath xmlns:m="http://schemas.openxmlformats.org/officeDocument/2006/math">
                    <m:r>
                      <a:rPr lang="en-US" altLang="zh-CN" b="0" i="1" smtClean="0">
                        <a:latin typeface="Cambria Math" panose="02040503050406030204" pitchFamily="18" charset="0"/>
                      </a:rPr>
                      <m:t>𝐶𝑂𝑅</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𝐶𝑂</m:t>
                                </m:r>
                              </m:e>
                              <m:sub>
                                <m:r>
                                  <a:rPr lang="en-US" altLang="zh-CN" i="1">
                                    <a:latin typeface="Cambria Math" panose="02040503050406030204" pitchFamily="18" charset="0"/>
                                    <a:ea typeface="Cambria Math" panose="02040503050406030204" pitchFamily="18" charset="0"/>
                                  </a:rPr>
                                  <m:t>2</m:t>
                                </m:r>
                              </m:sub>
                            </m:sSub>
                          </m:sub>
                        </m:sSub>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𝐶𝑂</m:t>
                                </m:r>
                              </m:e>
                              <m:sub>
                                <m:r>
                                  <a:rPr lang="en-US" altLang="zh-CN" i="1">
                                    <a:latin typeface="Cambria Math" panose="02040503050406030204" pitchFamily="18" charset="0"/>
                                    <a:ea typeface="Cambria Math" panose="02040503050406030204" pitchFamily="18" charset="0"/>
                                  </a:rPr>
                                  <m:t>2</m:t>
                                </m:r>
                              </m:sub>
                            </m:sSub>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𝐶𝑂</m:t>
                            </m:r>
                          </m:sub>
                        </m:sSub>
                      </m:den>
                    </m:f>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0.454</m:t>
                    </m:r>
                  </m:oMath>
                </a14:m>
                <a:endParaRPr lang="zh-CN" altLang="en-US" dirty="0"/>
              </a:p>
            </p:txBody>
          </p:sp>
        </mc:Choice>
        <mc:Fallback>
          <p:sp>
            <p:nvSpPr>
              <p:cNvPr id="8" name="文本框 7">
                <a:extLst>
                  <a:ext uri="{FF2B5EF4-FFF2-40B4-BE49-F238E27FC236}">
                    <a16:creationId xmlns:a16="http://schemas.microsoft.com/office/drawing/2014/main" id="{EA501A2D-68B0-1791-67B7-DBD1A940F679}"/>
                  </a:ext>
                </a:extLst>
              </p:cNvPr>
              <p:cNvSpPr txBox="1">
                <a:spLocks noRot="1" noChangeAspect="1" noMove="1" noResize="1" noEditPoints="1" noAdjustHandles="1" noChangeArrowheads="1" noChangeShapeType="1" noTextEdit="1"/>
              </p:cNvSpPr>
              <p:nvPr/>
            </p:nvSpPr>
            <p:spPr>
              <a:xfrm>
                <a:off x="4822845" y="3310611"/>
                <a:ext cx="2652641" cy="852156"/>
              </a:xfrm>
              <a:prstGeom prst="rect">
                <a:avLst/>
              </a:prstGeom>
              <a:blipFill>
                <a:blip r:embed="rId3"/>
                <a:stretch>
                  <a:fillRect l="-1839" t="-3571"/>
                </a:stretch>
              </a:blipFill>
            </p:spPr>
            <p:txBody>
              <a:bodyPr/>
              <a:lstStyle/>
              <a:p>
                <a:r>
                  <a:rPr lang="zh-CN" altLang="en-US">
                    <a:noFill/>
                  </a:rPr>
                  <a:t> </a:t>
                </a:r>
              </a:p>
            </p:txBody>
          </p:sp>
        </mc:Fallback>
      </mc:AlternateContent>
      <p:graphicFrame>
        <p:nvGraphicFramePr>
          <p:cNvPr id="9" name="表格 6">
            <a:extLst>
              <a:ext uri="{FF2B5EF4-FFF2-40B4-BE49-F238E27FC236}">
                <a16:creationId xmlns:a16="http://schemas.microsoft.com/office/drawing/2014/main" id="{9A98705A-7459-F6D8-C59F-8C86B8573EC4}"/>
              </a:ext>
            </a:extLst>
          </p:cNvPr>
          <p:cNvGraphicFramePr>
            <a:graphicFrameLocks noGrp="1"/>
          </p:cNvGraphicFramePr>
          <p:nvPr>
            <p:extLst>
              <p:ext uri="{D42A27DB-BD31-4B8C-83A1-F6EECF244321}">
                <p14:modId xmlns:p14="http://schemas.microsoft.com/office/powerpoint/2010/main" val="1856450246"/>
              </p:ext>
            </p:extLst>
          </p:nvPr>
        </p:nvGraphicFramePr>
        <p:xfrm>
          <a:off x="8253600" y="2449147"/>
          <a:ext cx="3554400" cy="1112520"/>
        </p:xfrm>
        <a:graphic>
          <a:graphicData uri="http://schemas.openxmlformats.org/drawingml/2006/table">
            <a:tbl>
              <a:tblPr bandRow="1">
                <a:tableStyleId>{073A0DAA-6AF3-43AB-8588-CEC1D06C72B9}</a:tableStyleId>
              </a:tblPr>
              <a:tblGrid>
                <a:gridCol w="1777200">
                  <a:extLst>
                    <a:ext uri="{9D8B030D-6E8A-4147-A177-3AD203B41FA5}">
                      <a16:colId xmlns:a16="http://schemas.microsoft.com/office/drawing/2014/main" val="1318322467"/>
                    </a:ext>
                  </a:extLst>
                </a:gridCol>
                <a:gridCol w="1777200">
                  <a:extLst>
                    <a:ext uri="{9D8B030D-6E8A-4147-A177-3AD203B41FA5}">
                      <a16:colId xmlns:a16="http://schemas.microsoft.com/office/drawing/2014/main" val="2507060302"/>
                    </a:ext>
                  </a:extLst>
                </a:gridCol>
              </a:tblGrid>
              <a:tr h="370840">
                <a:tc>
                  <a:txBody>
                    <a:bodyPr/>
                    <a:lstStyle/>
                    <a:p>
                      <a:pPr algn="ctr"/>
                      <a:r>
                        <a:rPr lang="en-US" altLang="zh-CN" dirty="0"/>
                        <a:t>Temperature</a:t>
                      </a:r>
                      <a:endParaRPr lang="zh-CN" altLang="en-US" baseline="-25000" dirty="0"/>
                    </a:p>
                  </a:txBody>
                  <a:tcPr/>
                </a:tc>
                <a:tc>
                  <a:txBody>
                    <a:bodyPr/>
                    <a:lstStyle/>
                    <a:p>
                      <a:pPr algn="ctr"/>
                      <a:r>
                        <a:rPr lang="en-US" altLang="zh-CN" dirty="0"/>
                        <a:t>50</a:t>
                      </a:r>
                      <a:r>
                        <a:rPr lang="zh-CN" altLang="en-US" dirty="0"/>
                        <a:t>℃</a:t>
                      </a:r>
                    </a:p>
                  </a:txBody>
                  <a:tcPr/>
                </a:tc>
                <a:extLst>
                  <a:ext uri="{0D108BD9-81ED-4DB2-BD59-A6C34878D82A}">
                    <a16:rowId xmlns:a16="http://schemas.microsoft.com/office/drawing/2014/main" val="3907769477"/>
                  </a:ext>
                </a:extLst>
              </a:tr>
              <a:tr h="370840">
                <a:tc>
                  <a:txBody>
                    <a:bodyPr/>
                    <a:lstStyle/>
                    <a:p>
                      <a:pPr algn="ctr"/>
                      <a:r>
                        <a:rPr lang="en-US" altLang="zh-CN" dirty="0"/>
                        <a:t>Pressure</a:t>
                      </a:r>
                      <a:endParaRPr lang="zh-CN" altLang="en-US" dirty="0"/>
                    </a:p>
                  </a:txBody>
                  <a:tcPr/>
                </a:tc>
                <a:tc>
                  <a:txBody>
                    <a:bodyPr/>
                    <a:lstStyle/>
                    <a:p>
                      <a:pPr algn="ctr"/>
                      <a:r>
                        <a:rPr lang="en-US" altLang="zh-CN" dirty="0"/>
                        <a:t>29 bar</a:t>
                      </a:r>
                      <a:endParaRPr lang="zh-CN" altLang="en-US" dirty="0"/>
                    </a:p>
                  </a:txBody>
                  <a:tcPr/>
                </a:tc>
                <a:extLst>
                  <a:ext uri="{0D108BD9-81ED-4DB2-BD59-A6C34878D82A}">
                    <a16:rowId xmlns:a16="http://schemas.microsoft.com/office/drawing/2014/main" val="1446522396"/>
                  </a:ext>
                </a:extLst>
              </a:tr>
              <a:tr h="370840">
                <a:tc>
                  <a:txBody>
                    <a:bodyPr/>
                    <a:lstStyle/>
                    <a:p>
                      <a:pPr algn="ctr"/>
                      <a:r>
                        <a:rPr lang="en-US" altLang="zh-CN" dirty="0"/>
                        <a:t>Mass flow rates</a:t>
                      </a:r>
                      <a:endParaRPr lang="zh-CN" altLang="en-US" baseline="-25000" dirty="0"/>
                    </a:p>
                  </a:txBody>
                  <a:tcPr/>
                </a:tc>
                <a:tc>
                  <a:txBody>
                    <a:bodyPr/>
                    <a:lstStyle/>
                    <a:p>
                      <a:pPr algn="ctr"/>
                      <a:r>
                        <a:rPr lang="en-US" altLang="zh-CN" dirty="0"/>
                        <a:t>12000 tons/day</a:t>
                      </a:r>
                      <a:endParaRPr lang="zh-CN" altLang="en-US" dirty="0"/>
                    </a:p>
                  </a:txBody>
                  <a:tcPr/>
                </a:tc>
                <a:extLst>
                  <a:ext uri="{0D108BD9-81ED-4DB2-BD59-A6C34878D82A}">
                    <a16:rowId xmlns:a16="http://schemas.microsoft.com/office/drawing/2014/main" val="634143484"/>
                  </a:ext>
                </a:extLst>
              </a:tr>
            </a:tbl>
          </a:graphicData>
        </a:graphic>
      </p:graphicFrame>
    </p:spTree>
    <p:extLst>
      <p:ext uri="{BB962C8B-B14F-4D97-AF65-F5344CB8AC3E}">
        <p14:creationId xmlns:p14="http://schemas.microsoft.com/office/powerpoint/2010/main" val="393387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A19037-008F-58D3-9F14-96D06E63F08A}"/>
              </a:ext>
            </a:extLst>
          </p:cNvPr>
          <p:cNvSpPr>
            <a:spLocks noGrp="1"/>
          </p:cNvSpPr>
          <p:nvPr>
            <p:ph type="ftr" sz="quarter" idx="10"/>
          </p:nvPr>
        </p:nvSpPr>
        <p:spPr/>
        <p:txBody>
          <a:bodyPr/>
          <a:lstStyle/>
          <a:p>
            <a:pPr>
              <a:defRPr/>
            </a:pPr>
            <a:r>
              <a:rPr lang="de-DE"/>
              <a:t>7 of 16</a:t>
            </a:r>
            <a:endParaRPr lang="de-DE" dirty="0"/>
          </a:p>
        </p:txBody>
      </p:sp>
      <p:sp>
        <p:nvSpPr>
          <p:cNvPr id="3" name="标题 2">
            <a:extLst>
              <a:ext uri="{FF2B5EF4-FFF2-40B4-BE49-F238E27FC236}">
                <a16:creationId xmlns:a16="http://schemas.microsoft.com/office/drawing/2014/main" id="{3ACB0C57-A83F-0E03-6039-7524A9BE3D66}"/>
              </a:ext>
            </a:extLst>
          </p:cNvPr>
          <p:cNvSpPr>
            <a:spLocks noGrp="1"/>
          </p:cNvSpPr>
          <p:nvPr>
            <p:ph type="ctrTitle"/>
          </p:nvPr>
        </p:nvSpPr>
        <p:spPr>
          <a:xfrm>
            <a:off x="185696" y="4704549"/>
            <a:ext cx="11424000" cy="540000"/>
          </a:xfrm>
        </p:spPr>
        <p:txBody>
          <a:bodyPr/>
          <a:lstStyle/>
          <a:p>
            <a:r>
              <a:rPr lang="en-US" altLang="zh-CN" noProof="0" dirty="0"/>
              <a:t>Methanol synthesis </a:t>
            </a:r>
            <a:endParaRPr lang="zh-CN" altLang="en-US" dirty="0"/>
          </a:p>
        </p:txBody>
      </p:sp>
    </p:spTree>
    <p:extLst>
      <p:ext uri="{BB962C8B-B14F-4D97-AF65-F5344CB8AC3E}">
        <p14:creationId xmlns:p14="http://schemas.microsoft.com/office/powerpoint/2010/main" val="7743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altLang="de-DE" noProof="0" dirty="0"/>
              <a:t>Methanol Synthesis from Synthesis Gas </a:t>
            </a:r>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chemeClr val="tx2"/>
                </a:solidFill>
              </a:rPr>
              <a:t>8 of 16</a:t>
            </a:r>
            <a:endParaRPr lang="de-DE" altLang="de-DE" dirty="0">
              <a:solidFill>
                <a:schemeClr val="tx2"/>
              </a:solidFill>
            </a:endParaRPr>
          </a:p>
        </p:txBody>
      </p:sp>
      <p:pic>
        <p:nvPicPr>
          <p:cNvPr id="9" name="Picture 8">
            <a:extLst>
              <a:ext uri="{FF2B5EF4-FFF2-40B4-BE49-F238E27FC236}">
                <a16:creationId xmlns:a16="http://schemas.microsoft.com/office/drawing/2014/main" id="{C68AC30F-CC1D-4072-9F18-C36935E10D8B}"/>
              </a:ext>
            </a:extLst>
          </p:cNvPr>
          <p:cNvPicPr>
            <a:picLocks noChangeAspect="1"/>
          </p:cNvPicPr>
          <p:nvPr/>
        </p:nvPicPr>
        <p:blipFill>
          <a:blip r:embed="rId2"/>
          <a:stretch>
            <a:fillRect/>
          </a:stretch>
        </p:blipFill>
        <p:spPr>
          <a:xfrm>
            <a:off x="0" y="1568948"/>
            <a:ext cx="12192000" cy="3720104"/>
          </a:xfrm>
          <a:prstGeom prst="rect">
            <a:avLst/>
          </a:prstGeom>
        </p:spPr>
      </p:pic>
    </p:spTree>
    <p:extLst>
      <p:ext uri="{BB962C8B-B14F-4D97-AF65-F5344CB8AC3E}">
        <p14:creationId xmlns:p14="http://schemas.microsoft.com/office/powerpoint/2010/main" val="276718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chemeClr val="tx2"/>
                </a:solidFill>
              </a:rPr>
              <a:t>9 of 16</a:t>
            </a:r>
            <a:endParaRPr lang="de-DE" altLang="de-DE" dirty="0">
              <a:solidFill>
                <a:schemeClr val="tx2"/>
              </a:solidFill>
            </a:endParaRPr>
          </a:p>
        </p:txBody>
      </p:sp>
      <p:pic>
        <p:nvPicPr>
          <p:cNvPr id="3" name="Picture 2">
            <a:extLst>
              <a:ext uri="{FF2B5EF4-FFF2-40B4-BE49-F238E27FC236}">
                <a16:creationId xmlns:a16="http://schemas.microsoft.com/office/drawing/2014/main" id="{09DD4E76-0106-4412-9C1C-02523661E7CD}"/>
              </a:ext>
            </a:extLst>
          </p:cNvPr>
          <p:cNvPicPr>
            <a:picLocks noChangeAspect="1"/>
          </p:cNvPicPr>
          <p:nvPr/>
        </p:nvPicPr>
        <p:blipFill>
          <a:blip r:embed="rId2"/>
          <a:stretch>
            <a:fillRect/>
          </a:stretch>
        </p:blipFill>
        <p:spPr>
          <a:xfrm>
            <a:off x="0" y="1535060"/>
            <a:ext cx="12192000" cy="3787879"/>
          </a:xfrm>
          <a:prstGeom prst="rect">
            <a:avLst/>
          </a:prstGeom>
        </p:spPr>
      </p:pic>
    </p:spTree>
    <p:extLst>
      <p:ext uri="{BB962C8B-B14F-4D97-AF65-F5344CB8AC3E}">
        <p14:creationId xmlns:p14="http://schemas.microsoft.com/office/powerpoint/2010/main" val="3138628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3"/>
</p:tagLst>
</file>

<file path=ppt/tags/tag2.xml><?xml version="1.0" encoding="utf-8"?>
<p:tagLst xmlns:a="http://schemas.openxmlformats.org/drawingml/2006/main" xmlns:r="http://schemas.openxmlformats.org/officeDocument/2006/relationships" xmlns:p="http://schemas.openxmlformats.org/presentationml/2006/main">
  <p:tag name="EE4P_TEMPLATESTYLE" val="25"/>
</p:tagLst>
</file>

<file path=ppt/tags/tag3.xml><?xml version="1.0" encoding="utf-8"?>
<p:tagLst xmlns:a="http://schemas.openxmlformats.org/drawingml/2006/main" xmlns:r="http://schemas.openxmlformats.org/officeDocument/2006/relationships" xmlns:p="http://schemas.openxmlformats.org/presentationml/2006/main">
  <p:tag name="EE4P_TEMPLATESTYLE" val="25"/>
</p:tagLst>
</file>

<file path=ppt/tags/tag4.xml><?xml version="1.0" encoding="utf-8"?>
<p:tagLst xmlns:a="http://schemas.openxmlformats.org/drawingml/2006/main" xmlns:r="http://schemas.openxmlformats.org/officeDocument/2006/relationships" xmlns:p="http://schemas.openxmlformats.org/presentationml/2006/main">
  <p:tag name="EE4P_TEMPLATESTYLE" val="25"/>
</p:tagLst>
</file>

<file path=ppt/tags/tag5.xml><?xml version="1.0" encoding="utf-8"?>
<p:tagLst xmlns:a="http://schemas.openxmlformats.org/drawingml/2006/main" xmlns:r="http://schemas.openxmlformats.org/officeDocument/2006/relationships" xmlns:p="http://schemas.openxmlformats.org/presentationml/2006/main">
  <p:tag name="EE4P_TEMPLATESTYLE" val="3"/>
</p:tagLst>
</file>

<file path=ppt/tags/tag6.xml><?xml version="1.0" encoding="utf-8"?>
<p:tagLst xmlns:a="http://schemas.openxmlformats.org/drawingml/2006/main" xmlns:r="http://schemas.openxmlformats.org/officeDocument/2006/relationships" xmlns:p="http://schemas.openxmlformats.org/presentationml/2006/main">
  <p:tag name="EE4P_TEMPLATESTYLE" val="25"/>
</p:tagLst>
</file>

<file path=ppt/tags/tag7.xml><?xml version="1.0" encoding="utf-8"?>
<p:tagLst xmlns:a="http://schemas.openxmlformats.org/drawingml/2006/main" xmlns:r="http://schemas.openxmlformats.org/officeDocument/2006/relationships" xmlns:p="http://schemas.openxmlformats.org/presentationml/2006/main">
  <p:tag name="EE4P_TEMPLATESTYLE" val="25"/>
</p:tagLst>
</file>

<file path=ppt/theme/theme1.xml><?xml version="1.0" encoding="utf-8"?>
<a:theme xmlns:a="http://schemas.openxmlformats.org/drawingml/2006/main" name="RWTH Inhaltsfolien">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rlage_16zu9.pptx" id="{05EB8C7A-9C80-4DF4-90BF-BC450BE4494E}" vid="{D2A83284-C699-4422-9E44-5B31EA98DEEE}"/>
    </a:ext>
  </a:extLst>
</a:theme>
</file>

<file path=ppt/theme/theme2.xml><?xml version="1.0" encoding="utf-8"?>
<a:theme xmlns:a="http://schemas.openxmlformats.org/drawingml/2006/main" name="1_RWTH Inhaltsfolien">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rlage_16zu9.pptx" id="{05EB8C7A-9C80-4DF4-90BF-BC450BE4494E}" vid="{D2A83284-C699-4422-9E44-5B31EA98DE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CAPD Project Presentation</Template>
  <TotalTime>386</TotalTime>
  <Words>530</Words>
  <Application>Microsoft Office PowerPoint</Application>
  <PresentationFormat>宽屏</PresentationFormat>
  <Paragraphs>154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CMSS12</vt:lpstr>
      <vt:lpstr>CMSSBX10</vt:lpstr>
      <vt:lpstr>Arial</vt:lpstr>
      <vt:lpstr>Calibri</vt:lpstr>
      <vt:lpstr>Cambria Math</vt:lpstr>
      <vt:lpstr>Symbol</vt:lpstr>
      <vt:lpstr>Wingdings</vt:lpstr>
      <vt:lpstr>RWTH Inhaltsfolien</vt:lpstr>
      <vt:lpstr>1_RWTH Inhaltsfolien</vt:lpstr>
      <vt:lpstr>Dimethyl ether (DME) Production</vt:lpstr>
      <vt:lpstr>Background about DME production</vt:lpstr>
      <vt:lpstr>Framework and key chemical reactions</vt:lpstr>
      <vt:lpstr>Syngas production via steam reforming</vt:lpstr>
      <vt:lpstr>Flowsheet of syngas</vt:lpstr>
      <vt:lpstr>Output of the syngas production</vt:lpstr>
      <vt:lpstr>Methanol synthesis </vt:lpstr>
      <vt:lpstr>Methanol Synthesis from Synthesis Gas </vt:lpstr>
      <vt:lpstr>PowerPoint 演示文稿</vt:lpstr>
      <vt:lpstr>Feed to Dimethyl-Ether Synthesis Plant </vt:lpstr>
      <vt:lpstr>Integrated Rankine Cycle </vt:lpstr>
      <vt:lpstr>DME synthesis </vt:lpstr>
      <vt:lpstr>Economic analysis and results</vt:lpstr>
      <vt:lpstr>Economic analysis (capital costs and utility costs)</vt:lpstr>
      <vt:lpstr>Economic analysis (profitability and revenue from electricity sale)</vt:lpstr>
      <vt:lpstr>PowerPoint 演示文稿</vt:lpstr>
    </vt:vector>
  </TitlesOfParts>
  <Company>AVT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Dominik Bongartz</dc:creator>
  <cp:lastModifiedBy>李 泽正</cp:lastModifiedBy>
  <cp:revision>25</cp:revision>
  <dcterms:created xsi:type="dcterms:W3CDTF">2021-03-31T08:00:58Z</dcterms:created>
  <dcterms:modified xsi:type="dcterms:W3CDTF">2023-07-28T12:52:43Z</dcterms:modified>
</cp:coreProperties>
</file>