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vis nolasco" initials="en" lastIdx="1" clrIdx="0">
    <p:extLst>
      <p:ext uri="{19B8F6BF-5375-455C-9EA6-DF929625EA0E}">
        <p15:presenceInfo xmlns:p15="http://schemas.microsoft.com/office/powerpoint/2012/main" userId="1a6902c339a71a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0EBB7A-FA96-45EE-AB6C-B3E7B0075598}" v="6" dt="2021-06-20T11:54:17.0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9" d="100"/>
          <a:sy n="59" d="100"/>
        </p:scale>
        <p:origin x="102" y="12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vis nolasco" userId="1a6902c339a71a67" providerId="LiveId" clId="{8E0EBB7A-FA96-45EE-AB6C-B3E7B0075598}"/>
    <pc:docChg chg="modSld">
      <pc:chgData name="elvis nolasco" userId="1a6902c339a71a67" providerId="LiveId" clId="{8E0EBB7A-FA96-45EE-AB6C-B3E7B0075598}" dt="2021-06-20T11:54:17.081" v="5"/>
      <pc:docMkLst>
        <pc:docMk/>
      </pc:docMkLst>
      <pc:sldChg chg="modTransition">
        <pc:chgData name="elvis nolasco" userId="1a6902c339a71a67" providerId="LiveId" clId="{8E0EBB7A-FA96-45EE-AB6C-B3E7B0075598}" dt="2021-06-20T11:54:10.822" v="1"/>
        <pc:sldMkLst>
          <pc:docMk/>
          <pc:sldMk cId="2488094465" sldId="256"/>
        </pc:sldMkLst>
      </pc:sldChg>
      <pc:sldChg chg="modTransition">
        <pc:chgData name="elvis nolasco" userId="1a6902c339a71a67" providerId="LiveId" clId="{8E0EBB7A-FA96-45EE-AB6C-B3E7B0075598}" dt="2021-06-20T11:54:12.573" v="2"/>
        <pc:sldMkLst>
          <pc:docMk/>
          <pc:sldMk cId="2282867055" sldId="257"/>
        </pc:sldMkLst>
      </pc:sldChg>
      <pc:sldChg chg="modTransition">
        <pc:chgData name="elvis nolasco" userId="1a6902c339a71a67" providerId="LiveId" clId="{8E0EBB7A-FA96-45EE-AB6C-B3E7B0075598}" dt="2021-06-20T11:54:14.015" v="3"/>
        <pc:sldMkLst>
          <pc:docMk/>
          <pc:sldMk cId="1914015048" sldId="258"/>
        </pc:sldMkLst>
      </pc:sldChg>
      <pc:sldChg chg="modTransition">
        <pc:chgData name="elvis nolasco" userId="1a6902c339a71a67" providerId="LiveId" clId="{8E0EBB7A-FA96-45EE-AB6C-B3E7B0075598}" dt="2021-06-20T11:54:15.557" v="4"/>
        <pc:sldMkLst>
          <pc:docMk/>
          <pc:sldMk cId="1697798360" sldId="259"/>
        </pc:sldMkLst>
      </pc:sldChg>
      <pc:sldChg chg="modTransition">
        <pc:chgData name="elvis nolasco" userId="1a6902c339a71a67" providerId="LiveId" clId="{8E0EBB7A-FA96-45EE-AB6C-B3E7B0075598}" dt="2021-06-20T11:54:17.081" v="5"/>
        <pc:sldMkLst>
          <pc:docMk/>
          <pc:sldMk cId="2314784449" sldId="260"/>
        </pc:sldMkLst>
      </pc:sldChg>
      <pc:sldChg chg="modTransition">
        <pc:chgData name="elvis nolasco" userId="1a6902c339a71a67" providerId="LiveId" clId="{8E0EBB7A-FA96-45EE-AB6C-B3E7B0075598}" dt="2021-06-20T11:54:06.466" v="0"/>
        <pc:sldMkLst>
          <pc:docMk/>
          <pc:sldMk cId="4029038652" sldId="261"/>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6-19T22:06:42.748" idx="1">
    <p:pos x="10" y="10"/>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6/19/2021</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48622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6/19/2021</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23952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6/19/2021</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44557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6/19/2021</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143113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6/19/2021</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584242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6/19/2021</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1029988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6/19/2021</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50114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6/19/2021</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467688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6/19/2021</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671295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6/19/2021</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048870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6/19/2021</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156230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6/19/2021</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78473789"/>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2">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6">
            <a:extLst>
              <a:ext uri="{FF2B5EF4-FFF2-40B4-BE49-F238E27FC236}">
                <a16:creationId xmlns:a16="http://schemas.microsoft.com/office/drawing/2014/main" id="{A8DDC302-DBEC-4742-B54B-5E9AAFE969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858000"/>
          </a:xfrm>
          <a:custGeom>
            <a:avLst/>
            <a:gdLst>
              <a:gd name="connsiteX0" fmla="*/ 0 w 11430001"/>
              <a:gd name="connsiteY0" fmla="*/ 0 h 6858000"/>
              <a:gd name="connsiteX1" fmla="*/ 5330522 w 11430001"/>
              <a:gd name="connsiteY1" fmla="*/ 0 h 6858000"/>
              <a:gd name="connsiteX2" fmla="*/ 5334002 w 11430001"/>
              <a:gd name="connsiteY2" fmla="*/ 0 h 6858000"/>
              <a:gd name="connsiteX3" fmla="*/ 5334002 w 11430001"/>
              <a:gd name="connsiteY3" fmla="*/ 762270 h 6858000"/>
              <a:gd name="connsiteX4" fmla="*/ 11430001 w 11430001"/>
              <a:gd name="connsiteY4" fmla="*/ 762270 h 6858000"/>
              <a:gd name="connsiteX5" fmla="*/ 11430001 w 11430001"/>
              <a:gd name="connsiteY5" fmla="*/ 6094807 h 6858000"/>
              <a:gd name="connsiteX6" fmla="*/ 5330522 w 11430001"/>
              <a:gd name="connsiteY6" fmla="*/ 6094807 h 6858000"/>
              <a:gd name="connsiteX7" fmla="*/ 5330522 w 11430001"/>
              <a:gd name="connsiteY7" fmla="*/ 6858000 h 6858000"/>
              <a:gd name="connsiteX8" fmla="*/ 0 w 11430001"/>
              <a:gd name="connsiteY8" fmla="*/ 6858000 h 6858000"/>
              <a:gd name="connsiteX9" fmla="*/ 0 w 11430001"/>
              <a:gd name="connsiteY9" fmla="*/ 60948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30001" h="6858000">
                <a:moveTo>
                  <a:pt x="0" y="0"/>
                </a:moveTo>
                <a:lnTo>
                  <a:pt x="5330522" y="0"/>
                </a:lnTo>
                <a:lnTo>
                  <a:pt x="5334002" y="0"/>
                </a:lnTo>
                <a:lnTo>
                  <a:pt x="5334002" y="762270"/>
                </a:lnTo>
                <a:lnTo>
                  <a:pt x="11430001" y="762270"/>
                </a:lnTo>
                <a:lnTo>
                  <a:pt x="11430001" y="6094807"/>
                </a:lnTo>
                <a:lnTo>
                  <a:pt x="5330522" y="6094807"/>
                </a:lnTo>
                <a:lnTo>
                  <a:pt x="5330522" y="6858000"/>
                </a:lnTo>
                <a:lnTo>
                  <a:pt x="0" y="6858000"/>
                </a:lnTo>
                <a:lnTo>
                  <a:pt x="0" y="6094807"/>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EF3727B-F8E4-4269-9E36-C62455BF5CEF}"/>
              </a:ext>
            </a:extLst>
          </p:cNvPr>
          <p:cNvSpPr>
            <a:spLocks noGrp="1"/>
          </p:cNvSpPr>
          <p:nvPr>
            <p:ph type="ctrTitle"/>
          </p:nvPr>
        </p:nvSpPr>
        <p:spPr>
          <a:xfrm>
            <a:off x="6082616" y="1517904"/>
            <a:ext cx="4579288" cy="2796945"/>
          </a:xfrm>
        </p:spPr>
        <p:txBody>
          <a:bodyPr>
            <a:normAutofit/>
          </a:bodyPr>
          <a:lstStyle/>
          <a:p>
            <a:pPr algn="l"/>
            <a:r>
              <a:rPr lang="en-US"/>
              <a:t>The Scrum-agile approach</a:t>
            </a:r>
          </a:p>
        </p:txBody>
      </p:sp>
      <p:sp>
        <p:nvSpPr>
          <p:cNvPr id="3" name="Subtitle 2">
            <a:extLst>
              <a:ext uri="{FF2B5EF4-FFF2-40B4-BE49-F238E27FC236}">
                <a16:creationId xmlns:a16="http://schemas.microsoft.com/office/drawing/2014/main" id="{804F08F1-4E83-477C-B132-8FEB1D5527EC}"/>
              </a:ext>
            </a:extLst>
          </p:cNvPr>
          <p:cNvSpPr>
            <a:spLocks noGrp="1"/>
          </p:cNvSpPr>
          <p:nvPr>
            <p:ph type="subTitle" idx="1"/>
          </p:nvPr>
        </p:nvSpPr>
        <p:spPr>
          <a:xfrm>
            <a:off x="6082616" y="4570807"/>
            <a:ext cx="4579288" cy="942889"/>
          </a:xfrm>
        </p:spPr>
        <p:txBody>
          <a:bodyPr>
            <a:normAutofit/>
          </a:bodyPr>
          <a:lstStyle/>
          <a:p>
            <a:pPr algn="l">
              <a:lnSpc>
                <a:spcPct val="95000"/>
              </a:lnSpc>
            </a:pPr>
            <a:r>
              <a:rPr lang="en-US"/>
              <a:t>By Elvis Nolasco</a:t>
            </a:r>
          </a:p>
          <a:p>
            <a:pPr algn="l">
              <a:lnSpc>
                <a:spcPct val="95000"/>
              </a:lnSpc>
            </a:pPr>
            <a:r>
              <a:rPr lang="en-US"/>
              <a:t>July 18</a:t>
            </a:r>
            <a:r>
              <a:rPr lang="en-US" baseline="30000"/>
              <a:t>th</a:t>
            </a:r>
            <a:r>
              <a:rPr lang="en-US"/>
              <a:t>, 2021</a:t>
            </a:r>
          </a:p>
        </p:txBody>
      </p:sp>
      <p:pic>
        <p:nvPicPr>
          <p:cNvPr id="28" name="Picture 3">
            <a:extLst>
              <a:ext uri="{FF2B5EF4-FFF2-40B4-BE49-F238E27FC236}">
                <a16:creationId xmlns:a16="http://schemas.microsoft.com/office/drawing/2014/main" id="{74224B1F-82F6-4853-9786-3E74F22AC251}"/>
              </a:ext>
            </a:extLst>
          </p:cNvPr>
          <p:cNvPicPr>
            <a:picLocks noChangeAspect="1"/>
          </p:cNvPicPr>
          <p:nvPr/>
        </p:nvPicPr>
        <p:blipFill rotWithShape="1">
          <a:blip r:embed="rId2"/>
          <a:srcRect l="15085" r="15021" b="2"/>
          <a:stretch/>
        </p:blipFill>
        <p:spPr>
          <a:xfrm>
            <a:off x="20" y="758953"/>
            <a:ext cx="5327883" cy="5335854"/>
          </a:xfrm>
          <a:prstGeom prst="rect">
            <a:avLst/>
          </a:prstGeom>
        </p:spPr>
      </p:pic>
    </p:spTree>
    <p:extLst>
      <p:ext uri="{BB962C8B-B14F-4D97-AF65-F5344CB8AC3E}">
        <p14:creationId xmlns:p14="http://schemas.microsoft.com/office/powerpoint/2010/main" val="24880944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0">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2">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4">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795B76-2A81-428F-912D-60665E465B47}"/>
              </a:ext>
            </a:extLst>
          </p:cNvPr>
          <p:cNvSpPr>
            <a:spLocks noGrp="1"/>
          </p:cNvSpPr>
          <p:nvPr>
            <p:ph type="title"/>
          </p:nvPr>
        </p:nvSpPr>
        <p:spPr>
          <a:xfrm>
            <a:off x="1517903" y="1517903"/>
            <a:ext cx="3828185" cy="4578096"/>
          </a:xfrm>
        </p:spPr>
        <p:txBody>
          <a:bodyPr>
            <a:normAutofit/>
          </a:bodyPr>
          <a:lstStyle/>
          <a:p>
            <a:r>
              <a:rPr lang="en-US" dirty="0"/>
              <a:t>Roles on a Scrum-Agile Team</a:t>
            </a:r>
          </a:p>
        </p:txBody>
      </p:sp>
      <p:sp>
        <p:nvSpPr>
          <p:cNvPr id="6" name="Content Placeholder 5">
            <a:extLst>
              <a:ext uri="{FF2B5EF4-FFF2-40B4-BE49-F238E27FC236}">
                <a16:creationId xmlns:a16="http://schemas.microsoft.com/office/drawing/2014/main" id="{6B5501EA-1649-4262-A3C7-9CF92BBB1E78}"/>
              </a:ext>
            </a:extLst>
          </p:cNvPr>
          <p:cNvSpPr>
            <a:spLocks noGrp="1"/>
          </p:cNvSpPr>
          <p:nvPr>
            <p:ph idx="1"/>
          </p:nvPr>
        </p:nvSpPr>
        <p:spPr>
          <a:xfrm>
            <a:off x="5818633" y="1517904"/>
            <a:ext cx="4843270" cy="4578096"/>
          </a:xfrm>
        </p:spPr>
        <p:txBody>
          <a:bodyPr>
            <a:normAutofit/>
          </a:bodyPr>
          <a:lstStyle/>
          <a:p>
            <a:pPr marL="0" indent="0">
              <a:buNone/>
            </a:pPr>
            <a:r>
              <a:rPr lang="en-US" sz="1600" dirty="0"/>
              <a:t>Product Owner</a:t>
            </a:r>
          </a:p>
          <a:p>
            <a:pPr>
              <a:buFont typeface="Arial" panose="020B0604020202020204" pitchFamily="34" charset="0"/>
              <a:buChar char="•"/>
            </a:pPr>
            <a:r>
              <a:rPr lang="en-US" sz="1400" dirty="0"/>
              <a:t>Orders and places items in the product backlog. </a:t>
            </a:r>
          </a:p>
          <a:p>
            <a:pPr>
              <a:buFont typeface="Arial" panose="020B0604020202020204" pitchFamily="34" charset="0"/>
              <a:buChar char="•"/>
            </a:pPr>
            <a:r>
              <a:rPr lang="en-US" sz="1400" dirty="0"/>
              <a:t>Optimizes the value and understands what needs to be done</a:t>
            </a:r>
            <a:r>
              <a:rPr lang="en-US" sz="1200" dirty="0"/>
              <a:t>.</a:t>
            </a:r>
          </a:p>
          <a:p>
            <a:pPr marL="0" indent="0">
              <a:buNone/>
            </a:pPr>
            <a:r>
              <a:rPr lang="en-US" sz="1600" dirty="0"/>
              <a:t>Scrum Master</a:t>
            </a:r>
          </a:p>
          <a:p>
            <a:pPr>
              <a:buFont typeface="Arial" panose="020B0604020202020204" pitchFamily="34" charset="0"/>
              <a:buChar char="•"/>
            </a:pPr>
            <a:r>
              <a:rPr lang="en-US" sz="1400" dirty="0"/>
              <a:t>Helps the scrum team be effective and efficient. </a:t>
            </a:r>
          </a:p>
          <a:p>
            <a:pPr>
              <a:buFont typeface="Arial" panose="020B0604020202020204" pitchFamily="34" charset="0"/>
              <a:buChar char="•"/>
            </a:pPr>
            <a:r>
              <a:rPr lang="en-US" sz="1400" dirty="0"/>
              <a:t>Understands and facilitates scrum events and understands the product agility. </a:t>
            </a:r>
          </a:p>
          <a:p>
            <a:pPr marL="0" indent="0">
              <a:buNone/>
            </a:pPr>
            <a:r>
              <a:rPr lang="en-US" sz="1600" dirty="0"/>
              <a:t>Development team</a:t>
            </a:r>
          </a:p>
          <a:p>
            <a:r>
              <a:rPr lang="en-US" sz="1400" dirty="0"/>
              <a:t>Will be self-organizing allowing them to discern how user stories are broken down and moved along. </a:t>
            </a:r>
          </a:p>
          <a:p>
            <a:r>
              <a:rPr lang="en-US" sz="1400" dirty="0"/>
              <a:t>Cross-functional and with no direct titles all must be responsible in order to make the product.  </a:t>
            </a:r>
          </a:p>
        </p:txBody>
      </p:sp>
    </p:spTree>
    <p:extLst>
      <p:ext uri="{BB962C8B-B14F-4D97-AF65-F5344CB8AC3E}">
        <p14:creationId xmlns:p14="http://schemas.microsoft.com/office/powerpoint/2010/main" val="22828670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59203-6CDA-4750-A1F4-BEAD7E092203}"/>
              </a:ext>
            </a:extLst>
          </p:cNvPr>
          <p:cNvSpPr>
            <a:spLocks noGrp="1"/>
          </p:cNvSpPr>
          <p:nvPr>
            <p:ph type="title"/>
          </p:nvPr>
        </p:nvSpPr>
        <p:spPr>
          <a:xfrm>
            <a:off x="1517904" y="940388"/>
            <a:ext cx="9144000" cy="1344168"/>
          </a:xfrm>
        </p:spPr>
        <p:txBody>
          <a:bodyPr/>
          <a:lstStyle/>
          <a:p>
            <a:pPr algn="ctr"/>
            <a:r>
              <a:rPr lang="en-US" dirty="0"/>
              <a:t>Phases in an agile approach</a:t>
            </a:r>
          </a:p>
        </p:txBody>
      </p:sp>
      <p:sp>
        <p:nvSpPr>
          <p:cNvPr id="3" name="Content Placeholder 2">
            <a:extLst>
              <a:ext uri="{FF2B5EF4-FFF2-40B4-BE49-F238E27FC236}">
                <a16:creationId xmlns:a16="http://schemas.microsoft.com/office/drawing/2014/main" id="{DC131A14-7FCA-4765-A1B8-484F0B6C56D5}"/>
              </a:ext>
            </a:extLst>
          </p:cNvPr>
          <p:cNvSpPr>
            <a:spLocks noGrp="1"/>
          </p:cNvSpPr>
          <p:nvPr>
            <p:ph idx="1"/>
          </p:nvPr>
        </p:nvSpPr>
        <p:spPr>
          <a:xfrm>
            <a:off x="1517904" y="1867462"/>
            <a:ext cx="9144000" cy="4050150"/>
          </a:xfrm>
        </p:spPr>
        <p:txBody>
          <a:bodyPr>
            <a:normAutofit fontScale="92500" lnSpcReduction="20000"/>
          </a:bodyPr>
          <a:lstStyle/>
          <a:p>
            <a:pPr marL="514350" indent="-514350">
              <a:buFont typeface="+mj-lt"/>
              <a:buAutoNum type="arabicPeriod"/>
            </a:pPr>
            <a:r>
              <a:rPr lang="en-US" dirty="0"/>
              <a:t>Creating a product backlog – </a:t>
            </a:r>
            <a:r>
              <a:rPr lang="en-US" sz="2100" dirty="0"/>
              <a:t>queue of the work needed to be done.</a:t>
            </a:r>
          </a:p>
          <a:p>
            <a:pPr marL="514350" indent="-514350">
              <a:buFont typeface="+mj-lt"/>
              <a:buAutoNum type="arabicPeriod"/>
            </a:pPr>
            <a:r>
              <a:rPr lang="en-US" dirty="0"/>
              <a:t>Sprint planning Meeting – </a:t>
            </a:r>
            <a:r>
              <a:rPr lang="en-US" sz="2100" dirty="0"/>
              <a:t>Decides how much of the work can be done and final revisions to the backlog.</a:t>
            </a:r>
          </a:p>
          <a:p>
            <a:pPr marL="514350" indent="-514350">
              <a:buFont typeface="+mj-lt"/>
              <a:buAutoNum type="arabicPeriod"/>
            </a:pPr>
            <a:r>
              <a:rPr lang="en-US" dirty="0"/>
              <a:t>Sprint Backlog – </a:t>
            </a:r>
            <a:r>
              <a:rPr lang="en-US" sz="2100" dirty="0"/>
              <a:t>what will be completed during the sprint.</a:t>
            </a:r>
          </a:p>
          <a:p>
            <a:pPr marL="514350" indent="-514350">
              <a:buFont typeface="+mj-lt"/>
              <a:buAutoNum type="arabicPeriod"/>
            </a:pPr>
            <a:r>
              <a:rPr lang="en-US" dirty="0"/>
              <a:t>Sprint – </a:t>
            </a:r>
            <a:r>
              <a:rPr lang="en-US" sz="2100" dirty="0"/>
              <a:t>development of the project.</a:t>
            </a:r>
          </a:p>
          <a:p>
            <a:pPr marL="514350" indent="-514350">
              <a:buFont typeface="+mj-lt"/>
              <a:buAutoNum type="arabicPeriod"/>
            </a:pPr>
            <a:r>
              <a:rPr lang="en-US" dirty="0"/>
              <a:t>Daily standup meeting – </a:t>
            </a:r>
            <a:r>
              <a:rPr lang="en-US" sz="2100" dirty="0"/>
              <a:t>check-in during the sprint to allow optimal working environment. </a:t>
            </a:r>
          </a:p>
          <a:p>
            <a:pPr marL="514350" indent="-514350">
              <a:buFont typeface="+mj-lt"/>
              <a:buAutoNum type="arabicPeriod"/>
            </a:pPr>
            <a:r>
              <a:rPr lang="en-US" dirty="0"/>
              <a:t>Sprint review – </a:t>
            </a:r>
            <a:r>
              <a:rPr lang="en-US" sz="2100" dirty="0"/>
              <a:t>Presents the finished work for final approval by product owner.</a:t>
            </a:r>
          </a:p>
          <a:p>
            <a:pPr marL="514350" indent="-514350">
              <a:buFont typeface="+mj-lt"/>
              <a:buAutoNum type="arabicPeriod"/>
            </a:pPr>
            <a:r>
              <a:rPr lang="en-US" dirty="0"/>
              <a:t>Sprint Retrospective – </a:t>
            </a:r>
            <a:r>
              <a:rPr lang="en-US" sz="2100" dirty="0"/>
              <a:t>Opportunity to review and look over the lessons learned.</a:t>
            </a:r>
          </a:p>
        </p:txBody>
      </p:sp>
    </p:spTree>
    <p:extLst>
      <p:ext uri="{BB962C8B-B14F-4D97-AF65-F5344CB8AC3E}">
        <p14:creationId xmlns:p14="http://schemas.microsoft.com/office/powerpoint/2010/main" val="19140150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FC0154DF-0C2E-4EA1-B7DA-73727AF66BAD}"/>
              </a:ext>
            </a:extLst>
          </p:cNvPr>
          <p:cNvSpPr>
            <a:spLocks noGrp="1"/>
          </p:cNvSpPr>
          <p:nvPr>
            <p:ph type="body" idx="1"/>
          </p:nvPr>
        </p:nvSpPr>
        <p:spPr>
          <a:xfrm>
            <a:off x="1517904" y="2363047"/>
            <a:ext cx="4334256" cy="606026"/>
          </a:xfrm>
        </p:spPr>
        <p:txBody>
          <a:bodyPr/>
          <a:lstStyle/>
          <a:p>
            <a:r>
              <a:rPr lang="en-US" dirty="0"/>
              <a:t>Waterfall</a:t>
            </a:r>
          </a:p>
        </p:txBody>
      </p:sp>
      <p:sp>
        <p:nvSpPr>
          <p:cNvPr id="11" name="Content Placeholder 10">
            <a:extLst>
              <a:ext uri="{FF2B5EF4-FFF2-40B4-BE49-F238E27FC236}">
                <a16:creationId xmlns:a16="http://schemas.microsoft.com/office/drawing/2014/main" id="{6500B2F2-9A5D-4A9F-8B14-FC62C8A961DC}"/>
              </a:ext>
            </a:extLst>
          </p:cNvPr>
          <p:cNvSpPr>
            <a:spLocks noGrp="1"/>
          </p:cNvSpPr>
          <p:nvPr>
            <p:ph sz="half" idx="2"/>
          </p:nvPr>
        </p:nvSpPr>
        <p:spPr>
          <a:xfrm>
            <a:off x="1517904" y="3227892"/>
            <a:ext cx="4334256" cy="2449645"/>
          </a:xfrm>
        </p:spPr>
        <p:txBody>
          <a:bodyPr>
            <a:normAutofit fontScale="85000" lnSpcReduction="20000"/>
          </a:bodyPr>
          <a:lstStyle/>
          <a:p>
            <a:r>
              <a:rPr lang="en-US" dirty="0"/>
              <a:t>Plan-driven approach, meaning once started there's no turning back.</a:t>
            </a:r>
          </a:p>
          <a:p>
            <a:r>
              <a:rPr lang="en-US" dirty="0"/>
              <a:t>No running product until finished with.</a:t>
            </a:r>
          </a:p>
          <a:p>
            <a:r>
              <a:rPr lang="en-US" dirty="0"/>
              <a:t>Not very team centered.</a:t>
            </a:r>
          </a:p>
          <a:p>
            <a:r>
              <a:rPr lang="en-US" dirty="0"/>
              <a:t>Tested at the end.</a:t>
            </a:r>
          </a:p>
        </p:txBody>
      </p:sp>
      <p:sp>
        <p:nvSpPr>
          <p:cNvPr id="13" name="Text Placeholder 12">
            <a:extLst>
              <a:ext uri="{FF2B5EF4-FFF2-40B4-BE49-F238E27FC236}">
                <a16:creationId xmlns:a16="http://schemas.microsoft.com/office/drawing/2014/main" id="{A54222B9-911E-4072-BA93-E521CDE38E29}"/>
              </a:ext>
            </a:extLst>
          </p:cNvPr>
          <p:cNvSpPr>
            <a:spLocks noGrp="1"/>
          </p:cNvSpPr>
          <p:nvPr>
            <p:ph type="body" sz="quarter" idx="3"/>
          </p:nvPr>
        </p:nvSpPr>
        <p:spPr>
          <a:xfrm>
            <a:off x="6327648" y="2363047"/>
            <a:ext cx="4334256" cy="606026"/>
          </a:xfrm>
        </p:spPr>
        <p:txBody>
          <a:bodyPr/>
          <a:lstStyle/>
          <a:p>
            <a:r>
              <a:rPr lang="en-US" dirty="0"/>
              <a:t>Agile</a:t>
            </a:r>
          </a:p>
        </p:txBody>
      </p:sp>
      <p:sp>
        <p:nvSpPr>
          <p:cNvPr id="15" name="Content Placeholder 14">
            <a:extLst>
              <a:ext uri="{FF2B5EF4-FFF2-40B4-BE49-F238E27FC236}">
                <a16:creationId xmlns:a16="http://schemas.microsoft.com/office/drawing/2014/main" id="{656D036E-3F0C-49F1-B242-4EFAEDED2CD4}"/>
              </a:ext>
            </a:extLst>
          </p:cNvPr>
          <p:cNvSpPr>
            <a:spLocks noGrp="1"/>
          </p:cNvSpPr>
          <p:nvPr>
            <p:ph sz="quarter" idx="4"/>
          </p:nvPr>
        </p:nvSpPr>
        <p:spPr>
          <a:xfrm>
            <a:off x="6327648" y="3227892"/>
            <a:ext cx="4334256" cy="2449645"/>
          </a:xfrm>
        </p:spPr>
        <p:txBody>
          <a:bodyPr>
            <a:normAutofit fontScale="85000" lnSpcReduction="20000"/>
          </a:bodyPr>
          <a:lstStyle/>
          <a:p>
            <a:r>
              <a:rPr lang="en-US" dirty="0"/>
              <a:t>Adaptive approach, meaning with new changes we can add it to our next sprint. </a:t>
            </a:r>
          </a:p>
          <a:p>
            <a:r>
              <a:rPr lang="en-US" dirty="0"/>
              <a:t>Always has a running product.</a:t>
            </a:r>
          </a:p>
          <a:p>
            <a:r>
              <a:rPr lang="en-US" dirty="0"/>
              <a:t>Team centered.</a:t>
            </a:r>
          </a:p>
          <a:p>
            <a:r>
              <a:rPr lang="en-US" dirty="0"/>
              <a:t>Testing made throughout.</a:t>
            </a:r>
          </a:p>
        </p:txBody>
      </p:sp>
      <p:sp>
        <p:nvSpPr>
          <p:cNvPr id="8" name="Title 7">
            <a:extLst>
              <a:ext uri="{FF2B5EF4-FFF2-40B4-BE49-F238E27FC236}">
                <a16:creationId xmlns:a16="http://schemas.microsoft.com/office/drawing/2014/main" id="{9AB392B6-0B2F-41C0-9A92-A5E0FA69097C}"/>
              </a:ext>
            </a:extLst>
          </p:cNvPr>
          <p:cNvSpPr>
            <a:spLocks noGrp="1"/>
          </p:cNvSpPr>
          <p:nvPr>
            <p:ph type="title"/>
          </p:nvPr>
        </p:nvSpPr>
        <p:spPr/>
        <p:txBody>
          <a:bodyPr/>
          <a:lstStyle/>
          <a:p>
            <a:pPr algn="ctr"/>
            <a:r>
              <a:rPr lang="en-US" dirty="0"/>
              <a:t>Waterfall vs Agile</a:t>
            </a:r>
          </a:p>
        </p:txBody>
      </p:sp>
    </p:spTree>
    <p:extLst>
      <p:ext uri="{BB962C8B-B14F-4D97-AF65-F5344CB8AC3E}">
        <p14:creationId xmlns:p14="http://schemas.microsoft.com/office/powerpoint/2010/main" val="16977983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65CDAFE1-059B-49EF-8E73-47DED29BD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B160CB22-CCAB-4770-A176-6CBB9C640739}"/>
              </a:ext>
            </a:extLst>
          </p:cNvPr>
          <p:cNvSpPr>
            <a:spLocks noGrp="1"/>
          </p:cNvSpPr>
          <p:nvPr>
            <p:ph type="title"/>
          </p:nvPr>
        </p:nvSpPr>
        <p:spPr>
          <a:xfrm>
            <a:off x="762000" y="1517903"/>
            <a:ext cx="9899904" cy="1345115"/>
          </a:xfrm>
        </p:spPr>
        <p:txBody>
          <a:bodyPr>
            <a:normAutofit/>
          </a:bodyPr>
          <a:lstStyle/>
          <a:p>
            <a:r>
              <a:rPr lang="en-US" dirty="0"/>
              <a:t>When to choose agile and waterfall?</a:t>
            </a:r>
          </a:p>
        </p:txBody>
      </p:sp>
      <p:sp>
        <p:nvSpPr>
          <p:cNvPr id="5" name="Content Placeholder 4">
            <a:extLst>
              <a:ext uri="{FF2B5EF4-FFF2-40B4-BE49-F238E27FC236}">
                <a16:creationId xmlns:a16="http://schemas.microsoft.com/office/drawing/2014/main" id="{29338833-73E8-4184-AFB1-D32C796A05F4}"/>
              </a:ext>
            </a:extLst>
          </p:cNvPr>
          <p:cNvSpPr>
            <a:spLocks noGrp="1"/>
          </p:cNvSpPr>
          <p:nvPr>
            <p:ph idx="1"/>
          </p:nvPr>
        </p:nvSpPr>
        <p:spPr>
          <a:xfrm>
            <a:off x="762000" y="2970222"/>
            <a:ext cx="9899904" cy="3125777"/>
          </a:xfrm>
        </p:spPr>
        <p:txBody>
          <a:bodyPr>
            <a:normAutofit/>
          </a:bodyPr>
          <a:lstStyle/>
          <a:p>
            <a:r>
              <a:rPr lang="en-US" dirty="0"/>
              <a:t>The waterfall method should not always be discarded and can still be useful in some situations. If we know there won't be much deviation in the goal and the project is small enough, we may want to do this.</a:t>
            </a:r>
          </a:p>
          <a:p>
            <a:r>
              <a:rPr lang="en-US" dirty="0"/>
              <a:t>The agile approach however will be more common as projects become more complex and integrated; we will need teams to handle the ever-evolving world. </a:t>
            </a:r>
          </a:p>
        </p:txBody>
      </p:sp>
    </p:spTree>
    <p:extLst>
      <p:ext uri="{BB962C8B-B14F-4D97-AF65-F5344CB8AC3E}">
        <p14:creationId xmlns:p14="http://schemas.microsoft.com/office/powerpoint/2010/main" val="23147844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47C897C6-901F-410E-B2AC-162ED94B0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BD21A592-4FEA-40BE-90FF-F3049DD03CD2}"/>
              </a:ext>
            </a:extLst>
          </p:cNvPr>
          <p:cNvSpPr>
            <a:spLocks noGrp="1"/>
          </p:cNvSpPr>
          <p:nvPr>
            <p:ph type="ctrTitle"/>
          </p:nvPr>
        </p:nvSpPr>
        <p:spPr>
          <a:xfrm>
            <a:off x="762000" y="762001"/>
            <a:ext cx="9899904" cy="1307432"/>
          </a:xfrm>
        </p:spPr>
        <p:txBody>
          <a:bodyPr anchor="ctr">
            <a:normAutofit/>
          </a:bodyPr>
          <a:lstStyle/>
          <a:p>
            <a:pPr algn="l"/>
            <a:r>
              <a:rPr lang="en-US" dirty="0"/>
              <a:t>References</a:t>
            </a:r>
          </a:p>
        </p:txBody>
      </p:sp>
      <p:sp>
        <p:nvSpPr>
          <p:cNvPr id="4" name="Subtitle 3">
            <a:extLst>
              <a:ext uri="{FF2B5EF4-FFF2-40B4-BE49-F238E27FC236}">
                <a16:creationId xmlns:a16="http://schemas.microsoft.com/office/drawing/2014/main" id="{4320EB43-E867-49EF-ABA2-C21C5E450F0C}"/>
              </a:ext>
            </a:extLst>
          </p:cNvPr>
          <p:cNvSpPr>
            <a:spLocks noGrp="1"/>
          </p:cNvSpPr>
          <p:nvPr>
            <p:ph type="subTitle" idx="1"/>
          </p:nvPr>
        </p:nvSpPr>
        <p:spPr>
          <a:xfrm>
            <a:off x="762000" y="2069433"/>
            <a:ext cx="9899904" cy="1189912"/>
          </a:xfrm>
        </p:spPr>
        <p:txBody>
          <a:bodyPr>
            <a:normAutofit/>
          </a:bodyPr>
          <a:lstStyle/>
          <a:p>
            <a:pPr algn="l"/>
            <a:r>
              <a:rPr lang="en-US" dirty="0"/>
              <a:t>Charles G. Cobb. (2015). The Project Manager’s Guide to Mastering Agile : Principles and Practices for an Adaptive Approach. Wiley.</a:t>
            </a:r>
          </a:p>
        </p:txBody>
      </p:sp>
    </p:spTree>
    <p:extLst>
      <p:ext uri="{BB962C8B-B14F-4D97-AF65-F5344CB8AC3E}">
        <p14:creationId xmlns:p14="http://schemas.microsoft.com/office/powerpoint/2010/main" val="40290386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PrismaticVTI">
  <a:themeElements>
    <a:clrScheme name="AnalogousFromLightSeedRightStep">
      <a:dk1>
        <a:srgbClr val="000000"/>
      </a:dk1>
      <a:lt1>
        <a:srgbClr val="FFFFFF"/>
      </a:lt1>
      <a:dk2>
        <a:srgbClr val="412F24"/>
      </a:dk2>
      <a:lt2>
        <a:srgbClr val="E5E8E2"/>
      </a:lt2>
      <a:accent1>
        <a:srgbClr val="AA8DCF"/>
      </a:accent1>
      <a:accent2>
        <a:srgbClr val="B974C4"/>
      </a:accent2>
      <a:accent3>
        <a:srgbClr val="CF8DBD"/>
      </a:accent3>
      <a:accent4>
        <a:srgbClr val="C4748D"/>
      </a:accent4>
      <a:accent5>
        <a:srgbClr val="CF958D"/>
      </a:accent5>
      <a:accent6>
        <a:srgbClr val="C29B6F"/>
      </a:accent6>
      <a:hlink>
        <a:srgbClr val="728B54"/>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1466</TotalTime>
  <Words>357</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Aharoni</vt:lpstr>
      <vt:lpstr>Arial</vt:lpstr>
      <vt:lpstr>Avenir Next LT Pro</vt:lpstr>
      <vt:lpstr>PrismaticVTI</vt:lpstr>
      <vt:lpstr>The Scrum-agile approach</vt:lpstr>
      <vt:lpstr>Roles on a Scrum-Agile Team</vt:lpstr>
      <vt:lpstr>Phases in an agile approach</vt:lpstr>
      <vt:lpstr>Waterfall vs Agile</vt:lpstr>
      <vt:lpstr>When to choose agile and waterfall?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Scrum-agile approach</dc:title>
  <dc:creator>elvis nolasco</dc:creator>
  <cp:lastModifiedBy>elvis nolasco</cp:lastModifiedBy>
  <cp:revision>11</cp:revision>
  <dcterms:created xsi:type="dcterms:W3CDTF">2021-06-19T11:28:15Z</dcterms:created>
  <dcterms:modified xsi:type="dcterms:W3CDTF">2021-06-20T11:54:32Z</dcterms:modified>
</cp:coreProperties>
</file>