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8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itwikb3/heart-disease-clevelan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4FF-10CE-0422-EA66-1B7FC9FFD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Heart Disease Prediction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55023-CCD3-6CD5-CEA1-783978FA2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Elvis Asiki 176218</a:t>
            </a:r>
          </a:p>
          <a:p>
            <a:r>
              <a:rPr lang="en-US" dirty="0"/>
              <a:t>Nelson Nyamweya 171258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9448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Heart disease is the leading cause of death globally. Early detection can improve outcomes.</a:t>
            </a:r>
          </a:p>
          <a:p>
            <a:endParaRPr lang="en-US" sz="2800" dirty="0"/>
          </a:p>
          <a:p>
            <a:r>
              <a:rPr sz="2800" dirty="0"/>
              <a:t>We aim to develop machine learning models to predict the presence of heart disease using clinical features.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sz="2800" dirty="0"/>
              <a:t>• Data source: </a:t>
            </a:r>
            <a:r>
              <a:rPr lang="en-US" sz="2800" dirty="0">
                <a:hlinkClick r:id="rId2"/>
              </a:rPr>
              <a:t>https://www.kaggle.com/datasets/ritwikb3/heart-disease-cleveland</a:t>
            </a:r>
            <a:r>
              <a:rPr lang="en-US" sz="2800" dirty="0"/>
              <a:t> </a:t>
            </a:r>
            <a:r>
              <a:rPr lang="en-GB"/>
              <a:t>University of California Irvine machine learning repository</a:t>
            </a:r>
            <a:endParaRPr lang="en-US" sz="2800" dirty="0"/>
          </a:p>
          <a:p>
            <a:pPr marL="0" indent="0">
              <a:buNone/>
            </a:pPr>
            <a:endParaRPr sz="2800" dirty="0"/>
          </a:p>
          <a:p>
            <a:pPr marL="0" indent="0">
              <a:buNone/>
            </a:pPr>
            <a:r>
              <a:rPr sz="2800" dirty="0"/>
              <a:t>• Target column: 'condition' (1 = disease, 0 = no disease)</a:t>
            </a:r>
            <a:endParaRPr lang="en-US" sz="2800" dirty="0"/>
          </a:p>
          <a:p>
            <a:pPr marL="0" indent="0">
              <a:buNone/>
            </a:pPr>
            <a:endParaRPr sz="2800" dirty="0"/>
          </a:p>
          <a:p>
            <a:pPr marL="0" indent="0">
              <a:buNone/>
            </a:pPr>
            <a:r>
              <a:rPr sz="2800" dirty="0"/>
              <a:t>• Features: age, sex, chest pain type, blood pressure, cholesterol, etc.</a:t>
            </a:r>
            <a:endParaRPr lang="en-US" sz="2800" dirty="0"/>
          </a:p>
          <a:p>
            <a:pPr marL="0" indent="0">
              <a:buNone/>
            </a:pPr>
            <a:endParaRPr sz="2800" dirty="0"/>
          </a:p>
          <a:p>
            <a:pPr marL="0" indent="0">
              <a:buNone/>
            </a:pPr>
            <a:r>
              <a:rPr sz="2800" dirty="0"/>
              <a:t>• Dataset split: 50% train, 50% test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800" dirty="0"/>
              <a:t>We applied and compared three machine learning models:</a:t>
            </a:r>
          </a:p>
          <a:p>
            <a:pPr marL="0" indent="0">
              <a:buNone/>
            </a:pPr>
            <a:r>
              <a:rPr sz="2800" dirty="0"/>
              <a:t>1. K-Nearest Neighbors (KNN)</a:t>
            </a:r>
          </a:p>
          <a:p>
            <a:pPr marL="0" indent="0">
              <a:buNone/>
            </a:pPr>
            <a:r>
              <a:rPr sz="2800" dirty="0"/>
              <a:t>2. Decision Tree Classifier</a:t>
            </a:r>
          </a:p>
          <a:p>
            <a:pPr marL="0" indent="0">
              <a:buNone/>
            </a:pPr>
            <a:r>
              <a:rPr sz="2800" dirty="0"/>
              <a:t>3. Multi-layer Perceptron Neural Network (</a:t>
            </a:r>
            <a:r>
              <a:rPr sz="2800" dirty="0" err="1"/>
              <a:t>MLPClassifier</a:t>
            </a:r>
            <a:r>
              <a:rPr sz="2800" dirty="0"/>
              <a:t>)</a:t>
            </a:r>
            <a:endParaRPr lang="en-US" sz="2800" dirty="0"/>
          </a:p>
          <a:p>
            <a:pPr marL="0" indent="0">
              <a:buNone/>
            </a:pPr>
            <a:endParaRPr sz="2800" dirty="0"/>
          </a:p>
          <a:p>
            <a:r>
              <a:rPr sz="2800" dirty="0"/>
              <a:t>Each model was trained on the training set and evaluated using accuracy and confusion matrix.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5192-9801-8BB6-B21C-A51ED85F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DB40CA-35E1-D7FE-6F87-089EA7663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14341"/>
            <a:ext cx="8229600" cy="4297680"/>
          </a:xfrm>
        </p:spPr>
      </p:pic>
    </p:spTree>
    <p:extLst>
      <p:ext uri="{BB962C8B-B14F-4D97-AF65-F5344CB8AC3E}">
        <p14:creationId xmlns:p14="http://schemas.microsoft.com/office/powerpoint/2010/main" val="2374402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Each model was evaluated using classification reports and confusion matrices.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err="1"/>
              <a:t>i</a:t>
            </a:r>
            <a:r>
              <a:rPr lang="en-US" sz="2800" dirty="0"/>
              <a:t>.</a:t>
            </a:r>
            <a:r>
              <a:rPr sz="2800" dirty="0"/>
              <a:t> </a:t>
            </a:r>
            <a:r>
              <a:rPr lang="en-US" sz="2800" dirty="0"/>
              <a:t>  </a:t>
            </a:r>
            <a:r>
              <a:rPr sz="2800" dirty="0"/>
              <a:t>KNN: Distance-based method</a:t>
            </a:r>
          </a:p>
          <a:p>
            <a:pPr marL="0" indent="0">
              <a:buNone/>
            </a:pPr>
            <a:r>
              <a:rPr lang="en-US" sz="2800" dirty="0"/>
              <a:t>	ii.</a:t>
            </a:r>
            <a:r>
              <a:rPr sz="2800" dirty="0"/>
              <a:t> </a:t>
            </a:r>
            <a:r>
              <a:rPr lang="en-US" sz="2800" dirty="0"/>
              <a:t> </a:t>
            </a:r>
            <a:r>
              <a:rPr sz="2800" dirty="0"/>
              <a:t>Decision Tree: Rule-based and interpretable</a:t>
            </a:r>
          </a:p>
          <a:p>
            <a:pPr marL="0" indent="0">
              <a:buNone/>
            </a:pPr>
            <a:r>
              <a:rPr lang="en-US" sz="2800" dirty="0"/>
              <a:t>	iii.</a:t>
            </a:r>
            <a:r>
              <a:rPr sz="2800" dirty="0"/>
              <a:t> Neural Network: More complex</a:t>
            </a:r>
          </a:p>
          <a:p>
            <a:endParaRPr sz="2800" dirty="0"/>
          </a:p>
          <a:p>
            <a:r>
              <a:rPr sz="2800" dirty="0"/>
              <a:t>Evaluation metrics include precision, recall, and accuracy.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Matrices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529917-1C2F-9588-547E-FDAD2B3CD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82" y="1436800"/>
            <a:ext cx="2760143" cy="25218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AE9734-98CA-C5A1-E816-B30949B7D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060" y="1360808"/>
            <a:ext cx="2843316" cy="25978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1D6509-C62A-BE61-FE7C-6A9472592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781" y="4061545"/>
            <a:ext cx="2760143" cy="25218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0370FF-6E4E-973D-4870-A7F3F4D23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4015315"/>
            <a:ext cx="3539219" cy="24695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Performing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Among the three models, the </a:t>
            </a:r>
            <a:r>
              <a:rPr lang="en-US" sz="2800" dirty="0"/>
              <a:t>KNN</a:t>
            </a:r>
            <a:r>
              <a:rPr sz="2800" dirty="0"/>
              <a:t> achieved the highest accuracy.</a:t>
            </a:r>
          </a:p>
          <a:p>
            <a:endParaRPr sz="2800" dirty="0"/>
          </a:p>
          <a:p>
            <a:pPr marL="0" indent="0">
              <a:buNone/>
            </a:pPr>
            <a:r>
              <a:rPr sz="2800" dirty="0"/>
              <a:t>Recommendations:</a:t>
            </a:r>
          </a:p>
          <a:p>
            <a:pPr marL="0" indent="0">
              <a:buNone/>
            </a:pPr>
            <a:r>
              <a:rPr sz="2800" dirty="0"/>
              <a:t>• Use as a diagnostic assistant</a:t>
            </a:r>
          </a:p>
          <a:p>
            <a:pPr marL="0" indent="0">
              <a:buNone/>
            </a:pPr>
            <a:r>
              <a:rPr sz="2800" dirty="0"/>
              <a:t>• Validate further with local clinical data</a:t>
            </a:r>
          </a:p>
          <a:p>
            <a:pPr marL="0" indent="0">
              <a:buNone/>
            </a:pPr>
            <a:r>
              <a:rPr sz="2800" dirty="0"/>
              <a:t>• Integrate into early screening tools for cardiology use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800" dirty="0"/>
              <a:t>• Machine learning can support early detection of heart disease.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sz="2800" dirty="0"/>
              <a:t>• Next steps include integrating the tool into screening processes and collecting more local data.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285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Heart Disease Prediction</vt:lpstr>
      <vt:lpstr>Problem Statement</vt:lpstr>
      <vt:lpstr>Dataset Overview</vt:lpstr>
      <vt:lpstr>Models Used</vt:lpstr>
      <vt:lpstr>Decision Tree</vt:lpstr>
      <vt:lpstr>Model Evaluation</vt:lpstr>
      <vt:lpstr>Confusion Matrices</vt:lpstr>
      <vt:lpstr>Best Performing Model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Elvis.Asiki</dc:creator>
  <cp:keywords/>
  <dc:description>generated using python-pptx</dc:description>
  <cp:lastModifiedBy>Elvis Asiki</cp:lastModifiedBy>
  <cp:revision>4</cp:revision>
  <dcterms:created xsi:type="dcterms:W3CDTF">2013-01-27T09:14:16Z</dcterms:created>
  <dcterms:modified xsi:type="dcterms:W3CDTF">2025-07-02T12:54:49Z</dcterms:modified>
  <cp:category/>
</cp:coreProperties>
</file>