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9753600" cx="13004800"/>
  <p:notesSz cx="6858000" cy="9144000"/>
  <p:embeddedFontLst>
    <p:embeddedFont>
      <p:font typeface="Arial Narrow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  <p:embeddedFont>
      <p:font typeface="Helvetica Neue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Italic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Light-bold.fntdata"/><Relationship Id="rId25" Type="http://schemas.openxmlformats.org/officeDocument/2006/relationships/font" Target="fonts/HelveticaNeueLight-regular.fntdata"/><Relationship Id="rId28" Type="http://schemas.openxmlformats.org/officeDocument/2006/relationships/font" Target="fonts/HelveticaNeueLight-boldItalic.fntdata"/><Relationship Id="rId27" Type="http://schemas.openxmlformats.org/officeDocument/2006/relationships/font" Target="fonts/HelveticaNeue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rialNarrow-regular.fntdata"/><Relationship Id="rId16" Type="http://schemas.openxmlformats.org/officeDocument/2006/relationships/slide" Target="slides/slide12.xml"/><Relationship Id="rId19" Type="http://schemas.openxmlformats.org/officeDocument/2006/relationships/font" Target="fonts/ArialNarrow-italic.fntdata"/><Relationship Id="rId18" Type="http://schemas.openxmlformats.org/officeDocument/2006/relationships/font" Target="fonts/ArialNarrow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7b796b6fb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37b796b6fb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7b796b6fb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137b796b6fb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7b796b6fb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37b796b6fb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7b796b6fb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137b796b6fb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7b796b6fb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37b796b6fb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432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Calibri"/>
              <a:buNone/>
              <a:defRPr sz="3800"/>
            </a:lvl1pPr>
            <a:lvl2pPr indent="-31432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Calibri"/>
              <a:buNone/>
            </a:pPr>
            <a:r>
              <a:t/>
            </a:r>
            <a:endParaRPr b="1" i="0" sz="4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showMasterSp="0">
  <p:cSld name="Defau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fal" id="25" name="Google Shape;2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3493" y="8778240"/>
            <a:ext cx="388338" cy="677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657" y="8950931"/>
            <a:ext cx="530655" cy="50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1475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Calibri"/>
              <a:buChar char="•"/>
              <a:defRPr b="0" i="0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875159" y="8881139"/>
            <a:ext cx="432906" cy="74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366506" y="9000455"/>
            <a:ext cx="529445" cy="50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46097" y="3964294"/>
            <a:ext cx="12512606" cy="10063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 Narrow"/>
              <a:buNone/>
            </a:pPr>
            <a:r>
              <a:rPr b="1" lang="en-US" sz="6000">
                <a:latin typeface="Arial Narrow"/>
                <a:ea typeface="Arial Narrow"/>
                <a:cs typeface="Arial Narrow"/>
                <a:sym typeface="Arial Narrow"/>
              </a:rPr>
              <a:t>Árvores B</a:t>
            </a:r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121919" y="6289546"/>
            <a:ext cx="12760962" cy="17302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  <a:t>Paulo Santos, Elvis Correia, Luís Correia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 Narrow"/>
              <a:buNone/>
            </a:pPr>
            <a:r>
              <a:t/>
            </a: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 Narrow"/>
              <a:buNone/>
            </a:pPr>
            <a:r>
              <a:rPr lang="en-US" sz="3400">
                <a:latin typeface="Helvetica Neue Light"/>
                <a:ea typeface="Helvetica Neue Light"/>
                <a:cs typeface="Helvetica Neue Light"/>
                <a:sym typeface="Helvetica Neue Light"/>
              </a:rPr>
              <a:t>https://github.com/ElvisCLS/Projeto-Huffman-Estrutura-de-Dados</a:t>
            </a:r>
            <a:endParaRPr sz="1200"/>
          </a:p>
        </p:txBody>
      </p:sp>
      <p:pic>
        <p:nvPicPr>
          <p:cNvPr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4946" y="944423"/>
            <a:ext cx="1987680" cy="188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174" y="466804"/>
            <a:ext cx="1656076" cy="283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18897" lvl="0" marL="31889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511"/>
              <a:buFont typeface="Calibri"/>
              <a:buChar char="•"/>
            </a:pPr>
            <a:r>
              <a:rPr lang="en-US" sz="3348"/>
              <a:t>Struct dos dados</a:t>
            </a:r>
            <a:endParaRPr sz="3348"/>
          </a:p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348"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3348">
                <a:latin typeface="Courier New"/>
                <a:ea typeface="Courier New"/>
                <a:cs typeface="Courier New"/>
                <a:sym typeface="Courier New"/>
              </a:rPr>
              <a:t>struct pair_t {</a:t>
            </a:r>
            <a:endParaRPr sz="334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3348">
                <a:latin typeface="Courier New"/>
                <a:ea typeface="Courier New"/>
                <a:cs typeface="Courier New"/>
                <a:sym typeface="Courier New"/>
              </a:rPr>
              <a:t>	int key;</a:t>
            </a:r>
            <a:endParaRPr sz="334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3348">
                <a:latin typeface="Courier New"/>
                <a:ea typeface="Courier New"/>
                <a:cs typeface="Courier New"/>
                <a:sym typeface="Courier New"/>
              </a:rPr>
              <a:t>	void *value;</a:t>
            </a:r>
            <a:endParaRPr sz="334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3348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334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24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3248">
                <a:latin typeface="Courier New"/>
                <a:ea typeface="Courier New"/>
                <a:cs typeface="Courier New"/>
                <a:sym typeface="Courier New"/>
              </a:rPr>
              <a:t>struct btree_t {</a:t>
            </a:r>
            <a:endParaRPr sz="324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3248">
                <a:latin typeface="Courier New"/>
                <a:ea typeface="Courier New"/>
                <a:cs typeface="Courier New"/>
                <a:sym typeface="Courier New"/>
              </a:rPr>
              <a:t>	int order;</a:t>
            </a:r>
            <a:endParaRPr sz="324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3248">
                <a:latin typeface="Courier New"/>
                <a:ea typeface="Courier New"/>
                <a:cs typeface="Courier New"/>
                <a:sym typeface="Courier New"/>
              </a:rPr>
              <a:t>	node_t *root;</a:t>
            </a:r>
            <a:endParaRPr sz="324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3248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248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Árvore B em ação!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https://www.cs.usfca.edu/~galles/visualization/BTree.html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375" y="2694585"/>
            <a:ext cx="3079100" cy="668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200" y="3126800"/>
            <a:ext cx="7778699" cy="568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volta à Motivação…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Às árvores-B conseguem armazenar os dados em uma forma de “paginação”, atribuindo uma chave a cada valor, e assim tendo um tamanho muito mais versátil já que não se limita a 2 filhos por nó e toda inserção e deleção e busca tem os atributos de uma AVL.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  <a:endParaRPr/>
          </a:p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735800" y="2888025"/>
            <a:ext cx="11339400" cy="6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Árvores de busca binária são muito interessantes quando se trata de reduzir o tempo de busca em grande número de dados. Mas há o problema do desbalanceamento.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As árvores B são uma generalização das ABB, com a vantagem do balanceamento, e uma pitada de versatilidade. Aqui queremos guardar dados maiores, com busca, pesquisa e inserção </a:t>
            </a:r>
            <a:r>
              <a:rPr lang="en-US"/>
              <a:t>logarítmica.</a:t>
            </a:r>
            <a:endParaRPr/>
          </a:p>
          <a:p>
            <a:pPr indent="-257175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Guardar na memória secundária nossos dados, quando a estrutura de dados fica grande demais para a memória primária, basicamente, fazer uma paginação dos dados.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Árvores B</a:t>
            </a:r>
            <a:endParaRPr/>
          </a:p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735800" y="2905326"/>
            <a:ext cx="11339400" cy="61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Uma estrutura de dados similar a ABB que tem mais que uma chave por nó (ou página, como podemos chamar os nós dessa estrutura), e pode ter mais de dois filhos por nó.</a:t>
            </a:r>
            <a:endParaRPr/>
          </a:p>
          <a:p>
            <a:pPr indent="-1714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t/>
            </a:r>
            <a:endParaRPr/>
          </a:p>
          <a:p>
            <a:pPr indent="-1714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t/>
            </a:r>
            <a:endParaRPr/>
          </a:p>
          <a:p>
            <a:pPr indent="-1714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t/>
            </a:r>
            <a:endParaRPr/>
          </a:p>
          <a:p>
            <a:pPr indent="-428625" lvl="0" marL="3429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>
                <a:solidFill>
                  <a:schemeClr val="dk1"/>
                </a:solidFill>
              </a:rPr>
              <a:t>É uma </a:t>
            </a:r>
            <a:r>
              <a:rPr lang="en-US">
                <a:solidFill>
                  <a:schemeClr val="dk1"/>
                </a:solidFill>
              </a:rPr>
              <a:t>árvore que tem grande uso para armazenar grandes volumes de dados, que frequentemente tem tamanhos grandes também, pois é usada como “indexação” desses dados. (daí o nome página)</a:t>
            </a:r>
            <a:endParaRPr/>
          </a:p>
          <a:p>
            <a:pPr indent="-1714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Definições</a:t>
            </a:r>
            <a:endParaRPr/>
          </a:p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2862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Na árvore, todos os nós (exceto a raiz) devem ter mais de uma chave.</a:t>
            </a:r>
            <a:endParaRPr/>
          </a:p>
          <a:p>
            <a:pPr indent="-409575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/>
              <a:t>Todas as folhas estão no mesmo nível.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Todas as chaves estão ordenadas.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Todo nó com F filhos tem F-1 chaves.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Possui grau G, onde cada nó tem até G filhos</a:t>
            </a:r>
            <a:endParaRPr/>
          </a:p>
        </p:txBody>
      </p:sp>
      <p:pic>
        <p:nvPicPr>
          <p:cNvPr id="54" name="Google Shape;54;p10"/>
          <p:cNvPicPr preferRelativeResize="0"/>
          <p:nvPr/>
        </p:nvPicPr>
        <p:blipFill rotWithShape="1">
          <a:blip r:embed="rId3">
            <a:alphaModFix/>
          </a:blip>
          <a:srcRect b="0" l="-940" r="940" t="0"/>
          <a:stretch/>
        </p:blipFill>
        <p:spPr>
          <a:xfrm>
            <a:off x="367618" y="5717600"/>
            <a:ext cx="12075774" cy="29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/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18897" lvl="0" marL="31889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511"/>
              <a:buFont typeface="Calibri"/>
              <a:buChar char="•"/>
            </a:pPr>
            <a:r>
              <a:rPr lang="en-US" sz="3348"/>
              <a:t>Struct dos nós</a:t>
            </a:r>
            <a:endParaRPr sz="3348"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34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3348">
                <a:latin typeface="Courier New"/>
                <a:ea typeface="Courier New"/>
                <a:cs typeface="Courier New"/>
                <a:sym typeface="Courier New"/>
              </a:rPr>
              <a:t>struct node_t {</a:t>
            </a:r>
            <a:endParaRPr sz="3348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3348">
                <a:latin typeface="Courier New"/>
                <a:ea typeface="Courier New"/>
                <a:cs typeface="Courier New"/>
                <a:sym typeface="Courier New"/>
              </a:rPr>
              <a:t>int is_leaf;</a:t>
            </a:r>
            <a:endParaRPr sz="334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3348">
                <a:latin typeface="Courier New"/>
                <a:ea typeface="Courier New"/>
                <a:cs typeface="Courier New"/>
                <a:sym typeface="Courier New"/>
              </a:rPr>
              <a:t>		int n_keys;</a:t>
            </a:r>
            <a:endParaRPr sz="334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34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3348">
                <a:latin typeface="Courier New"/>
                <a:ea typeface="Courier New"/>
                <a:cs typeface="Courier New"/>
                <a:sym typeface="Courier New"/>
              </a:rPr>
              <a:t>		struct node_t **children;</a:t>
            </a:r>
            <a:endParaRPr sz="334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3348">
                <a:latin typeface="Courier New"/>
                <a:ea typeface="Courier New"/>
                <a:cs typeface="Courier New"/>
                <a:sym typeface="Courier New"/>
              </a:rPr>
              <a:t>		pair_t **keys;</a:t>
            </a:r>
            <a:endParaRPr sz="334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3348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334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348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/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47500" lnSpcReduction="20000"/>
          </a:bodyPr>
          <a:lstStyle/>
          <a:p>
            <a:pPr indent="-235186" lvl="0" marL="31889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</a:pPr>
            <a:r>
              <a:rPr lang="en-US" sz="3348"/>
              <a:t>Dividir uma página</a:t>
            </a:r>
            <a:endParaRPr sz="3348"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34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void _btree_split(node_t *node, int pos, int order) {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node_t *y = node-&gt;children[pos];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assert(y != NULL);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node_t *z = _node_new(order, y-&gt;is_leaf);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z-&gt;n_keys = order-1;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_node_deslocate_keys_up(z, y, 0, order-1, 0, order);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if (!y-&gt;is_leaf) {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	_node_deslocate_children_up(z, y, 0, order, 0, order);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y-&gt;n_keys = order-1;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_node_deslocate_children_down(node, node, node-&gt;n_keys, pos, 1, 0);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node-&gt;children[pos+1] = z;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_node_deslocate_keys_down(node, node, node-&gt;n_keys-1, pos-1, 1, 0);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node-&gt;keys[pos] = y-&gt;keys[order-1];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node-&gt;n_keys++;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348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/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47500" lnSpcReduction="20000"/>
          </a:bodyPr>
          <a:lstStyle/>
          <a:p>
            <a:pPr indent="-235186" lvl="0" marL="31889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</a:pPr>
            <a:r>
              <a:rPr lang="en-US" sz="3348"/>
              <a:t>Inserir par (key, value)</a:t>
            </a:r>
            <a:endParaRPr sz="334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BTree* btree_insert(BTree* bt, int key, void *value) {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assert(bt != NULL);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node_t *root = bt-&gt;root;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pair_t *pair = _pair_new(key, value);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if (root-&gt;n_keys == 2*bt-&gt;order -1) {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	node_t *new_root = _node_new(bt-&gt;order, FALSE);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	new_root-&gt;children[0] = root;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	_btree_split(new_root, 0, bt-&gt;order);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	bt-&gt;root = new_root;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	return _btree_insert_nonfull(new_root, pair, bt-&gt;order);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else {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	return _btree_insert_nonfull(root, pair, bt-&gt;order);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32500" lnSpcReduction="20000"/>
          </a:bodyPr>
          <a:lstStyle/>
          <a:p>
            <a:pPr indent="-211269" lvl="0" marL="31889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</a:pPr>
            <a:r>
              <a:rPr lang="en-US" sz="3348"/>
              <a:t>Inserir par (key, value)</a:t>
            </a:r>
            <a:endParaRPr sz="334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node_t* </a:t>
            </a: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_btree_insert_nonfull(node_t * node, pair_t *pair, int order) {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int pos = node-&gt;n_keys - 1;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if (node-&gt;is_leaf) {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	while (pos &gt;= 0 &amp;&amp; pair-&gt;key &lt; node-&gt;keys[pos]-&gt;key) {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		node-&gt;keys[pos+1] = node-&gt;keys[pos];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		pos--;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	if (pos &gt;= 0 &amp;&amp; pair-&gt;key == node-&gt;keys[pos]-&gt;key) {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		pos++;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		while (pos != node-&gt;n_keys) {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			node-&gt;keys[pos] = node-&gt;keys[pos+1];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			pos++;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		}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		return node;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	else {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		pos++;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		node-&gt;keys[pos] = pair;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		node-&gt;n_keys++;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		return node;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	} (...)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40000" lnSpcReduction="20000"/>
          </a:bodyPr>
          <a:lstStyle/>
          <a:p>
            <a:pPr indent="-223227" lvl="0" marL="31889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</a:pPr>
            <a:r>
              <a:rPr lang="en-US" sz="3348"/>
              <a:t>Inserir par (key, value)</a:t>
            </a:r>
            <a:endParaRPr sz="334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314"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495"/>
              <a:buFont typeface="Arial"/>
              <a:buNone/>
            </a:pPr>
            <a:r>
              <a:rPr lang="en-US" sz="431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{</a:t>
            </a:r>
            <a:endParaRPr sz="431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495"/>
              <a:buFont typeface="Arial"/>
              <a:buNone/>
            </a:pPr>
            <a:r>
              <a:rPr lang="en-US" sz="431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while (pos &gt;= 0 &amp;&amp; pair-&gt;key &lt; node-&gt;keys[pos]-&gt;key) {</a:t>
            </a:r>
            <a:endParaRPr sz="431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495"/>
              <a:buFont typeface="Arial"/>
              <a:buNone/>
            </a:pPr>
            <a:r>
              <a:rPr lang="en-US" sz="431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pos--;</a:t>
            </a:r>
            <a:endParaRPr sz="431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495"/>
              <a:buFont typeface="Arial"/>
              <a:buNone/>
            </a:pPr>
            <a:r>
              <a:rPr lang="en-US" sz="431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431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495"/>
              <a:buFont typeface="Arial"/>
              <a:buNone/>
            </a:pPr>
            <a:r>
              <a:rPr lang="en-US" sz="431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if (pos &gt;= 0 &amp;&amp; pair-&gt;key == node-&gt;keys[pos]-&gt;key) {</a:t>
            </a:r>
            <a:endParaRPr sz="431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495"/>
              <a:buFont typeface="Arial"/>
              <a:buNone/>
            </a:pPr>
            <a:r>
              <a:rPr lang="en-US" sz="431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return node;</a:t>
            </a:r>
            <a:endParaRPr sz="431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495"/>
              <a:buFont typeface="Arial"/>
              <a:buNone/>
            </a:pPr>
            <a:r>
              <a:rPr lang="en-US" sz="431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431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495"/>
              <a:buFont typeface="Arial"/>
              <a:buNone/>
            </a:pPr>
            <a:r>
              <a:rPr lang="en-US" sz="431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else {</a:t>
            </a:r>
            <a:endParaRPr sz="431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495"/>
              <a:buFont typeface="Arial"/>
              <a:buNone/>
            </a:pPr>
            <a:r>
              <a:rPr lang="en-US" sz="431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pos++;</a:t>
            </a:r>
            <a:endParaRPr sz="431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495"/>
              <a:buFont typeface="Arial"/>
              <a:buNone/>
            </a:pPr>
            <a:r>
              <a:rPr lang="en-US" sz="431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if (node-&gt;children[pos]-&gt;n_keys == 2*order-1) {</a:t>
            </a:r>
            <a:endParaRPr sz="431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495"/>
              <a:buFont typeface="Arial"/>
              <a:buNone/>
            </a:pPr>
            <a:r>
              <a:rPr lang="en-US" sz="431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_btree_split(node, pos, order);</a:t>
            </a:r>
            <a:endParaRPr sz="431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495"/>
              <a:buFont typeface="Arial"/>
              <a:buNone/>
            </a:pPr>
            <a:r>
              <a:rPr lang="en-US" sz="431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if (pair-&gt;key &gt; node-&gt;keys[pos]-&gt;key) {</a:t>
            </a:r>
            <a:endParaRPr sz="431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495"/>
              <a:buFont typeface="Arial"/>
              <a:buNone/>
            </a:pPr>
            <a:r>
              <a:rPr lang="en-US" sz="431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	pos++;</a:t>
            </a:r>
            <a:endParaRPr sz="431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495"/>
              <a:buFont typeface="Arial"/>
              <a:buNone/>
            </a:pPr>
            <a:r>
              <a:rPr lang="en-US" sz="431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}</a:t>
            </a:r>
            <a:endParaRPr sz="431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495"/>
              <a:buFont typeface="Arial"/>
              <a:buNone/>
            </a:pPr>
            <a:r>
              <a:rPr lang="en-US" sz="431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}</a:t>
            </a:r>
            <a:endParaRPr sz="431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495"/>
              <a:buFont typeface="Arial"/>
              <a:buNone/>
            </a:pPr>
            <a:r>
              <a:rPr lang="en-US" sz="431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return node;</a:t>
            </a:r>
            <a:endParaRPr sz="431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495"/>
              <a:buFont typeface="Arial"/>
              <a:buNone/>
            </a:pPr>
            <a:r>
              <a:rPr lang="en-US" sz="431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431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495"/>
              <a:buFont typeface="Arial"/>
              <a:buNone/>
            </a:pPr>
            <a:r>
              <a:rPr lang="en-US" sz="431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431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495"/>
              <a:buFont typeface="Arial"/>
              <a:buNone/>
            </a:pPr>
            <a:r>
              <a:rPr lang="en-US" sz="431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31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4314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