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340" r:id="rId3"/>
    <p:sldId id="341" r:id="rId4"/>
    <p:sldId id="342" r:id="rId5"/>
    <p:sldId id="343" r:id="rId6"/>
    <p:sldId id="344" r:id="rId7"/>
    <p:sldId id="349" r:id="rId8"/>
    <p:sldId id="345" r:id="rId9"/>
    <p:sldId id="346" r:id="rId10"/>
    <p:sldId id="347" r:id="rId11"/>
    <p:sldId id="356" r:id="rId12"/>
    <p:sldId id="350" r:id="rId13"/>
    <p:sldId id="351" r:id="rId14"/>
    <p:sldId id="352" r:id="rId15"/>
    <p:sldId id="353" r:id="rId16"/>
    <p:sldId id="354" r:id="rId17"/>
    <p:sldId id="355" r:id="rId18"/>
  </p:sldIdLst>
  <p:sldSz cx="12192000" cy="6858000"/>
  <p:notesSz cx="7010400" cy="92964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9B8"/>
    <a:srgbClr val="BFBFBF"/>
    <a:srgbClr val="8FAADC"/>
    <a:srgbClr val="F8CBAD"/>
    <a:srgbClr val="DE2A9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HN"/>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9E962D-F72D-4F7A-827B-92940368409D}" type="datetimeFigureOut">
              <a:rPr lang="es-HN" smtClean="0"/>
              <a:t>30/4/2024</a:t>
            </a:fld>
            <a:endParaRPr lang="es-HN"/>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s-HN"/>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56B379-4D22-4EE1-AF42-9FEE1BE149CF}" type="slidenum">
              <a:rPr lang="es-HN" smtClean="0"/>
              <a:t>‹#›</a:t>
            </a:fld>
            <a:endParaRPr lang="es-HN"/>
          </a:p>
        </p:txBody>
      </p:sp>
    </p:spTree>
    <p:extLst>
      <p:ext uri="{BB962C8B-B14F-4D97-AF65-F5344CB8AC3E}">
        <p14:creationId xmlns:p14="http://schemas.microsoft.com/office/powerpoint/2010/main" val="17780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5"/>
          </p:nvPr>
        </p:nvSpPr>
        <p:spPr/>
        <p:txBody>
          <a:bodyPr/>
          <a:lstStyle/>
          <a:p>
            <a:pPr defTabSz="931774">
              <a:defRPr/>
            </a:pPr>
            <a:fld id="{EA0C239E-6810-4086-8B01-72BBDD6C68C1}" type="slidenum">
              <a:rPr lang="es-HN">
                <a:solidFill>
                  <a:prstClr val="black"/>
                </a:solidFill>
                <a:latin typeface="Calibri" panose="020F0502020204030204"/>
              </a:rPr>
              <a:pPr defTabSz="931774">
                <a:defRPr/>
              </a:pPr>
              <a:t>1</a:t>
            </a:fld>
            <a:endParaRPr lang="es-HN">
              <a:solidFill>
                <a:prstClr val="black"/>
              </a:solidFill>
              <a:latin typeface="Calibri" panose="020F0502020204030204"/>
            </a:endParaRPr>
          </a:p>
        </p:txBody>
      </p:sp>
    </p:spTree>
    <p:extLst>
      <p:ext uri="{BB962C8B-B14F-4D97-AF65-F5344CB8AC3E}">
        <p14:creationId xmlns:p14="http://schemas.microsoft.com/office/powerpoint/2010/main" val="2949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0C612-C566-4C4B-9C1B-80E0B7AF864D}"/>
              </a:ext>
            </a:extLst>
          </p:cNvPr>
          <p:cNvSpPr>
            <a:spLocks noGrp="1"/>
          </p:cNvSpPr>
          <p:nvPr>
            <p:ph type="ctrTitle"/>
          </p:nvPr>
        </p:nvSpPr>
        <p:spPr>
          <a:xfrm>
            <a:off x="1524000" y="1592263"/>
            <a:ext cx="9144000" cy="2387600"/>
          </a:xfrm>
          <a:prstGeom prst="rect">
            <a:avLst/>
          </a:prstGeom>
        </p:spPr>
        <p:txBody>
          <a:bodyPr anchor="b"/>
          <a:lstStyle>
            <a:lvl1pPr algn="ctr">
              <a:defRPr sz="6000">
                <a:solidFill>
                  <a:srgbClr val="064568"/>
                </a:solidFill>
                <a:latin typeface="Arial" panose="020B0604020202020204" pitchFamily="34" charset="0"/>
                <a:cs typeface="Arial" panose="020B0604020202020204" pitchFamily="34" charset="0"/>
              </a:defRPr>
            </a:lvl1pPr>
          </a:lstStyle>
          <a:p>
            <a:r>
              <a:rPr lang="es-ES" dirty="0"/>
              <a:t>Haga clic para modificar el estilo de título del patrón</a:t>
            </a:r>
            <a:endParaRPr lang="es-HN" dirty="0"/>
          </a:p>
        </p:txBody>
      </p:sp>
      <p:sp>
        <p:nvSpPr>
          <p:cNvPr id="3" name="Subtítulo 2">
            <a:extLst>
              <a:ext uri="{FF2B5EF4-FFF2-40B4-BE49-F238E27FC236}">
                <a16:creationId xmlns:a16="http://schemas.microsoft.com/office/drawing/2014/main" id="{298A7397-C27A-4978-BF98-BA652202C5DE}"/>
              </a:ext>
            </a:extLst>
          </p:cNvPr>
          <p:cNvSpPr>
            <a:spLocks noGrp="1"/>
          </p:cNvSpPr>
          <p:nvPr>
            <p:ph type="subTitle" idx="1"/>
          </p:nvPr>
        </p:nvSpPr>
        <p:spPr>
          <a:xfrm>
            <a:off x="1501833" y="4063352"/>
            <a:ext cx="9144000" cy="1655762"/>
          </a:xfrm>
          <a:prstGeom prst="rect">
            <a:avLst/>
          </a:prstGeom>
        </p:spPr>
        <p:txBody>
          <a:bodyPr/>
          <a:lstStyle>
            <a:lvl1pPr marL="0" indent="0" algn="ctr">
              <a:buNone/>
              <a:defRPr sz="2400">
                <a:solidFill>
                  <a:srgbClr val="06456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HN" dirty="0"/>
          </a:p>
        </p:txBody>
      </p:sp>
      <p:sp>
        <p:nvSpPr>
          <p:cNvPr id="4" name="Marcador de fecha 3">
            <a:extLst>
              <a:ext uri="{FF2B5EF4-FFF2-40B4-BE49-F238E27FC236}">
                <a16:creationId xmlns:a16="http://schemas.microsoft.com/office/drawing/2014/main" id="{A00393F5-A2E3-42B6-B5EA-D96B3C0A8038}"/>
              </a:ext>
            </a:extLst>
          </p:cNvPr>
          <p:cNvSpPr>
            <a:spLocks noGrp="1"/>
          </p:cNvSpPr>
          <p:nvPr>
            <p:ph type="dt" sz="half" idx="10"/>
          </p:nvPr>
        </p:nvSpPr>
        <p:spPr/>
        <p:txBody>
          <a:bodyPr/>
          <a:lstStyle/>
          <a:p>
            <a:fld id="{F939111A-DB08-4CCD-AA95-32E2022B3C69}" type="datetimeFigureOut">
              <a:rPr lang="es-HN" smtClean="0"/>
              <a:t>30/4/2024</a:t>
            </a:fld>
            <a:endParaRPr lang="es-HN"/>
          </a:p>
        </p:txBody>
      </p:sp>
      <p:sp>
        <p:nvSpPr>
          <p:cNvPr id="5" name="Marcador de pie de página 4">
            <a:extLst>
              <a:ext uri="{FF2B5EF4-FFF2-40B4-BE49-F238E27FC236}">
                <a16:creationId xmlns:a16="http://schemas.microsoft.com/office/drawing/2014/main" id="{5F52502A-CCD6-4D4A-B10E-96AE93F5F03A}"/>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F1B1D8F9-2BE0-4C9B-8442-EB60B9DFD43F}"/>
              </a:ext>
            </a:extLst>
          </p:cNvPr>
          <p:cNvSpPr>
            <a:spLocks noGrp="1"/>
          </p:cNvSpPr>
          <p:nvPr>
            <p:ph type="sldNum" sz="quarter" idx="12"/>
          </p:nvPr>
        </p:nvSpPr>
        <p:spPr/>
        <p:txBody>
          <a:bodyPr/>
          <a:lstStyle/>
          <a:p>
            <a:fld id="{CEF563C4-B9D8-4589-A857-62C4CB86009E}" type="slidenum">
              <a:rPr lang="es-HN" smtClean="0"/>
              <a:t>‹#›</a:t>
            </a:fld>
            <a:endParaRPr lang="es-HN"/>
          </a:p>
        </p:txBody>
      </p:sp>
      <p:pic>
        <p:nvPicPr>
          <p:cNvPr id="7" name="Imagen 6">
            <a:extLst>
              <a:ext uri="{FF2B5EF4-FFF2-40B4-BE49-F238E27FC236}">
                <a16:creationId xmlns:a16="http://schemas.microsoft.com/office/drawing/2014/main" id="{09F61912-537B-4E1B-ADEA-28AC12278FBB}"/>
              </a:ext>
            </a:extLst>
          </p:cNvPr>
          <p:cNvPicPr>
            <a:picLocks noChangeAspect="1"/>
          </p:cNvPicPr>
          <p:nvPr userDrawn="1"/>
        </p:nvPicPr>
        <p:blipFill rotWithShape="1">
          <a:blip r:embed="rId2"/>
          <a:srcRect l="26459" t="29297" r="36771" b="30729"/>
          <a:stretch/>
        </p:blipFill>
        <p:spPr>
          <a:xfrm>
            <a:off x="-24892" y="-4762"/>
            <a:ext cx="5437766" cy="4729162"/>
          </a:xfrm>
          <a:prstGeom prst="rect">
            <a:avLst/>
          </a:prstGeom>
        </p:spPr>
      </p:pic>
    </p:spTree>
    <p:extLst>
      <p:ext uri="{BB962C8B-B14F-4D97-AF65-F5344CB8AC3E}">
        <p14:creationId xmlns:p14="http://schemas.microsoft.com/office/powerpoint/2010/main" val="331978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E694E-1EC7-4737-B96B-41B0CD6BA7E8}"/>
              </a:ext>
            </a:extLst>
          </p:cNvPr>
          <p:cNvSpPr>
            <a:spLocks noGrp="1"/>
          </p:cNvSpPr>
          <p:nvPr>
            <p:ph type="title"/>
          </p:nvPr>
        </p:nvSpPr>
        <p:spPr>
          <a:xfrm>
            <a:off x="2804160" y="136525"/>
            <a:ext cx="9387840" cy="1325563"/>
          </a:xfrm>
          <a:prstGeom prst="rect">
            <a:avLst/>
          </a:prstGeom>
        </p:spPr>
        <p:txBody>
          <a:bodyPr/>
          <a:lstStyle>
            <a:lvl1pPr>
              <a:defRPr>
                <a:solidFill>
                  <a:schemeClr val="accent1">
                    <a:lumMod val="75000"/>
                  </a:schemeClr>
                </a:solidFill>
                <a:latin typeface="Arial" panose="020B0604020202020204" pitchFamily="34" charset="0"/>
                <a:cs typeface="Arial" panose="020B0604020202020204" pitchFamily="34" charset="0"/>
              </a:defRPr>
            </a:lvl1pPr>
          </a:lstStyle>
          <a:p>
            <a:r>
              <a:rPr lang="es-ES" dirty="0"/>
              <a:t>Haga clic para modificar el estilo de título del patrón</a:t>
            </a:r>
            <a:endParaRPr lang="es-HN" dirty="0"/>
          </a:p>
        </p:txBody>
      </p:sp>
      <p:sp>
        <p:nvSpPr>
          <p:cNvPr id="3" name="Marcador de contenido 2">
            <a:extLst>
              <a:ext uri="{FF2B5EF4-FFF2-40B4-BE49-F238E27FC236}">
                <a16:creationId xmlns:a16="http://schemas.microsoft.com/office/drawing/2014/main" id="{D921AE46-DA67-415E-A934-A24B66CB6BC3}"/>
              </a:ext>
            </a:extLst>
          </p:cNvPr>
          <p:cNvSpPr>
            <a:spLocks noGrp="1"/>
          </p:cNvSpPr>
          <p:nvPr>
            <p:ph idx="1"/>
          </p:nvPr>
        </p:nvSpPr>
        <p:spPr>
          <a:xfrm>
            <a:off x="838200" y="1825625"/>
            <a:ext cx="10515600" cy="4351338"/>
          </a:xfrm>
          <a:prstGeom prst="rect">
            <a:avLst/>
          </a:prstGeom>
        </p:spPr>
        <p:txBody>
          <a:bodyPr/>
          <a:lstStyle>
            <a:lvl1pPr>
              <a:defRPr>
                <a:solidFill>
                  <a:schemeClr val="accent1">
                    <a:lumMod val="75000"/>
                  </a:schemeClr>
                </a:solidFill>
                <a:latin typeface="Arial" panose="020B0604020202020204" pitchFamily="34" charset="0"/>
                <a:cs typeface="Arial" panose="020B0604020202020204" pitchFamily="34" charset="0"/>
              </a:defRPr>
            </a:lvl1pPr>
            <a:lvl2pPr>
              <a:defRPr>
                <a:solidFill>
                  <a:schemeClr val="accent1">
                    <a:lumMod val="75000"/>
                  </a:schemeClr>
                </a:solidFill>
                <a:latin typeface="Arial" panose="020B0604020202020204" pitchFamily="34" charset="0"/>
                <a:cs typeface="Arial" panose="020B0604020202020204" pitchFamily="34" charset="0"/>
              </a:defRPr>
            </a:lvl2pPr>
            <a:lvl3pPr>
              <a:defRPr>
                <a:solidFill>
                  <a:schemeClr val="accent1">
                    <a:lumMod val="75000"/>
                  </a:schemeClr>
                </a:solidFill>
                <a:latin typeface="Arial" panose="020B0604020202020204" pitchFamily="34" charset="0"/>
                <a:cs typeface="Arial" panose="020B0604020202020204" pitchFamily="34" charset="0"/>
              </a:defRPr>
            </a:lvl3pPr>
            <a:lvl4pPr>
              <a:defRPr>
                <a:solidFill>
                  <a:schemeClr val="accent1">
                    <a:lumMod val="75000"/>
                  </a:schemeClr>
                </a:solidFill>
                <a:latin typeface="Arial" panose="020B0604020202020204" pitchFamily="34" charset="0"/>
                <a:cs typeface="Arial" panose="020B0604020202020204" pitchFamily="34" charset="0"/>
              </a:defRPr>
            </a:lvl4pPr>
            <a:lvl5pPr>
              <a:defRPr>
                <a:solidFill>
                  <a:schemeClr val="accent1">
                    <a:lumMod val="75000"/>
                  </a:schemeClr>
                </a:solidFill>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HN" dirty="0"/>
          </a:p>
        </p:txBody>
      </p:sp>
      <p:sp>
        <p:nvSpPr>
          <p:cNvPr id="4" name="Marcador de fecha 3">
            <a:extLst>
              <a:ext uri="{FF2B5EF4-FFF2-40B4-BE49-F238E27FC236}">
                <a16:creationId xmlns:a16="http://schemas.microsoft.com/office/drawing/2014/main" id="{50E0DEEC-6D3E-49D6-A27D-A2E654B198C0}"/>
              </a:ext>
            </a:extLst>
          </p:cNvPr>
          <p:cNvSpPr>
            <a:spLocks noGrp="1"/>
          </p:cNvSpPr>
          <p:nvPr>
            <p:ph type="dt" sz="half" idx="10"/>
          </p:nvPr>
        </p:nvSpPr>
        <p:spPr/>
        <p:txBody>
          <a:bodyPr/>
          <a:lstStyle/>
          <a:p>
            <a:fld id="{F939111A-DB08-4CCD-AA95-32E2022B3C69}" type="datetimeFigureOut">
              <a:rPr lang="es-HN" smtClean="0"/>
              <a:t>30/4/2024</a:t>
            </a:fld>
            <a:endParaRPr lang="es-HN"/>
          </a:p>
        </p:txBody>
      </p:sp>
      <p:sp>
        <p:nvSpPr>
          <p:cNvPr id="5" name="Marcador de pie de página 4">
            <a:extLst>
              <a:ext uri="{FF2B5EF4-FFF2-40B4-BE49-F238E27FC236}">
                <a16:creationId xmlns:a16="http://schemas.microsoft.com/office/drawing/2014/main" id="{732195BD-CB30-493A-A83B-05A964699293}"/>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7BD89E99-1205-4368-A6D7-90A2C4A0551F}"/>
              </a:ext>
            </a:extLst>
          </p:cNvPr>
          <p:cNvSpPr>
            <a:spLocks noGrp="1"/>
          </p:cNvSpPr>
          <p:nvPr>
            <p:ph type="sldNum" sz="quarter" idx="12"/>
          </p:nvPr>
        </p:nvSpPr>
        <p:spPr/>
        <p:txBody>
          <a:bodyPr/>
          <a:lstStyle/>
          <a:p>
            <a:fld id="{CEF563C4-B9D8-4589-A857-62C4CB86009E}" type="slidenum">
              <a:rPr lang="es-HN" smtClean="0"/>
              <a:t>‹#›</a:t>
            </a:fld>
            <a:endParaRPr lang="es-HN"/>
          </a:p>
        </p:txBody>
      </p:sp>
      <p:pic>
        <p:nvPicPr>
          <p:cNvPr id="8" name="Imagen 7">
            <a:extLst>
              <a:ext uri="{FF2B5EF4-FFF2-40B4-BE49-F238E27FC236}">
                <a16:creationId xmlns:a16="http://schemas.microsoft.com/office/drawing/2014/main" id="{BE9509DF-EF7A-44B9-B693-ACAC30E13A00}"/>
              </a:ext>
            </a:extLst>
          </p:cNvPr>
          <p:cNvPicPr>
            <a:picLocks noChangeAspect="1"/>
          </p:cNvPicPr>
          <p:nvPr userDrawn="1"/>
        </p:nvPicPr>
        <p:blipFill rotWithShape="1">
          <a:blip r:embed="rId2"/>
          <a:srcRect l="26459" t="29297" r="36771" b="30729"/>
          <a:stretch/>
        </p:blipFill>
        <p:spPr>
          <a:xfrm>
            <a:off x="-4848" y="0"/>
            <a:ext cx="2842260" cy="2471880"/>
          </a:xfrm>
          <a:prstGeom prst="rect">
            <a:avLst/>
          </a:prstGeom>
        </p:spPr>
      </p:pic>
    </p:spTree>
    <p:extLst>
      <p:ext uri="{BB962C8B-B14F-4D97-AF65-F5344CB8AC3E}">
        <p14:creationId xmlns:p14="http://schemas.microsoft.com/office/powerpoint/2010/main" val="4183913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289AE97-90C8-47FA-BEEA-83AAB00E1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758DD305-75D7-40E7-8DB5-29BC92B46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HN" dirty="0"/>
          </a:p>
        </p:txBody>
      </p:sp>
      <p:sp>
        <p:nvSpPr>
          <p:cNvPr id="4" name="Marcador de fecha 3">
            <a:extLst>
              <a:ext uri="{FF2B5EF4-FFF2-40B4-BE49-F238E27FC236}">
                <a16:creationId xmlns:a16="http://schemas.microsoft.com/office/drawing/2014/main" id="{6827113C-1876-4127-919D-135799C35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9111A-DB08-4CCD-AA95-32E2022B3C69}" type="datetimeFigureOut">
              <a:rPr lang="es-HN" smtClean="0"/>
              <a:t>30/4/2024</a:t>
            </a:fld>
            <a:endParaRPr lang="es-HN"/>
          </a:p>
        </p:txBody>
      </p:sp>
      <p:sp>
        <p:nvSpPr>
          <p:cNvPr id="5" name="Marcador de pie de página 4">
            <a:extLst>
              <a:ext uri="{FF2B5EF4-FFF2-40B4-BE49-F238E27FC236}">
                <a16:creationId xmlns:a16="http://schemas.microsoft.com/office/drawing/2014/main" id="{4E0180FB-1C0F-41C5-BD62-97418AEE9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id="{40392DB0-071B-40C7-99F7-1CEF21AAA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563C4-B9D8-4589-A857-62C4CB86009E}" type="slidenum">
              <a:rPr lang="es-HN" smtClean="0"/>
              <a:t>‹#›</a:t>
            </a:fld>
            <a:endParaRPr lang="es-HN"/>
          </a:p>
        </p:txBody>
      </p:sp>
    </p:spTree>
    <p:extLst>
      <p:ext uri="{BB962C8B-B14F-4D97-AF65-F5344CB8AC3E}">
        <p14:creationId xmlns:p14="http://schemas.microsoft.com/office/powerpoint/2010/main" val="209863265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ch.hn/estadisticas-y-publicaciones-economicas/sector-externo/informes-y-publicaciones/resultado-de-encuesta-semestral-de-remesas-familiar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FF312-9EEE-4AE0-B7CC-D00A955F6C77}"/>
              </a:ext>
            </a:extLst>
          </p:cNvPr>
          <p:cNvSpPr>
            <a:spLocks noGrp="1"/>
          </p:cNvSpPr>
          <p:nvPr>
            <p:ph type="ctrTitle"/>
          </p:nvPr>
        </p:nvSpPr>
        <p:spPr>
          <a:xfrm>
            <a:off x="1004549" y="3078759"/>
            <a:ext cx="11009870" cy="1368351"/>
          </a:xfrm>
        </p:spPr>
        <p:txBody>
          <a:bodyPr>
            <a:normAutofit/>
          </a:bodyPr>
          <a:lstStyle/>
          <a:p>
            <a:r>
              <a:rPr lang="es-MX" sz="4800" b="1" dirty="0"/>
              <a:t>R</a:t>
            </a:r>
            <a:r>
              <a:rPr lang="es-HN" sz="4800" b="1" dirty="0" err="1"/>
              <a:t>emesas</a:t>
            </a:r>
            <a:r>
              <a:rPr lang="es-HN" sz="4800" b="1" dirty="0"/>
              <a:t> Familiares en Honduras</a:t>
            </a:r>
            <a:br>
              <a:rPr lang="es-HN" b="1" dirty="0"/>
            </a:br>
            <a:r>
              <a:rPr lang="es-HN" sz="3100" b="1" dirty="0"/>
              <a:t>2017-2024</a:t>
            </a:r>
          </a:p>
        </p:txBody>
      </p:sp>
      <p:sp>
        <p:nvSpPr>
          <p:cNvPr id="3" name="Subtítulo 2">
            <a:extLst>
              <a:ext uri="{FF2B5EF4-FFF2-40B4-BE49-F238E27FC236}">
                <a16:creationId xmlns:a16="http://schemas.microsoft.com/office/drawing/2014/main" id="{D67D42B6-468C-4F80-ADD3-21C62E61A0A3}"/>
              </a:ext>
            </a:extLst>
          </p:cNvPr>
          <p:cNvSpPr>
            <a:spLocks noGrp="1"/>
          </p:cNvSpPr>
          <p:nvPr>
            <p:ph type="subTitle" idx="1"/>
          </p:nvPr>
        </p:nvSpPr>
        <p:spPr>
          <a:xfrm>
            <a:off x="2235733" y="5262362"/>
            <a:ext cx="9778686" cy="1024137"/>
          </a:xfrm>
        </p:spPr>
        <p:txBody>
          <a:bodyPr>
            <a:normAutofit fontScale="85000" lnSpcReduction="20000"/>
          </a:bodyPr>
          <a:lstStyle/>
          <a:p>
            <a:pPr algn="r"/>
            <a:r>
              <a:rPr lang="es-MX" dirty="0"/>
              <a:t>Departamento de Investigación Económica</a:t>
            </a:r>
          </a:p>
          <a:p>
            <a:pPr algn="r"/>
            <a:r>
              <a:rPr lang="es-MX" dirty="0"/>
              <a:t>Subgerencia de Estudios Económicos</a:t>
            </a:r>
          </a:p>
          <a:p>
            <a:pPr algn="r"/>
            <a:r>
              <a:rPr lang="es-MX" dirty="0"/>
              <a:t>Banco Central de Honduras</a:t>
            </a:r>
            <a:endParaRPr lang="es-HN" dirty="0"/>
          </a:p>
        </p:txBody>
      </p:sp>
    </p:spTree>
    <p:extLst>
      <p:ext uri="{BB962C8B-B14F-4D97-AF65-F5344CB8AC3E}">
        <p14:creationId xmlns:p14="http://schemas.microsoft.com/office/powerpoint/2010/main" val="1600262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2186939" y="681037"/>
            <a:ext cx="7818121" cy="759214"/>
          </a:xfrm>
        </p:spPr>
        <p:txBody>
          <a:bodyPr>
            <a:normAutofit fontScale="90000"/>
          </a:bodyPr>
          <a:lstStyle/>
          <a:p>
            <a:r>
              <a:rPr lang="es-MX" b="1" i="0" dirty="0">
                <a:solidFill>
                  <a:srgbClr val="222222"/>
                </a:solidFill>
                <a:effectLst/>
                <a:latin typeface="Source Sans Pro" panose="020B0503030403020204" pitchFamily="34" charset="0"/>
              </a:rPr>
              <a:t>Depuración de Archivos de Texto</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a:xfrm>
            <a:off x="838200" y="1530220"/>
            <a:ext cx="10515600" cy="4646743"/>
          </a:xfrm>
        </p:spPr>
        <p:txBody>
          <a:bodyPr>
            <a:normAutofit fontScale="77500" lnSpcReduction="20000"/>
          </a:bodyPr>
          <a:lstStyle/>
          <a:p>
            <a:r>
              <a:rPr lang="es-MX" dirty="0">
                <a:solidFill>
                  <a:schemeClr val="tx1"/>
                </a:solidFill>
              </a:rPr>
              <a:t>Consultas a archivos en formato de texto (.</a:t>
            </a:r>
            <a:r>
              <a:rPr lang="es-MX" dirty="0" err="1">
                <a:solidFill>
                  <a:schemeClr val="tx1"/>
                </a:solidFill>
              </a:rPr>
              <a:t>csv</a:t>
            </a:r>
            <a:r>
              <a:rPr lang="es-MX" dirty="0">
                <a:solidFill>
                  <a:schemeClr val="tx1"/>
                </a:solidFill>
              </a:rPr>
              <a:t>) generados desde BALCAM.</a:t>
            </a:r>
          </a:p>
          <a:p>
            <a:r>
              <a:rPr lang="es-MX" dirty="0">
                <a:solidFill>
                  <a:schemeClr val="tx1"/>
                </a:solidFill>
              </a:rPr>
              <a:t>Unir archivos de texto mensuales en un solo archivo con formato .</a:t>
            </a:r>
            <a:r>
              <a:rPr lang="es-MX" dirty="0" err="1">
                <a:solidFill>
                  <a:schemeClr val="tx1"/>
                </a:solidFill>
              </a:rPr>
              <a:t>csv</a:t>
            </a:r>
            <a:r>
              <a:rPr lang="es-MX" dirty="0">
                <a:solidFill>
                  <a:schemeClr val="tx1"/>
                </a:solidFill>
              </a:rPr>
              <a:t>, con un procedimiento en Julia:</a:t>
            </a:r>
          </a:p>
          <a:p>
            <a:pPr marL="0" indent="0">
              <a:buNone/>
            </a:pPr>
            <a:endParaRPr lang="es-MX" dirty="0">
              <a:solidFill>
                <a:schemeClr val="tx1"/>
              </a:solidFill>
            </a:endParaRPr>
          </a:p>
          <a:p>
            <a:pPr marL="514350" indent="-514350">
              <a:buFont typeface="+mj-lt"/>
              <a:buAutoNum type="arabicPeriod"/>
            </a:pPr>
            <a:r>
              <a:rPr lang="es-MX" dirty="0">
                <a:solidFill>
                  <a:schemeClr val="tx1"/>
                </a:solidFill>
              </a:rPr>
              <a:t>Integrar cada archivo .</a:t>
            </a:r>
            <a:r>
              <a:rPr lang="es-MX" dirty="0" err="1">
                <a:solidFill>
                  <a:schemeClr val="tx1"/>
                </a:solidFill>
              </a:rPr>
              <a:t>csv</a:t>
            </a:r>
            <a:r>
              <a:rPr lang="es-MX" dirty="0">
                <a:solidFill>
                  <a:schemeClr val="tx1"/>
                </a:solidFill>
              </a:rPr>
              <a:t> en un </a:t>
            </a:r>
            <a:r>
              <a:rPr lang="es-MX" dirty="0" err="1">
                <a:solidFill>
                  <a:schemeClr val="tx1"/>
                </a:solidFill>
              </a:rPr>
              <a:t>data.frame</a:t>
            </a:r>
            <a:r>
              <a:rPr lang="es-MX" dirty="0">
                <a:solidFill>
                  <a:schemeClr val="tx1"/>
                </a:solidFill>
              </a:rPr>
              <a:t> por cada año.</a:t>
            </a:r>
          </a:p>
          <a:p>
            <a:pPr marL="514350" indent="-514350">
              <a:buFont typeface="+mj-lt"/>
              <a:buAutoNum type="arabicPeriod"/>
            </a:pPr>
            <a:r>
              <a:rPr lang="es-MX" dirty="0">
                <a:solidFill>
                  <a:schemeClr val="tx1"/>
                </a:solidFill>
              </a:rPr>
              <a:t>Consolidar los datos anuales en un solo archivo y agregar campos (departamento, municipio, etc.).</a:t>
            </a:r>
          </a:p>
          <a:p>
            <a:pPr marL="514350" indent="-514350">
              <a:buFont typeface="+mj-lt"/>
              <a:buAutoNum type="arabicPeriod"/>
            </a:pPr>
            <a:endParaRPr lang="es-MX" dirty="0">
              <a:solidFill>
                <a:schemeClr val="tx1"/>
              </a:solidFill>
            </a:endParaRPr>
          </a:p>
          <a:p>
            <a:r>
              <a:rPr lang="es-MX" dirty="0">
                <a:solidFill>
                  <a:schemeClr val="tx1"/>
                </a:solidFill>
              </a:rPr>
              <a:t>Campo “Identificación”, permitiría obtener el Departamento y Municipio de nacimiento.</a:t>
            </a:r>
          </a:p>
          <a:p>
            <a:r>
              <a:rPr lang="es-MX" dirty="0">
                <a:solidFill>
                  <a:schemeClr val="tx1"/>
                </a:solidFill>
              </a:rPr>
              <a:t>Información desde enero 2017 hasta diciembre 2023.</a:t>
            </a:r>
          </a:p>
          <a:p>
            <a:r>
              <a:rPr lang="es-MX" dirty="0">
                <a:solidFill>
                  <a:schemeClr val="tx1"/>
                </a:solidFill>
              </a:rPr>
              <a:t>En años previos a 2017, muchas transacciones en forma consolidada, por lo que no es factible el análisis utilizando el número de identidad.</a:t>
            </a:r>
            <a:endParaRPr lang="es-HN" dirty="0">
              <a:solidFill>
                <a:schemeClr val="tx1"/>
              </a:solidFill>
            </a:endParaRPr>
          </a:p>
        </p:txBody>
      </p:sp>
    </p:spTree>
    <p:extLst>
      <p:ext uri="{BB962C8B-B14F-4D97-AF65-F5344CB8AC3E}">
        <p14:creationId xmlns:p14="http://schemas.microsoft.com/office/powerpoint/2010/main" val="23616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4688865" y="771006"/>
            <a:ext cx="2814269" cy="759214"/>
          </a:xfrm>
        </p:spPr>
        <p:txBody>
          <a:bodyPr>
            <a:normAutofit/>
          </a:bodyPr>
          <a:lstStyle/>
          <a:p>
            <a:r>
              <a:rPr lang="es-MX" b="1" i="0" dirty="0">
                <a:solidFill>
                  <a:srgbClr val="222222"/>
                </a:solidFill>
                <a:effectLst/>
                <a:latin typeface="Source Sans Pro" panose="020B0503030403020204" pitchFamily="34" charset="0"/>
              </a:rPr>
              <a:t>Personas</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a:xfrm>
            <a:off x="838200" y="1530220"/>
            <a:ext cx="10515600" cy="4646743"/>
          </a:xfrm>
        </p:spPr>
        <p:txBody>
          <a:bodyPr>
            <a:normAutofit/>
          </a:bodyPr>
          <a:lstStyle/>
          <a:p>
            <a:r>
              <a:rPr lang="es-MX" dirty="0">
                <a:solidFill>
                  <a:schemeClr val="tx1"/>
                </a:solidFill>
              </a:rPr>
              <a:t>Datos a nivel de personas, agrupando por número de identidad y obteniendo información sobre departamento y municipio de nacimiento.</a:t>
            </a:r>
          </a:p>
          <a:p>
            <a:r>
              <a:rPr lang="es-MX" dirty="0">
                <a:solidFill>
                  <a:schemeClr val="tx1"/>
                </a:solidFill>
              </a:rPr>
              <a:t>Solamente se podía obtener estadística a nivel de transacciones.</a:t>
            </a:r>
          </a:p>
          <a:p>
            <a:r>
              <a:rPr lang="es-MX" dirty="0">
                <a:solidFill>
                  <a:schemeClr val="tx1"/>
                </a:solidFill>
              </a:rPr>
              <a:t>Alto desplazamiento desde el resto de los departamentos hacia Cortés y Francisco Morazán (correlacionado con los municipios principales, Distrito Central y San Pedro Sula.</a:t>
            </a:r>
            <a:endParaRPr lang="es-HN" dirty="0">
              <a:solidFill>
                <a:schemeClr val="tx1"/>
              </a:solidFill>
            </a:endParaRPr>
          </a:p>
        </p:txBody>
      </p:sp>
    </p:spTree>
    <p:extLst>
      <p:ext uri="{BB962C8B-B14F-4D97-AF65-F5344CB8AC3E}">
        <p14:creationId xmlns:p14="http://schemas.microsoft.com/office/powerpoint/2010/main" val="377453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1329845" y="625152"/>
            <a:ext cx="9532310" cy="1225647"/>
          </a:xfrm>
        </p:spPr>
        <p:txBody>
          <a:bodyPr>
            <a:normAutofit fontScale="90000"/>
          </a:bodyPr>
          <a:lstStyle/>
          <a:p>
            <a:r>
              <a:rPr lang="es-MX" b="1" i="0" dirty="0">
                <a:solidFill>
                  <a:srgbClr val="222222"/>
                </a:solidFill>
                <a:effectLst/>
                <a:latin typeface="Source Sans Pro" panose="020B0503030403020204" pitchFamily="34" charset="0"/>
              </a:rPr>
              <a:t>Departamento de Transacción vs. Departamento de Nacimiento</a:t>
            </a:r>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a:xfrm>
            <a:off x="838200" y="1766824"/>
            <a:ext cx="2343539" cy="4766310"/>
          </a:xfrm>
        </p:spPr>
        <p:txBody>
          <a:bodyPr>
            <a:normAutofit/>
          </a:bodyPr>
          <a:lstStyle/>
          <a:p>
            <a:r>
              <a:rPr lang="es-MX" sz="2000" dirty="0">
                <a:solidFill>
                  <a:schemeClr val="tx1"/>
                </a:solidFill>
              </a:rPr>
              <a:t>Desplazamiento hacia los departamentos donde se ubican las dos ciudades principales de Honduras (municipios de Distrito Central y San Pedro Sula) para gestionar el cobro de remesas.</a:t>
            </a:r>
            <a:endParaRPr lang="es-HN" sz="2000" dirty="0">
              <a:solidFill>
                <a:schemeClr val="tx1"/>
              </a:solidFill>
            </a:endParaRPr>
          </a:p>
        </p:txBody>
      </p:sp>
      <p:pic>
        <p:nvPicPr>
          <p:cNvPr id="5" name="Picture 4">
            <a:extLst>
              <a:ext uri="{FF2B5EF4-FFF2-40B4-BE49-F238E27FC236}">
                <a16:creationId xmlns:a16="http://schemas.microsoft.com/office/drawing/2014/main" id="{64A99C9B-E31F-4585-A069-53312010F4BA}"/>
              </a:ext>
            </a:extLst>
          </p:cNvPr>
          <p:cNvPicPr>
            <a:picLocks noChangeAspect="1"/>
          </p:cNvPicPr>
          <p:nvPr/>
        </p:nvPicPr>
        <p:blipFill>
          <a:blip r:embed="rId2"/>
          <a:stretch>
            <a:fillRect/>
          </a:stretch>
        </p:blipFill>
        <p:spPr>
          <a:xfrm>
            <a:off x="3673384" y="1766824"/>
            <a:ext cx="7458075" cy="4766310"/>
          </a:xfrm>
          <a:prstGeom prst="rect">
            <a:avLst/>
          </a:prstGeom>
        </p:spPr>
      </p:pic>
    </p:spTree>
    <p:extLst>
      <p:ext uri="{BB962C8B-B14F-4D97-AF65-F5344CB8AC3E}">
        <p14:creationId xmlns:p14="http://schemas.microsoft.com/office/powerpoint/2010/main" val="354046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2186939" y="681037"/>
            <a:ext cx="7818121" cy="759214"/>
          </a:xfrm>
        </p:spPr>
        <p:txBody>
          <a:bodyPr>
            <a:normAutofit fontScale="90000"/>
          </a:bodyPr>
          <a:lstStyle/>
          <a:p>
            <a:r>
              <a:rPr lang="es-MX" b="1" i="0" dirty="0">
                <a:solidFill>
                  <a:srgbClr val="222222"/>
                </a:solidFill>
                <a:effectLst/>
                <a:latin typeface="Source Sans Pro" panose="020B0503030403020204" pitchFamily="34" charset="0"/>
              </a:rPr>
              <a:t>Distribución de Personas, por Año</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a:xfrm>
            <a:off x="838200" y="1530220"/>
            <a:ext cx="10515600" cy="4646743"/>
          </a:xfrm>
        </p:spPr>
        <p:txBody>
          <a:bodyPr>
            <a:normAutofit/>
          </a:bodyPr>
          <a:lstStyle/>
          <a:p>
            <a:r>
              <a:rPr lang="es-MX" dirty="0">
                <a:solidFill>
                  <a:schemeClr val="tx1"/>
                </a:solidFill>
              </a:rPr>
              <a:t>El crecimiento del número de beneficiarios durante los años en estudio fue cercano al 10% en todos los años (con excepción de 2020).</a:t>
            </a:r>
          </a:p>
          <a:p>
            <a:r>
              <a:rPr lang="es-MX" dirty="0">
                <a:solidFill>
                  <a:schemeClr val="tx1"/>
                </a:solidFill>
              </a:rPr>
              <a:t>Durante 2021, el crecimiento en los montos fue mayor al del crecimiento en el número de personas, lo que implica que en promedio se aumentaron los montos recibidos por persona durante ese año.</a:t>
            </a:r>
          </a:p>
          <a:p>
            <a:r>
              <a:rPr lang="es-MX" dirty="0">
                <a:solidFill>
                  <a:schemeClr val="tx1"/>
                </a:solidFill>
              </a:rPr>
              <a:t>Cerca de cuatro (4) millones de personas han cobrado remesas durante 2017-2022; este dato no se obtuvo por suma de personas por año, sino contando el número de personas distintas beneficiarias en estos años.</a:t>
            </a:r>
            <a:endParaRPr lang="es-HN" dirty="0">
              <a:solidFill>
                <a:schemeClr val="tx1"/>
              </a:solidFill>
            </a:endParaRPr>
          </a:p>
        </p:txBody>
      </p:sp>
    </p:spTree>
    <p:extLst>
      <p:ext uri="{BB962C8B-B14F-4D97-AF65-F5344CB8AC3E}">
        <p14:creationId xmlns:p14="http://schemas.microsoft.com/office/powerpoint/2010/main" val="51707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3279943" y="780239"/>
            <a:ext cx="5632114" cy="759214"/>
          </a:xfrm>
        </p:spPr>
        <p:txBody>
          <a:bodyPr>
            <a:normAutofit/>
          </a:bodyPr>
          <a:lstStyle/>
          <a:p>
            <a:r>
              <a:rPr lang="es-MX" b="1" i="0" dirty="0">
                <a:solidFill>
                  <a:srgbClr val="222222"/>
                </a:solidFill>
                <a:effectLst/>
                <a:latin typeface="Source Sans Pro" panose="020B0503030403020204" pitchFamily="34" charset="0"/>
              </a:rPr>
              <a:t>Periodicidad de Envío</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a:xfrm>
            <a:off x="838200" y="1530220"/>
            <a:ext cx="10515600" cy="4646743"/>
          </a:xfrm>
        </p:spPr>
        <p:txBody>
          <a:bodyPr>
            <a:normAutofit/>
          </a:bodyPr>
          <a:lstStyle/>
          <a:p>
            <a:r>
              <a:rPr lang="es-MX" dirty="0">
                <a:solidFill>
                  <a:schemeClr val="tx1"/>
                </a:solidFill>
              </a:rPr>
              <a:t>En la última encuesta semestral de remesas familiares, las consultas sugieren que más del 50% de los envíos de remesas se realizan con una frecuencia mensual con un monto promedio cercano a los USD500.00. Esto puede contrastarse con la información de la base de datos, ver siguientes dos gráficos.</a:t>
            </a:r>
          </a:p>
          <a:p>
            <a:r>
              <a:rPr lang="es-MX" dirty="0">
                <a:solidFill>
                  <a:schemeClr val="tx1"/>
                </a:solidFill>
              </a:rPr>
              <a:t>En cuanto a la distribución de montos recibidos por mes, predominan los valores múltiplos de 50, siendo los montos menores a USD250.00 los más representativos.</a:t>
            </a:r>
            <a:endParaRPr lang="es-HN" dirty="0">
              <a:solidFill>
                <a:schemeClr val="tx1"/>
              </a:solidFill>
            </a:endParaRPr>
          </a:p>
        </p:txBody>
      </p:sp>
    </p:spTree>
    <p:extLst>
      <p:ext uri="{BB962C8B-B14F-4D97-AF65-F5344CB8AC3E}">
        <p14:creationId xmlns:p14="http://schemas.microsoft.com/office/powerpoint/2010/main" val="220902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3279942" y="624768"/>
            <a:ext cx="5632114" cy="759214"/>
          </a:xfrm>
        </p:spPr>
        <p:txBody>
          <a:bodyPr>
            <a:normAutofit/>
          </a:bodyPr>
          <a:lstStyle/>
          <a:p>
            <a:r>
              <a:rPr lang="es-MX" b="1" i="0" dirty="0">
                <a:solidFill>
                  <a:srgbClr val="222222"/>
                </a:solidFill>
                <a:effectLst/>
                <a:latin typeface="Source Sans Pro" panose="020B0503030403020204" pitchFamily="34" charset="0"/>
              </a:rPr>
              <a:t>Periodicidad de Envío</a:t>
            </a:r>
            <a:endParaRPr lang="es-HN" dirty="0"/>
          </a:p>
        </p:txBody>
      </p:sp>
      <p:pic>
        <p:nvPicPr>
          <p:cNvPr id="7" name="Picture 6">
            <a:extLst>
              <a:ext uri="{FF2B5EF4-FFF2-40B4-BE49-F238E27FC236}">
                <a16:creationId xmlns:a16="http://schemas.microsoft.com/office/drawing/2014/main" id="{EC6ACDDD-FDB7-405C-A9AA-DF61A836F783}"/>
              </a:ext>
            </a:extLst>
          </p:cNvPr>
          <p:cNvPicPr>
            <a:picLocks noChangeAspect="1"/>
          </p:cNvPicPr>
          <p:nvPr/>
        </p:nvPicPr>
        <p:blipFill>
          <a:blip r:embed="rId2"/>
          <a:stretch>
            <a:fillRect/>
          </a:stretch>
        </p:blipFill>
        <p:spPr>
          <a:xfrm>
            <a:off x="1742122" y="1383982"/>
            <a:ext cx="8707755" cy="5474018"/>
          </a:xfrm>
          <a:prstGeom prst="rect">
            <a:avLst/>
          </a:prstGeom>
        </p:spPr>
      </p:pic>
    </p:spTree>
    <p:extLst>
      <p:ext uri="{BB962C8B-B14F-4D97-AF65-F5344CB8AC3E}">
        <p14:creationId xmlns:p14="http://schemas.microsoft.com/office/powerpoint/2010/main" val="370853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3279942" y="624768"/>
            <a:ext cx="5632114" cy="759214"/>
          </a:xfrm>
        </p:spPr>
        <p:txBody>
          <a:bodyPr>
            <a:normAutofit/>
          </a:bodyPr>
          <a:lstStyle/>
          <a:p>
            <a:r>
              <a:rPr lang="es-MX" b="1" i="0" dirty="0">
                <a:solidFill>
                  <a:srgbClr val="222222"/>
                </a:solidFill>
                <a:effectLst/>
                <a:latin typeface="Source Sans Pro" panose="020B0503030403020204" pitchFamily="34" charset="0"/>
              </a:rPr>
              <a:t>Periodicidad de Envío</a:t>
            </a:r>
            <a:endParaRPr lang="es-HN" dirty="0"/>
          </a:p>
        </p:txBody>
      </p:sp>
      <p:pic>
        <p:nvPicPr>
          <p:cNvPr id="4" name="Picture 3">
            <a:extLst>
              <a:ext uri="{FF2B5EF4-FFF2-40B4-BE49-F238E27FC236}">
                <a16:creationId xmlns:a16="http://schemas.microsoft.com/office/drawing/2014/main" id="{4591A07B-927E-4E09-8D42-004194496572}"/>
              </a:ext>
            </a:extLst>
          </p:cNvPr>
          <p:cNvPicPr>
            <a:picLocks noChangeAspect="1"/>
          </p:cNvPicPr>
          <p:nvPr/>
        </p:nvPicPr>
        <p:blipFill>
          <a:blip r:embed="rId2"/>
          <a:stretch>
            <a:fillRect/>
          </a:stretch>
        </p:blipFill>
        <p:spPr>
          <a:xfrm>
            <a:off x="2062399" y="1383982"/>
            <a:ext cx="8067199" cy="5144929"/>
          </a:xfrm>
          <a:prstGeom prst="rect">
            <a:avLst/>
          </a:prstGeom>
        </p:spPr>
      </p:pic>
    </p:spTree>
    <p:extLst>
      <p:ext uri="{BB962C8B-B14F-4D97-AF65-F5344CB8AC3E}">
        <p14:creationId xmlns:p14="http://schemas.microsoft.com/office/powerpoint/2010/main" val="420247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4320967" y="771006"/>
            <a:ext cx="3550065" cy="759214"/>
          </a:xfrm>
        </p:spPr>
        <p:txBody>
          <a:bodyPr>
            <a:normAutofit/>
          </a:bodyPr>
          <a:lstStyle/>
          <a:p>
            <a:r>
              <a:rPr lang="es-MX" b="1" i="0" dirty="0">
                <a:solidFill>
                  <a:srgbClr val="222222"/>
                </a:solidFill>
                <a:effectLst/>
                <a:latin typeface="Source Sans Pro" panose="020B0503030403020204" pitchFamily="34" charset="0"/>
              </a:rPr>
              <a:t>Conclusiones</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a:xfrm>
            <a:off x="838200" y="1530220"/>
            <a:ext cx="10515600" cy="4646743"/>
          </a:xfrm>
        </p:spPr>
        <p:txBody>
          <a:bodyPr>
            <a:normAutofit fontScale="77500" lnSpcReduction="20000"/>
          </a:bodyPr>
          <a:lstStyle/>
          <a:p>
            <a:r>
              <a:rPr lang="es-MX" dirty="0">
                <a:solidFill>
                  <a:schemeClr val="tx1"/>
                </a:solidFill>
              </a:rPr>
              <a:t>Datos con mayor nivel de detalle y precisión que los generados por las encuestas, siendo de mucha utilidad el contraste de los generados mediante muestra con los obtenidos con la información presentada en este informe.</a:t>
            </a:r>
          </a:p>
          <a:p>
            <a:r>
              <a:rPr lang="es-MX" dirty="0">
                <a:solidFill>
                  <a:schemeClr val="tx1"/>
                </a:solidFill>
              </a:rPr>
              <a:t>La recepción de remesas (tanto en montos, número de transacciones y personas) se concentra en los departamentos con mayor densidad poblacional (Francisco Morazán y Cortés).</a:t>
            </a:r>
          </a:p>
          <a:p>
            <a:r>
              <a:rPr lang="es-MX" dirty="0">
                <a:solidFill>
                  <a:schemeClr val="tx1"/>
                </a:solidFill>
              </a:rPr>
              <a:t>En cuanto a los departamentos en los que se cobran las remesas, también se muestra una concentración en Francisco Morazán </a:t>
            </a:r>
            <a:r>
              <a:rPr lang="es-MX">
                <a:solidFill>
                  <a:schemeClr val="tx1"/>
                </a:solidFill>
              </a:rPr>
              <a:t>y Cortés… migración </a:t>
            </a:r>
            <a:r>
              <a:rPr lang="es-MX" dirty="0">
                <a:solidFill>
                  <a:schemeClr val="tx1"/>
                </a:solidFill>
              </a:rPr>
              <a:t>que se da de los departamentos con menor creación de empleo hacia los que concentran las principales empresas? (sector público en el caso de Francisco Morazán e industrial en Cortés).</a:t>
            </a:r>
          </a:p>
          <a:p>
            <a:r>
              <a:rPr lang="es-MX" dirty="0">
                <a:solidFill>
                  <a:schemeClr val="tx1"/>
                </a:solidFill>
              </a:rPr>
              <a:t>La mayoría de las personas reciben remesas entre 1 y 4 meses al año, representando un porcentaje menor al 10% las que reciben durante los 12 meses;</a:t>
            </a:r>
          </a:p>
          <a:p>
            <a:r>
              <a:rPr lang="es-MX" dirty="0">
                <a:solidFill>
                  <a:schemeClr val="tx1"/>
                </a:solidFill>
              </a:rPr>
              <a:t>Respecto a montos por mes, la mayoría se concentra en valores menores a USD250.00.</a:t>
            </a:r>
            <a:endParaRPr lang="es-HN" dirty="0">
              <a:solidFill>
                <a:schemeClr val="tx1"/>
              </a:solidFill>
            </a:endParaRPr>
          </a:p>
        </p:txBody>
      </p:sp>
    </p:spTree>
    <p:extLst>
      <p:ext uri="{BB962C8B-B14F-4D97-AF65-F5344CB8AC3E}">
        <p14:creationId xmlns:p14="http://schemas.microsoft.com/office/powerpoint/2010/main" val="301454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11C04C-A06F-421C-98EB-382566AC617A}"/>
              </a:ext>
            </a:extLst>
          </p:cNvPr>
          <p:cNvSpPr txBox="1">
            <a:spLocks noGrp="1"/>
          </p:cNvSpPr>
          <p:nvPr>
            <p:ph type="title"/>
          </p:nvPr>
        </p:nvSpPr>
        <p:spPr>
          <a:xfrm>
            <a:off x="4144161" y="88702"/>
            <a:ext cx="3903677" cy="733419"/>
          </a:xfrm>
          <a:prstGeom prst="rect">
            <a:avLst/>
          </a:prstGeom>
        </p:spPr>
        <p:txBody>
          <a:bodyPr vert="horz" lIns="91440" tIns="45720" rIns="91440" bIns="45720" rtlCol="0" anchor="ctr">
            <a:normAutofit/>
          </a:bodyPr>
          <a:lstStyle/>
          <a:p>
            <a:pPr algn="ctr"/>
            <a:r>
              <a:rPr lang="es-MX" sz="3100" b="1" dirty="0"/>
              <a:t>Remesas en CARD</a:t>
            </a:r>
            <a:endParaRPr lang="es-HN" sz="2700" b="1" dirty="0"/>
          </a:p>
        </p:txBody>
      </p:sp>
      <p:sp>
        <p:nvSpPr>
          <p:cNvPr id="15" name="Rectángulo 14">
            <a:extLst>
              <a:ext uri="{FF2B5EF4-FFF2-40B4-BE49-F238E27FC236}">
                <a16:creationId xmlns:a16="http://schemas.microsoft.com/office/drawing/2014/main" id="{72AE95AF-DA09-4E1E-B98B-17FD2B07B55D}"/>
              </a:ext>
            </a:extLst>
          </p:cNvPr>
          <p:cNvSpPr/>
          <p:nvPr/>
        </p:nvSpPr>
        <p:spPr>
          <a:xfrm>
            <a:off x="11316749" y="1788894"/>
            <a:ext cx="394282"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7" name="Picture 6">
            <a:extLst>
              <a:ext uri="{FF2B5EF4-FFF2-40B4-BE49-F238E27FC236}">
                <a16:creationId xmlns:a16="http://schemas.microsoft.com/office/drawing/2014/main" id="{5BEB4792-A52A-44AA-9445-5AC423B7F9DC}"/>
              </a:ext>
            </a:extLst>
          </p:cNvPr>
          <p:cNvPicPr>
            <a:picLocks noChangeAspect="1"/>
          </p:cNvPicPr>
          <p:nvPr/>
        </p:nvPicPr>
        <p:blipFill>
          <a:blip r:embed="rId2"/>
          <a:stretch>
            <a:fillRect/>
          </a:stretch>
        </p:blipFill>
        <p:spPr>
          <a:xfrm>
            <a:off x="1245869" y="822121"/>
            <a:ext cx="9700260" cy="5189220"/>
          </a:xfrm>
          <a:prstGeom prst="rect">
            <a:avLst/>
          </a:prstGeom>
        </p:spPr>
      </p:pic>
    </p:spTree>
    <p:extLst>
      <p:ext uri="{BB962C8B-B14F-4D97-AF65-F5344CB8AC3E}">
        <p14:creationId xmlns:p14="http://schemas.microsoft.com/office/powerpoint/2010/main" val="264082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11C04C-A06F-421C-98EB-382566AC617A}"/>
              </a:ext>
            </a:extLst>
          </p:cNvPr>
          <p:cNvSpPr txBox="1">
            <a:spLocks noGrp="1"/>
          </p:cNvSpPr>
          <p:nvPr>
            <p:ph type="title"/>
          </p:nvPr>
        </p:nvSpPr>
        <p:spPr>
          <a:xfrm>
            <a:off x="4144161" y="88702"/>
            <a:ext cx="3903677" cy="733419"/>
          </a:xfrm>
          <a:prstGeom prst="rect">
            <a:avLst/>
          </a:prstGeom>
        </p:spPr>
        <p:txBody>
          <a:bodyPr vert="horz" lIns="91440" tIns="45720" rIns="91440" bIns="45720" rtlCol="0" anchor="ctr">
            <a:normAutofit/>
          </a:bodyPr>
          <a:lstStyle/>
          <a:p>
            <a:pPr algn="ctr"/>
            <a:r>
              <a:rPr lang="es-MX" sz="3100" b="1" dirty="0"/>
              <a:t>Remesas en CARD</a:t>
            </a:r>
            <a:endParaRPr lang="es-HN" sz="2700" b="1" dirty="0"/>
          </a:p>
        </p:txBody>
      </p:sp>
      <p:sp>
        <p:nvSpPr>
          <p:cNvPr id="15" name="Rectángulo 14">
            <a:extLst>
              <a:ext uri="{FF2B5EF4-FFF2-40B4-BE49-F238E27FC236}">
                <a16:creationId xmlns:a16="http://schemas.microsoft.com/office/drawing/2014/main" id="{72AE95AF-DA09-4E1E-B98B-17FD2B07B55D}"/>
              </a:ext>
            </a:extLst>
          </p:cNvPr>
          <p:cNvSpPr/>
          <p:nvPr/>
        </p:nvSpPr>
        <p:spPr>
          <a:xfrm>
            <a:off x="11316749" y="1788894"/>
            <a:ext cx="394282"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3" name="Picture 2">
            <a:extLst>
              <a:ext uri="{FF2B5EF4-FFF2-40B4-BE49-F238E27FC236}">
                <a16:creationId xmlns:a16="http://schemas.microsoft.com/office/drawing/2014/main" id="{A2250206-6568-4E38-A7CC-471DD6C28FAF}"/>
              </a:ext>
            </a:extLst>
          </p:cNvPr>
          <p:cNvPicPr>
            <a:picLocks noChangeAspect="1"/>
          </p:cNvPicPr>
          <p:nvPr/>
        </p:nvPicPr>
        <p:blipFill>
          <a:blip r:embed="rId2"/>
          <a:stretch>
            <a:fillRect/>
          </a:stretch>
        </p:blipFill>
        <p:spPr>
          <a:xfrm>
            <a:off x="1158239" y="822121"/>
            <a:ext cx="9875520" cy="5463540"/>
          </a:xfrm>
          <a:prstGeom prst="rect">
            <a:avLst/>
          </a:prstGeom>
        </p:spPr>
      </p:pic>
    </p:spTree>
    <p:extLst>
      <p:ext uri="{BB962C8B-B14F-4D97-AF65-F5344CB8AC3E}">
        <p14:creationId xmlns:p14="http://schemas.microsoft.com/office/powerpoint/2010/main" val="4688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11C04C-A06F-421C-98EB-382566AC617A}"/>
              </a:ext>
            </a:extLst>
          </p:cNvPr>
          <p:cNvSpPr txBox="1">
            <a:spLocks noGrp="1"/>
          </p:cNvSpPr>
          <p:nvPr>
            <p:ph type="title"/>
          </p:nvPr>
        </p:nvSpPr>
        <p:spPr>
          <a:xfrm>
            <a:off x="2583707" y="88702"/>
            <a:ext cx="7024582" cy="733419"/>
          </a:xfrm>
          <a:prstGeom prst="rect">
            <a:avLst/>
          </a:prstGeom>
        </p:spPr>
        <p:txBody>
          <a:bodyPr vert="horz" lIns="91440" tIns="45720" rIns="91440" bIns="45720" rtlCol="0" anchor="ctr">
            <a:normAutofit fontScale="90000"/>
          </a:bodyPr>
          <a:lstStyle/>
          <a:p>
            <a:pPr algn="ctr"/>
            <a:r>
              <a:rPr lang="es-MX" sz="3100" b="1" dirty="0"/>
              <a:t>Evolución Histórica de las Remesas Familiares en Honduras</a:t>
            </a:r>
            <a:endParaRPr lang="es-HN" sz="2700" b="1" dirty="0"/>
          </a:p>
        </p:txBody>
      </p:sp>
      <p:sp>
        <p:nvSpPr>
          <p:cNvPr id="15" name="Rectángulo 14">
            <a:extLst>
              <a:ext uri="{FF2B5EF4-FFF2-40B4-BE49-F238E27FC236}">
                <a16:creationId xmlns:a16="http://schemas.microsoft.com/office/drawing/2014/main" id="{72AE95AF-DA09-4E1E-B98B-17FD2B07B55D}"/>
              </a:ext>
            </a:extLst>
          </p:cNvPr>
          <p:cNvSpPr/>
          <p:nvPr/>
        </p:nvSpPr>
        <p:spPr>
          <a:xfrm>
            <a:off x="11316749" y="1788894"/>
            <a:ext cx="394282"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7" name="Picture 6">
            <a:extLst>
              <a:ext uri="{FF2B5EF4-FFF2-40B4-BE49-F238E27FC236}">
                <a16:creationId xmlns:a16="http://schemas.microsoft.com/office/drawing/2014/main" id="{D031E35D-15C2-4466-899C-67B58C6E249F}"/>
              </a:ext>
            </a:extLst>
          </p:cNvPr>
          <p:cNvPicPr>
            <a:picLocks noChangeAspect="1"/>
          </p:cNvPicPr>
          <p:nvPr/>
        </p:nvPicPr>
        <p:blipFill>
          <a:blip r:embed="rId2"/>
          <a:stretch>
            <a:fillRect/>
          </a:stretch>
        </p:blipFill>
        <p:spPr>
          <a:xfrm>
            <a:off x="1252535" y="822121"/>
            <a:ext cx="9686925" cy="5543550"/>
          </a:xfrm>
          <a:prstGeom prst="rect">
            <a:avLst/>
          </a:prstGeom>
        </p:spPr>
      </p:pic>
    </p:spTree>
    <p:extLst>
      <p:ext uri="{BB962C8B-B14F-4D97-AF65-F5344CB8AC3E}">
        <p14:creationId xmlns:p14="http://schemas.microsoft.com/office/powerpoint/2010/main" val="270281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11C04C-A06F-421C-98EB-382566AC617A}"/>
              </a:ext>
            </a:extLst>
          </p:cNvPr>
          <p:cNvSpPr txBox="1">
            <a:spLocks noGrp="1"/>
          </p:cNvSpPr>
          <p:nvPr>
            <p:ph type="title"/>
          </p:nvPr>
        </p:nvSpPr>
        <p:spPr>
          <a:xfrm>
            <a:off x="2583707" y="88702"/>
            <a:ext cx="7024582" cy="733419"/>
          </a:xfrm>
          <a:prstGeom prst="rect">
            <a:avLst/>
          </a:prstGeom>
        </p:spPr>
        <p:txBody>
          <a:bodyPr vert="horz" lIns="91440" tIns="45720" rIns="91440" bIns="45720" rtlCol="0" anchor="ctr">
            <a:normAutofit fontScale="90000"/>
          </a:bodyPr>
          <a:lstStyle/>
          <a:p>
            <a:pPr algn="ctr"/>
            <a:r>
              <a:rPr lang="es-MX" sz="3100" b="1" dirty="0"/>
              <a:t>Evolución Histórica de las Remesas Familiares en Honduras</a:t>
            </a:r>
            <a:endParaRPr lang="es-HN" sz="2700" b="1" dirty="0"/>
          </a:p>
        </p:txBody>
      </p:sp>
      <p:sp>
        <p:nvSpPr>
          <p:cNvPr id="15" name="Rectángulo 14">
            <a:extLst>
              <a:ext uri="{FF2B5EF4-FFF2-40B4-BE49-F238E27FC236}">
                <a16:creationId xmlns:a16="http://schemas.microsoft.com/office/drawing/2014/main" id="{72AE95AF-DA09-4E1E-B98B-17FD2B07B55D}"/>
              </a:ext>
            </a:extLst>
          </p:cNvPr>
          <p:cNvSpPr/>
          <p:nvPr/>
        </p:nvSpPr>
        <p:spPr>
          <a:xfrm>
            <a:off x="11316749" y="1788894"/>
            <a:ext cx="394282"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3" name="Picture 2">
            <a:extLst>
              <a:ext uri="{FF2B5EF4-FFF2-40B4-BE49-F238E27FC236}">
                <a16:creationId xmlns:a16="http://schemas.microsoft.com/office/drawing/2014/main" id="{A37448B1-442C-4AEF-AC5B-EA10C76334AA}"/>
              </a:ext>
            </a:extLst>
          </p:cNvPr>
          <p:cNvPicPr>
            <a:picLocks noChangeAspect="1"/>
          </p:cNvPicPr>
          <p:nvPr/>
        </p:nvPicPr>
        <p:blipFill>
          <a:blip r:embed="rId2"/>
          <a:stretch>
            <a:fillRect/>
          </a:stretch>
        </p:blipFill>
        <p:spPr>
          <a:xfrm>
            <a:off x="1200148" y="822121"/>
            <a:ext cx="9791700" cy="5495925"/>
          </a:xfrm>
          <a:prstGeom prst="rect">
            <a:avLst/>
          </a:prstGeom>
        </p:spPr>
      </p:pic>
    </p:spTree>
    <p:extLst>
      <p:ext uri="{BB962C8B-B14F-4D97-AF65-F5344CB8AC3E}">
        <p14:creationId xmlns:p14="http://schemas.microsoft.com/office/powerpoint/2010/main" val="48020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11C04C-A06F-421C-98EB-382566AC617A}"/>
              </a:ext>
            </a:extLst>
          </p:cNvPr>
          <p:cNvSpPr txBox="1">
            <a:spLocks noGrp="1"/>
          </p:cNvSpPr>
          <p:nvPr>
            <p:ph type="title"/>
          </p:nvPr>
        </p:nvSpPr>
        <p:spPr>
          <a:xfrm>
            <a:off x="2583707" y="88702"/>
            <a:ext cx="7024582" cy="733419"/>
          </a:xfrm>
          <a:prstGeom prst="rect">
            <a:avLst/>
          </a:prstGeom>
        </p:spPr>
        <p:txBody>
          <a:bodyPr vert="horz" lIns="91440" tIns="45720" rIns="91440" bIns="45720" rtlCol="0" anchor="ctr">
            <a:normAutofit fontScale="90000"/>
          </a:bodyPr>
          <a:lstStyle/>
          <a:p>
            <a:pPr algn="ctr"/>
            <a:r>
              <a:rPr lang="es-MX" sz="3100" b="1" dirty="0"/>
              <a:t>Evolución Histórica de las Remesas Familiares en Honduras</a:t>
            </a:r>
            <a:endParaRPr lang="es-HN" sz="2700" b="1" dirty="0"/>
          </a:p>
        </p:txBody>
      </p:sp>
      <p:sp>
        <p:nvSpPr>
          <p:cNvPr id="15" name="Rectángulo 14">
            <a:extLst>
              <a:ext uri="{FF2B5EF4-FFF2-40B4-BE49-F238E27FC236}">
                <a16:creationId xmlns:a16="http://schemas.microsoft.com/office/drawing/2014/main" id="{72AE95AF-DA09-4E1E-B98B-17FD2B07B55D}"/>
              </a:ext>
            </a:extLst>
          </p:cNvPr>
          <p:cNvSpPr/>
          <p:nvPr/>
        </p:nvSpPr>
        <p:spPr>
          <a:xfrm>
            <a:off x="11316749" y="1788894"/>
            <a:ext cx="394282"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4" name="Picture 3">
            <a:extLst>
              <a:ext uri="{FF2B5EF4-FFF2-40B4-BE49-F238E27FC236}">
                <a16:creationId xmlns:a16="http://schemas.microsoft.com/office/drawing/2014/main" id="{68331142-338F-4FB7-B8CE-1EE655A21536}"/>
              </a:ext>
            </a:extLst>
          </p:cNvPr>
          <p:cNvPicPr>
            <a:picLocks noChangeAspect="1"/>
          </p:cNvPicPr>
          <p:nvPr/>
        </p:nvPicPr>
        <p:blipFill>
          <a:blip r:embed="rId2"/>
          <a:stretch>
            <a:fillRect/>
          </a:stretch>
        </p:blipFill>
        <p:spPr>
          <a:xfrm>
            <a:off x="1142998" y="822121"/>
            <a:ext cx="9906000" cy="5753100"/>
          </a:xfrm>
          <a:prstGeom prst="rect">
            <a:avLst/>
          </a:prstGeom>
        </p:spPr>
      </p:pic>
    </p:spTree>
    <p:extLst>
      <p:ext uri="{BB962C8B-B14F-4D97-AF65-F5344CB8AC3E}">
        <p14:creationId xmlns:p14="http://schemas.microsoft.com/office/powerpoint/2010/main" val="206964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11C04C-A06F-421C-98EB-382566AC617A}"/>
              </a:ext>
            </a:extLst>
          </p:cNvPr>
          <p:cNvSpPr txBox="1">
            <a:spLocks noGrp="1"/>
          </p:cNvSpPr>
          <p:nvPr>
            <p:ph type="title"/>
          </p:nvPr>
        </p:nvSpPr>
        <p:spPr>
          <a:xfrm>
            <a:off x="2583707" y="88702"/>
            <a:ext cx="7024582" cy="733419"/>
          </a:xfrm>
          <a:prstGeom prst="rect">
            <a:avLst/>
          </a:prstGeom>
        </p:spPr>
        <p:txBody>
          <a:bodyPr vert="horz" lIns="91440" tIns="45720" rIns="91440" bIns="45720" rtlCol="0" anchor="ctr">
            <a:normAutofit fontScale="90000"/>
          </a:bodyPr>
          <a:lstStyle/>
          <a:p>
            <a:pPr algn="ctr"/>
            <a:r>
              <a:rPr lang="es-MX" sz="3100" b="1" dirty="0"/>
              <a:t>Evolución Histórica de las Remesas Familiares en Honduras</a:t>
            </a:r>
            <a:endParaRPr lang="es-HN" sz="2700" b="1" dirty="0"/>
          </a:p>
        </p:txBody>
      </p:sp>
      <p:sp>
        <p:nvSpPr>
          <p:cNvPr id="15" name="Rectángulo 14">
            <a:extLst>
              <a:ext uri="{FF2B5EF4-FFF2-40B4-BE49-F238E27FC236}">
                <a16:creationId xmlns:a16="http://schemas.microsoft.com/office/drawing/2014/main" id="{72AE95AF-DA09-4E1E-B98B-17FD2B07B55D}"/>
              </a:ext>
            </a:extLst>
          </p:cNvPr>
          <p:cNvSpPr/>
          <p:nvPr/>
        </p:nvSpPr>
        <p:spPr>
          <a:xfrm>
            <a:off x="11316749" y="1788894"/>
            <a:ext cx="394282"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3" name="Picture 2">
            <a:extLst>
              <a:ext uri="{FF2B5EF4-FFF2-40B4-BE49-F238E27FC236}">
                <a16:creationId xmlns:a16="http://schemas.microsoft.com/office/drawing/2014/main" id="{65AB1721-5038-42F1-B221-3374D2D752E6}"/>
              </a:ext>
            </a:extLst>
          </p:cNvPr>
          <p:cNvPicPr>
            <a:picLocks noChangeAspect="1"/>
          </p:cNvPicPr>
          <p:nvPr/>
        </p:nvPicPr>
        <p:blipFill>
          <a:blip r:embed="rId2"/>
          <a:stretch>
            <a:fillRect/>
          </a:stretch>
        </p:blipFill>
        <p:spPr>
          <a:xfrm>
            <a:off x="1051558" y="822121"/>
            <a:ext cx="10088880" cy="5600700"/>
          </a:xfrm>
          <a:prstGeom prst="rect">
            <a:avLst/>
          </a:prstGeom>
        </p:spPr>
      </p:pic>
    </p:spTree>
    <p:extLst>
      <p:ext uri="{BB962C8B-B14F-4D97-AF65-F5344CB8AC3E}">
        <p14:creationId xmlns:p14="http://schemas.microsoft.com/office/powerpoint/2010/main" val="107163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2706810" y="301430"/>
            <a:ext cx="6778379" cy="759214"/>
          </a:xfrm>
        </p:spPr>
        <p:txBody>
          <a:bodyPr>
            <a:normAutofit fontScale="90000"/>
          </a:bodyPr>
          <a:lstStyle/>
          <a:p>
            <a:r>
              <a:rPr lang="es-MX" b="1" i="0" dirty="0">
                <a:solidFill>
                  <a:srgbClr val="222222"/>
                </a:solidFill>
                <a:effectLst/>
                <a:latin typeface="Source Sans Pro" panose="020B0503030403020204" pitchFamily="34" charset="0"/>
              </a:rPr>
              <a:t>Antecedentes y Motivación</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p:txBody>
          <a:bodyPr/>
          <a:lstStyle/>
          <a:p>
            <a:pPr algn="l" fontAlgn="base">
              <a:buFont typeface="Arial" panose="020B0604020202020204" pitchFamily="34" charset="0"/>
              <a:buChar char="•"/>
            </a:pPr>
            <a:r>
              <a:rPr lang="es-MX" b="0" i="0" dirty="0">
                <a:solidFill>
                  <a:srgbClr val="222222"/>
                </a:solidFill>
                <a:effectLst/>
                <a:latin typeface="Source Sans Pro" panose="020B0503030403020204" pitchFamily="34" charset="0"/>
              </a:rPr>
              <a:t>Desde 2006, </a:t>
            </a:r>
            <a:r>
              <a:rPr lang="es-MX" b="0" i="0" u="none" strike="noStrike" dirty="0">
                <a:solidFill>
                  <a:srgbClr val="222222"/>
                </a:solidFill>
                <a:effectLst/>
                <a:latin typeface="Source Sans Pro" panose="020B0503030403020204" pitchFamily="34" charset="0"/>
                <a:hlinkClick r:id="rId2"/>
              </a:rPr>
              <a:t>Encuesta Semestral de Remesas Familiares</a:t>
            </a:r>
            <a:r>
              <a:rPr lang="es-MX" b="0" i="0" dirty="0">
                <a:solidFill>
                  <a:srgbClr val="222222"/>
                </a:solidFill>
                <a:effectLst/>
                <a:latin typeface="Source Sans Pro" panose="020B0503030403020204" pitchFamily="34" charset="0"/>
              </a:rPr>
              <a:t>, con datos del perfil de los inmigrantes (género, país de residencia, tiempo de residencia, nivel educativo, ocupación), beneficiarios y </a:t>
            </a:r>
            <a:r>
              <a:rPr lang="es-MX" b="0" i="0" dirty="0" err="1">
                <a:solidFill>
                  <a:srgbClr val="222222"/>
                </a:solidFill>
                <a:effectLst/>
                <a:latin typeface="Source Sans Pro" panose="020B0503030403020204" pitchFamily="34" charset="0"/>
              </a:rPr>
              <a:t>utilizacion</a:t>
            </a:r>
            <a:r>
              <a:rPr lang="es-MX" b="0" i="0" dirty="0">
                <a:solidFill>
                  <a:srgbClr val="222222"/>
                </a:solidFill>
                <a:effectLst/>
                <a:latin typeface="Source Sans Pro" panose="020B0503030403020204" pitchFamily="34" charset="0"/>
              </a:rPr>
              <a:t> de las remesas.</a:t>
            </a:r>
          </a:p>
          <a:p>
            <a:pPr algn="l" fontAlgn="base">
              <a:buFont typeface="Arial" panose="020B0604020202020204" pitchFamily="34" charset="0"/>
              <a:buChar char="•"/>
            </a:pPr>
            <a:r>
              <a:rPr lang="es-MX" b="0" i="0" dirty="0">
                <a:solidFill>
                  <a:srgbClr val="222222"/>
                </a:solidFill>
                <a:effectLst/>
                <a:latin typeface="Source Sans Pro" panose="020B0503030403020204" pitchFamily="34" charset="0"/>
              </a:rPr>
              <a:t>Al ser obtenida mediante muestreo (menos de 1,000 inmigrantes) en días específicos, podría no ser representativa de las transacciones de remesas durante el año.</a:t>
            </a:r>
          </a:p>
          <a:p>
            <a:endParaRPr lang="es-HN" dirty="0"/>
          </a:p>
        </p:txBody>
      </p:sp>
    </p:spTree>
    <p:extLst>
      <p:ext uri="{BB962C8B-B14F-4D97-AF65-F5344CB8AC3E}">
        <p14:creationId xmlns:p14="http://schemas.microsoft.com/office/powerpoint/2010/main" val="3394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338-3898-4854-B8C4-AD487EE15B12}"/>
              </a:ext>
            </a:extLst>
          </p:cNvPr>
          <p:cNvSpPr>
            <a:spLocks noGrp="1"/>
          </p:cNvSpPr>
          <p:nvPr>
            <p:ph type="title"/>
          </p:nvPr>
        </p:nvSpPr>
        <p:spPr>
          <a:xfrm>
            <a:off x="2706810" y="301430"/>
            <a:ext cx="6778379" cy="759214"/>
          </a:xfrm>
        </p:spPr>
        <p:txBody>
          <a:bodyPr>
            <a:normAutofit fontScale="90000"/>
          </a:bodyPr>
          <a:lstStyle/>
          <a:p>
            <a:r>
              <a:rPr lang="es-MX" b="1" i="0" dirty="0">
                <a:solidFill>
                  <a:srgbClr val="222222"/>
                </a:solidFill>
                <a:effectLst/>
                <a:latin typeface="Source Sans Pro" panose="020B0503030403020204" pitchFamily="34" charset="0"/>
              </a:rPr>
              <a:t>Antecedentes y Motivación</a:t>
            </a:r>
            <a:endParaRPr lang="es-HN" dirty="0"/>
          </a:p>
        </p:txBody>
      </p:sp>
      <p:sp>
        <p:nvSpPr>
          <p:cNvPr id="3" name="Content Placeholder 2">
            <a:extLst>
              <a:ext uri="{FF2B5EF4-FFF2-40B4-BE49-F238E27FC236}">
                <a16:creationId xmlns:a16="http://schemas.microsoft.com/office/drawing/2014/main" id="{ABD4D952-D750-4F0D-A6B3-53AFFC9C4D7B}"/>
              </a:ext>
            </a:extLst>
          </p:cNvPr>
          <p:cNvSpPr>
            <a:spLocks noGrp="1"/>
          </p:cNvSpPr>
          <p:nvPr>
            <p:ph idx="1"/>
          </p:nvPr>
        </p:nvSpPr>
        <p:spPr/>
        <p:txBody>
          <a:bodyPr/>
          <a:lstStyle/>
          <a:p>
            <a:r>
              <a:rPr lang="es-MX" dirty="0">
                <a:solidFill>
                  <a:schemeClr val="tx1"/>
                </a:solidFill>
              </a:rPr>
              <a:t>BCH recibe transacciones de los agentes cambiarios, se almacenan en “BALCAM”.</a:t>
            </a:r>
          </a:p>
          <a:p>
            <a:r>
              <a:rPr lang="es-MX" dirty="0">
                <a:solidFill>
                  <a:schemeClr val="tx1"/>
                </a:solidFill>
              </a:rPr>
              <a:t>Consultas diseñadas para usos específicos: reportes remitidos al Comité de Divisas y estadísticas de política cambiaria.</a:t>
            </a:r>
          </a:p>
          <a:p>
            <a:r>
              <a:rPr lang="es-MX" dirty="0">
                <a:solidFill>
                  <a:schemeClr val="tx1"/>
                </a:solidFill>
              </a:rPr>
              <a:t>BALCAM (más de 200 millones de transacciones) para generar reportes que evalúan los ingresos por remesas a nivel de transacciones por individuo, usando los números de identidad registrados.</a:t>
            </a:r>
          </a:p>
          <a:p>
            <a:r>
              <a:rPr lang="es-MX" dirty="0">
                <a:solidFill>
                  <a:schemeClr val="tx1"/>
                </a:solidFill>
              </a:rPr>
              <a:t>Características demográficas de las personas que cobran las remesas en Honduras, como el lugar de nacimiento.</a:t>
            </a:r>
            <a:endParaRPr lang="es-HN" dirty="0">
              <a:solidFill>
                <a:schemeClr val="tx1"/>
              </a:solidFill>
            </a:endParaRPr>
          </a:p>
        </p:txBody>
      </p:sp>
    </p:spTree>
    <p:extLst>
      <p:ext uri="{BB962C8B-B14F-4D97-AF65-F5344CB8AC3E}">
        <p14:creationId xmlns:p14="http://schemas.microsoft.com/office/powerpoint/2010/main" val="3908341502"/>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8267</TotalTime>
  <Words>798</Words>
  <Application>Microsoft Office PowerPoint</Application>
  <PresentationFormat>Widescreen</PresentationFormat>
  <Paragraphs>50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Source Sans Pro</vt:lpstr>
      <vt:lpstr>1_Tema de Office</vt:lpstr>
      <vt:lpstr>Remesas Familiares en Honduras 2017-2024</vt:lpstr>
      <vt:lpstr>Remesas en CARD</vt:lpstr>
      <vt:lpstr>Remesas en CARD</vt:lpstr>
      <vt:lpstr>Evolución Histórica de las Remesas Familiares en Honduras</vt:lpstr>
      <vt:lpstr>Evolución Histórica de las Remesas Familiares en Honduras</vt:lpstr>
      <vt:lpstr>Evolución Histórica de las Remesas Familiares en Honduras</vt:lpstr>
      <vt:lpstr>Evolución Histórica de las Remesas Familiares en Honduras</vt:lpstr>
      <vt:lpstr>Antecedentes y Motivación</vt:lpstr>
      <vt:lpstr>Antecedentes y Motivación</vt:lpstr>
      <vt:lpstr>Depuración de Archivos de Texto</vt:lpstr>
      <vt:lpstr>Personas</vt:lpstr>
      <vt:lpstr>Departamento de Transacción vs. Departamento de Nacimiento</vt:lpstr>
      <vt:lpstr>Distribución de Personas, por Año</vt:lpstr>
      <vt:lpstr>Periodicidad de Envío</vt:lpstr>
      <vt:lpstr>Periodicidad de Envío</vt:lpstr>
      <vt:lpstr>Periodicidad de Envío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Alfredo Grandez Colindres</dc:creator>
  <cp:lastModifiedBy>Elvis Casco</cp:lastModifiedBy>
  <cp:revision>366</cp:revision>
  <cp:lastPrinted>2024-04-04T15:43:06Z</cp:lastPrinted>
  <dcterms:created xsi:type="dcterms:W3CDTF">2024-02-23T17:56:37Z</dcterms:created>
  <dcterms:modified xsi:type="dcterms:W3CDTF">2024-04-30T22:33:11Z</dcterms:modified>
</cp:coreProperties>
</file>