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3"/>
  </p:notesMasterIdLst>
  <p:handoutMasterIdLst>
    <p:handoutMasterId r:id="rId64"/>
  </p:handoutMasterIdLst>
  <p:sldIdLst>
    <p:sldId id="286" r:id="rId2"/>
    <p:sldId id="323" r:id="rId3"/>
    <p:sldId id="325" r:id="rId4"/>
    <p:sldId id="324" r:id="rId5"/>
    <p:sldId id="327" r:id="rId6"/>
    <p:sldId id="326" r:id="rId7"/>
    <p:sldId id="381" r:id="rId8"/>
    <p:sldId id="333" r:id="rId9"/>
    <p:sldId id="354" r:id="rId10"/>
    <p:sldId id="339" r:id="rId11"/>
    <p:sldId id="355" r:id="rId12"/>
    <p:sldId id="382" r:id="rId13"/>
    <p:sldId id="383" r:id="rId14"/>
    <p:sldId id="384" r:id="rId15"/>
    <p:sldId id="407" r:id="rId16"/>
    <p:sldId id="385" r:id="rId17"/>
    <p:sldId id="386" r:id="rId18"/>
    <p:sldId id="387" r:id="rId19"/>
    <p:sldId id="359" r:id="rId20"/>
    <p:sldId id="388" r:id="rId21"/>
    <p:sldId id="391" r:id="rId22"/>
    <p:sldId id="392" r:id="rId23"/>
    <p:sldId id="408" r:id="rId24"/>
    <p:sldId id="409" r:id="rId25"/>
    <p:sldId id="410" r:id="rId26"/>
    <p:sldId id="390" r:id="rId27"/>
    <p:sldId id="389" r:id="rId28"/>
    <p:sldId id="414" r:id="rId29"/>
    <p:sldId id="415" r:id="rId30"/>
    <p:sldId id="416" r:id="rId31"/>
    <p:sldId id="417" r:id="rId32"/>
    <p:sldId id="413" r:id="rId33"/>
    <p:sldId id="349" r:id="rId34"/>
    <p:sldId id="380" r:id="rId35"/>
    <p:sldId id="396" r:id="rId36"/>
    <p:sldId id="350" r:id="rId37"/>
    <p:sldId id="351" r:id="rId38"/>
    <p:sldId id="366" r:id="rId39"/>
    <p:sldId id="367" r:id="rId40"/>
    <p:sldId id="364" r:id="rId41"/>
    <p:sldId id="368" r:id="rId42"/>
    <p:sldId id="369" r:id="rId43"/>
    <p:sldId id="398" r:id="rId44"/>
    <p:sldId id="365" r:id="rId45"/>
    <p:sldId id="399" r:id="rId46"/>
    <p:sldId id="400" r:id="rId47"/>
    <p:sldId id="401" r:id="rId48"/>
    <p:sldId id="402" r:id="rId49"/>
    <p:sldId id="403" r:id="rId50"/>
    <p:sldId id="404" r:id="rId51"/>
    <p:sldId id="406" r:id="rId52"/>
    <p:sldId id="405" r:id="rId53"/>
    <p:sldId id="352" r:id="rId54"/>
    <p:sldId id="353" r:id="rId55"/>
    <p:sldId id="375" r:id="rId56"/>
    <p:sldId id="376" r:id="rId57"/>
    <p:sldId id="377" r:id="rId58"/>
    <p:sldId id="378" r:id="rId59"/>
    <p:sldId id="379" r:id="rId60"/>
    <p:sldId id="397" r:id="rId61"/>
    <p:sldId id="372"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B41"/>
    <a:srgbClr val="34ADEF"/>
    <a:srgbClr val="F0F0F2"/>
    <a:srgbClr val="E7EDF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78" autoAdjust="0"/>
    <p:restoredTop sz="90110" autoAdjust="0"/>
  </p:normalViewPr>
  <p:slideViewPr>
    <p:cSldViewPr>
      <p:cViewPr varScale="1">
        <p:scale>
          <a:sx n="66" d="100"/>
          <a:sy n="66" d="100"/>
        </p:scale>
        <p:origin x="708"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p:scale>
          <a:sx n="136" d="100"/>
          <a:sy n="136" d="100"/>
        </p:scale>
        <p:origin x="270" y="-6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U</a:t>
            </a:r>
            <a:r>
              <a:rPr lang="en-US" dirty="0" smtClean="0">
                <a:latin typeface="+mj-lt"/>
              </a:rPr>
              <a:t>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89.9</c:v>
                </c:pt>
                <c:pt idx="1">
                  <c:v>89.6</c:v>
                </c:pt>
                <c:pt idx="2">
                  <c:v>82.7</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90.1</c:v>
                </c:pt>
                <c:pt idx="1">
                  <c:v>89.4</c:v>
                </c:pt>
                <c:pt idx="2">
                  <c:v>82.4</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92</c:v>
                </c:pt>
                <c:pt idx="1">
                  <c:v>90.7</c:v>
                </c:pt>
                <c:pt idx="2">
                  <c:v>83</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92</c:v>
                </c:pt>
                <c:pt idx="1">
                  <c:v>91.8</c:v>
                </c:pt>
                <c:pt idx="2">
                  <c:v>83.9</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ltLang="zh-CN" dirty="0" smtClean="0">
                <a:latin typeface="+mj-lt"/>
              </a:rPr>
              <a:t>LAS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88.6</c:v>
                </c:pt>
                <c:pt idx="1">
                  <c:v>87.4</c:v>
                </c:pt>
                <c:pt idx="2">
                  <c:v>81.2</c:v>
                </c:pt>
              </c:numCache>
            </c:numRef>
          </c:val>
          <c:extLst>
            <c:ext xmlns:c16="http://schemas.microsoft.com/office/drawing/2014/chart" uri="{C3380CC4-5D6E-409C-BE32-E72D297353CC}">
              <c16:uniqueId val="{00000000-AE53-4F71-A3FD-D96A4623027D}"/>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88.7</c:v>
                </c:pt>
                <c:pt idx="1">
                  <c:v>86.9</c:v>
                </c:pt>
                <c:pt idx="2">
                  <c:v>80.599999999999994</c:v>
                </c:pt>
              </c:numCache>
            </c:numRef>
          </c:val>
          <c:extLst>
            <c:ext xmlns:c16="http://schemas.microsoft.com/office/drawing/2014/chart" uri="{C3380CC4-5D6E-409C-BE32-E72D297353CC}">
              <c16:uniqueId val="{00000001-AE53-4F71-A3FD-D96A4623027D}"/>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90.5</c:v>
                </c:pt>
                <c:pt idx="1">
                  <c:v>87.6</c:v>
                </c:pt>
                <c:pt idx="2">
                  <c:v>81.2</c:v>
                </c:pt>
              </c:numCache>
            </c:numRef>
          </c:val>
          <c:extLst>
            <c:ext xmlns:c16="http://schemas.microsoft.com/office/drawing/2014/chart" uri="{C3380CC4-5D6E-409C-BE32-E72D297353CC}">
              <c16:uniqueId val="{00000002-AE53-4F71-A3FD-D96A4623027D}"/>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90.7</c:v>
                </c:pt>
                <c:pt idx="1">
                  <c:v>89.6</c:v>
                </c:pt>
                <c:pt idx="2">
                  <c:v>82.4</c:v>
                </c:pt>
              </c:numCache>
            </c:numRef>
          </c:val>
          <c:extLst>
            <c:ext xmlns:c16="http://schemas.microsoft.com/office/drawing/2014/chart" uri="{C3380CC4-5D6E-409C-BE32-E72D297353CC}">
              <c16:uniqueId val="{00000003-AE53-4F71-A3FD-D96A4623027D}"/>
            </c:ext>
          </c:extLst>
        </c:ser>
        <c:dLbls>
          <c:dLblPos val="inEnd"/>
          <c:showLegendKey val="0"/>
          <c:showVal val="1"/>
          <c:showCatName val="0"/>
          <c:showSerName val="0"/>
          <c:showPercent val="0"/>
          <c:showBubbleSize val="0"/>
        </c:dLbls>
        <c:gapWidth val="100"/>
        <c:overlap val="-24"/>
        <c:axId val="769851648"/>
        <c:axId val="769826272"/>
      </c:barChart>
      <c:catAx>
        <c:axId val="76985164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26272"/>
        <c:crosses val="autoZero"/>
        <c:auto val="1"/>
        <c:lblAlgn val="ctr"/>
        <c:lblOffset val="100"/>
        <c:noMultiLvlLbl val="0"/>
      </c:catAx>
      <c:valAx>
        <c:axId val="769826272"/>
        <c:scaling>
          <c:orientation val="minMax"/>
          <c:min val="80"/>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7698516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r>
              <a:rPr lang="en-US" dirty="0">
                <a:latin typeface="+mj-lt"/>
              </a:rPr>
              <a:t>Parsing Speed (sent/s)</a:t>
            </a:r>
            <a:endParaRPr lang="zh-CN" dirty="0">
              <a:latin typeface="+mj-lt"/>
            </a:endParaRPr>
          </a:p>
        </c:rich>
      </c:tx>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j-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Standard/eager</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Sheet1!$B$2:$B$4</c:f>
              <c:numCache>
                <c:formatCode>General</c:formatCode>
                <c:ptCount val="3"/>
                <c:pt idx="0">
                  <c:v>63</c:v>
                </c:pt>
                <c:pt idx="1">
                  <c:v>34</c:v>
                </c:pt>
                <c:pt idx="2">
                  <c:v>80</c:v>
                </c:pt>
              </c:numCache>
            </c:numRef>
          </c:val>
          <c:extLst>
            <c:ext xmlns:c16="http://schemas.microsoft.com/office/drawing/2014/chart" uri="{C3380CC4-5D6E-409C-BE32-E72D297353CC}">
              <c16:uniqueId val="{00000000-597F-413E-82E1-BE1C985F7F3A}"/>
            </c:ext>
          </c:extLst>
        </c:ser>
        <c:ser>
          <c:idx val="1"/>
          <c:order val="1"/>
          <c:tx>
            <c:strRef>
              <c:f>Sheet1!$C$1</c:f>
              <c:strCache>
                <c:ptCount val="1"/>
                <c:pt idx="0">
                  <c:v>MaltParser</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Sheet1!$C$2:$C$4</c:f>
              <c:numCache>
                <c:formatCode>General</c:formatCode>
                <c:ptCount val="3"/>
                <c:pt idx="0">
                  <c:v>560</c:v>
                </c:pt>
                <c:pt idx="1">
                  <c:v>469</c:v>
                </c:pt>
                <c:pt idx="2">
                  <c:v>420</c:v>
                </c:pt>
              </c:numCache>
            </c:numRef>
          </c:val>
          <c:extLst>
            <c:ext xmlns:c16="http://schemas.microsoft.com/office/drawing/2014/chart" uri="{C3380CC4-5D6E-409C-BE32-E72D297353CC}">
              <c16:uniqueId val="{00000001-597F-413E-82E1-BE1C985F7F3A}"/>
            </c:ext>
          </c:extLst>
        </c:ser>
        <c:ser>
          <c:idx val="2"/>
          <c:order val="2"/>
          <c:tx>
            <c:strRef>
              <c:f>Sheet1!$D$1</c:f>
              <c:strCache>
                <c:ptCount val="1"/>
                <c:pt idx="0">
                  <c:v>MSTParser</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Sheet1!$D$2:$D$4</c:f>
              <c:numCache>
                <c:formatCode>General</c:formatCode>
                <c:ptCount val="3"/>
                <c:pt idx="0">
                  <c:v>12</c:v>
                </c:pt>
                <c:pt idx="1">
                  <c:v>10</c:v>
                </c:pt>
                <c:pt idx="2">
                  <c:v>6</c:v>
                </c:pt>
              </c:numCache>
            </c:numRef>
          </c:val>
          <c:extLst>
            <c:ext xmlns:c16="http://schemas.microsoft.com/office/drawing/2014/chart" uri="{C3380CC4-5D6E-409C-BE32-E72D297353CC}">
              <c16:uniqueId val="{00000002-597F-413E-82E1-BE1C985F7F3A}"/>
            </c:ext>
          </c:extLst>
        </c:ser>
        <c:ser>
          <c:idx val="3"/>
          <c:order val="3"/>
          <c:tx>
            <c:strRef>
              <c:f>Sheet1!$E$1</c:f>
              <c:strCache>
                <c:ptCount val="1"/>
                <c:pt idx="0">
                  <c:v>NNParser</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j-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PTB: CoNLL</c:v>
                </c:pt>
                <c:pt idx="1">
                  <c:v>PTB: Stanford</c:v>
                </c:pt>
                <c:pt idx="2">
                  <c:v>CTB: CoNLL</c:v>
                </c:pt>
              </c:strCache>
            </c:strRef>
          </c:cat>
          <c:val>
            <c:numRef>
              <c:f>Sheet1!$E$2:$E$4</c:f>
              <c:numCache>
                <c:formatCode>General</c:formatCode>
                <c:ptCount val="3"/>
                <c:pt idx="0">
                  <c:v>1013</c:v>
                </c:pt>
                <c:pt idx="1">
                  <c:v>654</c:v>
                </c:pt>
                <c:pt idx="2">
                  <c:v>936</c:v>
                </c:pt>
              </c:numCache>
            </c:numRef>
          </c:val>
          <c:extLst>
            <c:ext xmlns:c16="http://schemas.microsoft.com/office/drawing/2014/chart" uri="{C3380CC4-5D6E-409C-BE32-E72D297353CC}">
              <c16:uniqueId val="{00000003-597F-413E-82E1-BE1C985F7F3A}"/>
            </c:ext>
          </c:extLst>
        </c:ser>
        <c:dLbls>
          <c:dLblPos val="inEnd"/>
          <c:showLegendKey val="0"/>
          <c:showVal val="1"/>
          <c:showCatName val="0"/>
          <c:showSerName val="0"/>
          <c:showPercent val="0"/>
          <c:showBubbleSize val="0"/>
        </c:dLbls>
        <c:gapWidth val="100"/>
        <c:overlap val="-24"/>
        <c:axId val="1180862431"/>
        <c:axId val="1180865343"/>
      </c:barChart>
      <c:catAx>
        <c:axId val="118086243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5343"/>
        <c:crosses val="autoZero"/>
        <c:auto val="1"/>
        <c:lblAlgn val="ctr"/>
        <c:lblOffset val="100"/>
        <c:noMultiLvlLbl val="0"/>
      </c:catAx>
      <c:valAx>
        <c:axId val="1180865343"/>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11808624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7.8774729430007684E-2"/>
          <c:y val="3.6213991769547323E-2"/>
          <c:w val="0.8893805616852839"/>
          <c:h val="0.76804586196771796"/>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0.40210000000000001</c:v>
                </c:pt>
                <c:pt idx="1">
                  <c:v>0.38590000000000002</c:v>
                </c:pt>
                <c:pt idx="2">
                  <c:v>0.39389999999999997</c:v>
                </c:pt>
              </c:numCache>
            </c:numRef>
          </c:val>
          <c:extLst>
            <c:ext xmlns:c16="http://schemas.microsoft.com/office/drawing/2014/chart" uri="{C3380CC4-5D6E-409C-BE32-E72D297353CC}">
              <c16:uniqueId val="{00000000-B014-40A8-8A3F-CE88D5CAC1CD}"/>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B014-40A8-8A3F-CE88D5CAC1CD}"/>
            </c:ext>
          </c:extLst>
        </c:ser>
        <c:dLbls>
          <c:dLblPos val="inEnd"/>
          <c:showLegendKey val="0"/>
          <c:showVal val="1"/>
          <c:showCatName val="0"/>
          <c:showSerName val="0"/>
          <c:showPercent val="0"/>
          <c:showBubbleSize val="0"/>
        </c:dLbls>
        <c:gapWidth val="100"/>
        <c:overlap val="-24"/>
        <c:axId val="250530432"/>
        <c:axId val="253379328"/>
      </c:barChart>
      <c:catAx>
        <c:axId val="25053043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2"/>
                </a:solidFill>
                <a:latin typeface="+mn-lt"/>
                <a:ea typeface="+mn-ea"/>
                <a:cs typeface="+mn-cs"/>
              </a:defRPr>
            </a:pPr>
            <a:endParaRPr lang="zh-CN"/>
          </a:p>
        </c:txPr>
        <c:crossAx val="253379328"/>
        <c:crosses val="autoZero"/>
        <c:auto val="1"/>
        <c:lblAlgn val="ctr"/>
        <c:lblOffset val="100"/>
        <c:tickMarkSkip val="1"/>
        <c:noMultiLvlLbl val="0"/>
      </c:catAx>
      <c:valAx>
        <c:axId val="253379328"/>
        <c:scaling>
          <c:orientation val="minMax"/>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0530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1180633310137529E-2"/>
          <c:y val="3.3108672449092956E-2"/>
          <c:w val="0.87773369358955167"/>
          <c:h val="0.78928258963289777"/>
        </c:manualLayout>
      </c:layout>
      <c:barChart>
        <c:barDir val="col"/>
        <c:grouping val="clustered"/>
        <c:varyColors val="0"/>
        <c:ser>
          <c:idx val="0"/>
          <c:order val="0"/>
          <c:tx>
            <c:strRef>
              <c:f>Sheet1!$B$1</c:f>
              <c:strCache>
                <c:ptCount val="1"/>
                <c:pt idx="0">
                  <c:v>无语义规则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0.4607</c:v>
                </c:pt>
                <c:pt idx="1">
                  <c:v>0.44419999999999998</c:v>
                </c:pt>
                <c:pt idx="2">
                  <c:v>0.45229999999999998</c:v>
                </c:pt>
              </c:numCache>
            </c:numRef>
          </c:val>
          <c:extLst>
            <c:ext xmlns:c16="http://schemas.microsoft.com/office/drawing/2014/chart" uri="{C3380CC4-5D6E-409C-BE32-E72D297353CC}">
              <c16:uniqueId val="{00000000-F824-497D-973F-F6D31CAF0A56}"/>
            </c:ext>
          </c:extLst>
        </c:ser>
        <c:ser>
          <c:idx val="1"/>
          <c:order val="1"/>
          <c:tx>
            <c:strRef>
              <c:f>Sheet1!$C$1</c:f>
              <c:strCache>
                <c:ptCount val="1"/>
                <c:pt idx="0">
                  <c:v>有语义规则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0.55389999999999995</c:v>
                </c:pt>
                <c:pt idx="1">
                  <c:v>0.46589999999999998</c:v>
                </c:pt>
                <c:pt idx="2">
                  <c:v>0.50609999999999999</c:v>
                </c:pt>
              </c:numCache>
            </c:numRef>
          </c:val>
          <c:extLst>
            <c:ext xmlns:c16="http://schemas.microsoft.com/office/drawing/2014/chart" uri="{C3380CC4-5D6E-409C-BE32-E72D297353CC}">
              <c16:uniqueId val="{00000001-F824-497D-973F-F6D31CAF0A56}"/>
            </c:ext>
          </c:extLst>
        </c:ser>
        <c:dLbls>
          <c:dLblPos val="inEnd"/>
          <c:showLegendKey val="0"/>
          <c:showVal val="1"/>
          <c:showCatName val="0"/>
          <c:showSerName val="0"/>
          <c:showPercent val="0"/>
          <c:showBubbleSize val="0"/>
        </c:dLbls>
        <c:gapWidth val="100"/>
        <c:overlap val="-24"/>
        <c:axId val="259994752"/>
        <c:axId val="259996672"/>
      </c:barChart>
      <c:catAx>
        <c:axId val="25999475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96672"/>
        <c:crosses val="autoZero"/>
        <c:auto val="1"/>
        <c:lblAlgn val="ctr"/>
        <c:lblOffset val="100"/>
        <c:tickMarkSkip val="1"/>
        <c:noMultiLvlLbl val="0"/>
      </c:catAx>
      <c:valAx>
        <c:axId val="259996672"/>
        <c:scaling>
          <c:orientation val="minMax"/>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94752"/>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519461487198274E-2"/>
          <c:y val="7.2310940185725023E-2"/>
          <c:w val="0.87171778337982797"/>
          <c:h val="0.69862064512828137"/>
        </c:manualLayout>
      </c:layout>
      <c:barChart>
        <c:barDir val="col"/>
        <c:grouping val="clustered"/>
        <c:varyColors val="0"/>
        <c:ser>
          <c:idx val="0"/>
          <c:order val="0"/>
          <c:tx>
            <c:strRef>
              <c:f>Sheet1!$B$1</c:f>
              <c:strCache>
                <c:ptCount val="1"/>
                <c:pt idx="0">
                  <c:v>无语义规则+无间接依存规则</c:v>
                </c:pt>
              </c:strCache>
            </c:strRef>
          </c:tx>
          <c:spPr>
            <a:solidFill>
              <a:schemeClr val="accent2">
                <a:tint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0.46290000000000031</c:v>
                </c:pt>
                <c:pt idx="1">
                  <c:v>0.3084000000000004</c:v>
                </c:pt>
                <c:pt idx="2">
                  <c:v>0.37020000000000008</c:v>
                </c:pt>
              </c:numCache>
            </c:numRef>
          </c:val>
          <c:extLst>
            <c:ext xmlns:c16="http://schemas.microsoft.com/office/drawing/2014/chart" uri="{C3380CC4-5D6E-409C-BE32-E72D297353CC}">
              <c16:uniqueId val="{00000000-482D-4A35-BDB7-0885A7C2C241}"/>
            </c:ext>
          </c:extLst>
        </c:ser>
        <c:ser>
          <c:idx val="1"/>
          <c:order val="1"/>
          <c:tx>
            <c:strRef>
              <c:f>Sheet1!$C$1</c:f>
              <c:strCache>
                <c:ptCount val="1"/>
                <c:pt idx="0">
                  <c:v>无语义规则+有间接依存规则</c:v>
                </c:pt>
              </c:strCache>
            </c:strRef>
          </c:tx>
          <c:spPr>
            <a:solidFill>
              <a:schemeClr val="accent2">
                <a:tint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0.38590000000000046</c:v>
                </c:pt>
                <c:pt idx="2">
                  <c:v>0.39390000000000047</c:v>
                </c:pt>
              </c:numCache>
            </c:numRef>
          </c:val>
          <c:extLst>
            <c:ext xmlns:c16="http://schemas.microsoft.com/office/drawing/2014/chart" uri="{C3380CC4-5D6E-409C-BE32-E72D297353CC}">
              <c16:uniqueId val="{00000001-482D-4A35-BDB7-0885A7C2C241}"/>
            </c:ext>
          </c:extLst>
        </c:ser>
        <c:ser>
          <c:idx val="2"/>
          <c:order val="2"/>
          <c:tx>
            <c:strRef>
              <c:f>Sheet1!$D$1</c:f>
              <c:strCache>
                <c:ptCount val="1"/>
                <c:pt idx="0">
                  <c:v>有语义规则+无间接依存规则</c:v>
                </c:pt>
              </c:strCache>
            </c:strRef>
          </c:tx>
          <c:spPr>
            <a:solidFill>
              <a:schemeClr val="accent2">
                <a:shade val="8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Sheet1!$D$2:$D$4</c:f>
              <c:numCache>
                <c:formatCode>General</c:formatCode>
                <c:ptCount val="3"/>
                <c:pt idx="0">
                  <c:v>0.51400000000000001</c:v>
                </c:pt>
                <c:pt idx="1">
                  <c:v>0.39980000000000054</c:v>
                </c:pt>
                <c:pt idx="2">
                  <c:v>0.44980000000000031</c:v>
                </c:pt>
              </c:numCache>
            </c:numRef>
          </c:val>
          <c:extLst>
            <c:ext xmlns:c16="http://schemas.microsoft.com/office/drawing/2014/chart" uri="{C3380CC4-5D6E-409C-BE32-E72D297353CC}">
              <c16:uniqueId val="{00000002-482D-4A35-BDB7-0885A7C2C241}"/>
            </c:ext>
          </c:extLst>
        </c:ser>
        <c:ser>
          <c:idx val="3"/>
          <c:order val="3"/>
          <c:tx>
            <c:strRef>
              <c:f>Sheet1!$E$1</c:f>
              <c:strCache>
                <c:ptCount val="1"/>
                <c:pt idx="0">
                  <c:v>有语义规则+有间接依存规则</c:v>
                </c:pt>
              </c:strCache>
            </c:strRef>
          </c:tx>
          <c:spPr>
            <a:solidFill>
              <a:schemeClr val="accent2">
                <a:shade val="58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Sheet1!$E$2:$E$4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3-482D-4A35-BDB7-0885A7C2C241}"/>
            </c:ext>
          </c:extLst>
        </c:ser>
        <c:dLbls>
          <c:dLblPos val="inEnd"/>
          <c:showLegendKey val="0"/>
          <c:showVal val="1"/>
          <c:showCatName val="0"/>
          <c:showSerName val="0"/>
          <c:showPercent val="0"/>
          <c:showBubbleSize val="0"/>
        </c:dLbls>
        <c:gapWidth val="100"/>
        <c:overlap val="-24"/>
        <c:axId val="247211136"/>
        <c:axId val="247213056"/>
      </c:barChart>
      <c:catAx>
        <c:axId val="2472111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47213056"/>
        <c:crosses val="autoZero"/>
        <c:auto val="1"/>
        <c:lblAlgn val="ctr"/>
        <c:lblOffset val="100"/>
        <c:tickMarkSkip val="1"/>
        <c:noMultiLvlLbl val="0"/>
      </c:catAx>
      <c:valAx>
        <c:axId val="247213056"/>
        <c:scaling>
          <c:orientation val="minMax"/>
          <c:min val="0.25"/>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47211136"/>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5274426919714361E-2"/>
          <c:y val="3.8074229569034237E-2"/>
          <c:w val="0.87443132297024206"/>
          <c:h val="0.78524510921788426"/>
        </c:manualLayout>
      </c:layout>
      <c:barChart>
        <c:barDir val="col"/>
        <c:grouping val="clustered"/>
        <c:varyColors val="0"/>
        <c:ser>
          <c:idx val="0"/>
          <c:order val="0"/>
          <c:tx>
            <c:strRef>
              <c:f>Sheet1!$B$1</c:f>
              <c:strCache>
                <c:ptCount val="1"/>
                <c:pt idx="0">
                  <c:v>名词短语规则</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0.1938</c:v>
                </c:pt>
                <c:pt idx="1">
                  <c:v>0.33140000000000147</c:v>
                </c:pt>
                <c:pt idx="2">
                  <c:v>0.24460000000000001</c:v>
                </c:pt>
              </c:numCache>
            </c:numRef>
          </c:val>
          <c:extLst>
            <c:ext xmlns:c16="http://schemas.microsoft.com/office/drawing/2014/chart" uri="{C3380CC4-5D6E-409C-BE32-E72D297353CC}">
              <c16:uniqueId val="{00000000-43FA-4950-8C9F-B3E5C996515C}"/>
            </c:ext>
          </c:extLst>
        </c:ser>
        <c:ser>
          <c:idx val="1"/>
          <c:order val="1"/>
          <c:tx>
            <c:strRef>
              <c:f>Sheet1!$C$1</c:f>
              <c:strCache>
                <c:ptCount val="1"/>
                <c:pt idx="0">
                  <c:v>ATT规则</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0.40210000000000001</c:v>
                </c:pt>
                <c:pt idx="1">
                  <c:v>0.38590000000000146</c:v>
                </c:pt>
                <c:pt idx="2">
                  <c:v>0.39390000000000147</c:v>
                </c:pt>
              </c:numCache>
            </c:numRef>
          </c:val>
          <c:extLst>
            <c:ext xmlns:c16="http://schemas.microsoft.com/office/drawing/2014/chart" uri="{C3380CC4-5D6E-409C-BE32-E72D297353CC}">
              <c16:uniqueId val="{00000001-43FA-4950-8C9F-B3E5C996515C}"/>
            </c:ext>
          </c:extLst>
        </c:ser>
        <c:dLbls>
          <c:dLblPos val="inEnd"/>
          <c:showLegendKey val="0"/>
          <c:showVal val="1"/>
          <c:showCatName val="0"/>
          <c:showSerName val="0"/>
          <c:showPercent val="0"/>
          <c:showBubbleSize val="0"/>
        </c:dLbls>
        <c:gapWidth val="100"/>
        <c:overlap val="-24"/>
        <c:axId val="259988864"/>
        <c:axId val="260097536"/>
      </c:barChart>
      <c:catAx>
        <c:axId val="25998886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097536"/>
        <c:crosses val="autoZero"/>
        <c:auto val="1"/>
        <c:lblAlgn val="ctr"/>
        <c:lblOffset val="100"/>
        <c:tickMarkSkip val="1"/>
        <c:noMultiLvlLbl val="0"/>
      </c:catAx>
      <c:valAx>
        <c:axId val="260097536"/>
        <c:scaling>
          <c:orientation val="minMax"/>
          <c:min val="0.15000000000000002"/>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9988864"/>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6260774900947204E-2"/>
          <c:y val="4.3744634425298086E-2"/>
          <c:w val="0.8732131849705369"/>
          <c:h val="0.77127237879181076"/>
        </c:manualLayout>
      </c:layout>
      <c:barChart>
        <c:barDir val="col"/>
        <c:grouping val="clustered"/>
        <c:varyColors val="0"/>
        <c:ser>
          <c:idx val="0"/>
          <c:order val="0"/>
          <c:tx>
            <c:strRef>
              <c:f>Sheet1!$B$1</c:f>
              <c:strCache>
                <c:ptCount val="1"/>
                <c:pt idx="0">
                  <c:v>无评价对象搜索算法</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0.47690000000000032</c:v>
                </c:pt>
                <c:pt idx="1">
                  <c:v>0.39630000000000054</c:v>
                </c:pt>
                <c:pt idx="2">
                  <c:v>0.4329000000000004</c:v>
                </c:pt>
              </c:numCache>
            </c:numRef>
          </c:val>
          <c:extLst>
            <c:ext xmlns:c16="http://schemas.microsoft.com/office/drawing/2014/chart" uri="{C3380CC4-5D6E-409C-BE32-E72D297353CC}">
              <c16:uniqueId val="{00000000-3815-4AA7-9874-4942EA605792}"/>
            </c:ext>
          </c:extLst>
        </c:ser>
        <c:ser>
          <c:idx val="1"/>
          <c:order val="1"/>
          <c:tx>
            <c:strRef>
              <c:f>Sheet1!$C$1</c:f>
              <c:strCache>
                <c:ptCount val="1"/>
                <c:pt idx="0">
                  <c:v>有评价对象搜索算法</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0.4203000000000004</c:v>
                </c:pt>
                <c:pt idx="2">
                  <c:v>0.45700000000000002</c:v>
                </c:pt>
              </c:numCache>
            </c:numRef>
          </c:val>
          <c:extLst>
            <c:ext xmlns:c16="http://schemas.microsoft.com/office/drawing/2014/chart" uri="{C3380CC4-5D6E-409C-BE32-E72D297353CC}">
              <c16:uniqueId val="{00000001-3815-4AA7-9874-4942EA605792}"/>
            </c:ext>
          </c:extLst>
        </c:ser>
        <c:dLbls>
          <c:dLblPos val="inEnd"/>
          <c:showLegendKey val="0"/>
          <c:showVal val="1"/>
          <c:showCatName val="0"/>
          <c:showSerName val="0"/>
          <c:showPercent val="0"/>
          <c:showBubbleSize val="0"/>
        </c:dLbls>
        <c:gapWidth val="100"/>
        <c:overlap val="-24"/>
        <c:axId val="250505088"/>
        <c:axId val="260026368"/>
      </c:barChart>
      <c:catAx>
        <c:axId val="25050508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026368"/>
        <c:crosses val="autoZero"/>
        <c:auto val="1"/>
        <c:lblAlgn val="ctr"/>
        <c:lblOffset val="100"/>
        <c:tickMarkSkip val="1"/>
        <c:noMultiLvlLbl val="0"/>
      </c:catAx>
      <c:valAx>
        <c:axId val="260026368"/>
        <c:scaling>
          <c:orientation val="minMax"/>
          <c:min val="0.35000000000000003"/>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50505088"/>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8.4072234211541141E-2"/>
          <c:y val="3.9458747007908211E-2"/>
          <c:w val="0.89862201907893535"/>
          <c:h val="0.78429930787417379"/>
        </c:manualLayout>
      </c:layout>
      <c:barChart>
        <c:barDir val="col"/>
        <c:grouping val="clustered"/>
        <c:varyColors val="0"/>
        <c:ser>
          <c:idx val="0"/>
          <c:order val="0"/>
          <c:tx>
            <c:strRef>
              <c:f>Sheet1!$B$1</c:f>
              <c:strCache>
                <c:ptCount val="1"/>
                <c:pt idx="0">
                  <c:v>无人名实体检测</c:v>
                </c:pt>
              </c:strCache>
            </c:strRef>
          </c:tx>
          <c:spPr>
            <a:solidFill>
              <a:schemeClr val="accent2">
                <a:tint val="77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Sheet1!$B$2:$B$4</c:f>
              <c:numCache>
                <c:formatCode>General</c:formatCode>
                <c:ptCount val="3"/>
                <c:pt idx="0">
                  <c:v>0.47539999999999999</c:v>
                </c:pt>
                <c:pt idx="1">
                  <c:v>0.41310000000000002</c:v>
                </c:pt>
                <c:pt idx="2">
                  <c:v>0.44209999999999999</c:v>
                </c:pt>
              </c:numCache>
            </c:numRef>
          </c:val>
          <c:extLst>
            <c:ext xmlns:c16="http://schemas.microsoft.com/office/drawing/2014/chart" uri="{C3380CC4-5D6E-409C-BE32-E72D297353CC}">
              <c16:uniqueId val="{00000000-CB4E-423A-A898-DC9FAF99E2A2}"/>
            </c:ext>
          </c:extLst>
        </c:ser>
        <c:ser>
          <c:idx val="1"/>
          <c:order val="1"/>
          <c:tx>
            <c:strRef>
              <c:f>Sheet1!$C$1</c:f>
              <c:strCache>
                <c:ptCount val="1"/>
                <c:pt idx="0">
                  <c:v>有人名实体检测</c:v>
                </c:pt>
              </c:strCache>
            </c:strRef>
          </c:tx>
          <c:spPr>
            <a:solidFill>
              <a:schemeClr val="accent2">
                <a:shade val="76000"/>
              </a:schemeClr>
            </a:solidFill>
            <a:ln>
              <a:noFill/>
            </a:ln>
            <a:effectLst>
              <a:outerShdw blurRad="38100" dist="30000" dir="5400000" rotWithShape="0">
                <a:srgbClr val="000000">
                  <a:alpha val="4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Sheet1!$A$2:$A$4</c:f>
              <c:strCache>
                <c:ptCount val="3"/>
                <c:pt idx="0">
                  <c:v>准确率</c:v>
                </c:pt>
                <c:pt idx="1">
                  <c:v>召回率</c:v>
                </c:pt>
                <c:pt idx="2">
                  <c:v>F1</c:v>
                </c:pt>
              </c:strCache>
            </c:strRef>
          </c:cat>
          <c:val>
            <c:numRef>
              <c:f>Sheet1!$C$2:$C$4</c:f>
              <c:numCache>
                <c:formatCode>General</c:formatCode>
                <c:ptCount val="3"/>
                <c:pt idx="0">
                  <c:v>0.50060000000000004</c:v>
                </c:pt>
                <c:pt idx="1">
                  <c:v>0.42030000000000001</c:v>
                </c:pt>
                <c:pt idx="2">
                  <c:v>0.45700000000000002</c:v>
                </c:pt>
              </c:numCache>
            </c:numRef>
          </c:val>
          <c:extLst>
            <c:ext xmlns:c16="http://schemas.microsoft.com/office/drawing/2014/chart" uri="{C3380CC4-5D6E-409C-BE32-E72D297353CC}">
              <c16:uniqueId val="{00000001-CB4E-423A-A898-DC9FAF99E2A2}"/>
            </c:ext>
          </c:extLst>
        </c:ser>
        <c:dLbls>
          <c:dLblPos val="inEnd"/>
          <c:showLegendKey val="0"/>
          <c:showVal val="1"/>
          <c:showCatName val="0"/>
          <c:showSerName val="0"/>
          <c:showPercent val="0"/>
          <c:showBubbleSize val="0"/>
        </c:dLbls>
        <c:gapWidth val="100"/>
        <c:overlap val="-24"/>
        <c:axId val="260264320"/>
        <c:axId val="260266240"/>
      </c:barChart>
      <c:catAx>
        <c:axId val="2602643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266240"/>
        <c:crosses val="autoZero"/>
        <c:auto val="1"/>
        <c:lblAlgn val="ctr"/>
        <c:lblOffset val="100"/>
        <c:tickMarkSkip val="1"/>
        <c:noMultiLvlLbl val="0"/>
      </c:catAx>
      <c:valAx>
        <c:axId val="260266240"/>
        <c:scaling>
          <c:orientation val="minMax"/>
          <c:max val="0.55000000000000004"/>
          <c:min val="0.4"/>
        </c:scaling>
        <c:delete val="0"/>
        <c:axPos val="l"/>
        <c:majorGridlines>
          <c:spPr>
            <a:ln w="9525" cap="flat" cmpd="sng" algn="ctr">
              <a:solidFill>
                <a:schemeClr val="tx2">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crossAx val="260264320"/>
        <c:crosses val="autoZero"/>
        <c:crossBetween val="between"/>
        <c:majorUnit val="5.000000000000001E-2"/>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withinLinearReversed" id="22">
  <a:schemeClr val="accent2"/>
</cs:colorStyle>
</file>

<file path=ppt/charts/colors8.xml><?xml version="1.0" encoding="utf-8"?>
<cs:colorStyle xmlns:cs="http://schemas.microsoft.com/office/drawing/2012/chartStyle" xmlns:a="http://schemas.openxmlformats.org/drawingml/2006/main" meth="withinLinearReversed" id="22">
  <a:schemeClr val="accent2"/>
</cs:colorStyle>
</file>

<file path=ppt/charts/colors9.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9A3E4-5C89-409C-AE2C-9D173968C134}" type="doc">
      <dgm:prSet loTypeId="urn:microsoft.com/office/officeart/2005/8/layout/process1" loCatId="process" qsTypeId="urn:microsoft.com/office/officeart/2005/8/quickstyle/simple1" qsCatId="simple" csTypeId="urn:microsoft.com/office/officeart/2005/8/colors/colorful2" csCatId="colorful" phldr="1"/>
      <dgm:spPr/>
    </dgm:pt>
    <dgm:pt modelId="{2C46EA29-814F-4EE8-A593-338A1F598AAA}">
      <dgm:prSet phldrT="[文本]"/>
      <dgm:spPr>
        <a:ln>
          <a:noFill/>
        </a:ln>
      </dgm:spPr>
      <dgm:t>
        <a:bodyPr/>
        <a:lstStyle/>
        <a:p>
          <a:r>
            <a:rPr lang="zh-CN" altLang="en-US" smtClean="0"/>
            <a:t>预处理</a:t>
          </a:r>
          <a:endParaRPr lang="zh-CN" altLang="en-US" dirty="0"/>
        </a:p>
      </dgm:t>
    </dgm:pt>
    <dgm:pt modelId="{5941C77F-8065-4320-BB4C-50FB8219850E}" type="parTrans" cxnId="{92E2FF10-D8FE-48DA-9008-A879D6D57C8F}">
      <dgm:prSet/>
      <dgm:spPr/>
      <dgm:t>
        <a:bodyPr/>
        <a:lstStyle/>
        <a:p>
          <a:endParaRPr lang="zh-CN" altLang="en-US"/>
        </a:p>
      </dgm:t>
    </dgm:pt>
    <dgm:pt modelId="{D0DE7982-1FD0-4F1E-8EF1-E02EC094E9C6}" type="sibTrans" cxnId="{92E2FF10-D8FE-48DA-9008-A879D6D57C8F}">
      <dgm:prSet/>
      <dgm:spPr/>
      <dgm:t>
        <a:bodyPr/>
        <a:lstStyle/>
        <a:p>
          <a:endParaRPr lang="zh-CN" altLang="en-US"/>
        </a:p>
      </dgm:t>
    </dgm:pt>
    <dgm:pt modelId="{660DDA1B-9176-4595-9CE3-167F1FD24DFF}">
      <dgm:prSet phldrT="[文本]"/>
      <dgm:spPr>
        <a:ln>
          <a:noFill/>
        </a:ln>
      </dgm:spPr>
      <dgm:t>
        <a:bodyPr/>
        <a:lstStyle/>
        <a:p>
          <a:r>
            <a:rPr lang="zh-CN" altLang="en-US" dirty="0" smtClean="0"/>
            <a:t>语言分析</a:t>
          </a:r>
          <a:endParaRPr lang="zh-CN" altLang="en-US" dirty="0"/>
        </a:p>
      </dgm:t>
    </dgm:pt>
    <dgm:pt modelId="{A4052EA2-C695-4029-9187-65245565F9D5}" type="parTrans" cxnId="{253B36A8-C2EA-4E9C-A282-495BB3FE3EFB}">
      <dgm:prSet/>
      <dgm:spPr/>
      <dgm:t>
        <a:bodyPr/>
        <a:lstStyle/>
        <a:p>
          <a:endParaRPr lang="zh-CN" altLang="en-US"/>
        </a:p>
      </dgm:t>
    </dgm:pt>
    <dgm:pt modelId="{34CB4839-D177-4E0C-908C-900DEB0D0478}" type="sibTrans" cxnId="{253B36A8-C2EA-4E9C-A282-495BB3FE3EFB}">
      <dgm:prSet/>
      <dgm:spPr/>
      <dgm:t>
        <a:bodyPr/>
        <a:lstStyle/>
        <a:p>
          <a:endParaRPr lang="zh-CN" altLang="en-US"/>
        </a:p>
      </dgm:t>
    </dgm:pt>
    <dgm:pt modelId="{453FDBD8-874A-4B10-8FAA-0E6678ACC3F0}">
      <dgm:prSet phldrT="[文本]"/>
      <dgm:spPr>
        <a:ln>
          <a:noFill/>
        </a:ln>
      </dgm:spPr>
      <dgm:t>
        <a:bodyPr/>
        <a:lstStyle/>
        <a:p>
          <a:r>
            <a:rPr lang="zh-CN" altLang="en-US" smtClean="0"/>
            <a:t>评价对象和观点词抽取</a:t>
          </a:r>
          <a:endParaRPr lang="zh-CN" altLang="en-US" dirty="0"/>
        </a:p>
      </dgm:t>
    </dgm:pt>
    <dgm:pt modelId="{215F95A6-1090-4B53-AD0C-42413A36E5B1}" type="parTrans" cxnId="{A8503CAA-22BE-413D-9C8C-9D058BE95D1A}">
      <dgm:prSet/>
      <dgm:spPr/>
      <dgm:t>
        <a:bodyPr/>
        <a:lstStyle/>
        <a:p>
          <a:endParaRPr lang="zh-CN" altLang="en-US"/>
        </a:p>
      </dgm:t>
    </dgm:pt>
    <dgm:pt modelId="{F627DD73-BE53-4CEE-9961-E3149E7F25FF}" type="sibTrans" cxnId="{A8503CAA-22BE-413D-9C8C-9D058BE95D1A}">
      <dgm:prSet/>
      <dgm:spPr/>
      <dgm:t>
        <a:bodyPr/>
        <a:lstStyle/>
        <a:p>
          <a:endParaRPr lang="zh-CN" altLang="en-US"/>
        </a:p>
      </dgm:t>
    </dgm:pt>
    <dgm:pt modelId="{48A73AC8-C7CD-4149-8035-B50E538DB5A7}">
      <dgm:prSet phldrT="[文本]"/>
      <dgm:spPr>
        <a:ln>
          <a:noFill/>
        </a:ln>
      </dgm:spPr>
      <dgm:t>
        <a:bodyPr/>
        <a:lstStyle/>
        <a:p>
          <a:r>
            <a:rPr lang="zh-CN" altLang="en-US" dirty="0" smtClean="0"/>
            <a:t>倾向性   分析</a:t>
          </a:r>
          <a:endParaRPr lang="zh-CN" altLang="en-US" dirty="0"/>
        </a:p>
      </dgm:t>
    </dgm:pt>
    <dgm:pt modelId="{A64F7360-26DC-4FF1-9AC6-758651301189}" type="parTrans" cxnId="{6AF4DCF0-9859-4DAE-B654-D44414B235B4}">
      <dgm:prSet/>
      <dgm:spPr/>
      <dgm:t>
        <a:bodyPr/>
        <a:lstStyle/>
        <a:p>
          <a:endParaRPr lang="zh-CN" altLang="en-US"/>
        </a:p>
      </dgm:t>
    </dgm:pt>
    <dgm:pt modelId="{1132D98E-5988-45D8-9239-D14355894FA9}" type="sibTrans" cxnId="{6AF4DCF0-9859-4DAE-B654-D44414B235B4}">
      <dgm:prSet/>
      <dgm:spPr/>
      <dgm:t>
        <a:bodyPr/>
        <a:lstStyle/>
        <a:p>
          <a:endParaRPr lang="zh-CN" altLang="en-US"/>
        </a:p>
      </dgm:t>
    </dgm:pt>
    <dgm:pt modelId="{8E80B81E-DA41-47F5-8025-B45111689ECF}">
      <dgm:prSet phldrT="[文本]"/>
      <dgm:spPr>
        <a:ln>
          <a:noFill/>
        </a:ln>
      </dgm:spPr>
      <dgm:t>
        <a:bodyPr/>
        <a:lstStyle/>
        <a:p>
          <a:r>
            <a:rPr lang="zh-CN" altLang="en-US" dirty="0" smtClean="0"/>
            <a:t>结果评估</a:t>
          </a:r>
          <a:endParaRPr lang="zh-CN" altLang="en-US" dirty="0"/>
        </a:p>
      </dgm:t>
    </dgm:pt>
    <dgm:pt modelId="{53F46487-E4C9-4C6A-8519-A5C69FB2A9E9}" type="parTrans" cxnId="{08EF6D79-414F-4A9D-A042-FE3F37571CCC}">
      <dgm:prSet/>
      <dgm:spPr/>
      <dgm:t>
        <a:bodyPr/>
        <a:lstStyle/>
        <a:p>
          <a:endParaRPr lang="zh-CN" altLang="en-US"/>
        </a:p>
      </dgm:t>
    </dgm:pt>
    <dgm:pt modelId="{E103546E-7173-4FBA-A664-6C12D2759914}" type="sibTrans" cxnId="{08EF6D79-414F-4A9D-A042-FE3F37571CCC}">
      <dgm:prSet/>
      <dgm:spPr/>
      <dgm:t>
        <a:bodyPr/>
        <a:lstStyle/>
        <a:p>
          <a:endParaRPr lang="zh-CN" altLang="en-US"/>
        </a:p>
      </dgm:t>
    </dgm:pt>
    <dgm:pt modelId="{C03E7A6C-424B-4686-97EF-86EAAC2C61A3}" type="pres">
      <dgm:prSet presAssocID="{2869A3E4-5C89-409C-AE2C-9D173968C134}" presName="Name0" presStyleCnt="0">
        <dgm:presLayoutVars>
          <dgm:dir/>
          <dgm:resizeHandles val="exact"/>
        </dgm:presLayoutVars>
      </dgm:prSet>
      <dgm:spPr/>
    </dgm:pt>
    <dgm:pt modelId="{AF3D9067-B7CC-4EFD-A8BC-B03F141A3AF6}" type="pres">
      <dgm:prSet presAssocID="{2C46EA29-814F-4EE8-A593-338A1F598AAA}" presName="node" presStyleLbl="node1" presStyleIdx="0" presStyleCnt="5">
        <dgm:presLayoutVars>
          <dgm:bulletEnabled val="1"/>
        </dgm:presLayoutVars>
      </dgm:prSet>
      <dgm:spPr/>
      <dgm:t>
        <a:bodyPr/>
        <a:lstStyle/>
        <a:p>
          <a:endParaRPr lang="zh-CN" altLang="en-US"/>
        </a:p>
      </dgm:t>
    </dgm:pt>
    <dgm:pt modelId="{5C217FDF-4ABE-4523-A8B6-6722B886739A}" type="pres">
      <dgm:prSet presAssocID="{D0DE7982-1FD0-4F1E-8EF1-E02EC094E9C6}" presName="sibTrans" presStyleLbl="sibTrans2D1" presStyleIdx="0" presStyleCnt="4"/>
      <dgm:spPr/>
      <dgm:t>
        <a:bodyPr/>
        <a:lstStyle/>
        <a:p>
          <a:endParaRPr lang="zh-CN" altLang="en-US"/>
        </a:p>
      </dgm:t>
    </dgm:pt>
    <dgm:pt modelId="{3B9AC7E0-BE25-4E17-84F1-FD1F924FEB43}" type="pres">
      <dgm:prSet presAssocID="{D0DE7982-1FD0-4F1E-8EF1-E02EC094E9C6}" presName="connectorText" presStyleLbl="sibTrans2D1" presStyleIdx="0" presStyleCnt="4"/>
      <dgm:spPr/>
      <dgm:t>
        <a:bodyPr/>
        <a:lstStyle/>
        <a:p>
          <a:endParaRPr lang="zh-CN" altLang="en-US"/>
        </a:p>
      </dgm:t>
    </dgm:pt>
    <dgm:pt modelId="{FCEC9096-752C-47AF-8B14-1AF13965CD73}" type="pres">
      <dgm:prSet presAssocID="{660DDA1B-9176-4595-9CE3-167F1FD24DFF}" presName="node" presStyleLbl="node1" presStyleIdx="1" presStyleCnt="5">
        <dgm:presLayoutVars>
          <dgm:bulletEnabled val="1"/>
        </dgm:presLayoutVars>
      </dgm:prSet>
      <dgm:spPr/>
      <dgm:t>
        <a:bodyPr/>
        <a:lstStyle/>
        <a:p>
          <a:endParaRPr lang="zh-CN" altLang="en-US"/>
        </a:p>
      </dgm:t>
    </dgm:pt>
    <dgm:pt modelId="{239A3BD9-249F-46C1-87E3-AF98FE7EBF86}" type="pres">
      <dgm:prSet presAssocID="{34CB4839-D177-4E0C-908C-900DEB0D0478}" presName="sibTrans" presStyleLbl="sibTrans2D1" presStyleIdx="1" presStyleCnt="4"/>
      <dgm:spPr/>
      <dgm:t>
        <a:bodyPr/>
        <a:lstStyle/>
        <a:p>
          <a:endParaRPr lang="zh-CN" altLang="en-US"/>
        </a:p>
      </dgm:t>
    </dgm:pt>
    <dgm:pt modelId="{C31480F7-2212-4C81-802E-8B11850D6409}" type="pres">
      <dgm:prSet presAssocID="{34CB4839-D177-4E0C-908C-900DEB0D0478}" presName="connectorText" presStyleLbl="sibTrans2D1" presStyleIdx="1" presStyleCnt="4"/>
      <dgm:spPr/>
      <dgm:t>
        <a:bodyPr/>
        <a:lstStyle/>
        <a:p>
          <a:endParaRPr lang="zh-CN" altLang="en-US"/>
        </a:p>
      </dgm:t>
    </dgm:pt>
    <dgm:pt modelId="{56297A5D-D832-4D27-BCD9-15D1D2302224}" type="pres">
      <dgm:prSet presAssocID="{453FDBD8-874A-4B10-8FAA-0E6678ACC3F0}" presName="node" presStyleLbl="node1" presStyleIdx="2" presStyleCnt="5">
        <dgm:presLayoutVars>
          <dgm:bulletEnabled val="1"/>
        </dgm:presLayoutVars>
      </dgm:prSet>
      <dgm:spPr/>
      <dgm:t>
        <a:bodyPr/>
        <a:lstStyle/>
        <a:p>
          <a:endParaRPr lang="zh-CN" altLang="en-US"/>
        </a:p>
      </dgm:t>
    </dgm:pt>
    <dgm:pt modelId="{028106CC-701C-409F-A694-C1633D123E3C}" type="pres">
      <dgm:prSet presAssocID="{F627DD73-BE53-4CEE-9961-E3149E7F25FF}" presName="sibTrans" presStyleLbl="sibTrans2D1" presStyleIdx="2" presStyleCnt="4"/>
      <dgm:spPr/>
      <dgm:t>
        <a:bodyPr/>
        <a:lstStyle/>
        <a:p>
          <a:endParaRPr lang="zh-CN" altLang="en-US"/>
        </a:p>
      </dgm:t>
    </dgm:pt>
    <dgm:pt modelId="{7EDFE5A4-957C-4A98-B21F-A0E76D6FBFFA}" type="pres">
      <dgm:prSet presAssocID="{F627DD73-BE53-4CEE-9961-E3149E7F25FF}" presName="connectorText" presStyleLbl="sibTrans2D1" presStyleIdx="2" presStyleCnt="4"/>
      <dgm:spPr/>
      <dgm:t>
        <a:bodyPr/>
        <a:lstStyle/>
        <a:p>
          <a:endParaRPr lang="zh-CN" altLang="en-US"/>
        </a:p>
      </dgm:t>
    </dgm:pt>
    <dgm:pt modelId="{8826D1ED-A703-4CB3-96ED-7C0D7B4CD858}" type="pres">
      <dgm:prSet presAssocID="{48A73AC8-C7CD-4149-8035-B50E538DB5A7}" presName="node" presStyleLbl="node1" presStyleIdx="3" presStyleCnt="5">
        <dgm:presLayoutVars>
          <dgm:bulletEnabled val="1"/>
        </dgm:presLayoutVars>
      </dgm:prSet>
      <dgm:spPr/>
      <dgm:t>
        <a:bodyPr/>
        <a:lstStyle/>
        <a:p>
          <a:endParaRPr lang="zh-CN" altLang="en-US"/>
        </a:p>
      </dgm:t>
    </dgm:pt>
    <dgm:pt modelId="{694FCC98-460B-4F92-9B72-C7D5186954A8}" type="pres">
      <dgm:prSet presAssocID="{1132D98E-5988-45D8-9239-D14355894FA9}" presName="sibTrans" presStyleLbl="sibTrans2D1" presStyleIdx="3" presStyleCnt="4"/>
      <dgm:spPr/>
      <dgm:t>
        <a:bodyPr/>
        <a:lstStyle/>
        <a:p>
          <a:endParaRPr lang="zh-CN" altLang="en-US"/>
        </a:p>
      </dgm:t>
    </dgm:pt>
    <dgm:pt modelId="{181A0FEF-A171-4C6B-BB18-DDABB893CEBB}" type="pres">
      <dgm:prSet presAssocID="{1132D98E-5988-45D8-9239-D14355894FA9}" presName="connectorText" presStyleLbl="sibTrans2D1" presStyleIdx="3" presStyleCnt="4"/>
      <dgm:spPr/>
      <dgm:t>
        <a:bodyPr/>
        <a:lstStyle/>
        <a:p>
          <a:endParaRPr lang="zh-CN" altLang="en-US"/>
        </a:p>
      </dgm:t>
    </dgm:pt>
    <dgm:pt modelId="{F3935EAA-CAAC-4545-9939-830F054B54BA}" type="pres">
      <dgm:prSet presAssocID="{8E80B81E-DA41-47F5-8025-B45111689ECF}" presName="node" presStyleLbl="node1" presStyleIdx="4" presStyleCnt="5">
        <dgm:presLayoutVars>
          <dgm:bulletEnabled val="1"/>
        </dgm:presLayoutVars>
      </dgm:prSet>
      <dgm:spPr/>
      <dgm:t>
        <a:bodyPr/>
        <a:lstStyle/>
        <a:p>
          <a:endParaRPr lang="zh-CN" altLang="en-US"/>
        </a:p>
      </dgm:t>
    </dgm:pt>
  </dgm:ptLst>
  <dgm:cxnLst>
    <dgm:cxn modelId="{253B36A8-C2EA-4E9C-A282-495BB3FE3EFB}" srcId="{2869A3E4-5C89-409C-AE2C-9D173968C134}" destId="{660DDA1B-9176-4595-9CE3-167F1FD24DFF}" srcOrd="1" destOrd="0" parTransId="{A4052EA2-C695-4029-9187-65245565F9D5}" sibTransId="{34CB4839-D177-4E0C-908C-900DEB0D0478}"/>
    <dgm:cxn modelId="{8A0BE0B0-5E55-4613-A074-F388541CB171}" type="presOf" srcId="{660DDA1B-9176-4595-9CE3-167F1FD24DFF}" destId="{FCEC9096-752C-47AF-8B14-1AF13965CD73}" srcOrd="0" destOrd="0" presId="urn:microsoft.com/office/officeart/2005/8/layout/process1"/>
    <dgm:cxn modelId="{FCC9D459-EB1B-4519-BBDA-42EAC33F20C1}" type="presOf" srcId="{F627DD73-BE53-4CEE-9961-E3149E7F25FF}" destId="{028106CC-701C-409F-A694-C1633D123E3C}" srcOrd="0" destOrd="0" presId="urn:microsoft.com/office/officeart/2005/8/layout/process1"/>
    <dgm:cxn modelId="{69FCDD6A-EF27-4766-A0D1-BA0B9B8A36D3}" type="presOf" srcId="{F627DD73-BE53-4CEE-9961-E3149E7F25FF}" destId="{7EDFE5A4-957C-4A98-B21F-A0E76D6FBFFA}" srcOrd="1" destOrd="0" presId="urn:microsoft.com/office/officeart/2005/8/layout/process1"/>
    <dgm:cxn modelId="{F25E925E-AB59-4424-ACAC-D37E27E02025}" type="presOf" srcId="{2C46EA29-814F-4EE8-A593-338A1F598AAA}" destId="{AF3D9067-B7CC-4EFD-A8BC-B03F141A3AF6}" srcOrd="0" destOrd="0" presId="urn:microsoft.com/office/officeart/2005/8/layout/process1"/>
    <dgm:cxn modelId="{C237756D-5310-4F7A-B24F-5A27EF0DDBAB}" type="presOf" srcId="{2869A3E4-5C89-409C-AE2C-9D173968C134}" destId="{C03E7A6C-424B-4686-97EF-86EAAC2C61A3}" srcOrd="0" destOrd="0" presId="urn:microsoft.com/office/officeart/2005/8/layout/process1"/>
    <dgm:cxn modelId="{26AF2C80-C5AA-4C44-AD78-88D420179595}" type="presOf" srcId="{453FDBD8-874A-4B10-8FAA-0E6678ACC3F0}" destId="{56297A5D-D832-4D27-BCD9-15D1D2302224}" srcOrd="0" destOrd="0" presId="urn:microsoft.com/office/officeart/2005/8/layout/process1"/>
    <dgm:cxn modelId="{D5764DEA-FE96-4F46-A022-D24BB8C43BD6}" type="presOf" srcId="{D0DE7982-1FD0-4F1E-8EF1-E02EC094E9C6}" destId="{3B9AC7E0-BE25-4E17-84F1-FD1F924FEB43}" srcOrd="1" destOrd="0" presId="urn:microsoft.com/office/officeart/2005/8/layout/process1"/>
    <dgm:cxn modelId="{6AF4DCF0-9859-4DAE-B654-D44414B235B4}" srcId="{2869A3E4-5C89-409C-AE2C-9D173968C134}" destId="{48A73AC8-C7CD-4149-8035-B50E538DB5A7}" srcOrd="3" destOrd="0" parTransId="{A64F7360-26DC-4FF1-9AC6-758651301189}" sibTransId="{1132D98E-5988-45D8-9239-D14355894FA9}"/>
    <dgm:cxn modelId="{A8503CAA-22BE-413D-9C8C-9D058BE95D1A}" srcId="{2869A3E4-5C89-409C-AE2C-9D173968C134}" destId="{453FDBD8-874A-4B10-8FAA-0E6678ACC3F0}" srcOrd="2" destOrd="0" parTransId="{215F95A6-1090-4B53-AD0C-42413A36E5B1}" sibTransId="{F627DD73-BE53-4CEE-9961-E3149E7F25FF}"/>
    <dgm:cxn modelId="{92E2FF10-D8FE-48DA-9008-A879D6D57C8F}" srcId="{2869A3E4-5C89-409C-AE2C-9D173968C134}" destId="{2C46EA29-814F-4EE8-A593-338A1F598AAA}" srcOrd="0" destOrd="0" parTransId="{5941C77F-8065-4320-BB4C-50FB8219850E}" sibTransId="{D0DE7982-1FD0-4F1E-8EF1-E02EC094E9C6}"/>
    <dgm:cxn modelId="{F9FBA37F-1A40-45DB-AAC0-30F59EC58ED9}" type="presOf" srcId="{1132D98E-5988-45D8-9239-D14355894FA9}" destId="{694FCC98-460B-4F92-9B72-C7D5186954A8}" srcOrd="0" destOrd="0" presId="urn:microsoft.com/office/officeart/2005/8/layout/process1"/>
    <dgm:cxn modelId="{94C7599C-34E5-4242-896E-6A0C675A5BD4}" type="presOf" srcId="{34CB4839-D177-4E0C-908C-900DEB0D0478}" destId="{C31480F7-2212-4C81-802E-8B11850D6409}" srcOrd="1" destOrd="0" presId="urn:microsoft.com/office/officeart/2005/8/layout/process1"/>
    <dgm:cxn modelId="{08EF6D79-414F-4A9D-A042-FE3F37571CCC}" srcId="{2869A3E4-5C89-409C-AE2C-9D173968C134}" destId="{8E80B81E-DA41-47F5-8025-B45111689ECF}" srcOrd="4" destOrd="0" parTransId="{53F46487-E4C9-4C6A-8519-A5C69FB2A9E9}" sibTransId="{E103546E-7173-4FBA-A664-6C12D2759914}"/>
    <dgm:cxn modelId="{18F14C31-CCE6-48AA-9639-C7D105FC7DD7}" type="presOf" srcId="{34CB4839-D177-4E0C-908C-900DEB0D0478}" destId="{239A3BD9-249F-46C1-87E3-AF98FE7EBF86}" srcOrd="0" destOrd="0" presId="urn:microsoft.com/office/officeart/2005/8/layout/process1"/>
    <dgm:cxn modelId="{BC191662-FFC2-4500-9752-1ADE2B27E4EA}" type="presOf" srcId="{48A73AC8-C7CD-4149-8035-B50E538DB5A7}" destId="{8826D1ED-A703-4CB3-96ED-7C0D7B4CD858}" srcOrd="0" destOrd="0" presId="urn:microsoft.com/office/officeart/2005/8/layout/process1"/>
    <dgm:cxn modelId="{FC607252-2D34-4C89-964B-1C9F76CE32B3}" type="presOf" srcId="{1132D98E-5988-45D8-9239-D14355894FA9}" destId="{181A0FEF-A171-4C6B-BB18-DDABB893CEBB}" srcOrd="1" destOrd="0" presId="urn:microsoft.com/office/officeart/2005/8/layout/process1"/>
    <dgm:cxn modelId="{3F413D3E-A688-40D6-80BA-8CED2B9E30A2}" type="presOf" srcId="{D0DE7982-1FD0-4F1E-8EF1-E02EC094E9C6}" destId="{5C217FDF-4ABE-4523-A8B6-6722B886739A}" srcOrd="0" destOrd="0" presId="urn:microsoft.com/office/officeart/2005/8/layout/process1"/>
    <dgm:cxn modelId="{DB679DBD-11AE-45C1-8848-A431C02B4558}" type="presOf" srcId="{8E80B81E-DA41-47F5-8025-B45111689ECF}" destId="{F3935EAA-CAAC-4545-9939-830F054B54BA}" srcOrd="0" destOrd="0" presId="urn:microsoft.com/office/officeart/2005/8/layout/process1"/>
    <dgm:cxn modelId="{70CF3518-BB32-4970-B1C0-0120B5B96D06}" type="presParOf" srcId="{C03E7A6C-424B-4686-97EF-86EAAC2C61A3}" destId="{AF3D9067-B7CC-4EFD-A8BC-B03F141A3AF6}" srcOrd="0" destOrd="0" presId="urn:microsoft.com/office/officeart/2005/8/layout/process1"/>
    <dgm:cxn modelId="{DB10F504-879C-4E36-9F67-3D87A3E9C182}" type="presParOf" srcId="{C03E7A6C-424B-4686-97EF-86EAAC2C61A3}" destId="{5C217FDF-4ABE-4523-A8B6-6722B886739A}" srcOrd="1" destOrd="0" presId="urn:microsoft.com/office/officeart/2005/8/layout/process1"/>
    <dgm:cxn modelId="{063CC175-98A5-413E-9834-B60C009D9428}" type="presParOf" srcId="{5C217FDF-4ABE-4523-A8B6-6722B886739A}" destId="{3B9AC7E0-BE25-4E17-84F1-FD1F924FEB43}" srcOrd="0" destOrd="0" presId="urn:microsoft.com/office/officeart/2005/8/layout/process1"/>
    <dgm:cxn modelId="{2B816E57-7F13-436D-BA18-5D2B6F18CEAE}" type="presParOf" srcId="{C03E7A6C-424B-4686-97EF-86EAAC2C61A3}" destId="{FCEC9096-752C-47AF-8B14-1AF13965CD73}" srcOrd="2" destOrd="0" presId="urn:microsoft.com/office/officeart/2005/8/layout/process1"/>
    <dgm:cxn modelId="{E8E04E03-164F-4F85-A5B9-4ECC504102B4}" type="presParOf" srcId="{C03E7A6C-424B-4686-97EF-86EAAC2C61A3}" destId="{239A3BD9-249F-46C1-87E3-AF98FE7EBF86}" srcOrd="3" destOrd="0" presId="urn:microsoft.com/office/officeart/2005/8/layout/process1"/>
    <dgm:cxn modelId="{80E72646-98D6-49BF-8E3D-7238E5FC4A3D}" type="presParOf" srcId="{239A3BD9-249F-46C1-87E3-AF98FE7EBF86}" destId="{C31480F7-2212-4C81-802E-8B11850D6409}" srcOrd="0" destOrd="0" presId="urn:microsoft.com/office/officeart/2005/8/layout/process1"/>
    <dgm:cxn modelId="{FD527CC7-477C-4589-B3BF-9C660782B1DE}" type="presParOf" srcId="{C03E7A6C-424B-4686-97EF-86EAAC2C61A3}" destId="{56297A5D-D832-4D27-BCD9-15D1D2302224}" srcOrd="4" destOrd="0" presId="urn:microsoft.com/office/officeart/2005/8/layout/process1"/>
    <dgm:cxn modelId="{0493C4A5-1ED7-48CF-9A4A-316E4F083B9E}" type="presParOf" srcId="{C03E7A6C-424B-4686-97EF-86EAAC2C61A3}" destId="{028106CC-701C-409F-A694-C1633D123E3C}" srcOrd="5" destOrd="0" presId="urn:microsoft.com/office/officeart/2005/8/layout/process1"/>
    <dgm:cxn modelId="{5C338FA3-4E0C-435A-85A5-2A01975177D4}" type="presParOf" srcId="{028106CC-701C-409F-A694-C1633D123E3C}" destId="{7EDFE5A4-957C-4A98-B21F-A0E76D6FBFFA}" srcOrd="0" destOrd="0" presId="urn:microsoft.com/office/officeart/2005/8/layout/process1"/>
    <dgm:cxn modelId="{F35A7AE4-08BE-4C1E-B211-A50F209C5EE1}" type="presParOf" srcId="{C03E7A6C-424B-4686-97EF-86EAAC2C61A3}" destId="{8826D1ED-A703-4CB3-96ED-7C0D7B4CD858}" srcOrd="6" destOrd="0" presId="urn:microsoft.com/office/officeart/2005/8/layout/process1"/>
    <dgm:cxn modelId="{706F7C78-B8B2-4430-8F30-53231C371746}" type="presParOf" srcId="{C03E7A6C-424B-4686-97EF-86EAAC2C61A3}" destId="{694FCC98-460B-4F92-9B72-C7D5186954A8}" srcOrd="7" destOrd="0" presId="urn:microsoft.com/office/officeart/2005/8/layout/process1"/>
    <dgm:cxn modelId="{B2E0EC2D-F0A0-47CC-AD4D-BEC189673BE2}" type="presParOf" srcId="{694FCC98-460B-4F92-9B72-C7D5186954A8}" destId="{181A0FEF-A171-4C6B-BB18-DDABB893CEBB}" srcOrd="0" destOrd="0" presId="urn:microsoft.com/office/officeart/2005/8/layout/process1"/>
    <dgm:cxn modelId="{6942802D-CA34-4B82-A52E-D3166D9C416D}" type="presParOf" srcId="{C03E7A6C-424B-4686-97EF-86EAAC2C61A3}" destId="{F3935EAA-CAAC-4545-9939-830F054B54B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2BACCC2D-2FF1-4222-801E-AAC51BEFB8B2}">
      <dgm:prSet phldrT="[文本]" custT="1"/>
      <dgm:spPr/>
      <dgm:t>
        <a:bodyPr/>
        <a:lstStyle/>
        <a:p>
          <a:pPr algn="ctr"/>
          <a:r>
            <a:rPr lang="zh-CN" altLang="en-US" sz="1000" dirty="0" smtClean="0"/>
            <a:t>中文评价对象抽取和倾向性分析系统</a:t>
          </a:r>
          <a:endParaRPr lang="zh-CN" altLang="en-US" sz="1000" dirty="0"/>
        </a:p>
      </dgm:t>
    </dgm:pt>
    <dgm:pt modelId="{E171C69A-BF36-4485-AFF7-C71942251589}" type="parTrans" cxnId="{0333DDEE-A49F-4B1E-99E7-7916BBF541F1}">
      <dgm:prSet/>
      <dgm:spPr/>
      <dgm:t>
        <a:bodyPr/>
        <a:lstStyle/>
        <a:p>
          <a:endParaRPr lang="zh-CN" altLang="en-US" sz="2400"/>
        </a:p>
      </dgm:t>
    </dgm:pt>
    <dgm:pt modelId="{04AA4B8B-B5E1-4C9E-81F0-BA015F9633EE}" type="sibTrans" cxnId="{0333DDEE-A49F-4B1E-99E7-7916BBF541F1}">
      <dgm:prSet/>
      <dgm:spPr/>
      <dgm:t>
        <a:bodyPr/>
        <a:lstStyle/>
        <a:p>
          <a:endParaRPr lang="zh-CN" altLang="en-US" sz="2400"/>
        </a:p>
      </dgm:t>
    </dgm:pt>
    <dgm:pt modelId="{A6F15D40-14EA-4EF7-8BBA-14C4C57ECD62}">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SR</a:t>
          </a:r>
          <a:r>
            <a:rPr lang="zh-CN" altLang="en-US" sz="900" dirty="0" smtClean="0"/>
            <a:t>规则</a:t>
          </a:r>
          <a:endParaRPr lang="zh-CN" altLang="en-US" sz="900" dirty="0"/>
        </a:p>
      </dgm:t>
    </dgm:pt>
    <dgm:pt modelId="{DF105797-E496-48C9-9ED7-85AF6793151B}" type="parTrans" cxnId="{1DC7FA80-BE5F-45BC-BDAA-288D483DCD33}">
      <dgm:prSet/>
      <dgm:spPr/>
      <dgm:t>
        <a:bodyPr/>
        <a:lstStyle/>
        <a:p>
          <a:endParaRPr lang="zh-CN" altLang="en-US" sz="2400"/>
        </a:p>
      </dgm:t>
    </dgm:pt>
    <dgm:pt modelId="{E6AA9F70-FAE5-4B1A-AE05-24F55447A066}" type="sibTrans" cxnId="{1DC7FA80-BE5F-45BC-BDAA-288D483DCD33}">
      <dgm:prSet/>
      <dgm:spPr/>
      <dgm:t>
        <a:bodyPr/>
        <a:lstStyle/>
        <a:p>
          <a:endParaRPr lang="zh-CN" altLang="en-US" sz="2400"/>
        </a:p>
      </dgm:t>
    </dgm:pt>
    <dgm:pt modelId="{D322216C-90A7-41A2-A07D-50F45AA8EBE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ATT</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sz="2400"/>
        </a:p>
      </dgm:t>
    </dgm:pt>
    <dgm:pt modelId="{1C88044A-CA63-43D3-A980-5D22C069862A}" type="sibTrans" cxnId="{7821784C-1F39-402B-8B01-66C7C050D2E9}">
      <dgm:prSet/>
      <dgm:spPr/>
      <dgm:t>
        <a:bodyPr/>
        <a:lstStyle/>
        <a:p>
          <a:endParaRPr lang="zh-CN" altLang="en-US" sz="2400"/>
        </a:p>
      </dgm:t>
    </dgm:pt>
    <dgm:pt modelId="{F48EC5B2-85C5-431B-B6EB-EBF1E7619A55}">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SN</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sz="2400"/>
        </a:p>
      </dgm:t>
    </dgm:pt>
    <dgm:pt modelId="{BBECB589-BBC5-4528-8BD7-E6693D8C3EF5}" type="sibTrans" cxnId="{B4F06022-2173-4E24-8455-64164899C4FE}">
      <dgm:prSet/>
      <dgm:spPr/>
      <dgm:t>
        <a:bodyPr/>
        <a:lstStyle/>
        <a:p>
          <a:endParaRPr lang="zh-CN" altLang="en-US" sz="2400"/>
        </a:p>
      </dgm:t>
    </dgm:pt>
    <dgm:pt modelId="{AC7900C2-C9C4-432F-85BF-7C25BB561C8A}">
      <dgm:prSet phldrT="[文本]" custT="1"/>
      <dgm:spPr/>
      <dgm:t>
        <a:bodyPr/>
        <a:lstStyle/>
        <a:p>
          <a:r>
            <a:rPr lang="en-US" altLang="zh-CN" sz="900" dirty="0" smtClean="0">
              <a:latin typeface="Times New Roman" panose="02020603050405020304" pitchFamily="18" charset="0"/>
              <a:cs typeface="Times New Roman" panose="02020603050405020304" pitchFamily="18" charset="0"/>
            </a:rPr>
            <a:t>SO</a:t>
          </a:r>
          <a:r>
            <a:rPr lang="zh-CN" altLang="en-US" sz="900" dirty="0" smtClean="0">
              <a:latin typeface="Times New Roman" panose="02020603050405020304" pitchFamily="18" charset="0"/>
              <a:cs typeface="Times New Roman" panose="02020603050405020304" pitchFamily="18" charset="0"/>
            </a:rPr>
            <a:t>规则</a:t>
          </a:r>
          <a:endParaRPr lang="zh-CN" altLang="en-US" sz="900"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sz="2400"/>
        </a:p>
      </dgm:t>
    </dgm:pt>
    <dgm:pt modelId="{D03C6E6C-521D-4810-98D5-20B55ED3D824}" type="sibTrans" cxnId="{D0295A5A-78D2-4ACF-8B5C-B8ACBB3181C3}">
      <dgm:prSet/>
      <dgm:spPr/>
      <dgm:t>
        <a:bodyPr/>
        <a:lstStyle/>
        <a:p>
          <a:endParaRPr lang="zh-CN" altLang="en-US" sz="2400"/>
        </a:p>
      </dgm:t>
    </dgm:pt>
    <dgm:pt modelId="{818937AE-6BF3-446C-8132-15A73B54AC90}">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评价对象和观点词修正规则</a:t>
          </a:r>
          <a:endParaRPr lang="zh-CN" altLang="en-US" sz="900"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sz="2400"/>
        </a:p>
      </dgm:t>
    </dgm:pt>
    <dgm:pt modelId="{FE10A9CE-8044-4219-A7D2-17C70D11B053}" type="sibTrans" cxnId="{567CC1B5-194E-444A-8BF0-BEC3699D3BBA}">
      <dgm:prSet/>
      <dgm:spPr/>
      <dgm:t>
        <a:bodyPr/>
        <a:lstStyle/>
        <a:p>
          <a:endParaRPr lang="zh-CN" altLang="en-US" sz="2400"/>
        </a:p>
      </dgm:t>
    </dgm:pt>
    <dgm:pt modelId="{3CF5379C-3179-4C96-9069-0BCE363457D2}">
      <dgm:prSet phldrT="[文本]" custT="1"/>
      <dgm:spPr/>
      <dgm:t>
        <a:bodyPr/>
        <a:lstStyle/>
        <a:p>
          <a:r>
            <a:rPr lang="zh-CN" altLang="en-US" sz="900" dirty="0" smtClean="0">
              <a:latin typeface="Times New Roman" panose="02020603050405020304" pitchFamily="18" charset="0"/>
              <a:cs typeface="Times New Roman" panose="02020603050405020304" pitchFamily="18" charset="0"/>
            </a:rPr>
            <a:t>评价对象搜索算法</a:t>
          </a:r>
          <a:endParaRPr lang="zh-CN" altLang="en-US" sz="900"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sz="2400"/>
        </a:p>
      </dgm:t>
    </dgm:pt>
    <dgm:pt modelId="{B3DB51D8-1435-4D09-B52E-5944ECD5DA1C}" type="sibTrans" cxnId="{F9FF0E79-09A1-4D74-B664-828162410C1C}">
      <dgm:prSet/>
      <dgm:spPr/>
      <dgm:t>
        <a:bodyPr/>
        <a:lstStyle/>
        <a:p>
          <a:endParaRPr lang="zh-CN" altLang="en-US" sz="2400"/>
        </a:p>
      </dgm:t>
    </dgm:pt>
    <dgm:pt modelId="{F88643D6-CD6D-48ED-AA03-E5C91E3D6460}">
      <dgm:prSet phldrT="[文本]" custT="1"/>
      <dgm:spPr/>
      <dgm:t>
        <a:bodyPr/>
        <a:lstStyle/>
        <a:p>
          <a:r>
            <a:rPr lang="zh-CN" altLang="en-US" sz="900" dirty="0" smtClean="0"/>
            <a:t>倾向性分析模块</a:t>
          </a:r>
          <a:endParaRPr lang="zh-CN" altLang="en-US" sz="900" dirty="0"/>
        </a:p>
      </dgm:t>
    </dgm:pt>
    <dgm:pt modelId="{EAAA4829-F78E-4747-B997-77C58DEFC2DC}" type="sibTrans" cxnId="{E17DAC68-4125-4724-A1F7-172D1A863A64}">
      <dgm:prSet/>
      <dgm:spPr/>
      <dgm:t>
        <a:bodyPr/>
        <a:lstStyle/>
        <a:p>
          <a:endParaRPr lang="zh-CN" altLang="en-US" sz="2400"/>
        </a:p>
      </dgm:t>
    </dgm:pt>
    <dgm:pt modelId="{24D859DB-EC58-4DB6-8307-EF6D27842FE1}" type="parTrans" cxnId="{E17DAC68-4125-4724-A1F7-172D1A863A64}">
      <dgm:prSet/>
      <dgm:spPr/>
      <dgm:t>
        <a:bodyPr/>
        <a:lstStyle/>
        <a:p>
          <a:endParaRPr lang="zh-CN" altLang="en-US" sz="2400"/>
        </a:p>
      </dgm:t>
    </dgm:pt>
    <dgm:pt modelId="{92ACAF90-71BE-4DD4-99D6-A022B550591F}">
      <dgm:prSet custT="1"/>
      <dgm:spPr/>
      <dgm:t>
        <a:bodyPr/>
        <a:lstStyle/>
        <a:p>
          <a:r>
            <a:rPr lang="zh-CN" altLang="en-US" sz="900" dirty="0" smtClean="0"/>
            <a:t>预处理模块</a:t>
          </a:r>
          <a:endParaRPr lang="en-US" sz="900" dirty="0"/>
        </a:p>
      </dgm:t>
    </dgm:pt>
    <dgm:pt modelId="{D9DFE7F5-7900-4498-8796-5242D4C82F55}" type="parTrans" cxnId="{60E384FC-2C89-40A0-B5FF-84173770F317}">
      <dgm:prSet/>
      <dgm:spPr/>
      <dgm:t>
        <a:bodyPr/>
        <a:lstStyle/>
        <a:p>
          <a:endParaRPr lang="zh-CN" altLang="en-US" sz="2400"/>
        </a:p>
      </dgm:t>
    </dgm:pt>
    <dgm:pt modelId="{BCE3A905-E949-4C9A-8A63-9364901D0159}" type="sibTrans" cxnId="{60E384FC-2C89-40A0-B5FF-84173770F317}">
      <dgm:prSet/>
      <dgm:spPr/>
      <dgm:t>
        <a:bodyPr/>
        <a:lstStyle/>
        <a:p>
          <a:endParaRPr lang="zh-CN" altLang="en-US" sz="2400"/>
        </a:p>
      </dgm:t>
    </dgm:pt>
    <dgm:pt modelId="{3E357297-0961-4689-BA28-696CB0963864}">
      <dgm:prSet custT="1"/>
      <dgm:spPr/>
      <dgm:t>
        <a:bodyPr/>
        <a:lstStyle/>
        <a:p>
          <a:r>
            <a:rPr lang="zh-CN" altLang="en-US" sz="900" dirty="0" smtClean="0"/>
            <a:t>语言分析  模块</a:t>
          </a:r>
          <a:endParaRPr lang="zh-CN" altLang="en-US" sz="900" dirty="0"/>
        </a:p>
      </dgm:t>
    </dgm:pt>
    <dgm:pt modelId="{E6788D33-F40D-43F9-AB71-FC7571B438F5}" type="parTrans" cxnId="{66040228-8800-4C58-B54A-5EA261542FD7}">
      <dgm:prSet/>
      <dgm:spPr/>
      <dgm:t>
        <a:bodyPr/>
        <a:lstStyle/>
        <a:p>
          <a:endParaRPr lang="zh-CN" altLang="en-US" sz="2400"/>
        </a:p>
      </dgm:t>
    </dgm:pt>
    <dgm:pt modelId="{D80985ED-6A23-49C0-8FD4-BC463954EF7F}" type="sibTrans" cxnId="{66040228-8800-4C58-B54A-5EA261542FD7}">
      <dgm:prSet/>
      <dgm:spPr/>
      <dgm:t>
        <a:bodyPr/>
        <a:lstStyle/>
        <a:p>
          <a:endParaRPr lang="zh-CN" altLang="en-US" sz="2400"/>
        </a:p>
      </dgm:t>
    </dgm:pt>
    <dgm:pt modelId="{430F0B03-A4B6-4172-B38D-A8F0F7418ABE}">
      <dgm:prSet phldrT="[文本]" custT="1"/>
      <dgm:spPr/>
      <dgm:t>
        <a:bodyPr/>
        <a:lstStyle/>
        <a:p>
          <a:r>
            <a:rPr lang="zh-CN" altLang="en-US" sz="900" dirty="0" smtClean="0"/>
            <a:t>评价对象和观点词抽取模块</a:t>
          </a:r>
          <a:endParaRPr lang="zh-CN" altLang="en-US" sz="900" dirty="0"/>
        </a:p>
      </dgm:t>
    </dgm:pt>
    <dgm:pt modelId="{A50ABBAB-AC53-41A7-9874-A4103E2A8689}" type="sibTrans" cxnId="{C664AC39-7071-40F1-A525-F6998B2D38C7}">
      <dgm:prSet/>
      <dgm:spPr/>
      <dgm:t>
        <a:bodyPr/>
        <a:lstStyle/>
        <a:p>
          <a:endParaRPr lang="zh-CN" altLang="en-US" sz="2400"/>
        </a:p>
      </dgm:t>
    </dgm:pt>
    <dgm:pt modelId="{ABCF8234-DE66-4A04-A6EF-0CAE7D7E31A9}" type="parTrans" cxnId="{C664AC39-7071-40F1-A525-F6998B2D38C7}">
      <dgm:prSet/>
      <dgm:spPr/>
      <dgm:t>
        <a:bodyPr/>
        <a:lstStyle/>
        <a:p>
          <a:endParaRPr lang="zh-CN" altLang="en-US" sz="2400"/>
        </a:p>
      </dgm:t>
    </dgm:pt>
    <dgm:pt modelId="{1A2D40AF-AB6B-4AA8-9EE3-3E05DA50C95A}">
      <dgm:prSet custT="1"/>
      <dgm:spPr/>
      <dgm:t>
        <a:bodyPr/>
        <a:lstStyle/>
        <a:p>
          <a:r>
            <a:rPr lang="zh-CN" altLang="en-US" sz="900" dirty="0" smtClean="0"/>
            <a:t>词法分析</a:t>
          </a:r>
          <a:endParaRPr lang="zh-CN" altLang="en-US" sz="900" dirty="0"/>
        </a:p>
      </dgm:t>
    </dgm:pt>
    <dgm:pt modelId="{FECA935D-EFF9-45E7-8229-FB5EA89E6C4E}" type="parTrans" cxnId="{390AEB15-199D-4BC4-A7D5-353CD383626E}">
      <dgm:prSet/>
      <dgm:spPr/>
      <dgm:t>
        <a:bodyPr/>
        <a:lstStyle/>
        <a:p>
          <a:endParaRPr lang="zh-CN" altLang="en-US" sz="2400"/>
        </a:p>
      </dgm:t>
    </dgm:pt>
    <dgm:pt modelId="{7F81158A-8F92-4B64-8321-1E40ABD24B88}" type="sibTrans" cxnId="{390AEB15-199D-4BC4-A7D5-353CD383626E}">
      <dgm:prSet/>
      <dgm:spPr/>
      <dgm:t>
        <a:bodyPr/>
        <a:lstStyle/>
        <a:p>
          <a:endParaRPr lang="zh-CN" altLang="en-US" sz="2400"/>
        </a:p>
      </dgm:t>
    </dgm:pt>
    <dgm:pt modelId="{8AF96458-24D8-494E-AC8E-1647A8784298}">
      <dgm:prSet custT="1"/>
      <dgm:spPr/>
      <dgm:t>
        <a:bodyPr/>
        <a:lstStyle/>
        <a:p>
          <a:r>
            <a:rPr lang="zh-CN" altLang="en-US" sz="900" dirty="0" smtClean="0"/>
            <a:t>依存句法  分析</a:t>
          </a:r>
          <a:endParaRPr lang="zh-CN" altLang="en-US" sz="900" dirty="0"/>
        </a:p>
      </dgm:t>
    </dgm:pt>
    <dgm:pt modelId="{8C4BAD81-0496-46A1-B829-BD9169F8056B}" type="parTrans" cxnId="{35081424-DCF2-48EE-81DC-1AA8294C3163}">
      <dgm:prSet/>
      <dgm:spPr/>
      <dgm:t>
        <a:bodyPr/>
        <a:lstStyle/>
        <a:p>
          <a:endParaRPr lang="zh-CN" altLang="en-US" sz="2400"/>
        </a:p>
      </dgm:t>
    </dgm:pt>
    <dgm:pt modelId="{3D20AB99-E339-4377-B946-19A71ECFD45C}" type="sibTrans" cxnId="{35081424-DCF2-48EE-81DC-1AA8294C3163}">
      <dgm:prSet/>
      <dgm:spPr/>
      <dgm:t>
        <a:bodyPr/>
        <a:lstStyle/>
        <a:p>
          <a:endParaRPr lang="zh-CN" altLang="en-US" sz="2400"/>
        </a:p>
      </dgm:t>
    </dgm:pt>
    <dgm:pt modelId="{C38B4C1A-3BAC-4B3D-BF3B-0F03D98C7967}">
      <dgm:prSet custT="1"/>
      <dgm:spPr/>
      <dgm:t>
        <a:bodyPr/>
        <a:lstStyle/>
        <a:p>
          <a:r>
            <a:rPr lang="zh-CN" altLang="en-US" sz="900" dirty="0" smtClean="0"/>
            <a:t>语义角色  标注</a:t>
          </a:r>
          <a:endParaRPr lang="zh-CN" altLang="en-US" sz="900" dirty="0"/>
        </a:p>
      </dgm:t>
    </dgm:pt>
    <dgm:pt modelId="{3E80086D-75C5-443B-BA8A-B8023322AD0D}" type="parTrans" cxnId="{4E5898C2-635B-4475-869B-26487A9BA1D2}">
      <dgm:prSet/>
      <dgm:spPr/>
      <dgm:t>
        <a:bodyPr/>
        <a:lstStyle/>
        <a:p>
          <a:endParaRPr lang="zh-CN" altLang="en-US" sz="2400"/>
        </a:p>
      </dgm:t>
    </dgm:pt>
    <dgm:pt modelId="{B0490353-2B05-4860-83B8-6DD7AD750883}" type="sibTrans" cxnId="{4E5898C2-635B-4475-869B-26487A9BA1D2}">
      <dgm:prSet/>
      <dgm:spPr/>
      <dgm:t>
        <a:bodyPr/>
        <a:lstStyle/>
        <a:p>
          <a:endParaRPr lang="zh-CN" altLang="en-US" sz="2400"/>
        </a:p>
      </dgm:t>
    </dgm:pt>
    <dgm:pt modelId="{1834A4A4-F393-4126-9874-A1D257DB9BE8}">
      <dgm:prSet phldrT="[文本]" custT="1"/>
      <dgm:spPr/>
      <dgm:t>
        <a:bodyPr/>
        <a:lstStyle/>
        <a:p>
          <a:r>
            <a:rPr lang="zh-CN" altLang="en-US" sz="900" dirty="0" smtClean="0"/>
            <a:t>评估模块</a:t>
          </a:r>
          <a:endParaRPr lang="zh-CN" altLang="en-US" sz="900" dirty="0"/>
        </a:p>
      </dgm:t>
    </dgm:pt>
    <dgm:pt modelId="{7EEE5C6D-2CFB-4B77-9A32-C2B5E26D5548}" type="parTrans" cxnId="{02EA6BEB-5CFF-47BE-9258-F7DE6D0D684C}">
      <dgm:prSet/>
      <dgm:spPr/>
      <dgm:t>
        <a:bodyPr/>
        <a:lstStyle/>
        <a:p>
          <a:endParaRPr lang="zh-CN" altLang="en-US" sz="2400"/>
        </a:p>
      </dgm:t>
    </dgm:pt>
    <dgm:pt modelId="{A34D2B0C-331B-464B-AFAA-2F622F6ADE70}" type="sibTrans" cxnId="{02EA6BEB-5CFF-47BE-9258-F7DE6D0D684C}">
      <dgm:prSet/>
      <dgm:spPr/>
      <dgm:t>
        <a:bodyPr/>
        <a:lstStyle/>
        <a:p>
          <a:endParaRPr lang="zh-CN" altLang="en-US" sz="2400"/>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B0DE2253-FDC4-4F6E-8E71-1EE9603277BF}" type="pres">
      <dgm:prSet presAssocID="{2BACCC2D-2FF1-4222-801E-AAC51BEFB8B2}" presName="Name14" presStyleCnt="0"/>
      <dgm:spPr/>
      <dgm:t>
        <a:bodyPr/>
        <a:lstStyle/>
        <a:p>
          <a:endParaRPr lang="zh-CN" altLang="en-US"/>
        </a:p>
      </dgm:t>
    </dgm:pt>
    <dgm:pt modelId="{B5F30FC6-CD10-4531-9A2E-6449F08A902B}" type="pres">
      <dgm:prSet presAssocID="{2BACCC2D-2FF1-4222-801E-AAC51BEFB8B2}" presName="level1Shape" presStyleLbl="node0" presStyleIdx="0" presStyleCnt="1" custScaleX="302685" custScaleY="99794">
        <dgm:presLayoutVars>
          <dgm:chPref val="3"/>
        </dgm:presLayoutVars>
      </dgm:prSet>
      <dgm:spPr/>
      <dgm:t>
        <a:bodyPr/>
        <a:lstStyle/>
        <a:p>
          <a:endParaRPr lang="zh-CN" altLang="en-US"/>
        </a:p>
      </dgm:t>
    </dgm:pt>
    <dgm:pt modelId="{13EDEA11-C87A-4BA4-8DD8-F715C0D0BC0B}" type="pres">
      <dgm:prSet presAssocID="{2BACCC2D-2FF1-4222-801E-AAC51BEFB8B2}" presName="hierChild2" presStyleCnt="0"/>
      <dgm:spPr/>
      <dgm:t>
        <a:bodyPr/>
        <a:lstStyle/>
        <a:p>
          <a:endParaRPr lang="zh-CN" altLang="en-US"/>
        </a:p>
      </dgm:t>
    </dgm:pt>
    <dgm:pt modelId="{3121D183-5F9D-4E85-AF53-EA46050F03D3}" type="pres">
      <dgm:prSet presAssocID="{D9DFE7F5-7900-4498-8796-5242D4C82F55}" presName="Name19" presStyleLbl="parChTrans1D2" presStyleIdx="0" presStyleCnt="5"/>
      <dgm:spPr/>
      <dgm:t>
        <a:bodyPr/>
        <a:lstStyle/>
        <a:p>
          <a:endParaRPr lang="zh-CN" altLang="en-US"/>
        </a:p>
      </dgm:t>
    </dgm:pt>
    <dgm:pt modelId="{C89ABAC7-61E9-433D-A7D4-63721EBE4B30}" type="pres">
      <dgm:prSet presAssocID="{92ACAF90-71BE-4DD4-99D6-A022B550591F}" presName="Name21" presStyleCnt="0"/>
      <dgm:spPr/>
      <dgm:t>
        <a:bodyPr/>
        <a:lstStyle/>
        <a:p>
          <a:endParaRPr lang="zh-CN" altLang="en-US"/>
        </a:p>
      </dgm:t>
    </dgm:pt>
    <dgm:pt modelId="{F7E55BD3-4902-4F9A-A8E9-6FC033F8280E}" type="pres">
      <dgm:prSet presAssocID="{92ACAF90-71BE-4DD4-99D6-A022B550591F}" presName="level2Shape" presStyleLbl="node2" presStyleIdx="0" presStyleCnt="5"/>
      <dgm:spPr/>
      <dgm:t>
        <a:bodyPr/>
        <a:lstStyle/>
        <a:p>
          <a:endParaRPr lang="zh-CN" altLang="en-US"/>
        </a:p>
      </dgm:t>
    </dgm:pt>
    <dgm:pt modelId="{0AF22CA6-A5E2-4DA7-A68A-9DFEDFF997EB}" type="pres">
      <dgm:prSet presAssocID="{92ACAF90-71BE-4DD4-99D6-A022B550591F}" presName="hierChild3" presStyleCnt="0"/>
      <dgm:spPr/>
      <dgm:t>
        <a:bodyPr/>
        <a:lstStyle/>
        <a:p>
          <a:endParaRPr lang="zh-CN" altLang="en-US"/>
        </a:p>
      </dgm:t>
    </dgm:pt>
    <dgm:pt modelId="{275792B4-B5ED-44EE-ABA9-40B03D467A7A}" type="pres">
      <dgm:prSet presAssocID="{E6788D33-F40D-43F9-AB71-FC7571B438F5}" presName="Name19" presStyleLbl="parChTrans1D2" presStyleIdx="1" presStyleCnt="5"/>
      <dgm:spPr/>
      <dgm:t>
        <a:bodyPr/>
        <a:lstStyle/>
        <a:p>
          <a:endParaRPr lang="zh-CN" altLang="en-US"/>
        </a:p>
      </dgm:t>
    </dgm:pt>
    <dgm:pt modelId="{5EC8413A-7A89-4680-94C4-DA6D1EFDF7B6}" type="pres">
      <dgm:prSet presAssocID="{3E357297-0961-4689-BA28-696CB0963864}" presName="Name21" presStyleCnt="0"/>
      <dgm:spPr/>
      <dgm:t>
        <a:bodyPr/>
        <a:lstStyle/>
        <a:p>
          <a:endParaRPr lang="zh-CN" altLang="en-US"/>
        </a:p>
      </dgm:t>
    </dgm:pt>
    <dgm:pt modelId="{1EE7B33C-E433-447A-A158-2A9C4F63E317}" type="pres">
      <dgm:prSet presAssocID="{3E357297-0961-4689-BA28-696CB0963864}" presName="level2Shape" presStyleLbl="node2" presStyleIdx="1" presStyleCnt="5" custLinFactNeighborX="50" custLinFactNeighborY="0"/>
      <dgm:spPr/>
      <dgm:t>
        <a:bodyPr/>
        <a:lstStyle/>
        <a:p>
          <a:endParaRPr lang="zh-CN" altLang="en-US"/>
        </a:p>
      </dgm:t>
    </dgm:pt>
    <dgm:pt modelId="{7A0E2606-2689-4BC4-B0D2-89ECD61DDFB2}" type="pres">
      <dgm:prSet presAssocID="{3E357297-0961-4689-BA28-696CB0963864}" presName="hierChild3" presStyleCnt="0"/>
      <dgm:spPr/>
      <dgm:t>
        <a:bodyPr/>
        <a:lstStyle/>
        <a:p>
          <a:endParaRPr lang="zh-CN" altLang="en-US"/>
        </a:p>
      </dgm:t>
    </dgm:pt>
    <dgm:pt modelId="{F897CADB-5D99-4A89-ADEB-55430913D36D}" type="pres">
      <dgm:prSet presAssocID="{FECA935D-EFF9-45E7-8229-FB5EA89E6C4E}" presName="Name19" presStyleLbl="parChTrans1D3" presStyleIdx="0" presStyleCnt="9"/>
      <dgm:spPr/>
      <dgm:t>
        <a:bodyPr/>
        <a:lstStyle/>
        <a:p>
          <a:endParaRPr lang="zh-CN" altLang="en-US"/>
        </a:p>
      </dgm:t>
    </dgm:pt>
    <dgm:pt modelId="{981D156D-ACC5-4814-941B-4EAFC03B8974}" type="pres">
      <dgm:prSet presAssocID="{1A2D40AF-AB6B-4AA8-9EE3-3E05DA50C95A}" presName="Name21" presStyleCnt="0"/>
      <dgm:spPr/>
      <dgm:t>
        <a:bodyPr/>
        <a:lstStyle/>
        <a:p>
          <a:endParaRPr lang="zh-CN" altLang="en-US"/>
        </a:p>
      </dgm:t>
    </dgm:pt>
    <dgm:pt modelId="{E4DEE13E-11D3-4498-83E4-67C9A08B032C}" type="pres">
      <dgm:prSet presAssocID="{1A2D40AF-AB6B-4AA8-9EE3-3E05DA50C95A}" presName="level2Shape" presStyleLbl="node3" presStyleIdx="0" presStyleCnt="9" custLinFactNeighborX="-1348" custLinFactNeighborY="34569"/>
      <dgm:spPr/>
      <dgm:t>
        <a:bodyPr/>
        <a:lstStyle/>
        <a:p>
          <a:endParaRPr lang="zh-CN" altLang="en-US"/>
        </a:p>
      </dgm:t>
    </dgm:pt>
    <dgm:pt modelId="{D5056425-33B5-447E-8C63-F3E3F633EF0A}" type="pres">
      <dgm:prSet presAssocID="{1A2D40AF-AB6B-4AA8-9EE3-3E05DA50C95A}" presName="hierChild3" presStyleCnt="0"/>
      <dgm:spPr/>
      <dgm:t>
        <a:bodyPr/>
        <a:lstStyle/>
        <a:p>
          <a:endParaRPr lang="zh-CN" altLang="en-US"/>
        </a:p>
      </dgm:t>
    </dgm:pt>
    <dgm:pt modelId="{AB7BFE28-F1D4-430C-A5CA-073B583824DE}" type="pres">
      <dgm:prSet presAssocID="{8C4BAD81-0496-46A1-B829-BD9169F8056B}" presName="Name19" presStyleLbl="parChTrans1D3" presStyleIdx="1" presStyleCnt="9"/>
      <dgm:spPr/>
      <dgm:t>
        <a:bodyPr/>
        <a:lstStyle/>
        <a:p>
          <a:endParaRPr lang="zh-CN" altLang="en-US"/>
        </a:p>
      </dgm:t>
    </dgm:pt>
    <dgm:pt modelId="{40A154F9-2CF9-4846-8721-9BD35F6E14FD}" type="pres">
      <dgm:prSet presAssocID="{8AF96458-24D8-494E-AC8E-1647A8784298}" presName="Name21" presStyleCnt="0"/>
      <dgm:spPr/>
      <dgm:t>
        <a:bodyPr/>
        <a:lstStyle/>
        <a:p>
          <a:endParaRPr lang="zh-CN" altLang="en-US"/>
        </a:p>
      </dgm:t>
    </dgm:pt>
    <dgm:pt modelId="{EB1C7B69-458B-4C84-A4C2-7DAD1E1EEE19}" type="pres">
      <dgm:prSet presAssocID="{8AF96458-24D8-494E-AC8E-1647A8784298}" presName="level2Shape" presStyleLbl="node3" presStyleIdx="1" presStyleCnt="9" custLinFactNeighborX="50" custLinFactNeighborY="34569"/>
      <dgm:spPr/>
      <dgm:t>
        <a:bodyPr/>
        <a:lstStyle/>
        <a:p>
          <a:endParaRPr lang="zh-CN" altLang="en-US"/>
        </a:p>
      </dgm:t>
    </dgm:pt>
    <dgm:pt modelId="{7597C32E-04D3-4614-B639-B5D94609E1FA}" type="pres">
      <dgm:prSet presAssocID="{8AF96458-24D8-494E-AC8E-1647A8784298}" presName="hierChild3" presStyleCnt="0"/>
      <dgm:spPr/>
      <dgm:t>
        <a:bodyPr/>
        <a:lstStyle/>
        <a:p>
          <a:endParaRPr lang="zh-CN" altLang="en-US"/>
        </a:p>
      </dgm:t>
    </dgm:pt>
    <dgm:pt modelId="{9829F4E3-0EDD-45FF-9B12-BC76A0CD467E}" type="pres">
      <dgm:prSet presAssocID="{3E80086D-75C5-443B-BA8A-B8023322AD0D}" presName="Name19" presStyleLbl="parChTrans1D3" presStyleIdx="2" presStyleCnt="9"/>
      <dgm:spPr/>
      <dgm:t>
        <a:bodyPr/>
        <a:lstStyle/>
        <a:p>
          <a:endParaRPr lang="zh-CN" altLang="en-US"/>
        </a:p>
      </dgm:t>
    </dgm:pt>
    <dgm:pt modelId="{E900D5D4-A5FF-48A5-B428-EBE3BE101271}" type="pres">
      <dgm:prSet presAssocID="{C38B4C1A-3BAC-4B3D-BF3B-0F03D98C7967}" presName="Name21" presStyleCnt="0"/>
      <dgm:spPr/>
      <dgm:t>
        <a:bodyPr/>
        <a:lstStyle/>
        <a:p>
          <a:endParaRPr lang="zh-CN" altLang="en-US"/>
        </a:p>
      </dgm:t>
    </dgm:pt>
    <dgm:pt modelId="{D031018C-A963-4006-B380-2357448150A1}" type="pres">
      <dgm:prSet presAssocID="{C38B4C1A-3BAC-4B3D-BF3B-0F03D98C7967}" presName="level2Shape" presStyleLbl="node3" presStyleIdx="2" presStyleCnt="9" custLinFactNeighborX="1447" custLinFactNeighborY="34569"/>
      <dgm:spPr/>
      <dgm:t>
        <a:bodyPr/>
        <a:lstStyle/>
        <a:p>
          <a:endParaRPr lang="zh-CN" altLang="en-US"/>
        </a:p>
      </dgm:t>
    </dgm:pt>
    <dgm:pt modelId="{5B19EB3D-87A1-4A23-AC51-A348FC596C4D}" type="pres">
      <dgm:prSet presAssocID="{C38B4C1A-3BAC-4B3D-BF3B-0F03D98C7967}" presName="hierChild3" presStyleCnt="0"/>
      <dgm:spPr/>
      <dgm:t>
        <a:bodyPr/>
        <a:lstStyle/>
        <a:p>
          <a:endParaRPr lang="zh-CN" altLang="en-US"/>
        </a:p>
      </dgm:t>
    </dgm:pt>
    <dgm:pt modelId="{BC8AF2CA-63A9-49CC-8D79-F0576BF51E70}" type="pres">
      <dgm:prSet presAssocID="{ABCF8234-DE66-4A04-A6EF-0CAE7D7E31A9}" presName="Name19" presStyleLbl="parChTrans1D2" presStyleIdx="2" presStyleCnt="5"/>
      <dgm:spPr/>
      <dgm:t>
        <a:bodyPr/>
        <a:lstStyle/>
        <a:p>
          <a:endParaRPr lang="zh-CN" altLang="en-US"/>
        </a:p>
      </dgm:t>
    </dgm:pt>
    <dgm:pt modelId="{321220EB-AC14-4305-89B9-0C6D10CF89D8}" type="pres">
      <dgm:prSet presAssocID="{430F0B03-A4B6-4172-B38D-A8F0F7418ABE}" presName="Name21" presStyleCnt="0"/>
      <dgm:spPr/>
      <dgm:t>
        <a:bodyPr/>
        <a:lstStyle/>
        <a:p>
          <a:endParaRPr lang="zh-CN" altLang="en-US"/>
        </a:p>
      </dgm:t>
    </dgm:pt>
    <dgm:pt modelId="{009E0C8E-6DD5-43F9-A704-EB3970A85649}" type="pres">
      <dgm:prSet presAssocID="{430F0B03-A4B6-4172-B38D-A8F0F7418ABE}" presName="level2Shape" presStyleLbl="node2" presStyleIdx="2" presStyleCnt="5" custScaleX="178293"/>
      <dgm:spPr/>
      <dgm:t>
        <a:bodyPr/>
        <a:lstStyle/>
        <a:p>
          <a:endParaRPr lang="zh-CN" altLang="en-US"/>
        </a:p>
      </dgm:t>
    </dgm:pt>
    <dgm:pt modelId="{0476D2CA-0751-49C4-9182-D2C30FE7E4E6}" type="pres">
      <dgm:prSet presAssocID="{430F0B03-A4B6-4172-B38D-A8F0F7418ABE}" presName="hierChild3" presStyleCnt="0"/>
      <dgm:spPr/>
      <dgm:t>
        <a:bodyPr/>
        <a:lstStyle/>
        <a:p>
          <a:endParaRPr lang="zh-CN" altLang="en-US"/>
        </a:p>
      </dgm:t>
    </dgm:pt>
    <dgm:pt modelId="{D46BD8C3-983E-4773-8EDE-6AC6E0529CEF}" type="pres">
      <dgm:prSet presAssocID="{DF105797-E496-48C9-9ED7-85AF6793151B}" presName="Name19" presStyleLbl="parChTrans1D3" presStyleIdx="3" presStyleCnt="9"/>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3" presStyleIdx="3" presStyleCnt="9" custLinFactNeighborX="12951" custLinFactNeighborY="34569"/>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3" presStyleIdx="4" presStyleCnt="9"/>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3" presStyleIdx="4" presStyleCnt="9" custLinFactNeighborX="12951" custLinFactNeighborY="34569"/>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3" presStyleIdx="5" presStyleCnt="9"/>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3" presStyleIdx="5" presStyleCnt="9" custLinFactNeighborX="12951" custLinFactNeighborY="34569"/>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3" presStyleIdx="6" presStyleCnt="9"/>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3" presStyleIdx="6" presStyleCnt="9" custLinFactNeighborX="12951" custLinFactNeighborY="34569"/>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3" presStyleIdx="7" presStyleCnt="9"/>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3" presStyleIdx="7" presStyleCnt="9" custLinFactNeighborX="8433" custLinFactNeighborY="34569"/>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3" presStyleIdx="8" presStyleCnt="9"/>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3" presStyleIdx="8" presStyleCnt="9" custLinFactNeighborX="2798" custLinFactNeighborY="34569"/>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8E6B5BFE-3805-48D5-9A8A-C8DC7B9DA5DE}" type="pres">
      <dgm:prSet presAssocID="{24D859DB-EC58-4DB6-8307-EF6D27842FE1}" presName="Name19" presStyleLbl="parChTrans1D2" presStyleIdx="3" presStyleCnt="5"/>
      <dgm:spPr/>
      <dgm:t>
        <a:bodyPr/>
        <a:lstStyle/>
        <a:p>
          <a:endParaRPr lang="zh-CN" altLang="en-US"/>
        </a:p>
      </dgm:t>
    </dgm:pt>
    <dgm:pt modelId="{435D1767-7B35-495D-B6B9-72E05FD230A7}" type="pres">
      <dgm:prSet presAssocID="{F88643D6-CD6D-48ED-AA03-E5C91E3D6460}" presName="Name21" presStyleCnt="0"/>
      <dgm:spPr/>
      <dgm:t>
        <a:bodyPr/>
        <a:lstStyle/>
        <a:p>
          <a:endParaRPr lang="zh-CN" altLang="en-US"/>
        </a:p>
      </dgm:t>
    </dgm:pt>
    <dgm:pt modelId="{18D8020C-DB34-4472-80C2-BB7AB384D19F}" type="pres">
      <dgm:prSet presAssocID="{F88643D6-CD6D-48ED-AA03-E5C91E3D6460}" presName="level2Shape" presStyleLbl="node2" presStyleIdx="3" presStyleCnt="5"/>
      <dgm:spPr/>
      <dgm:t>
        <a:bodyPr/>
        <a:lstStyle/>
        <a:p>
          <a:endParaRPr lang="zh-CN" altLang="en-US"/>
        </a:p>
      </dgm:t>
    </dgm:pt>
    <dgm:pt modelId="{706FAED6-AD0D-4C52-9D3A-74F573BAE1DA}" type="pres">
      <dgm:prSet presAssocID="{F88643D6-CD6D-48ED-AA03-E5C91E3D6460}" presName="hierChild3" presStyleCnt="0"/>
      <dgm:spPr/>
      <dgm:t>
        <a:bodyPr/>
        <a:lstStyle/>
        <a:p>
          <a:endParaRPr lang="zh-CN" altLang="en-US"/>
        </a:p>
      </dgm:t>
    </dgm:pt>
    <dgm:pt modelId="{71554C13-E7ED-46D1-AA24-16CB8A4E36EC}" type="pres">
      <dgm:prSet presAssocID="{7EEE5C6D-2CFB-4B77-9A32-C2B5E26D5548}" presName="Name19" presStyleLbl="parChTrans1D2" presStyleIdx="4" presStyleCnt="5"/>
      <dgm:spPr/>
      <dgm:t>
        <a:bodyPr/>
        <a:lstStyle/>
        <a:p>
          <a:endParaRPr lang="zh-CN" altLang="en-US"/>
        </a:p>
      </dgm:t>
    </dgm:pt>
    <dgm:pt modelId="{E773BF76-D381-4DA7-BA48-83D3BA1A6F2B}" type="pres">
      <dgm:prSet presAssocID="{1834A4A4-F393-4126-9874-A1D257DB9BE8}" presName="Name21" presStyleCnt="0"/>
      <dgm:spPr/>
      <dgm:t>
        <a:bodyPr/>
        <a:lstStyle/>
        <a:p>
          <a:endParaRPr lang="zh-CN" altLang="en-US"/>
        </a:p>
      </dgm:t>
    </dgm:pt>
    <dgm:pt modelId="{F1E6DD88-500E-42F1-BE37-F7CDD6B56022}" type="pres">
      <dgm:prSet presAssocID="{1834A4A4-F393-4126-9874-A1D257DB9BE8}" presName="level2Shape" presStyleLbl="node2" presStyleIdx="4" presStyleCnt="5"/>
      <dgm:spPr/>
      <dgm:t>
        <a:bodyPr/>
        <a:lstStyle/>
        <a:p>
          <a:endParaRPr lang="zh-CN" altLang="en-US"/>
        </a:p>
      </dgm:t>
    </dgm:pt>
    <dgm:pt modelId="{EF87745E-697A-4295-AF71-B2D6BB0D38E1}" type="pres">
      <dgm:prSet presAssocID="{1834A4A4-F393-4126-9874-A1D257DB9BE8}"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35081424-DCF2-48EE-81DC-1AA8294C3163}" srcId="{3E357297-0961-4689-BA28-696CB0963864}" destId="{8AF96458-24D8-494E-AC8E-1647A8784298}" srcOrd="1" destOrd="0" parTransId="{8C4BAD81-0496-46A1-B829-BD9169F8056B}" sibTransId="{3D20AB99-E339-4377-B946-19A71ECFD45C}"/>
    <dgm:cxn modelId="{20FE7B2C-75C3-44CE-98FC-B661E3D70D36}" type="presOf" srcId="{430F0B03-A4B6-4172-B38D-A8F0F7418ABE}" destId="{009E0C8E-6DD5-43F9-A704-EB3970A85649}" srcOrd="0" destOrd="0" presId="urn:microsoft.com/office/officeart/2005/8/layout/hierarchy6"/>
    <dgm:cxn modelId="{02EA6BEB-5CFF-47BE-9258-F7DE6D0D684C}" srcId="{2BACCC2D-2FF1-4222-801E-AAC51BEFB8B2}" destId="{1834A4A4-F393-4126-9874-A1D257DB9BE8}" srcOrd="4" destOrd="0" parTransId="{7EEE5C6D-2CFB-4B77-9A32-C2B5E26D5548}" sibTransId="{A34D2B0C-331B-464B-AFAA-2F622F6ADE70}"/>
    <dgm:cxn modelId="{783354E6-FFAE-4C2D-9388-5DC0FCD3EC82}" type="presOf" srcId="{2BACCC2D-2FF1-4222-801E-AAC51BEFB8B2}" destId="{B5F30FC6-CD10-4531-9A2E-6449F08A902B}"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4E5898C2-635B-4475-869B-26487A9BA1D2}" srcId="{3E357297-0961-4689-BA28-696CB0963864}" destId="{C38B4C1A-3BAC-4B3D-BF3B-0F03D98C7967}" srcOrd="2" destOrd="0" parTransId="{3E80086D-75C5-443B-BA8A-B8023322AD0D}" sibTransId="{B0490353-2B05-4860-83B8-6DD7AD750883}"/>
    <dgm:cxn modelId="{352DD4C3-27E1-44C3-B533-80AC1BB21E2A}" type="presOf" srcId="{D322216C-90A7-41A2-A07D-50F45AA8EBE5}" destId="{CC383BF4-0DBA-4A5A-B16E-B5A4076EE2DE}" srcOrd="0" destOrd="0" presId="urn:microsoft.com/office/officeart/2005/8/layout/hierarchy6"/>
    <dgm:cxn modelId="{CFC1CBD6-0888-4331-821A-2C6182A292ED}" type="presOf" srcId="{A6F15D40-14EA-4EF7-8BBA-14C4C57ECD62}" destId="{6D865267-094B-4CB0-8B64-E1928A4A4A7E}" srcOrd="0" destOrd="0" presId="urn:microsoft.com/office/officeart/2005/8/layout/hierarchy6"/>
    <dgm:cxn modelId="{052B05BA-CAA6-4587-8DDB-3BC138768169}" type="presOf" srcId="{AFD55A6C-3430-47E3-9833-67710E72E5C9}" destId="{01ECA61F-C85D-4521-A743-DA40C3F82156}" srcOrd="0" destOrd="0" presId="urn:microsoft.com/office/officeart/2005/8/layout/hierarchy6"/>
    <dgm:cxn modelId="{CA460CDC-E519-48C9-8A85-ACB58E17381F}" type="presOf" srcId="{C38B4C1A-3BAC-4B3D-BF3B-0F03D98C7967}" destId="{D031018C-A963-4006-B380-2357448150A1}"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E841951E-5F97-4723-ABED-25E8B7214DC5}" type="presOf" srcId="{12AF1126-982D-46F7-9AC7-6FD2BBB3C1D2}" destId="{8F4E47AE-A217-4C41-B8D5-5648220419E1}" srcOrd="0" destOrd="0" presId="urn:microsoft.com/office/officeart/2005/8/layout/hierarchy6"/>
    <dgm:cxn modelId="{3614DA9B-07B4-4423-AA87-10F84CCDA0D4}" type="presOf" srcId="{7856F97A-E90F-4F19-B94E-A864B5319707}" destId="{6969F83A-09B7-4DF1-9CA6-6246F7E19184}" srcOrd="0" destOrd="0" presId="urn:microsoft.com/office/officeart/2005/8/layout/hierarchy6"/>
    <dgm:cxn modelId="{E17DAC68-4125-4724-A1F7-172D1A863A64}" srcId="{2BACCC2D-2FF1-4222-801E-AAC51BEFB8B2}" destId="{F88643D6-CD6D-48ED-AA03-E5C91E3D6460}" srcOrd="3" destOrd="0" parTransId="{24D859DB-EC58-4DB6-8307-EF6D27842FE1}" sibTransId="{EAAA4829-F78E-4747-B997-77C58DEFC2DC}"/>
    <dgm:cxn modelId="{60E384FC-2C89-40A0-B5FF-84173770F317}" srcId="{2BACCC2D-2FF1-4222-801E-AAC51BEFB8B2}" destId="{92ACAF90-71BE-4DD4-99D6-A022B550591F}" srcOrd="0" destOrd="0" parTransId="{D9DFE7F5-7900-4498-8796-5242D4C82F55}" sibTransId="{BCE3A905-E949-4C9A-8A63-9364901D0159}"/>
    <dgm:cxn modelId="{FEDD453D-22DC-4DF6-B614-288CF37F008C}" type="presOf" srcId="{E6788D33-F40D-43F9-AB71-FC7571B438F5}" destId="{275792B4-B5ED-44EE-ABA9-40B03D467A7A}" srcOrd="0" destOrd="0" presId="urn:microsoft.com/office/officeart/2005/8/layout/hierarchy6"/>
    <dgm:cxn modelId="{0899349F-C350-4B26-8EB8-4912CA4B032F}" type="presOf" srcId="{3CF5379C-3179-4C96-9069-0BCE363457D2}" destId="{909B1D86-35B3-487D-89AA-2F9DD83618A4}"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98BF6A9C-FD5F-4B8A-8DBB-19B446DBA579}" type="presOf" srcId="{D61316B4-8F18-4448-B1DC-4A04F8421E35}" destId="{427919E3-F3B6-4C13-947C-0ABF4A73D7DA}" srcOrd="0" destOrd="0" presId="urn:microsoft.com/office/officeart/2005/8/layout/hierarchy6"/>
    <dgm:cxn modelId="{D0295A5A-78D2-4ACF-8B5C-B8ACBB3181C3}" srcId="{430F0B03-A4B6-4172-B38D-A8F0F7418ABE}" destId="{AC7900C2-C9C4-432F-85BF-7C25BB561C8A}" srcOrd="3" destOrd="0" parTransId="{D61316B4-8F18-4448-B1DC-4A04F8421E35}" sibTransId="{D03C6E6C-521D-4810-98D5-20B55ED3D824}"/>
    <dgm:cxn modelId="{C664AC39-7071-40F1-A525-F6998B2D38C7}" srcId="{2BACCC2D-2FF1-4222-801E-AAC51BEFB8B2}" destId="{430F0B03-A4B6-4172-B38D-A8F0F7418ABE}" srcOrd="2" destOrd="0" parTransId="{ABCF8234-DE66-4A04-A6EF-0CAE7D7E31A9}" sibTransId="{A50ABBAB-AC53-41A7-9874-A4103E2A8689}"/>
    <dgm:cxn modelId="{C10A6EA7-5B9D-477D-8475-906BDC5D74D4}" type="presOf" srcId="{27671511-234F-476C-A503-0BF2064A7D52}" destId="{6565D5BE-9720-402E-AFE4-1ACF057E27D1}" srcOrd="0" destOrd="0" presId="urn:microsoft.com/office/officeart/2005/8/layout/hierarchy6"/>
    <dgm:cxn modelId="{87689B94-EAE1-4BC7-B448-5E904500DDC1}" type="presOf" srcId="{AC7900C2-C9C4-432F-85BF-7C25BB561C8A}" destId="{41D94EA6-12AC-40FF-A479-69CF5065190A}" srcOrd="0" destOrd="0" presId="urn:microsoft.com/office/officeart/2005/8/layout/hierarchy6"/>
    <dgm:cxn modelId="{66040228-8800-4C58-B54A-5EA261542FD7}" srcId="{2BACCC2D-2FF1-4222-801E-AAC51BEFB8B2}" destId="{3E357297-0961-4689-BA28-696CB0963864}" srcOrd="1" destOrd="0" parTransId="{E6788D33-F40D-43F9-AB71-FC7571B438F5}" sibTransId="{D80985ED-6A23-49C0-8FD4-BC463954EF7F}"/>
    <dgm:cxn modelId="{C23D9264-37A7-40DB-A622-51FB5CA4D575}" type="presOf" srcId="{F48EC5B2-85C5-431B-B6EB-EBF1E7619A55}" destId="{F7683E82-3001-4C6F-B8A1-EE6B2D5CDE38}" srcOrd="0" destOrd="0" presId="urn:microsoft.com/office/officeart/2005/8/layout/hierarchy6"/>
    <dgm:cxn modelId="{4CD4DDE6-FB28-4B20-ADC0-5155F24FA769}" type="presOf" srcId="{FECA935D-EFF9-45E7-8229-FB5EA89E6C4E}" destId="{F897CADB-5D99-4A89-ADEB-55430913D36D}" srcOrd="0" destOrd="0" presId="urn:microsoft.com/office/officeart/2005/8/layout/hierarchy6"/>
    <dgm:cxn modelId="{5196C061-0635-4939-92DA-84EAE73B622B}" type="presOf" srcId="{3E80086D-75C5-443B-BA8A-B8023322AD0D}" destId="{9829F4E3-0EDD-45FF-9B12-BC76A0CD467E}" srcOrd="0" destOrd="0" presId="urn:microsoft.com/office/officeart/2005/8/layout/hierarchy6"/>
    <dgm:cxn modelId="{AD896B52-12A0-42DE-8C6B-06E6B0F17428}" type="presOf" srcId="{ABCF8234-DE66-4A04-A6EF-0CAE7D7E31A9}" destId="{BC8AF2CA-63A9-49CC-8D79-F0576BF51E70}" srcOrd="0" destOrd="0" presId="urn:microsoft.com/office/officeart/2005/8/layout/hierarchy6"/>
    <dgm:cxn modelId="{4FBD660B-4322-4EA3-9A2F-FDEBF68913CA}" type="presOf" srcId="{1834A4A4-F393-4126-9874-A1D257DB9BE8}" destId="{F1E6DD88-500E-42F1-BE37-F7CDD6B56022}" srcOrd="0" destOrd="0" presId="urn:microsoft.com/office/officeart/2005/8/layout/hierarchy6"/>
    <dgm:cxn modelId="{AAC43F98-9E95-46BB-9C45-9538BCB55914}" type="presOf" srcId="{8C4BAD81-0496-46A1-B829-BD9169F8056B}" destId="{AB7BFE28-F1D4-430C-A5CA-073B583824DE}" srcOrd="0" destOrd="0" presId="urn:microsoft.com/office/officeart/2005/8/layout/hierarchy6"/>
    <dgm:cxn modelId="{1558DFCD-B14A-4C99-85C2-3B890F6B85F8}" type="presOf" srcId="{92ACAF90-71BE-4DD4-99D6-A022B550591F}" destId="{F7E55BD3-4902-4F9A-A8E9-6FC033F8280E}" srcOrd="0" destOrd="0" presId="urn:microsoft.com/office/officeart/2005/8/layout/hierarchy6"/>
    <dgm:cxn modelId="{B7709287-FB18-4BCC-A9AC-E2C29B704DFE}" type="presOf" srcId="{1A2D40AF-AB6B-4AA8-9EE3-3E05DA50C95A}" destId="{E4DEE13E-11D3-4498-83E4-67C9A08B032C}" srcOrd="0" destOrd="0" presId="urn:microsoft.com/office/officeart/2005/8/layout/hierarchy6"/>
    <dgm:cxn modelId="{8851DC3D-260F-48A5-B95E-E8EF4BDC4C28}" type="presOf" srcId="{D9DFE7F5-7900-4498-8796-5242D4C82F55}" destId="{3121D183-5F9D-4E85-AF53-EA46050F03D3}"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84402F4A-8BEF-47F4-99D8-6419B08A9EEB}" type="presOf" srcId="{12E6697D-429A-44B2-A229-E6CCC322CE90}" destId="{053BAC77-D832-4DA0-825F-F4648DF7152D}" srcOrd="0" destOrd="0" presId="urn:microsoft.com/office/officeart/2005/8/layout/hierarchy6"/>
    <dgm:cxn modelId="{390AEB15-199D-4BC4-A7D5-353CD383626E}" srcId="{3E357297-0961-4689-BA28-696CB0963864}" destId="{1A2D40AF-AB6B-4AA8-9EE3-3E05DA50C95A}" srcOrd="0" destOrd="0" parTransId="{FECA935D-EFF9-45E7-8229-FB5EA89E6C4E}" sibTransId="{7F81158A-8F92-4B64-8321-1E40ABD24B88}"/>
    <dgm:cxn modelId="{332ADF81-45DA-41C2-AE90-2629B48DDEE1}" type="presOf" srcId="{7EEE5C6D-2CFB-4B77-9A32-C2B5E26D5548}" destId="{71554C13-E7ED-46D1-AA24-16CB8A4E36EC}" srcOrd="0" destOrd="0" presId="urn:microsoft.com/office/officeart/2005/8/layout/hierarchy6"/>
    <dgm:cxn modelId="{7D08111C-3733-43DC-B060-A94B73AE0435}" type="presOf" srcId="{3E357297-0961-4689-BA28-696CB0963864}" destId="{1EE7B33C-E433-447A-A158-2A9C4F63E317}" srcOrd="0" destOrd="0" presId="urn:microsoft.com/office/officeart/2005/8/layout/hierarchy6"/>
    <dgm:cxn modelId="{48FA9770-480B-4747-9E1B-A1B24928B441}" type="presOf" srcId="{24D859DB-EC58-4DB6-8307-EF6D27842FE1}" destId="{8E6B5BFE-3805-48D5-9A8A-C8DC7B9DA5DE}" srcOrd="0" destOrd="0" presId="urn:microsoft.com/office/officeart/2005/8/layout/hierarchy6"/>
    <dgm:cxn modelId="{3B3EEDC2-A80F-47A3-9BB2-C0D28E11745A}" type="presOf" srcId="{818937AE-6BF3-446C-8132-15A73B54AC90}" destId="{0F1B65DA-8615-40CA-8DF4-07BE7739116D}" srcOrd="0" destOrd="0" presId="urn:microsoft.com/office/officeart/2005/8/layout/hierarchy6"/>
    <dgm:cxn modelId="{0333DDEE-A49F-4B1E-99E7-7916BBF541F1}" srcId="{12AF1126-982D-46F7-9AC7-6FD2BBB3C1D2}" destId="{2BACCC2D-2FF1-4222-801E-AAC51BEFB8B2}" srcOrd="0" destOrd="0" parTransId="{E171C69A-BF36-4485-AFF7-C71942251589}" sibTransId="{04AA4B8B-B5E1-4C9E-81F0-BA015F9633EE}"/>
    <dgm:cxn modelId="{5A05CED5-9766-44F4-B84F-D94B1363E740}" type="presOf" srcId="{DF105797-E496-48C9-9ED7-85AF6793151B}" destId="{D46BD8C3-983E-4773-8EDE-6AC6E0529CEF}"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8C3EB94E-75FE-41BA-A5F4-847D5A10CEC0}" type="presOf" srcId="{F88643D6-CD6D-48ED-AA03-E5C91E3D6460}" destId="{18D8020C-DB34-4472-80C2-BB7AB384D19F}" srcOrd="0" destOrd="0" presId="urn:microsoft.com/office/officeart/2005/8/layout/hierarchy6"/>
    <dgm:cxn modelId="{F2CFF58A-BDCD-46F9-B0DE-6E7E8D1A01FF}" type="presOf" srcId="{8AF96458-24D8-494E-AC8E-1647A8784298}" destId="{EB1C7B69-458B-4C84-A4C2-7DAD1E1EEE19}" srcOrd="0" destOrd="0" presId="urn:microsoft.com/office/officeart/2005/8/layout/hierarchy6"/>
    <dgm:cxn modelId="{CBA8D049-9783-4E14-B51F-EE664163C0DF}" type="presParOf" srcId="{8F4E47AE-A217-4C41-B8D5-5648220419E1}" destId="{52BEA444-6008-4C85-A4FC-73F86B941D82}" srcOrd="0" destOrd="0" presId="urn:microsoft.com/office/officeart/2005/8/layout/hierarchy6"/>
    <dgm:cxn modelId="{69966F08-01B7-45B6-897B-130C3B02A927}" type="presParOf" srcId="{52BEA444-6008-4C85-A4FC-73F86B941D82}" destId="{BD7E5005-ACDA-47F0-84E8-10534336DBA5}" srcOrd="0" destOrd="0" presId="urn:microsoft.com/office/officeart/2005/8/layout/hierarchy6"/>
    <dgm:cxn modelId="{5C17A178-40F4-4336-8829-12759D7FD378}" type="presParOf" srcId="{BD7E5005-ACDA-47F0-84E8-10534336DBA5}" destId="{B0DE2253-FDC4-4F6E-8E71-1EE9603277BF}" srcOrd="0" destOrd="0" presId="urn:microsoft.com/office/officeart/2005/8/layout/hierarchy6"/>
    <dgm:cxn modelId="{EFD0FD9B-D3AC-413A-A0B8-A547DAE09E3F}" type="presParOf" srcId="{B0DE2253-FDC4-4F6E-8E71-1EE9603277BF}" destId="{B5F30FC6-CD10-4531-9A2E-6449F08A902B}" srcOrd="0" destOrd="0" presId="urn:microsoft.com/office/officeart/2005/8/layout/hierarchy6"/>
    <dgm:cxn modelId="{626B2367-7185-45B6-809D-4BE67B3456A0}" type="presParOf" srcId="{B0DE2253-FDC4-4F6E-8E71-1EE9603277BF}" destId="{13EDEA11-C87A-4BA4-8DD8-F715C0D0BC0B}" srcOrd="1" destOrd="0" presId="urn:microsoft.com/office/officeart/2005/8/layout/hierarchy6"/>
    <dgm:cxn modelId="{1DB65755-C786-4829-B59E-15C8260CB488}" type="presParOf" srcId="{13EDEA11-C87A-4BA4-8DD8-F715C0D0BC0B}" destId="{3121D183-5F9D-4E85-AF53-EA46050F03D3}" srcOrd="0" destOrd="0" presId="urn:microsoft.com/office/officeart/2005/8/layout/hierarchy6"/>
    <dgm:cxn modelId="{238568A3-5F5A-41FA-A830-E78142D8ADAE}" type="presParOf" srcId="{13EDEA11-C87A-4BA4-8DD8-F715C0D0BC0B}" destId="{C89ABAC7-61E9-433D-A7D4-63721EBE4B30}" srcOrd="1" destOrd="0" presId="urn:microsoft.com/office/officeart/2005/8/layout/hierarchy6"/>
    <dgm:cxn modelId="{5FE565A4-1EE9-4C86-A843-7D9167AD7998}" type="presParOf" srcId="{C89ABAC7-61E9-433D-A7D4-63721EBE4B30}" destId="{F7E55BD3-4902-4F9A-A8E9-6FC033F8280E}" srcOrd="0" destOrd="0" presId="urn:microsoft.com/office/officeart/2005/8/layout/hierarchy6"/>
    <dgm:cxn modelId="{E9F1FC68-6CEF-4229-96E9-B86C71C19657}" type="presParOf" srcId="{C89ABAC7-61E9-433D-A7D4-63721EBE4B30}" destId="{0AF22CA6-A5E2-4DA7-A68A-9DFEDFF997EB}" srcOrd="1" destOrd="0" presId="urn:microsoft.com/office/officeart/2005/8/layout/hierarchy6"/>
    <dgm:cxn modelId="{F6C87E67-A806-4A9E-AA34-BCB83CD76FD6}" type="presParOf" srcId="{13EDEA11-C87A-4BA4-8DD8-F715C0D0BC0B}" destId="{275792B4-B5ED-44EE-ABA9-40B03D467A7A}" srcOrd="2" destOrd="0" presId="urn:microsoft.com/office/officeart/2005/8/layout/hierarchy6"/>
    <dgm:cxn modelId="{53FCC4EC-F7B1-486B-98B4-C471E6885B87}" type="presParOf" srcId="{13EDEA11-C87A-4BA4-8DD8-F715C0D0BC0B}" destId="{5EC8413A-7A89-4680-94C4-DA6D1EFDF7B6}" srcOrd="3" destOrd="0" presId="urn:microsoft.com/office/officeart/2005/8/layout/hierarchy6"/>
    <dgm:cxn modelId="{0A17AC95-88A7-4D71-B561-C2FDA19A414A}" type="presParOf" srcId="{5EC8413A-7A89-4680-94C4-DA6D1EFDF7B6}" destId="{1EE7B33C-E433-447A-A158-2A9C4F63E317}" srcOrd="0" destOrd="0" presId="urn:microsoft.com/office/officeart/2005/8/layout/hierarchy6"/>
    <dgm:cxn modelId="{F2512524-DC49-4681-A5B3-84C3E9B68119}" type="presParOf" srcId="{5EC8413A-7A89-4680-94C4-DA6D1EFDF7B6}" destId="{7A0E2606-2689-4BC4-B0D2-89ECD61DDFB2}" srcOrd="1" destOrd="0" presId="urn:microsoft.com/office/officeart/2005/8/layout/hierarchy6"/>
    <dgm:cxn modelId="{6455D7B9-22C3-4958-857C-2A55BF887792}" type="presParOf" srcId="{7A0E2606-2689-4BC4-B0D2-89ECD61DDFB2}" destId="{F897CADB-5D99-4A89-ADEB-55430913D36D}" srcOrd="0" destOrd="0" presId="urn:microsoft.com/office/officeart/2005/8/layout/hierarchy6"/>
    <dgm:cxn modelId="{96B69313-7336-4983-98AB-18D82622C421}" type="presParOf" srcId="{7A0E2606-2689-4BC4-B0D2-89ECD61DDFB2}" destId="{981D156D-ACC5-4814-941B-4EAFC03B8974}" srcOrd="1" destOrd="0" presId="urn:microsoft.com/office/officeart/2005/8/layout/hierarchy6"/>
    <dgm:cxn modelId="{1F977DB0-1E7C-47E9-B6C7-E8A267931478}" type="presParOf" srcId="{981D156D-ACC5-4814-941B-4EAFC03B8974}" destId="{E4DEE13E-11D3-4498-83E4-67C9A08B032C}" srcOrd="0" destOrd="0" presId="urn:microsoft.com/office/officeart/2005/8/layout/hierarchy6"/>
    <dgm:cxn modelId="{CAB6EBA1-00C1-4F7F-8409-ED04537045D1}" type="presParOf" srcId="{981D156D-ACC5-4814-941B-4EAFC03B8974}" destId="{D5056425-33B5-447E-8C63-F3E3F633EF0A}" srcOrd="1" destOrd="0" presId="urn:microsoft.com/office/officeart/2005/8/layout/hierarchy6"/>
    <dgm:cxn modelId="{6E55CA7E-89F2-42A5-B8DF-367901474AAB}" type="presParOf" srcId="{7A0E2606-2689-4BC4-B0D2-89ECD61DDFB2}" destId="{AB7BFE28-F1D4-430C-A5CA-073B583824DE}" srcOrd="2" destOrd="0" presId="urn:microsoft.com/office/officeart/2005/8/layout/hierarchy6"/>
    <dgm:cxn modelId="{0613F9CE-0CB8-4783-BF14-48C7F243150B}" type="presParOf" srcId="{7A0E2606-2689-4BC4-B0D2-89ECD61DDFB2}" destId="{40A154F9-2CF9-4846-8721-9BD35F6E14FD}" srcOrd="3" destOrd="0" presId="urn:microsoft.com/office/officeart/2005/8/layout/hierarchy6"/>
    <dgm:cxn modelId="{B194DAC4-73DE-47A5-9C9C-CB6714FE4410}" type="presParOf" srcId="{40A154F9-2CF9-4846-8721-9BD35F6E14FD}" destId="{EB1C7B69-458B-4C84-A4C2-7DAD1E1EEE19}" srcOrd="0" destOrd="0" presId="urn:microsoft.com/office/officeart/2005/8/layout/hierarchy6"/>
    <dgm:cxn modelId="{3294BEB3-A235-42EC-B3FA-519F47C1DD89}" type="presParOf" srcId="{40A154F9-2CF9-4846-8721-9BD35F6E14FD}" destId="{7597C32E-04D3-4614-B639-B5D94609E1FA}" srcOrd="1" destOrd="0" presId="urn:microsoft.com/office/officeart/2005/8/layout/hierarchy6"/>
    <dgm:cxn modelId="{F4540D81-3ECF-47F8-9330-C525F293BE04}" type="presParOf" srcId="{7A0E2606-2689-4BC4-B0D2-89ECD61DDFB2}" destId="{9829F4E3-0EDD-45FF-9B12-BC76A0CD467E}" srcOrd="4" destOrd="0" presId="urn:microsoft.com/office/officeart/2005/8/layout/hierarchy6"/>
    <dgm:cxn modelId="{708A91F5-5899-4AB3-B1CE-E5CE1902E529}" type="presParOf" srcId="{7A0E2606-2689-4BC4-B0D2-89ECD61DDFB2}" destId="{E900D5D4-A5FF-48A5-B428-EBE3BE101271}" srcOrd="5" destOrd="0" presId="urn:microsoft.com/office/officeart/2005/8/layout/hierarchy6"/>
    <dgm:cxn modelId="{B63AA537-24BA-4F18-B827-9B0D0D07E602}" type="presParOf" srcId="{E900D5D4-A5FF-48A5-B428-EBE3BE101271}" destId="{D031018C-A963-4006-B380-2357448150A1}" srcOrd="0" destOrd="0" presId="urn:microsoft.com/office/officeart/2005/8/layout/hierarchy6"/>
    <dgm:cxn modelId="{8C934040-69AD-46C3-BDF2-A190A41A831C}" type="presParOf" srcId="{E900D5D4-A5FF-48A5-B428-EBE3BE101271}" destId="{5B19EB3D-87A1-4A23-AC51-A348FC596C4D}" srcOrd="1" destOrd="0" presId="urn:microsoft.com/office/officeart/2005/8/layout/hierarchy6"/>
    <dgm:cxn modelId="{C3A5A4B3-C948-47F6-BC36-6B4F192E1D7D}" type="presParOf" srcId="{13EDEA11-C87A-4BA4-8DD8-F715C0D0BC0B}" destId="{BC8AF2CA-63A9-49CC-8D79-F0576BF51E70}" srcOrd="4" destOrd="0" presId="urn:microsoft.com/office/officeart/2005/8/layout/hierarchy6"/>
    <dgm:cxn modelId="{32093400-CDAD-449F-9BAC-63F70E21B492}" type="presParOf" srcId="{13EDEA11-C87A-4BA4-8DD8-F715C0D0BC0B}" destId="{321220EB-AC14-4305-89B9-0C6D10CF89D8}" srcOrd="5" destOrd="0" presId="urn:microsoft.com/office/officeart/2005/8/layout/hierarchy6"/>
    <dgm:cxn modelId="{D4E590CB-CA55-4EA5-9706-E7ABAEE9265C}" type="presParOf" srcId="{321220EB-AC14-4305-89B9-0C6D10CF89D8}" destId="{009E0C8E-6DD5-43F9-A704-EB3970A85649}" srcOrd="0" destOrd="0" presId="urn:microsoft.com/office/officeart/2005/8/layout/hierarchy6"/>
    <dgm:cxn modelId="{A0A61569-DAEE-4229-A34B-9994362F01CE}" type="presParOf" srcId="{321220EB-AC14-4305-89B9-0C6D10CF89D8}" destId="{0476D2CA-0751-49C4-9182-D2C30FE7E4E6}" srcOrd="1" destOrd="0" presId="urn:microsoft.com/office/officeart/2005/8/layout/hierarchy6"/>
    <dgm:cxn modelId="{7EC2AAFF-1CDB-4B82-B48A-8AF1F7D26BEA}" type="presParOf" srcId="{0476D2CA-0751-49C4-9182-D2C30FE7E4E6}" destId="{D46BD8C3-983E-4773-8EDE-6AC6E0529CEF}" srcOrd="0" destOrd="0" presId="urn:microsoft.com/office/officeart/2005/8/layout/hierarchy6"/>
    <dgm:cxn modelId="{EB6AB0A8-B464-4F8C-ACA4-1B7CF610AA8B}" type="presParOf" srcId="{0476D2CA-0751-49C4-9182-D2C30FE7E4E6}" destId="{4E9E1394-2540-4F1E-96F9-170C1B2820ED}" srcOrd="1" destOrd="0" presId="urn:microsoft.com/office/officeart/2005/8/layout/hierarchy6"/>
    <dgm:cxn modelId="{D3F2B162-1FD5-484E-A938-5A96A0BAB221}" type="presParOf" srcId="{4E9E1394-2540-4F1E-96F9-170C1B2820ED}" destId="{6D865267-094B-4CB0-8B64-E1928A4A4A7E}" srcOrd="0" destOrd="0" presId="urn:microsoft.com/office/officeart/2005/8/layout/hierarchy6"/>
    <dgm:cxn modelId="{D5EB051C-85B6-4D7F-87FD-B646C65F0938}" type="presParOf" srcId="{4E9E1394-2540-4F1E-96F9-170C1B2820ED}" destId="{CEF203A2-8604-41DF-9734-1B369FAF0CF5}" srcOrd="1" destOrd="0" presId="urn:microsoft.com/office/officeart/2005/8/layout/hierarchy6"/>
    <dgm:cxn modelId="{C99654C2-155B-4FAC-9769-93223EA3E56C}" type="presParOf" srcId="{0476D2CA-0751-49C4-9182-D2C30FE7E4E6}" destId="{053BAC77-D832-4DA0-825F-F4648DF7152D}" srcOrd="2" destOrd="0" presId="urn:microsoft.com/office/officeart/2005/8/layout/hierarchy6"/>
    <dgm:cxn modelId="{580FF565-FB0E-4792-AB77-814E36034651}" type="presParOf" srcId="{0476D2CA-0751-49C4-9182-D2C30FE7E4E6}" destId="{F1E6F82D-B74D-4640-9D0B-1BCC7AE1D812}" srcOrd="3" destOrd="0" presId="urn:microsoft.com/office/officeart/2005/8/layout/hierarchy6"/>
    <dgm:cxn modelId="{BC0B381B-FCB6-49AE-897D-F88E43ACAFAE}" type="presParOf" srcId="{F1E6F82D-B74D-4640-9D0B-1BCC7AE1D812}" destId="{CC383BF4-0DBA-4A5A-B16E-B5A4076EE2DE}" srcOrd="0" destOrd="0" presId="urn:microsoft.com/office/officeart/2005/8/layout/hierarchy6"/>
    <dgm:cxn modelId="{9350F316-8A94-43B3-A2A1-F4C1367A6CB1}" type="presParOf" srcId="{F1E6F82D-B74D-4640-9D0B-1BCC7AE1D812}" destId="{26E9985B-562A-49F5-8640-37AC90B071F7}" srcOrd="1" destOrd="0" presId="urn:microsoft.com/office/officeart/2005/8/layout/hierarchy6"/>
    <dgm:cxn modelId="{B4DB7075-5317-46B3-B277-ED2A6DE65478}" type="presParOf" srcId="{0476D2CA-0751-49C4-9182-D2C30FE7E4E6}" destId="{6969F83A-09B7-4DF1-9CA6-6246F7E19184}" srcOrd="4" destOrd="0" presId="urn:microsoft.com/office/officeart/2005/8/layout/hierarchy6"/>
    <dgm:cxn modelId="{F7580EB6-8357-48FC-8F83-12836DCF756F}" type="presParOf" srcId="{0476D2CA-0751-49C4-9182-D2C30FE7E4E6}" destId="{C115C694-117E-43D1-9A34-5327FF4E7791}" srcOrd="5" destOrd="0" presId="urn:microsoft.com/office/officeart/2005/8/layout/hierarchy6"/>
    <dgm:cxn modelId="{1B5A850B-32A8-41BB-9504-3496AAFF08CB}" type="presParOf" srcId="{C115C694-117E-43D1-9A34-5327FF4E7791}" destId="{F7683E82-3001-4C6F-B8A1-EE6B2D5CDE38}" srcOrd="0" destOrd="0" presId="urn:microsoft.com/office/officeart/2005/8/layout/hierarchy6"/>
    <dgm:cxn modelId="{C10B4AA1-6FDC-485F-92A0-AF44EF8AFE1B}" type="presParOf" srcId="{C115C694-117E-43D1-9A34-5327FF4E7791}" destId="{EE5DA9AF-595C-4714-AD5F-51A5F364496D}" srcOrd="1" destOrd="0" presId="urn:microsoft.com/office/officeart/2005/8/layout/hierarchy6"/>
    <dgm:cxn modelId="{24F2057D-4A3D-4D20-9907-45F482515F14}" type="presParOf" srcId="{0476D2CA-0751-49C4-9182-D2C30FE7E4E6}" destId="{427919E3-F3B6-4C13-947C-0ABF4A73D7DA}" srcOrd="6" destOrd="0" presId="urn:microsoft.com/office/officeart/2005/8/layout/hierarchy6"/>
    <dgm:cxn modelId="{A417C8C8-BE50-4CF6-B3FC-5CAF4845ECCB}" type="presParOf" srcId="{0476D2CA-0751-49C4-9182-D2C30FE7E4E6}" destId="{3D161931-E29D-4872-91DF-CC8501AF89CF}" srcOrd="7" destOrd="0" presId="urn:microsoft.com/office/officeart/2005/8/layout/hierarchy6"/>
    <dgm:cxn modelId="{10C458ED-DCDB-4465-805E-A1902632F54C}" type="presParOf" srcId="{3D161931-E29D-4872-91DF-CC8501AF89CF}" destId="{41D94EA6-12AC-40FF-A479-69CF5065190A}" srcOrd="0" destOrd="0" presId="urn:microsoft.com/office/officeart/2005/8/layout/hierarchy6"/>
    <dgm:cxn modelId="{A1FD14F5-8E01-4BB2-A494-1C3FA49F949F}" type="presParOf" srcId="{3D161931-E29D-4872-91DF-CC8501AF89CF}" destId="{33D64457-A851-42FE-9ABF-C302333B6D2C}" srcOrd="1" destOrd="0" presId="urn:microsoft.com/office/officeart/2005/8/layout/hierarchy6"/>
    <dgm:cxn modelId="{A5238148-D6CE-491F-A9EC-A40475E7D0E9}" type="presParOf" srcId="{0476D2CA-0751-49C4-9182-D2C30FE7E4E6}" destId="{01ECA61F-C85D-4521-A743-DA40C3F82156}" srcOrd="8" destOrd="0" presId="urn:microsoft.com/office/officeart/2005/8/layout/hierarchy6"/>
    <dgm:cxn modelId="{4E9E16C5-F4BB-41E1-9959-B0FDBA8B9A61}" type="presParOf" srcId="{0476D2CA-0751-49C4-9182-D2C30FE7E4E6}" destId="{44944872-8B71-43D7-89CB-CC03098E19B2}" srcOrd="9" destOrd="0" presId="urn:microsoft.com/office/officeart/2005/8/layout/hierarchy6"/>
    <dgm:cxn modelId="{B6857A98-340C-4261-B3B5-284B93608D9C}" type="presParOf" srcId="{44944872-8B71-43D7-89CB-CC03098E19B2}" destId="{0F1B65DA-8615-40CA-8DF4-07BE7739116D}" srcOrd="0" destOrd="0" presId="urn:microsoft.com/office/officeart/2005/8/layout/hierarchy6"/>
    <dgm:cxn modelId="{7E525934-4DCF-4ED0-84A7-B852B756DAE6}" type="presParOf" srcId="{44944872-8B71-43D7-89CB-CC03098E19B2}" destId="{B70DF566-FC8B-45AB-9222-A1689AA73784}" srcOrd="1" destOrd="0" presId="urn:microsoft.com/office/officeart/2005/8/layout/hierarchy6"/>
    <dgm:cxn modelId="{3C03789C-56B6-49A5-90B6-DEDF34B88AE4}" type="presParOf" srcId="{0476D2CA-0751-49C4-9182-D2C30FE7E4E6}" destId="{6565D5BE-9720-402E-AFE4-1ACF057E27D1}" srcOrd="10" destOrd="0" presId="urn:microsoft.com/office/officeart/2005/8/layout/hierarchy6"/>
    <dgm:cxn modelId="{46F6B88C-0078-413E-9C0E-7268785EF3B9}" type="presParOf" srcId="{0476D2CA-0751-49C4-9182-D2C30FE7E4E6}" destId="{E88CB6FA-B44F-480C-BBD4-E0EF325B0BA8}" srcOrd="11" destOrd="0" presId="urn:microsoft.com/office/officeart/2005/8/layout/hierarchy6"/>
    <dgm:cxn modelId="{6C16069A-84C5-4C5B-9A93-DA49B3877D02}" type="presParOf" srcId="{E88CB6FA-B44F-480C-BBD4-E0EF325B0BA8}" destId="{909B1D86-35B3-487D-89AA-2F9DD83618A4}" srcOrd="0" destOrd="0" presId="urn:microsoft.com/office/officeart/2005/8/layout/hierarchy6"/>
    <dgm:cxn modelId="{29D36B24-8031-4407-A622-3CB64D0B856A}" type="presParOf" srcId="{E88CB6FA-B44F-480C-BBD4-E0EF325B0BA8}" destId="{119DD38E-14DA-462C-82C7-D5C443DD1F5C}" srcOrd="1" destOrd="0" presId="urn:microsoft.com/office/officeart/2005/8/layout/hierarchy6"/>
    <dgm:cxn modelId="{E9375CDA-5585-41F8-8566-FDCA6DBE19AE}" type="presParOf" srcId="{13EDEA11-C87A-4BA4-8DD8-F715C0D0BC0B}" destId="{8E6B5BFE-3805-48D5-9A8A-C8DC7B9DA5DE}" srcOrd="6" destOrd="0" presId="urn:microsoft.com/office/officeart/2005/8/layout/hierarchy6"/>
    <dgm:cxn modelId="{F452A120-9C84-4A85-B911-DFD59FB291DD}" type="presParOf" srcId="{13EDEA11-C87A-4BA4-8DD8-F715C0D0BC0B}" destId="{435D1767-7B35-495D-B6B9-72E05FD230A7}" srcOrd="7" destOrd="0" presId="urn:microsoft.com/office/officeart/2005/8/layout/hierarchy6"/>
    <dgm:cxn modelId="{C0064AC9-8F2F-4592-BAC5-83515D986477}" type="presParOf" srcId="{435D1767-7B35-495D-B6B9-72E05FD230A7}" destId="{18D8020C-DB34-4472-80C2-BB7AB384D19F}" srcOrd="0" destOrd="0" presId="urn:microsoft.com/office/officeart/2005/8/layout/hierarchy6"/>
    <dgm:cxn modelId="{D85C0854-8675-4A54-8ABA-367E3151CA83}" type="presParOf" srcId="{435D1767-7B35-495D-B6B9-72E05FD230A7}" destId="{706FAED6-AD0D-4C52-9D3A-74F573BAE1DA}" srcOrd="1" destOrd="0" presId="urn:microsoft.com/office/officeart/2005/8/layout/hierarchy6"/>
    <dgm:cxn modelId="{A2D2B536-A4AF-4F3D-BFE0-C0E8CD0145F0}" type="presParOf" srcId="{13EDEA11-C87A-4BA4-8DD8-F715C0D0BC0B}" destId="{71554C13-E7ED-46D1-AA24-16CB8A4E36EC}" srcOrd="8" destOrd="0" presId="urn:microsoft.com/office/officeart/2005/8/layout/hierarchy6"/>
    <dgm:cxn modelId="{F6F9685F-B265-4B50-96B1-7F889659922B}" type="presParOf" srcId="{13EDEA11-C87A-4BA4-8DD8-F715C0D0BC0B}" destId="{E773BF76-D381-4DA7-BA48-83D3BA1A6F2B}" srcOrd="9" destOrd="0" presId="urn:microsoft.com/office/officeart/2005/8/layout/hierarchy6"/>
    <dgm:cxn modelId="{14789D28-7BF9-41A9-8672-9427702D56B5}" type="presParOf" srcId="{E773BF76-D381-4DA7-BA48-83D3BA1A6F2B}" destId="{F1E6DD88-500E-42F1-BE37-F7CDD6B56022}" srcOrd="0" destOrd="0" presId="urn:microsoft.com/office/officeart/2005/8/layout/hierarchy6"/>
    <dgm:cxn modelId="{58C0362F-6566-4FE3-BB9A-D7BF2530A77A}" type="presParOf" srcId="{E773BF76-D381-4DA7-BA48-83D3BA1A6F2B}" destId="{EF87745E-697A-4295-AF71-B2D6BB0D38E1}" srcOrd="1" destOrd="0" presId="urn:microsoft.com/office/officeart/2005/8/layout/hierarchy6"/>
    <dgm:cxn modelId="{9B5D9E1D-54FB-4F8C-8BFD-35F115C60B16}"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66C160-E277-446B-9CF0-E6A413061938}"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8A10DEFA-1CEF-4150-952F-44D557CD9200}">
      <dgm:prSet phldrT="[文本]"/>
      <dgm:spPr/>
      <dgm:t>
        <a:bodyPr/>
        <a:lstStyle/>
        <a:p>
          <a:r>
            <a:rPr lang="zh-CN" altLang="en-US" dirty="0" smtClean="0"/>
            <a:t>情绪词典</a:t>
          </a:r>
          <a:endParaRPr lang="zh-CN" altLang="en-US" dirty="0"/>
        </a:p>
      </dgm:t>
    </dgm:pt>
    <dgm:pt modelId="{25AF76B4-A14E-4F2B-B871-4D9F170685DB}" type="sibTrans" cxnId="{FE6A17FE-E6FF-4CEE-8167-3DB036907211}">
      <dgm:prSet/>
      <dgm:spPr/>
      <dgm:t>
        <a:bodyPr/>
        <a:lstStyle/>
        <a:p>
          <a:endParaRPr lang="zh-CN" altLang="en-US"/>
        </a:p>
      </dgm:t>
    </dgm:pt>
    <dgm:pt modelId="{F8B98A38-CEDA-4637-B822-80BB6EBCC568}" type="parTrans" cxnId="{FE6A17FE-E6FF-4CEE-8167-3DB036907211}">
      <dgm:prSet/>
      <dgm:spPr/>
      <dgm:t>
        <a:bodyPr/>
        <a:lstStyle/>
        <a:p>
          <a:endParaRPr lang="zh-CN" altLang="en-US"/>
        </a:p>
      </dgm:t>
    </dgm:pt>
    <dgm:pt modelId="{54ECFD3E-4240-4E5A-AF05-A0B2505C1A66}">
      <dgm:prSet phldrT="[文本]"/>
      <dgm:spPr/>
      <dgm:t>
        <a:bodyPr/>
        <a:lstStyle/>
        <a:p>
          <a:r>
            <a:rPr lang="zh-CN" altLang="en-US" dirty="0" smtClean="0"/>
            <a:t>评价词典</a:t>
          </a:r>
          <a:endParaRPr lang="zh-CN" altLang="en-US" dirty="0"/>
        </a:p>
      </dgm:t>
    </dgm:pt>
    <dgm:pt modelId="{406D5372-6583-4E6E-8CAF-58F1C389F8CF}" type="sibTrans" cxnId="{188B2264-B550-4FA9-8F7E-ECBCF0750186}">
      <dgm:prSet/>
      <dgm:spPr/>
      <dgm:t>
        <a:bodyPr/>
        <a:lstStyle/>
        <a:p>
          <a:endParaRPr lang="zh-CN" altLang="en-US"/>
        </a:p>
      </dgm:t>
    </dgm:pt>
    <dgm:pt modelId="{FB23AD9B-F7FB-40D8-B7CF-26A6A62C198E}" type="parTrans" cxnId="{188B2264-B550-4FA9-8F7E-ECBCF0750186}">
      <dgm:prSet/>
      <dgm:spPr/>
      <dgm:t>
        <a:bodyPr/>
        <a:lstStyle/>
        <a:p>
          <a:endParaRPr lang="zh-CN" altLang="en-US"/>
        </a:p>
      </dgm:t>
    </dgm:pt>
    <dgm:pt modelId="{D004EC1E-F521-4485-801F-C5197ECB6504}">
      <dgm:prSet phldrT="[文本]"/>
      <dgm:spPr/>
      <dgm:t>
        <a:bodyPr/>
        <a:lstStyle/>
        <a:p>
          <a:r>
            <a:rPr lang="zh-CN" altLang="en-US" dirty="0" smtClean="0"/>
            <a:t>观点引述词典</a:t>
          </a:r>
          <a:endParaRPr lang="zh-CN" altLang="en-US" dirty="0"/>
        </a:p>
      </dgm:t>
    </dgm:pt>
    <dgm:pt modelId="{E6764E09-1DF6-40AC-96F1-9285F26709C1}" type="sibTrans" cxnId="{FF11ADCB-1C7D-41EB-8A31-5EB01040DE7C}">
      <dgm:prSet/>
      <dgm:spPr/>
      <dgm:t>
        <a:bodyPr/>
        <a:lstStyle/>
        <a:p>
          <a:endParaRPr lang="zh-CN" altLang="en-US"/>
        </a:p>
      </dgm:t>
    </dgm:pt>
    <dgm:pt modelId="{EB2EC241-6F24-4C60-9AE8-60B918F93FD2}" type="parTrans" cxnId="{FF11ADCB-1C7D-41EB-8A31-5EB01040DE7C}">
      <dgm:prSet/>
      <dgm:spPr/>
      <dgm:t>
        <a:bodyPr/>
        <a:lstStyle/>
        <a:p>
          <a:endParaRPr lang="zh-CN" altLang="en-US"/>
        </a:p>
      </dgm:t>
    </dgm:pt>
    <dgm:pt modelId="{273ECAF2-4762-4FE7-B4DF-5FAEA261BEC6}">
      <dgm:prSet phldrT="[文本]"/>
      <dgm:spPr/>
      <dgm:t>
        <a:bodyPr/>
        <a:lstStyle/>
        <a:p>
          <a:r>
            <a:rPr lang="zh-CN" altLang="en-US" dirty="0" smtClean="0"/>
            <a:t>虚拟语气词典</a:t>
          </a:r>
          <a:endParaRPr lang="zh-CN" altLang="en-US" dirty="0"/>
        </a:p>
      </dgm:t>
    </dgm:pt>
    <dgm:pt modelId="{DE185F0E-A0FE-4233-93CD-F4856C80CFDB}" type="sibTrans" cxnId="{186F2FB8-E5E9-4BE8-B242-B1D1A3DBA9B7}">
      <dgm:prSet/>
      <dgm:spPr/>
      <dgm:t>
        <a:bodyPr/>
        <a:lstStyle/>
        <a:p>
          <a:endParaRPr lang="zh-CN" altLang="en-US"/>
        </a:p>
      </dgm:t>
    </dgm:pt>
    <dgm:pt modelId="{F52B4A1C-4876-46A9-8DEE-814645AA600D}" type="parTrans" cxnId="{186F2FB8-E5E9-4BE8-B242-B1D1A3DBA9B7}">
      <dgm:prSet/>
      <dgm:spPr/>
      <dgm:t>
        <a:bodyPr/>
        <a:lstStyle/>
        <a:p>
          <a:endParaRPr lang="zh-CN" altLang="en-US"/>
        </a:p>
      </dgm:t>
    </dgm:pt>
    <dgm:pt modelId="{36C2BA9B-FF16-421A-88EB-C897373E37ED}">
      <dgm:prSet custT="1"/>
      <dgm:spPr/>
      <dgm:t>
        <a:bodyPr/>
        <a:lstStyle/>
        <a:p>
          <a:r>
            <a:rPr lang="zh-CN" altLang="en-US" sz="1800" dirty="0" smtClean="0">
              <a:solidFill>
                <a:srgbClr val="303B41"/>
              </a:solidFill>
            </a:rPr>
            <a:t>崇拜，喜欢</a:t>
          </a:r>
          <a:endParaRPr lang="zh-CN" altLang="en-US" sz="1800" dirty="0">
            <a:solidFill>
              <a:srgbClr val="303B41"/>
            </a:solidFill>
          </a:endParaRPr>
        </a:p>
      </dgm:t>
    </dgm:pt>
    <dgm:pt modelId="{3E7FF645-4603-45B4-BD98-FD92B820CD37}" type="parTrans" cxnId="{BCA135D0-336B-4A92-A2DC-A3ECDA895820}">
      <dgm:prSet/>
      <dgm:spPr/>
      <dgm:t>
        <a:bodyPr/>
        <a:lstStyle/>
        <a:p>
          <a:endParaRPr lang="zh-CN" altLang="en-US"/>
        </a:p>
      </dgm:t>
    </dgm:pt>
    <dgm:pt modelId="{0F4C3BC4-FCF2-4911-8CF4-40FBF7B54884}" type="sibTrans" cxnId="{BCA135D0-336B-4A92-A2DC-A3ECDA895820}">
      <dgm:prSet/>
      <dgm:spPr/>
      <dgm:t>
        <a:bodyPr/>
        <a:lstStyle/>
        <a:p>
          <a:endParaRPr lang="zh-CN" altLang="en-US"/>
        </a:p>
      </dgm:t>
    </dgm:pt>
    <dgm:pt modelId="{37FED371-4380-4658-94B0-0BC8A2A63BCC}">
      <dgm:prSet custT="1"/>
      <dgm:spPr/>
      <dgm:t>
        <a:bodyPr/>
        <a:lstStyle/>
        <a:p>
          <a:r>
            <a:rPr lang="zh-CN" altLang="en-US" sz="1800" dirty="0" smtClean="0">
              <a:solidFill>
                <a:srgbClr val="303B41"/>
              </a:solidFill>
            </a:rPr>
            <a:t>讨厌，鄙视</a:t>
          </a:r>
          <a:endParaRPr lang="zh-CN" altLang="en-US" sz="1800" dirty="0">
            <a:solidFill>
              <a:srgbClr val="303B41"/>
            </a:solidFill>
          </a:endParaRPr>
        </a:p>
      </dgm:t>
    </dgm:pt>
    <dgm:pt modelId="{C22179E1-F97C-4534-8FEF-3B717C0DDB76}" type="parTrans" cxnId="{82DA90F5-22A3-4FBD-87BB-9DB32918824A}">
      <dgm:prSet/>
      <dgm:spPr/>
      <dgm:t>
        <a:bodyPr/>
        <a:lstStyle/>
        <a:p>
          <a:endParaRPr lang="zh-CN" altLang="en-US"/>
        </a:p>
      </dgm:t>
    </dgm:pt>
    <dgm:pt modelId="{8858DAA3-559C-46F3-AE7A-9B2422ABEA7B}" type="sibTrans" cxnId="{82DA90F5-22A3-4FBD-87BB-9DB32918824A}">
      <dgm:prSet/>
      <dgm:spPr/>
      <dgm:t>
        <a:bodyPr/>
        <a:lstStyle/>
        <a:p>
          <a:endParaRPr lang="zh-CN" altLang="en-US"/>
        </a:p>
      </dgm:t>
    </dgm:pt>
    <dgm:pt modelId="{DD77D2A3-2501-4D73-9719-6CDFCF04C333}">
      <dgm:prSet custT="1"/>
      <dgm:spPr/>
      <dgm:t>
        <a:bodyPr/>
        <a:lstStyle/>
        <a:p>
          <a:r>
            <a:rPr lang="zh-CN" altLang="en-US" sz="1800" dirty="0" smtClean="0">
              <a:solidFill>
                <a:srgbClr val="303B41"/>
              </a:solidFill>
            </a:rPr>
            <a:t>美丽，促进</a:t>
          </a:r>
          <a:endParaRPr lang="zh-CN" altLang="en-US" sz="1800" dirty="0">
            <a:solidFill>
              <a:srgbClr val="303B41"/>
            </a:solidFill>
          </a:endParaRPr>
        </a:p>
      </dgm:t>
    </dgm:pt>
    <dgm:pt modelId="{258B0AF2-BC8E-408A-BE3B-F5633059F97B}" type="parTrans" cxnId="{238EF069-1B85-4541-8D08-D1B92BCA5F43}">
      <dgm:prSet/>
      <dgm:spPr/>
      <dgm:t>
        <a:bodyPr/>
        <a:lstStyle/>
        <a:p>
          <a:endParaRPr lang="zh-CN" altLang="en-US"/>
        </a:p>
      </dgm:t>
    </dgm:pt>
    <dgm:pt modelId="{52E4FB4B-22EF-4A6A-8A57-6753E0BA54EE}" type="sibTrans" cxnId="{238EF069-1B85-4541-8D08-D1B92BCA5F43}">
      <dgm:prSet/>
      <dgm:spPr/>
      <dgm:t>
        <a:bodyPr/>
        <a:lstStyle/>
        <a:p>
          <a:endParaRPr lang="zh-CN" altLang="en-US"/>
        </a:p>
      </dgm:t>
    </dgm:pt>
    <dgm:pt modelId="{E75B7A20-1A60-4CEF-8784-64C3978533AD}">
      <dgm:prSet custT="1"/>
      <dgm:spPr/>
      <dgm:t>
        <a:bodyPr/>
        <a:lstStyle/>
        <a:p>
          <a:r>
            <a:rPr lang="zh-CN" altLang="en-US" sz="1800" dirty="0" smtClean="0">
              <a:solidFill>
                <a:srgbClr val="303B41"/>
              </a:solidFill>
            </a:rPr>
            <a:t>败类，伤害</a:t>
          </a:r>
          <a:endParaRPr lang="zh-CN" altLang="en-US" sz="1800" dirty="0">
            <a:solidFill>
              <a:srgbClr val="303B41"/>
            </a:solidFill>
          </a:endParaRPr>
        </a:p>
      </dgm:t>
    </dgm:pt>
    <dgm:pt modelId="{4A27EEC3-9FAD-475E-B7D9-0955D8D7444E}" type="parTrans" cxnId="{84AAC0EC-86F1-44B7-9724-8BAE265305F2}">
      <dgm:prSet/>
      <dgm:spPr/>
      <dgm:t>
        <a:bodyPr/>
        <a:lstStyle/>
        <a:p>
          <a:endParaRPr lang="zh-CN" altLang="en-US"/>
        </a:p>
      </dgm:t>
    </dgm:pt>
    <dgm:pt modelId="{46582B95-C545-4A85-BCC4-8A9D1246C231}" type="sibTrans" cxnId="{84AAC0EC-86F1-44B7-9724-8BAE265305F2}">
      <dgm:prSet/>
      <dgm:spPr/>
      <dgm:t>
        <a:bodyPr/>
        <a:lstStyle/>
        <a:p>
          <a:endParaRPr lang="zh-CN" altLang="en-US"/>
        </a:p>
      </dgm:t>
    </dgm:pt>
    <dgm:pt modelId="{922EC893-5635-4DDB-9485-25A39F960018}">
      <dgm:prSet custT="1"/>
      <dgm:spPr/>
      <dgm:t>
        <a:bodyPr/>
        <a:lstStyle/>
        <a:p>
          <a:r>
            <a:rPr lang="zh-CN" altLang="en-US" sz="1800" dirty="0" smtClean="0">
              <a:solidFill>
                <a:srgbClr val="303B41"/>
              </a:solidFill>
            </a:rPr>
            <a:t>就</a:t>
          </a:r>
          <a:r>
            <a:rPr lang="en-US" altLang="zh-CN" sz="1800" dirty="0" smtClean="0">
              <a:solidFill>
                <a:srgbClr val="303B41"/>
              </a:solidFill>
            </a:rPr>
            <a:t>…</a:t>
          </a:r>
          <a:r>
            <a:rPr lang="zh-CN" altLang="en-US" sz="1800" dirty="0" smtClean="0">
              <a:solidFill>
                <a:srgbClr val="303B41"/>
              </a:solidFill>
            </a:rPr>
            <a:t>而言</a:t>
          </a:r>
          <a:endParaRPr lang="zh-CN" altLang="en-US" sz="1800" dirty="0">
            <a:solidFill>
              <a:srgbClr val="303B41"/>
            </a:solidFill>
          </a:endParaRPr>
        </a:p>
      </dgm:t>
    </dgm:pt>
    <dgm:pt modelId="{ABE2FF22-6CF8-42D3-81A5-4BC14F566B5E}" type="parTrans" cxnId="{42B7E19D-0053-4DE6-A1D2-929AC94138FF}">
      <dgm:prSet/>
      <dgm:spPr/>
      <dgm:t>
        <a:bodyPr/>
        <a:lstStyle/>
        <a:p>
          <a:endParaRPr lang="zh-CN" altLang="en-US"/>
        </a:p>
      </dgm:t>
    </dgm:pt>
    <dgm:pt modelId="{C826BF5A-53A5-43C7-BF64-1E7186CC61C7}" type="sibTrans" cxnId="{42B7E19D-0053-4DE6-A1D2-929AC94138FF}">
      <dgm:prSet/>
      <dgm:spPr/>
      <dgm:t>
        <a:bodyPr/>
        <a:lstStyle/>
        <a:p>
          <a:endParaRPr lang="zh-CN" altLang="en-US"/>
        </a:p>
      </dgm:t>
    </dgm:pt>
    <dgm:pt modelId="{EDF7859C-D31D-4DF3-99AA-4543676B3BFB}">
      <dgm:prSet custT="1"/>
      <dgm:spPr/>
      <dgm:t>
        <a:bodyPr/>
        <a:lstStyle/>
        <a:p>
          <a:r>
            <a:rPr lang="zh-CN" altLang="en-US" sz="1800" dirty="0" smtClean="0">
              <a:solidFill>
                <a:srgbClr val="303B41"/>
              </a:solidFill>
            </a:rPr>
            <a:t>猜测，说明</a:t>
          </a:r>
          <a:endParaRPr lang="zh-CN" altLang="en-US" sz="1800" dirty="0">
            <a:solidFill>
              <a:srgbClr val="303B41"/>
            </a:solidFill>
          </a:endParaRPr>
        </a:p>
      </dgm:t>
    </dgm:pt>
    <dgm:pt modelId="{E2CC6486-68BA-4ED5-B91D-10B8DE55001F}" type="parTrans" cxnId="{231306CC-BC65-48D2-BFE8-73D8D7FADE5F}">
      <dgm:prSet/>
      <dgm:spPr/>
      <dgm:t>
        <a:bodyPr/>
        <a:lstStyle/>
        <a:p>
          <a:endParaRPr lang="zh-CN" altLang="en-US"/>
        </a:p>
      </dgm:t>
    </dgm:pt>
    <dgm:pt modelId="{7C77A462-405E-4BE4-AD86-99856C1AB8C6}" type="sibTrans" cxnId="{231306CC-BC65-48D2-BFE8-73D8D7FADE5F}">
      <dgm:prSet/>
      <dgm:spPr/>
      <dgm:t>
        <a:bodyPr/>
        <a:lstStyle/>
        <a:p>
          <a:endParaRPr lang="zh-CN" altLang="en-US"/>
        </a:p>
      </dgm:t>
    </dgm:pt>
    <dgm:pt modelId="{12CE3BE0-0388-4D3F-99FE-E092D1B34AEA}">
      <dgm:prSet custT="1"/>
      <dgm:spPr/>
      <dgm:t>
        <a:bodyPr/>
        <a:lstStyle/>
        <a:p>
          <a:r>
            <a:rPr lang="zh-CN" altLang="en-US" sz="1800" dirty="0" smtClean="0">
              <a:solidFill>
                <a:srgbClr val="303B41"/>
              </a:solidFill>
            </a:rPr>
            <a:t>希望，如果，为了</a:t>
          </a:r>
          <a:endParaRPr lang="zh-CN" altLang="en-US" sz="1800" dirty="0">
            <a:solidFill>
              <a:srgbClr val="303B41"/>
            </a:solidFill>
          </a:endParaRPr>
        </a:p>
      </dgm:t>
    </dgm:pt>
    <dgm:pt modelId="{3F61FD4A-85BE-4608-B9A1-329B96B2D9F5}" type="parTrans" cxnId="{27FF95BA-99FE-405E-B3D5-C6B7FC55C999}">
      <dgm:prSet/>
      <dgm:spPr/>
      <dgm:t>
        <a:bodyPr/>
        <a:lstStyle/>
        <a:p>
          <a:endParaRPr lang="zh-CN" altLang="en-US"/>
        </a:p>
      </dgm:t>
    </dgm:pt>
    <dgm:pt modelId="{070D2952-D663-4F80-86B1-6BCE62F7A79C}" type="sibTrans" cxnId="{27FF95BA-99FE-405E-B3D5-C6B7FC55C999}">
      <dgm:prSet/>
      <dgm:spPr/>
      <dgm:t>
        <a:bodyPr/>
        <a:lstStyle/>
        <a:p>
          <a:endParaRPr lang="zh-CN" altLang="en-US"/>
        </a:p>
      </dgm:t>
    </dgm:pt>
    <dgm:pt modelId="{B7F7806B-99E6-40BA-BD30-2A5C79EBD796}" type="pres">
      <dgm:prSet presAssocID="{B466C160-E277-446B-9CF0-E6A413061938}" presName="Name0" presStyleCnt="0">
        <dgm:presLayoutVars>
          <dgm:dir/>
          <dgm:animLvl val="lvl"/>
          <dgm:resizeHandles val="exact"/>
        </dgm:presLayoutVars>
      </dgm:prSet>
      <dgm:spPr/>
      <dgm:t>
        <a:bodyPr/>
        <a:lstStyle/>
        <a:p>
          <a:endParaRPr lang="zh-CN" altLang="en-US"/>
        </a:p>
      </dgm:t>
    </dgm:pt>
    <dgm:pt modelId="{C2E237FA-599B-46AD-A8E1-CFEF01B05552}" type="pres">
      <dgm:prSet presAssocID="{8A10DEFA-1CEF-4150-952F-44D557CD9200}" presName="composite" presStyleCnt="0"/>
      <dgm:spPr/>
    </dgm:pt>
    <dgm:pt modelId="{93160CC1-ADC8-4D97-B21E-F3E9AA49CEF5}" type="pres">
      <dgm:prSet presAssocID="{8A10DEFA-1CEF-4150-952F-44D557CD9200}" presName="parTx" presStyleLbl="alignNode1" presStyleIdx="0" presStyleCnt="4">
        <dgm:presLayoutVars>
          <dgm:chMax val="0"/>
          <dgm:chPref val="0"/>
          <dgm:bulletEnabled val="1"/>
        </dgm:presLayoutVars>
      </dgm:prSet>
      <dgm:spPr/>
      <dgm:t>
        <a:bodyPr/>
        <a:lstStyle/>
        <a:p>
          <a:endParaRPr lang="zh-CN" altLang="en-US"/>
        </a:p>
      </dgm:t>
    </dgm:pt>
    <dgm:pt modelId="{73118A7B-0263-4AF8-84D7-ADCD46439C3E}" type="pres">
      <dgm:prSet presAssocID="{8A10DEFA-1CEF-4150-952F-44D557CD9200}" presName="desTx" presStyleLbl="alignAccFollowNode1" presStyleIdx="0" presStyleCnt="4">
        <dgm:presLayoutVars>
          <dgm:bulletEnabled val="1"/>
        </dgm:presLayoutVars>
      </dgm:prSet>
      <dgm:spPr/>
      <dgm:t>
        <a:bodyPr/>
        <a:lstStyle/>
        <a:p>
          <a:endParaRPr lang="zh-CN" altLang="en-US"/>
        </a:p>
      </dgm:t>
    </dgm:pt>
    <dgm:pt modelId="{BF593EFA-C450-48FE-91BC-FC1F0D7B54A4}" type="pres">
      <dgm:prSet presAssocID="{25AF76B4-A14E-4F2B-B871-4D9F170685DB}" presName="space" presStyleCnt="0"/>
      <dgm:spPr/>
    </dgm:pt>
    <dgm:pt modelId="{5CC13825-E532-47CD-B0E0-CF3543AE224F}" type="pres">
      <dgm:prSet presAssocID="{54ECFD3E-4240-4E5A-AF05-A0B2505C1A66}" presName="composite" presStyleCnt="0"/>
      <dgm:spPr/>
    </dgm:pt>
    <dgm:pt modelId="{C3D9B00B-9E50-4ACC-8502-EC08CE2FDD94}" type="pres">
      <dgm:prSet presAssocID="{54ECFD3E-4240-4E5A-AF05-A0B2505C1A66}" presName="parTx" presStyleLbl="alignNode1" presStyleIdx="1" presStyleCnt="4">
        <dgm:presLayoutVars>
          <dgm:chMax val="0"/>
          <dgm:chPref val="0"/>
          <dgm:bulletEnabled val="1"/>
        </dgm:presLayoutVars>
      </dgm:prSet>
      <dgm:spPr/>
      <dgm:t>
        <a:bodyPr/>
        <a:lstStyle/>
        <a:p>
          <a:endParaRPr lang="zh-CN" altLang="en-US"/>
        </a:p>
      </dgm:t>
    </dgm:pt>
    <dgm:pt modelId="{7BECFBDC-0378-43F6-B30E-6DF0B5A8AAD1}" type="pres">
      <dgm:prSet presAssocID="{54ECFD3E-4240-4E5A-AF05-A0B2505C1A66}" presName="desTx" presStyleLbl="alignAccFollowNode1" presStyleIdx="1" presStyleCnt="4">
        <dgm:presLayoutVars>
          <dgm:bulletEnabled val="1"/>
        </dgm:presLayoutVars>
      </dgm:prSet>
      <dgm:spPr/>
      <dgm:t>
        <a:bodyPr/>
        <a:lstStyle/>
        <a:p>
          <a:endParaRPr lang="zh-CN" altLang="en-US"/>
        </a:p>
      </dgm:t>
    </dgm:pt>
    <dgm:pt modelId="{6DCCB541-31F1-4ECC-BBC1-96E3349755C8}" type="pres">
      <dgm:prSet presAssocID="{406D5372-6583-4E6E-8CAF-58F1C389F8CF}" presName="space" presStyleCnt="0"/>
      <dgm:spPr/>
    </dgm:pt>
    <dgm:pt modelId="{C30DBEC9-DF46-4E43-9F9F-176CAA0557D8}" type="pres">
      <dgm:prSet presAssocID="{D004EC1E-F521-4485-801F-C5197ECB6504}" presName="composite" presStyleCnt="0"/>
      <dgm:spPr/>
    </dgm:pt>
    <dgm:pt modelId="{C4CB82E7-B536-474A-8E15-22BCE78D54C1}" type="pres">
      <dgm:prSet presAssocID="{D004EC1E-F521-4485-801F-C5197ECB6504}" presName="parTx" presStyleLbl="alignNode1" presStyleIdx="2" presStyleCnt="4">
        <dgm:presLayoutVars>
          <dgm:chMax val="0"/>
          <dgm:chPref val="0"/>
          <dgm:bulletEnabled val="1"/>
        </dgm:presLayoutVars>
      </dgm:prSet>
      <dgm:spPr/>
      <dgm:t>
        <a:bodyPr/>
        <a:lstStyle/>
        <a:p>
          <a:endParaRPr lang="zh-CN" altLang="en-US"/>
        </a:p>
      </dgm:t>
    </dgm:pt>
    <dgm:pt modelId="{EC605726-047B-4BA5-B6DC-5B841A665390}" type="pres">
      <dgm:prSet presAssocID="{D004EC1E-F521-4485-801F-C5197ECB6504}" presName="desTx" presStyleLbl="alignAccFollowNode1" presStyleIdx="2" presStyleCnt="4">
        <dgm:presLayoutVars>
          <dgm:bulletEnabled val="1"/>
        </dgm:presLayoutVars>
      </dgm:prSet>
      <dgm:spPr/>
      <dgm:t>
        <a:bodyPr/>
        <a:lstStyle/>
        <a:p>
          <a:endParaRPr lang="zh-CN" altLang="en-US"/>
        </a:p>
      </dgm:t>
    </dgm:pt>
    <dgm:pt modelId="{1DE28B75-AF65-41CC-9793-4EA3A6755658}" type="pres">
      <dgm:prSet presAssocID="{E6764E09-1DF6-40AC-96F1-9285F26709C1}" presName="space" presStyleCnt="0"/>
      <dgm:spPr/>
    </dgm:pt>
    <dgm:pt modelId="{CC8A8136-B82A-43A9-9C45-AFB2FED09C4D}" type="pres">
      <dgm:prSet presAssocID="{273ECAF2-4762-4FE7-B4DF-5FAEA261BEC6}" presName="composite" presStyleCnt="0"/>
      <dgm:spPr/>
    </dgm:pt>
    <dgm:pt modelId="{34C5FBC7-66EC-4457-A13F-D36B2C3CB065}" type="pres">
      <dgm:prSet presAssocID="{273ECAF2-4762-4FE7-B4DF-5FAEA261BEC6}" presName="parTx" presStyleLbl="alignNode1" presStyleIdx="3" presStyleCnt="4">
        <dgm:presLayoutVars>
          <dgm:chMax val="0"/>
          <dgm:chPref val="0"/>
          <dgm:bulletEnabled val="1"/>
        </dgm:presLayoutVars>
      </dgm:prSet>
      <dgm:spPr/>
      <dgm:t>
        <a:bodyPr/>
        <a:lstStyle/>
        <a:p>
          <a:endParaRPr lang="zh-CN" altLang="en-US"/>
        </a:p>
      </dgm:t>
    </dgm:pt>
    <dgm:pt modelId="{752DC139-A9EA-40D1-9243-D96AE934FC33}" type="pres">
      <dgm:prSet presAssocID="{273ECAF2-4762-4FE7-B4DF-5FAEA261BEC6}" presName="desTx" presStyleLbl="alignAccFollowNode1" presStyleIdx="3" presStyleCnt="4">
        <dgm:presLayoutVars>
          <dgm:bulletEnabled val="1"/>
        </dgm:presLayoutVars>
      </dgm:prSet>
      <dgm:spPr/>
      <dgm:t>
        <a:bodyPr/>
        <a:lstStyle/>
        <a:p>
          <a:endParaRPr lang="zh-CN" altLang="en-US"/>
        </a:p>
      </dgm:t>
    </dgm:pt>
  </dgm:ptLst>
  <dgm:cxnLst>
    <dgm:cxn modelId="{E171610E-3F03-4755-ACB5-4234382BA325}" type="presOf" srcId="{12CE3BE0-0388-4D3F-99FE-E092D1B34AEA}" destId="{752DC139-A9EA-40D1-9243-D96AE934FC33}" srcOrd="0" destOrd="0" presId="urn:microsoft.com/office/officeart/2005/8/layout/hList1"/>
    <dgm:cxn modelId="{FE6A17FE-E6FF-4CEE-8167-3DB036907211}" srcId="{B466C160-E277-446B-9CF0-E6A413061938}" destId="{8A10DEFA-1CEF-4150-952F-44D557CD9200}" srcOrd="0" destOrd="0" parTransId="{F8B98A38-CEDA-4637-B822-80BB6EBCC568}" sibTransId="{25AF76B4-A14E-4F2B-B871-4D9F170685DB}"/>
    <dgm:cxn modelId="{233594C8-FD69-48DC-B5F9-DFFCB19B6EED}" type="presOf" srcId="{B466C160-E277-446B-9CF0-E6A413061938}" destId="{B7F7806B-99E6-40BA-BD30-2A5C79EBD796}" srcOrd="0" destOrd="0" presId="urn:microsoft.com/office/officeart/2005/8/layout/hList1"/>
    <dgm:cxn modelId="{00D3FE95-14E8-4F28-92C2-99F06B947E34}" type="presOf" srcId="{D004EC1E-F521-4485-801F-C5197ECB6504}" destId="{C4CB82E7-B536-474A-8E15-22BCE78D54C1}" srcOrd="0" destOrd="0" presId="urn:microsoft.com/office/officeart/2005/8/layout/hList1"/>
    <dgm:cxn modelId="{86EF2D4B-2C11-42E3-8CED-E860CD1EBE38}" type="presOf" srcId="{273ECAF2-4762-4FE7-B4DF-5FAEA261BEC6}" destId="{34C5FBC7-66EC-4457-A13F-D36B2C3CB065}" srcOrd="0" destOrd="0" presId="urn:microsoft.com/office/officeart/2005/8/layout/hList1"/>
    <dgm:cxn modelId="{A5BA6206-27AD-4260-A805-14C8EC54C4F3}" type="presOf" srcId="{DD77D2A3-2501-4D73-9719-6CDFCF04C333}" destId="{7BECFBDC-0378-43F6-B30E-6DF0B5A8AAD1}" srcOrd="0" destOrd="0" presId="urn:microsoft.com/office/officeart/2005/8/layout/hList1"/>
    <dgm:cxn modelId="{188B2264-B550-4FA9-8F7E-ECBCF0750186}" srcId="{B466C160-E277-446B-9CF0-E6A413061938}" destId="{54ECFD3E-4240-4E5A-AF05-A0B2505C1A66}" srcOrd="1" destOrd="0" parTransId="{FB23AD9B-F7FB-40D8-B7CF-26A6A62C198E}" sibTransId="{406D5372-6583-4E6E-8CAF-58F1C389F8CF}"/>
    <dgm:cxn modelId="{A5DCA5D7-CC26-4174-B262-29A7793C5991}" type="presOf" srcId="{E75B7A20-1A60-4CEF-8784-64C3978533AD}" destId="{7BECFBDC-0378-43F6-B30E-6DF0B5A8AAD1}" srcOrd="0" destOrd="1" presId="urn:microsoft.com/office/officeart/2005/8/layout/hList1"/>
    <dgm:cxn modelId="{38163911-F1AE-4094-B390-EE57634D3C05}" type="presOf" srcId="{EDF7859C-D31D-4DF3-99AA-4543676B3BFB}" destId="{EC605726-047B-4BA5-B6DC-5B841A665390}" srcOrd="0" destOrd="1" presId="urn:microsoft.com/office/officeart/2005/8/layout/hList1"/>
    <dgm:cxn modelId="{27FF95BA-99FE-405E-B3D5-C6B7FC55C999}" srcId="{273ECAF2-4762-4FE7-B4DF-5FAEA261BEC6}" destId="{12CE3BE0-0388-4D3F-99FE-E092D1B34AEA}" srcOrd="0" destOrd="0" parTransId="{3F61FD4A-85BE-4608-B9A1-329B96B2D9F5}" sibTransId="{070D2952-D663-4F80-86B1-6BCE62F7A79C}"/>
    <dgm:cxn modelId="{186F2FB8-E5E9-4BE8-B242-B1D1A3DBA9B7}" srcId="{B466C160-E277-446B-9CF0-E6A413061938}" destId="{273ECAF2-4762-4FE7-B4DF-5FAEA261BEC6}" srcOrd="3" destOrd="0" parTransId="{F52B4A1C-4876-46A9-8DEE-814645AA600D}" sibTransId="{DE185F0E-A0FE-4233-93CD-F4856C80CFDB}"/>
    <dgm:cxn modelId="{84AAC0EC-86F1-44B7-9724-8BAE265305F2}" srcId="{54ECFD3E-4240-4E5A-AF05-A0B2505C1A66}" destId="{E75B7A20-1A60-4CEF-8784-64C3978533AD}" srcOrd="1" destOrd="0" parTransId="{4A27EEC3-9FAD-475E-B7D9-0955D8D7444E}" sibTransId="{46582B95-C545-4A85-BCC4-8A9D1246C231}"/>
    <dgm:cxn modelId="{231306CC-BC65-48D2-BFE8-73D8D7FADE5F}" srcId="{D004EC1E-F521-4485-801F-C5197ECB6504}" destId="{EDF7859C-D31D-4DF3-99AA-4543676B3BFB}" srcOrd="1" destOrd="0" parTransId="{E2CC6486-68BA-4ED5-B91D-10B8DE55001F}" sibTransId="{7C77A462-405E-4BE4-AD86-99856C1AB8C6}"/>
    <dgm:cxn modelId="{42B7E19D-0053-4DE6-A1D2-929AC94138FF}" srcId="{D004EC1E-F521-4485-801F-C5197ECB6504}" destId="{922EC893-5635-4DDB-9485-25A39F960018}" srcOrd="0" destOrd="0" parTransId="{ABE2FF22-6CF8-42D3-81A5-4BC14F566B5E}" sibTransId="{C826BF5A-53A5-43C7-BF64-1E7186CC61C7}"/>
    <dgm:cxn modelId="{FF11ADCB-1C7D-41EB-8A31-5EB01040DE7C}" srcId="{B466C160-E277-446B-9CF0-E6A413061938}" destId="{D004EC1E-F521-4485-801F-C5197ECB6504}" srcOrd="2" destOrd="0" parTransId="{EB2EC241-6F24-4C60-9AE8-60B918F93FD2}" sibTransId="{E6764E09-1DF6-40AC-96F1-9285F26709C1}"/>
    <dgm:cxn modelId="{BC941449-94A5-47F0-B266-FB6C3B679F72}" type="presOf" srcId="{37FED371-4380-4658-94B0-0BC8A2A63BCC}" destId="{73118A7B-0263-4AF8-84D7-ADCD46439C3E}" srcOrd="0" destOrd="1" presId="urn:microsoft.com/office/officeart/2005/8/layout/hList1"/>
    <dgm:cxn modelId="{238EF069-1B85-4541-8D08-D1B92BCA5F43}" srcId="{54ECFD3E-4240-4E5A-AF05-A0B2505C1A66}" destId="{DD77D2A3-2501-4D73-9719-6CDFCF04C333}" srcOrd="0" destOrd="0" parTransId="{258B0AF2-BC8E-408A-BE3B-F5633059F97B}" sibTransId="{52E4FB4B-22EF-4A6A-8A57-6753E0BA54EE}"/>
    <dgm:cxn modelId="{BCA135D0-336B-4A92-A2DC-A3ECDA895820}" srcId="{8A10DEFA-1CEF-4150-952F-44D557CD9200}" destId="{36C2BA9B-FF16-421A-88EB-C897373E37ED}" srcOrd="0" destOrd="0" parTransId="{3E7FF645-4603-45B4-BD98-FD92B820CD37}" sibTransId="{0F4C3BC4-FCF2-4911-8CF4-40FBF7B54884}"/>
    <dgm:cxn modelId="{D630A628-1E20-4521-86E6-5E09941A4A98}" type="presOf" srcId="{54ECFD3E-4240-4E5A-AF05-A0B2505C1A66}" destId="{C3D9B00B-9E50-4ACC-8502-EC08CE2FDD94}" srcOrd="0" destOrd="0" presId="urn:microsoft.com/office/officeart/2005/8/layout/hList1"/>
    <dgm:cxn modelId="{82DA90F5-22A3-4FBD-87BB-9DB32918824A}" srcId="{8A10DEFA-1CEF-4150-952F-44D557CD9200}" destId="{37FED371-4380-4658-94B0-0BC8A2A63BCC}" srcOrd="1" destOrd="0" parTransId="{C22179E1-F97C-4534-8FEF-3B717C0DDB76}" sibTransId="{8858DAA3-559C-46F3-AE7A-9B2422ABEA7B}"/>
    <dgm:cxn modelId="{2513F93D-7217-45B3-A0C5-0BDFBA675D9B}" type="presOf" srcId="{8A10DEFA-1CEF-4150-952F-44D557CD9200}" destId="{93160CC1-ADC8-4D97-B21E-F3E9AA49CEF5}" srcOrd="0" destOrd="0" presId="urn:microsoft.com/office/officeart/2005/8/layout/hList1"/>
    <dgm:cxn modelId="{929232D0-3F7F-49D8-87C2-60A49BDC8778}" type="presOf" srcId="{922EC893-5635-4DDB-9485-25A39F960018}" destId="{EC605726-047B-4BA5-B6DC-5B841A665390}" srcOrd="0" destOrd="0" presId="urn:microsoft.com/office/officeart/2005/8/layout/hList1"/>
    <dgm:cxn modelId="{4F18EE54-C5B8-4B10-B543-FF25E84C5A7F}" type="presOf" srcId="{36C2BA9B-FF16-421A-88EB-C897373E37ED}" destId="{73118A7B-0263-4AF8-84D7-ADCD46439C3E}" srcOrd="0" destOrd="0" presId="urn:microsoft.com/office/officeart/2005/8/layout/hList1"/>
    <dgm:cxn modelId="{E0A836B3-FBCB-41D4-AC5E-96244BD0F262}" type="presParOf" srcId="{B7F7806B-99E6-40BA-BD30-2A5C79EBD796}" destId="{C2E237FA-599B-46AD-A8E1-CFEF01B05552}" srcOrd="0" destOrd="0" presId="urn:microsoft.com/office/officeart/2005/8/layout/hList1"/>
    <dgm:cxn modelId="{20E50A1A-8844-4B36-8E74-CEF562776611}" type="presParOf" srcId="{C2E237FA-599B-46AD-A8E1-CFEF01B05552}" destId="{93160CC1-ADC8-4D97-B21E-F3E9AA49CEF5}" srcOrd="0" destOrd="0" presId="urn:microsoft.com/office/officeart/2005/8/layout/hList1"/>
    <dgm:cxn modelId="{6A1CBF91-D849-452A-AEB7-A06FD6E531C6}" type="presParOf" srcId="{C2E237FA-599B-46AD-A8E1-CFEF01B05552}" destId="{73118A7B-0263-4AF8-84D7-ADCD46439C3E}" srcOrd="1" destOrd="0" presId="urn:microsoft.com/office/officeart/2005/8/layout/hList1"/>
    <dgm:cxn modelId="{EB803FE0-DE55-4738-931A-19D7599EBEF8}" type="presParOf" srcId="{B7F7806B-99E6-40BA-BD30-2A5C79EBD796}" destId="{BF593EFA-C450-48FE-91BC-FC1F0D7B54A4}" srcOrd="1" destOrd="0" presId="urn:microsoft.com/office/officeart/2005/8/layout/hList1"/>
    <dgm:cxn modelId="{A6A48B23-868A-4867-8E58-ABAAA1A1AB8A}" type="presParOf" srcId="{B7F7806B-99E6-40BA-BD30-2A5C79EBD796}" destId="{5CC13825-E532-47CD-B0E0-CF3543AE224F}" srcOrd="2" destOrd="0" presId="urn:microsoft.com/office/officeart/2005/8/layout/hList1"/>
    <dgm:cxn modelId="{EDDA348A-EBA0-484C-904F-ECCC19DD336F}" type="presParOf" srcId="{5CC13825-E532-47CD-B0E0-CF3543AE224F}" destId="{C3D9B00B-9E50-4ACC-8502-EC08CE2FDD94}" srcOrd="0" destOrd="0" presId="urn:microsoft.com/office/officeart/2005/8/layout/hList1"/>
    <dgm:cxn modelId="{16F835A7-8A74-40B6-890F-06FBDAAE3D65}" type="presParOf" srcId="{5CC13825-E532-47CD-B0E0-CF3543AE224F}" destId="{7BECFBDC-0378-43F6-B30E-6DF0B5A8AAD1}" srcOrd="1" destOrd="0" presId="urn:microsoft.com/office/officeart/2005/8/layout/hList1"/>
    <dgm:cxn modelId="{86AE3560-5F6E-41F9-B5B0-92117855ADC1}" type="presParOf" srcId="{B7F7806B-99E6-40BA-BD30-2A5C79EBD796}" destId="{6DCCB541-31F1-4ECC-BBC1-96E3349755C8}" srcOrd="3" destOrd="0" presId="urn:microsoft.com/office/officeart/2005/8/layout/hList1"/>
    <dgm:cxn modelId="{58DAA986-0177-4026-BBB1-A3EFD3FDDA57}" type="presParOf" srcId="{B7F7806B-99E6-40BA-BD30-2A5C79EBD796}" destId="{C30DBEC9-DF46-4E43-9F9F-176CAA0557D8}" srcOrd="4" destOrd="0" presId="urn:microsoft.com/office/officeart/2005/8/layout/hList1"/>
    <dgm:cxn modelId="{652F5984-4A31-454D-9EB9-CBC0EA5407B7}" type="presParOf" srcId="{C30DBEC9-DF46-4E43-9F9F-176CAA0557D8}" destId="{C4CB82E7-B536-474A-8E15-22BCE78D54C1}" srcOrd="0" destOrd="0" presId="urn:microsoft.com/office/officeart/2005/8/layout/hList1"/>
    <dgm:cxn modelId="{001DFC68-74D3-4D98-8B6E-E88B5F17F68E}" type="presParOf" srcId="{C30DBEC9-DF46-4E43-9F9F-176CAA0557D8}" destId="{EC605726-047B-4BA5-B6DC-5B841A665390}" srcOrd="1" destOrd="0" presId="urn:microsoft.com/office/officeart/2005/8/layout/hList1"/>
    <dgm:cxn modelId="{DAB89F9D-1955-4C8B-88DD-6490FFEA1B4C}" type="presParOf" srcId="{B7F7806B-99E6-40BA-BD30-2A5C79EBD796}" destId="{1DE28B75-AF65-41CC-9793-4EA3A6755658}" srcOrd="5" destOrd="0" presId="urn:microsoft.com/office/officeart/2005/8/layout/hList1"/>
    <dgm:cxn modelId="{4962DF15-E000-4B4B-8D51-CAC3B7DDBA9B}" type="presParOf" srcId="{B7F7806B-99E6-40BA-BD30-2A5C79EBD796}" destId="{CC8A8136-B82A-43A9-9C45-AFB2FED09C4D}" srcOrd="6" destOrd="0" presId="urn:microsoft.com/office/officeart/2005/8/layout/hList1"/>
    <dgm:cxn modelId="{412DEBE0-192C-40A8-AAC2-1214303E0C6D}" type="presParOf" srcId="{CC8A8136-B82A-43A9-9C45-AFB2FED09C4D}" destId="{34C5FBC7-66EC-4457-A13F-D36B2C3CB065}" srcOrd="0" destOrd="0" presId="urn:microsoft.com/office/officeart/2005/8/layout/hList1"/>
    <dgm:cxn modelId="{F260D4E8-5F44-4964-B379-0B9726CA7944}" type="presParOf" srcId="{CC8A8136-B82A-43A9-9C45-AFB2FED09C4D}" destId="{752DC139-A9EA-40D1-9243-D96AE934FC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AF1126-982D-46F7-9AC7-6FD2BBB3C1D2}" type="doc">
      <dgm:prSet loTypeId="urn:microsoft.com/office/officeart/2005/8/layout/hierarchy6" loCatId="hierarchy" qsTypeId="urn:microsoft.com/office/officeart/2005/8/quickstyle/simple3" qsCatId="simple" csTypeId="urn:microsoft.com/office/officeart/2005/8/colors/accent2_2" csCatId="accent2" phldr="1"/>
      <dgm:spPr/>
      <dgm:t>
        <a:bodyPr/>
        <a:lstStyle/>
        <a:p>
          <a:endParaRPr lang="zh-CN" altLang="en-US"/>
        </a:p>
      </dgm:t>
    </dgm:pt>
    <dgm:pt modelId="{430F0B03-A4B6-4172-B38D-A8F0F7418ABE}">
      <dgm:prSet phldrT="[文本]" custT="1"/>
      <dgm:spPr/>
      <dgm:t>
        <a:bodyPr/>
        <a:lstStyle/>
        <a:p>
          <a:r>
            <a:rPr lang="zh-CN" altLang="en-US" sz="1400" dirty="0" smtClean="0"/>
            <a:t>评价对象和观点词抽取模块</a:t>
          </a:r>
          <a:endParaRPr lang="zh-CN" altLang="en-US" sz="1400" dirty="0"/>
        </a:p>
      </dgm:t>
    </dgm:pt>
    <dgm:pt modelId="{ABCF8234-DE66-4A04-A6EF-0CAE7D7E31A9}" type="parTrans" cxnId="{C664AC39-7071-40F1-A525-F6998B2D38C7}">
      <dgm:prSet/>
      <dgm:spPr/>
      <dgm:t>
        <a:bodyPr/>
        <a:lstStyle/>
        <a:p>
          <a:endParaRPr lang="zh-CN" altLang="en-US"/>
        </a:p>
      </dgm:t>
    </dgm:pt>
    <dgm:pt modelId="{A50ABBAB-AC53-41A7-9874-A4103E2A8689}" type="sibTrans" cxnId="{C664AC39-7071-40F1-A525-F6998B2D38C7}">
      <dgm:prSet/>
      <dgm:spPr/>
      <dgm:t>
        <a:bodyPr/>
        <a:lstStyle/>
        <a:p>
          <a:endParaRPr lang="zh-CN" altLang="en-US"/>
        </a:p>
      </dgm:t>
    </dgm:pt>
    <dgm:pt modelId="{A6F15D40-14EA-4EF7-8BBA-14C4C57ECD62}">
      <dgm:prSet phldrT="[文本]"/>
      <dgm:spPr/>
      <dgm:t>
        <a:bodyPr/>
        <a:lstStyle/>
        <a:p>
          <a:r>
            <a:rPr lang="en-US" altLang="zh-CN" dirty="0" smtClean="0">
              <a:latin typeface="Times New Roman" panose="02020603050405020304" pitchFamily="18" charset="0"/>
              <a:cs typeface="Times New Roman" panose="02020603050405020304" pitchFamily="18" charset="0"/>
            </a:rPr>
            <a:t>SR</a:t>
          </a:r>
          <a:r>
            <a:rPr lang="zh-CN" altLang="en-US" dirty="0" smtClean="0"/>
            <a:t>规则</a:t>
          </a:r>
          <a:endParaRPr lang="zh-CN" altLang="en-US" dirty="0"/>
        </a:p>
      </dgm:t>
    </dgm:pt>
    <dgm:pt modelId="{DF105797-E496-48C9-9ED7-85AF6793151B}" type="parTrans" cxnId="{1DC7FA80-BE5F-45BC-BDAA-288D483DCD33}">
      <dgm:prSet/>
      <dgm:spPr/>
      <dgm:t>
        <a:bodyPr/>
        <a:lstStyle/>
        <a:p>
          <a:endParaRPr lang="zh-CN" altLang="en-US"/>
        </a:p>
      </dgm:t>
    </dgm:pt>
    <dgm:pt modelId="{E6AA9F70-FAE5-4B1A-AE05-24F55447A066}" type="sibTrans" cxnId="{1DC7FA80-BE5F-45BC-BDAA-288D483DCD33}">
      <dgm:prSet/>
      <dgm:spPr/>
      <dgm:t>
        <a:bodyPr/>
        <a:lstStyle/>
        <a:p>
          <a:endParaRPr lang="zh-CN" altLang="en-US"/>
        </a:p>
      </dgm:t>
    </dgm:pt>
    <dgm:pt modelId="{D322216C-90A7-41A2-A07D-50F45AA8EBE5}">
      <dgm:prSet phldrT="[文本]"/>
      <dgm:spPr/>
      <dgm:t>
        <a:bodyPr/>
        <a:lstStyle/>
        <a:p>
          <a:r>
            <a:rPr lang="en-US" altLang="zh-CN" dirty="0" smtClean="0">
              <a:latin typeface="Times New Roman" panose="02020603050405020304" pitchFamily="18" charset="0"/>
              <a:cs typeface="Times New Roman" panose="02020603050405020304" pitchFamily="18" charset="0"/>
            </a:rPr>
            <a:t>ATT</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12E6697D-429A-44B2-A229-E6CCC322CE90}" type="parTrans" cxnId="{7821784C-1F39-402B-8B01-66C7C050D2E9}">
      <dgm:prSet/>
      <dgm:spPr/>
      <dgm:t>
        <a:bodyPr/>
        <a:lstStyle/>
        <a:p>
          <a:endParaRPr lang="zh-CN" altLang="en-US"/>
        </a:p>
      </dgm:t>
    </dgm:pt>
    <dgm:pt modelId="{1C88044A-CA63-43D3-A980-5D22C069862A}" type="sibTrans" cxnId="{7821784C-1F39-402B-8B01-66C7C050D2E9}">
      <dgm:prSet/>
      <dgm:spPr/>
      <dgm:t>
        <a:bodyPr/>
        <a:lstStyle/>
        <a:p>
          <a:endParaRPr lang="zh-CN" altLang="en-US"/>
        </a:p>
      </dgm:t>
    </dgm:pt>
    <dgm:pt modelId="{F48EC5B2-85C5-431B-B6EB-EBF1E7619A55}">
      <dgm:prSet phldrT="[文本]"/>
      <dgm:spPr/>
      <dgm:t>
        <a:bodyPr/>
        <a:lstStyle/>
        <a:p>
          <a:r>
            <a:rPr lang="en-US" altLang="zh-CN" dirty="0" smtClean="0">
              <a:latin typeface="Times New Roman" panose="02020603050405020304" pitchFamily="18" charset="0"/>
              <a:cs typeface="Times New Roman" panose="02020603050405020304" pitchFamily="18" charset="0"/>
            </a:rPr>
            <a:t>SN</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7856F97A-E90F-4F19-B94E-A864B5319707}" type="parTrans" cxnId="{B4F06022-2173-4E24-8455-64164899C4FE}">
      <dgm:prSet/>
      <dgm:spPr/>
      <dgm:t>
        <a:bodyPr/>
        <a:lstStyle/>
        <a:p>
          <a:endParaRPr lang="zh-CN" altLang="en-US"/>
        </a:p>
      </dgm:t>
    </dgm:pt>
    <dgm:pt modelId="{BBECB589-BBC5-4528-8BD7-E6693D8C3EF5}" type="sibTrans" cxnId="{B4F06022-2173-4E24-8455-64164899C4FE}">
      <dgm:prSet/>
      <dgm:spPr/>
      <dgm:t>
        <a:bodyPr/>
        <a:lstStyle/>
        <a:p>
          <a:endParaRPr lang="zh-CN" altLang="en-US"/>
        </a:p>
      </dgm:t>
    </dgm:pt>
    <dgm:pt modelId="{AC7900C2-C9C4-432F-85BF-7C25BB561C8A}">
      <dgm:prSet phldrT="[文本]"/>
      <dgm:spPr/>
      <dgm:t>
        <a:bodyPr/>
        <a:lstStyle/>
        <a:p>
          <a:r>
            <a:rPr lang="en-US" altLang="zh-CN" dirty="0" smtClean="0">
              <a:latin typeface="Times New Roman" panose="02020603050405020304" pitchFamily="18" charset="0"/>
              <a:cs typeface="Times New Roman" panose="02020603050405020304" pitchFamily="18" charset="0"/>
            </a:rPr>
            <a:t>SO</a:t>
          </a:r>
          <a:r>
            <a:rPr lang="zh-CN" altLang="en-US" dirty="0" smtClean="0">
              <a:latin typeface="Times New Roman" panose="02020603050405020304" pitchFamily="18" charset="0"/>
              <a:cs typeface="Times New Roman" panose="02020603050405020304" pitchFamily="18" charset="0"/>
            </a:rPr>
            <a:t>规则</a:t>
          </a:r>
          <a:endParaRPr lang="zh-CN" altLang="en-US" dirty="0">
            <a:latin typeface="Times New Roman" panose="02020603050405020304" pitchFamily="18" charset="0"/>
            <a:cs typeface="Times New Roman" panose="02020603050405020304" pitchFamily="18" charset="0"/>
          </a:endParaRPr>
        </a:p>
      </dgm:t>
    </dgm:pt>
    <dgm:pt modelId="{D61316B4-8F18-4448-B1DC-4A04F8421E35}" type="parTrans" cxnId="{D0295A5A-78D2-4ACF-8B5C-B8ACBB3181C3}">
      <dgm:prSet/>
      <dgm:spPr/>
      <dgm:t>
        <a:bodyPr/>
        <a:lstStyle/>
        <a:p>
          <a:endParaRPr lang="zh-CN" altLang="en-US"/>
        </a:p>
      </dgm:t>
    </dgm:pt>
    <dgm:pt modelId="{D03C6E6C-521D-4810-98D5-20B55ED3D824}" type="sibTrans" cxnId="{D0295A5A-78D2-4ACF-8B5C-B8ACBB3181C3}">
      <dgm:prSet/>
      <dgm:spPr/>
      <dgm:t>
        <a:bodyPr/>
        <a:lstStyle/>
        <a:p>
          <a:endParaRPr lang="zh-CN" altLang="en-US"/>
        </a:p>
      </dgm:t>
    </dgm:pt>
    <dgm:pt modelId="{818937AE-6BF3-446C-8132-15A73B54AC90}">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评价对象和观点词修正规则</a:t>
          </a:r>
          <a:endParaRPr lang="zh-CN" altLang="en-US" dirty="0">
            <a:latin typeface="Times New Roman" panose="02020603050405020304" pitchFamily="18" charset="0"/>
            <a:cs typeface="Times New Roman" panose="02020603050405020304" pitchFamily="18" charset="0"/>
          </a:endParaRPr>
        </a:p>
      </dgm:t>
    </dgm:pt>
    <dgm:pt modelId="{AFD55A6C-3430-47E3-9833-67710E72E5C9}" type="parTrans" cxnId="{567CC1B5-194E-444A-8BF0-BEC3699D3BBA}">
      <dgm:prSet/>
      <dgm:spPr/>
      <dgm:t>
        <a:bodyPr/>
        <a:lstStyle/>
        <a:p>
          <a:endParaRPr lang="zh-CN" altLang="en-US"/>
        </a:p>
      </dgm:t>
    </dgm:pt>
    <dgm:pt modelId="{FE10A9CE-8044-4219-A7D2-17C70D11B053}" type="sibTrans" cxnId="{567CC1B5-194E-444A-8BF0-BEC3699D3BBA}">
      <dgm:prSet/>
      <dgm:spPr/>
      <dgm:t>
        <a:bodyPr/>
        <a:lstStyle/>
        <a:p>
          <a:endParaRPr lang="zh-CN" altLang="en-US"/>
        </a:p>
      </dgm:t>
    </dgm:pt>
    <dgm:pt modelId="{3CF5379C-3179-4C96-9069-0BCE363457D2}">
      <dgm:prSet phldrT="[文本]"/>
      <dgm:spPr/>
      <dgm:t>
        <a:bodyPr/>
        <a:lstStyle/>
        <a:p>
          <a:r>
            <a:rPr lang="zh-CN" altLang="en-US" dirty="0" smtClean="0">
              <a:latin typeface="Times New Roman" panose="02020603050405020304" pitchFamily="18" charset="0"/>
              <a:cs typeface="Times New Roman" panose="02020603050405020304" pitchFamily="18" charset="0"/>
            </a:rPr>
            <a:t>评价对象     搜索算法</a:t>
          </a:r>
          <a:endParaRPr lang="zh-CN" altLang="en-US" dirty="0">
            <a:latin typeface="Times New Roman" panose="02020603050405020304" pitchFamily="18" charset="0"/>
            <a:cs typeface="Times New Roman" panose="02020603050405020304" pitchFamily="18" charset="0"/>
          </a:endParaRPr>
        </a:p>
      </dgm:t>
    </dgm:pt>
    <dgm:pt modelId="{27671511-234F-476C-A503-0BF2064A7D52}" type="parTrans" cxnId="{F9FF0E79-09A1-4D74-B664-828162410C1C}">
      <dgm:prSet/>
      <dgm:spPr/>
      <dgm:t>
        <a:bodyPr/>
        <a:lstStyle/>
        <a:p>
          <a:endParaRPr lang="zh-CN" altLang="en-US"/>
        </a:p>
      </dgm:t>
    </dgm:pt>
    <dgm:pt modelId="{B3DB51D8-1435-4D09-B52E-5944ECD5DA1C}" type="sibTrans" cxnId="{F9FF0E79-09A1-4D74-B664-828162410C1C}">
      <dgm:prSet/>
      <dgm:spPr/>
      <dgm:t>
        <a:bodyPr/>
        <a:lstStyle/>
        <a:p>
          <a:endParaRPr lang="zh-CN" altLang="en-US"/>
        </a:p>
      </dgm:t>
    </dgm:pt>
    <dgm:pt modelId="{8F4E47AE-A217-4C41-B8D5-5648220419E1}" type="pres">
      <dgm:prSet presAssocID="{12AF1126-982D-46F7-9AC7-6FD2BBB3C1D2}" presName="mainComposite" presStyleCnt="0">
        <dgm:presLayoutVars>
          <dgm:chPref val="1"/>
          <dgm:dir/>
          <dgm:animOne val="branch"/>
          <dgm:animLvl val="lvl"/>
          <dgm:resizeHandles val="exact"/>
        </dgm:presLayoutVars>
      </dgm:prSet>
      <dgm:spPr/>
      <dgm:t>
        <a:bodyPr/>
        <a:lstStyle/>
        <a:p>
          <a:endParaRPr lang="zh-CN" altLang="en-US"/>
        </a:p>
      </dgm:t>
    </dgm:pt>
    <dgm:pt modelId="{52BEA444-6008-4C85-A4FC-73F86B941D82}" type="pres">
      <dgm:prSet presAssocID="{12AF1126-982D-46F7-9AC7-6FD2BBB3C1D2}" presName="hierFlow" presStyleCnt="0"/>
      <dgm:spPr/>
      <dgm:t>
        <a:bodyPr/>
        <a:lstStyle/>
        <a:p>
          <a:endParaRPr lang="zh-CN" altLang="en-US"/>
        </a:p>
      </dgm:t>
    </dgm:pt>
    <dgm:pt modelId="{BD7E5005-ACDA-47F0-84E8-10534336DBA5}" type="pres">
      <dgm:prSet presAssocID="{12AF1126-982D-46F7-9AC7-6FD2BBB3C1D2}" presName="hierChild1" presStyleCnt="0">
        <dgm:presLayoutVars>
          <dgm:chPref val="1"/>
          <dgm:animOne val="branch"/>
          <dgm:animLvl val="lvl"/>
        </dgm:presLayoutVars>
      </dgm:prSet>
      <dgm:spPr/>
      <dgm:t>
        <a:bodyPr/>
        <a:lstStyle/>
        <a:p>
          <a:endParaRPr lang="zh-CN" altLang="en-US"/>
        </a:p>
      </dgm:t>
    </dgm:pt>
    <dgm:pt modelId="{D4D4E4D1-B700-405C-800D-6A0FACEAB6FD}" type="pres">
      <dgm:prSet presAssocID="{430F0B03-A4B6-4172-B38D-A8F0F7418ABE}" presName="Name14" presStyleCnt="0"/>
      <dgm:spPr/>
    </dgm:pt>
    <dgm:pt modelId="{8CBD7BFA-6CAE-46A5-B9A5-7BCC35D6B1B6}" type="pres">
      <dgm:prSet presAssocID="{430F0B03-A4B6-4172-B38D-A8F0F7418ABE}" presName="level1Shape" presStyleLbl="node0" presStyleIdx="0" presStyleCnt="1" custScaleX="278640">
        <dgm:presLayoutVars>
          <dgm:chPref val="3"/>
        </dgm:presLayoutVars>
      </dgm:prSet>
      <dgm:spPr/>
      <dgm:t>
        <a:bodyPr/>
        <a:lstStyle/>
        <a:p>
          <a:endParaRPr lang="zh-CN" altLang="en-US"/>
        </a:p>
      </dgm:t>
    </dgm:pt>
    <dgm:pt modelId="{93C038B7-6164-4F3B-B559-9A782F38C024}" type="pres">
      <dgm:prSet presAssocID="{430F0B03-A4B6-4172-B38D-A8F0F7418ABE}" presName="hierChild2" presStyleCnt="0"/>
      <dgm:spPr/>
    </dgm:pt>
    <dgm:pt modelId="{D46BD8C3-983E-4773-8EDE-6AC6E0529CEF}" type="pres">
      <dgm:prSet presAssocID="{DF105797-E496-48C9-9ED7-85AF6793151B}" presName="Name19" presStyleLbl="parChTrans1D2" presStyleIdx="0" presStyleCnt="6"/>
      <dgm:spPr/>
      <dgm:t>
        <a:bodyPr/>
        <a:lstStyle/>
        <a:p>
          <a:endParaRPr lang="zh-CN" altLang="en-US"/>
        </a:p>
      </dgm:t>
    </dgm:pt>
    <dgm:pt modelId="{4E9E1394-2540-4F1E-96F9-170C1B2820ED}" type="pres">
      <dgm:prSet presAssocID="{A6F15D40-14EA-4EF7-8BBA-14C4C57ECD62}" presName="Name21" presStyleCnt="0"/>
      <dgm:spPr/>
      <dgm:t>
        <a:bodyPr/>
        <a:lstStyle/>
        <a:p>
          <a:endParaRPr lang="zh-CN" altLang="en-US"/>
        </a:p>
      </dgm:t>
    </dgm:pt>
    <dgm:pt modelId="{6D865267-094B-4CB0-8B64-E1928A4A4A7E}" type="pres">
      <dgm:prSet presAssocID="{A6F15D40-14EA-4EF7-8BBA-14C4C57ECD62}" presName="level2Shape" presStyleLbl="node2" presStyleIdx="0" presStyleCnt="6"/>
      <dgm:spPr/>
      <dgm:t>
        <a:bodyPr/>
        <a:lstStyle/>
        <a:p>
          <a:endParaRPr lang="zh-CN" altLang="en-US"/>
        </a:p>
      </dgm:t>
    </dgm:pt>
    <dgm:pt modelId="{CEF203A2-8604-41DF-9734-1B369FAF0CF5}" type="pres">
      <dgm:prSet presAssocID="{A6F15D40-14EA-4EF7-8BBA-14C4C57ECD62}" presName="hierChild3" presStyleCnt="0"/>
      <dgm:spPr/>
      <dgm:t>
        <a:bodyPr/>
        <a:lstStyle/>
        <a:p>
          <a:endParaRPr lang="zh-CN" altLang="en-US"/>
        </a:p>
      </dgm:t>
    </dgm:pt>
    <dgm:pt modelId="{053BAC77-D832-4DA0-825F-F4648DF7152D}" type="pres">
      <dgm:prSet presAssocID="{12E6697D-429A-44B2-A229-E6CCC322CE90}" presName="Name19" presStyleLbl="parChTrans1D2" presStyleIdx="1" presStyleCnt="6"/>
      <dgm:spPr/>
      <dgm:t>
        <a:bodyPr/>
        <a:lstStyle/>
        <a:p>
          <a:endParaRPr lang="zh-CN" altLang="en-US"/>
        </a:p>
      </dgm:t>
    </dgm:pt>
    <dgm:pt modelId="{F1E6F82D-B74D-4640-9D0B-1BCC7AE1D812}" type="pres">
      <dgm:prSet presAssocID="{D322216C-90A7-41A2-A07D-50F45AA8EBE5}" presName="Name21" presStyleCnt="0"/>
      <dgm:spPr/>
      <dgm:t>
        <a:bodyPr/>
        <a:lstStyle/>
        <a:p>
          <a:endParaRPr lang="zh-CN" altLang="en-US"/>
        </a:p>
      </dgm:t>
    </dgm:pt>
    <dgm:pt modelId="{CC383BF4-0DBA-4A5A-B16E-B5A4076EE2DE}" type="pres">
      <dgm:prSet presAssocID="{D322216C-90A7-41A2-A07D-50F45AA8EBE5}" presName="level2Shape" presStyleLbl="node2" presStyleIdx="1" presStyleCnt="6"/>
      <dgm:spPr/>
      <dgm:t>
        <a:bodyPr/>
        <a:lstStyle/>
        <a:p>
          <a:endParaRPr lang="zh-CN" altLang="en-US"/>
        </a:p>
      </dgm:t>
    </dgm:pt>
    <dgm:pt modelId="{26E9985B-562A-49F5-8640-37AC90B071F7}" type="pres">
      <dgm:prSet presAssocID="{D322216C-90A7-41A2-A07D-50F45AA8EBE5}" presName="hierChild3" presStyleCnt="0"/>
      <dgm:spPr/>
      <dgm:t>
        <a:bodyPr/>
        <a:lstStyle/>
        <a:p>
          <a:endParaRPr lang="zh-CN" altLang="en-US"/>
        </a:p>
      </dgm:t>
    </dgm:pt>
    <dgm:pt modelId="{6969F83A-09B7-4DF1-9CA6-6246F7E19184}" type="pres">
      <dgm:prSet presAssocID="{7856F97A-E90F-4F19-B94E-A864B5319707}" presName="Name19" presStyleLbl="parChTrans1D2" presStyleIdx="2" presStyleCnt="6"/>
      <dgm:spPr/>
      <dgm:t>
        <a:bodyPr/>
        <a:lstStyle/>
        <a:p>
          <a:endParaRPr lang="zh-CN" altLang="en-US"/>
        </a:p>
      </dgm:t>
    </dgm:pt>
    <dgm:pt modelId="{C115C694-117E-43D1-9A34-5327FF4E7791}" type="pres">
      <dgm:prSet presAssocID="{F48EC5B2-85C5-431B-B6EB-EBF1E7619A55}" presName="Name21" presStyleCnt="0"/>
      <dgm:spPr/>
      <dgm:t>
        <a:bodyPr/>
        <a:lstStyle/>
        <a:p>
          <a:endParaRPr lang="zh-CN" altLang="en-US"/>
        </a:p>
      </dgm:t>
    </dgm:pt>
    <dgm:pt modelId="{F7683E82-3001-4C6F-B8A1-EE6B2D5CDE38}" type="pres">
      <dgm:prSet presAssocID="{F48EC5B2-85C5-431B-B6EB-EBF1E7619A55}" presName="level2Shape" presStyleLbl="node2" presStyleIdx="2" presStyleCnt="6"/>
      <dgm:spPr/>
      <dgm:t>
        <a:bodyPr/>
        <a:lstStyle/>
        <a:p>
          <a:endParaRPr lang="zh-CN" altLang="en-US"/>
        </a:p>
      </dgm:t>
    </dgm:pt>
    <dgm:pt modelId="{EE5DA9AF-595C-4714-AD5F-51A5F364496D}" type="pres">
      <dgm:prSet presAssocID="{F48EC5B2-85C5-431B-B6EB-EBF1E7619A55}" presName="hierChild3" presStyleCnt="0"/>
      <dgm:spPr/>
      <dgm:t>
        <a:bodyPr/>
        <a:lstStyle/>
        <a:p>
          <a:endParaRPr lang="zh-CN" altLang="en-US"/>
        </a:p>
      </dgm:t>
    </dgm:pt>
    <dgm:pt modelId="{427919E3-F3B6-4C13-947C-0ABF4A73D7DA}" type="pres">
      <dgm:prSet presAssocID="{D61316B4-8F18-4448-B1DC-4A04F8421E35}" presName="Name19" presStyleLbl="parChTrans1D2" presStyleIdx="3" presStyleCnt="6"/>
      <dgm:spPr/>
      <dgm:t>
        <a:bodyPr/>
        <a:lstStyle/>
        <a:p>
          <a:endParaRPr lang="zh-CN" altLang="en-US"/>
        </a:p>
      </dgm:t>
    </dgm:pt>
    <dgm:pt modelId="{3D161931-E29D-4872-91DF-CC8501AF89CF}" type="pres">
      <dgm:prSet presAssocID="{AC7900C2-C9C4-432F-85BF-7C25BB561C8A}" presName="Name21" presStyleCnt="0"/>
      <dgm:spPr/>
      <dgm:t>
        <a:bodyPr/>
        <a:lstStyle/>
        <a:p>
          <a:endParaRPr lang="zh-CN" altLang="en-US"/>
        </a:p>
      </dgm:t>
    </dgm:pt>
    <dgm:pt modelId="{41D94EA6-12AC-40FF-A479-69CF5065190A}" type="pres">
      <dgm:prSet presAssocID="{AC7900C2-C9C4-432F-85BF-7C25BB561C8A}" presName="level2Shape" presStyleLbl="node2" presStyleIdx="3" presStyleCnt="6"/>
      <dgm:spPr/>
      <dgm:t>
        <a:bodyPr/>
        <a:lstStyle/>
        <a:p>
          <a:endParaRPr lang="zh-CN" altLang="en-US"/>
        </a:p>
      </dgm:t>
    </dgm:pt>
    <dgm:pt modelId="{33D64457-A851-42FE-9ABF-C302333B6D2C}" type="pres">
      <dgm:prSet presAssocID="{AC7900C2-C9C4-432F-85BF-7C25BB561C8A}" presName="hierChild3" presStyleCnt="0"/>
      <dgm:spPr/>
      <dgm:t>
        <a:bodyPr/>
        <a:lstStyle/>
        <a:p>
          <a:endParaRPr lang="zh-CN" altLang="en-US"/>
        </a:p>
      </dgm:t>
    </dgm:pt>
    <dgm:pt modelId="{01ECA61F-C85D-4521-A743-DA40C3F82156}" type="pres">
      <dgm:prSet presAssocID="{AFD55A6C-3430-47E3-9833-67710E72E5C9}" presName="Name19" presStyleLbl="parChTrans1D2" presStyleIdx="4" presStyleCnt="6"/>
      <dgm:spPr/>
      <dgm:t>
        <a:bodyPr/>
        <a:lstStyle/>
        <a:p>
          <a:endParaRPr lang="zh-CN" altLang="en-US"/>
        </a:p>
      </dgm:t>
    </dgm:pt>
    <dgm:pt modelId="{44944872-8B71-43D7-89CB-CC03098E19B2}" type="pres">
      <dgm:prSet presAssocID="{818937AE-6BF3-446C-8132-15A73B54AC90}" presName="Name21" presStyleCnt="0"/>
      <dgm:spPr/>
      <dgm:t>
        <a:bodyPr/>
        <a:lstStyle/>
        <a:p>
          <a:endParaRPr lang="zh-CN" altLang="en-US"/>
        </a:p>
      </dgm:t>
    </dgm:pt>
    <dgm:pt modelId="{0F1B65DA-8615-40CA-8DF4-07BE7739116D}" type="pres">
      <dgm:prSet presAssocID="{818937AE-6BF3-446C-8132-15A73B54AC90}" presName="level2Shape" presStyleLbl="node2" presStyleIdx="4" presStyleCnt="6"/>
      <dgm:spPr/>
      <dgm:t>
        <a:bodyPr/>
        <a:lstStyle/>
        <a:p>
          <a:endParaRPr lang="zh-CN" altLang="en-US"/>
        </a:p>
      </dgm:t>
    </dgm:pt>
    <dgm:pt modelId="{B70DF566-FC8B-45AB-9222-A1689AA73784}" type="pres">
      <dgm:prSet presAssocID="{818937AE-6BF3-446C-8132-15A73B54AC90}" presName="hierChild3" presStyleCnt="0"/>
      <dgm:spPr/>
      <dgm:t>
        <a:bodyPr/>
        <a:lstStyle/>
        <a:p>
          <a:endParaRPr lang="zh-CN" altLang="en-US"/>
        </a:p>
      </dgm:t>
    </dgm:pt>
    <dgm:pt modelId="{6565D5BE-9720-402E-AFE4-1ACF057E27D1}" type="pres">
      <dgm:prSet presAssocID="{27671511-234F-476C-A503-0BF2064A7D52}" presName="Name19" presStyleLbl="parChTrans1D2" presStyleIdx="5" presStyleCnt="6"/>
      <dgm:spPr/>
      <dgm:t>
        <a:bodyPr/>
        <a:lstStyle/>
        <a:p>
          <a:endParaRPr lang="zh-CN" altLang="en-US"/>
        </a:p>
      </dgm:t>
    </dgm:pt>
    <dgm:pt modelId="{E88CB6FA-B44F-480C-BBD4-E0EF325B0BA8}" type="pres">
      <dgm:prSet presAssocID="{3CF5379C-3179-4C96-9069-0BCE363457D2}" presName="Name21" presStyleCnt="0"/>
      <dgm:spPr/>
      <dgm:t>
        <a:bodyPr/>
        <a:lstStyle/>
        <a:p>
          <a:endParaRPr lang="zh-CN" altLang="en-US"/>
        </a:p>
      </dgm:t>
    </dgm:pt>
    <dgm:pt modelId="{909B1D86-35B3-487D-89AA-2F9DD83618A4}" type="pres">
      <dgm:prSet presAssocID="{3CF5379C-3179-4C96-9069-0BCE363457D2}" presName="level2Shape" presStyleLbl="node2" presStyleIdx="5" presStyleCnt="6"/>
      <dgm:spPr/>
      <dgm:t>
        <a:bodyPr/>
        <a:lstStyle/>
        <a:p>
          <a:endParaRPr lang="zh-CN" altLang="en-US"/>
        </a:p>
      </dgm:t>
    </dgm:pt>
    <dgm:pt modelId="{119DD38E-14DA-462C-82C7-D5C443DD1F5C}" type="pres">
      <dgm:prSet presAssocID="{3CF5379C-3179-4C96-9069-0BCE363457D2}" presName="hierChild3" presStyleCnt="0"/>
      <dgm:spPr/>
      <dgm:t>
        <a:bodyPr/>
        <a:lstStyle/>
        <a:p>
          <a:endParaRPr lang="zh-CN" altLang="en-US"/>
        </a:p>
      </dgm:t>
    </dgm:pt>
    <dgm:pt modelId="{A7C44E3E-40A3-4217-9EFD-80243653793D}" type="pres">
      <dgm:prSet presAssocID="{12AF1126-982D-46F7-9AC7-6FD2BBB3C1D2}" presName="bgShapesFlow" presStyleCnt="0"/>
      <dgm:spPr/>
      <dgm:t>
        <a:bodyPr/>
        <a:lstStyle/>
        <a:p>
          <a:endParaRPr lang="zh-CN" altLang="en-US"/>
        </a:p>
      </dgm:t>
    </dgm:pt>
  </dgm:ptLst>
  <dgm:cxnLst>
    <dgm:cxn modelId="{2FC6D367-7FB8-4DA5-8207-8CB9EFEA7150}" type="presOf" srcId="{12AF1126-982D-46F7-9AC7-6FD2BBB3C1D2}" destId="{8F4E47AE-A217-4C41-B8D5-5648220419E1}" srcOrd="0" destOrd="0" presId="urn:microsoft.com/office/officeart/2005/8/layout/hierarchy6"/>
    <dgm:cxn modelId="{04A2AB1C-6825-40C4-8BED-5C1B728C2E26}" type="presOf" srcId="{D322216C-90A7-41A2-A07D-50F45AA8EBE5}" destId="{CC383BF4-0DBA-4A5A-B16E-B5A4076EE2DE}" srcOrd="0" destOrd="0" presId="urn:microsoft.com/office/officeart/2005/8/layout/hierarchy6"/>
    <dgm:cxn modelId="{B48B9B62-1723-471B-9060-33C102A20B71}" type="presOf" srcId="{27671511-234F-476C-A503-0BF2064A7D52}" destId="{6565D5BE-9720-402E-AFE4-1ACF057E27D1}" srcOrd="0" destOrd="0" presId="urn:microsoft.com/office/officeart/2005/8/layout/hierarchy6"/>
    <dgm:cxn modelId="{7821784C-1F39-402B-8B01-66C7C050D2E9}" srcId="{430F0B03-A4B6-4172-B38D-A8F0F7418ABE}" destId="{D322216C-90A7-41A2-A07D-50F45AA8EBE5}" srcOrd="1" destOrd="0" parTransId="{12E6697D-429A-44B2-A229-E6CCC322CE90}" sibTransId="{1C88044A-CA63-43D3-A980-5D22C069862A}"/>
    <dgm:cxn modelId="{0B61B4DC-A1CC-434A-A3FC-5000DEF15B28}" type="presOf" srcId="{A6F15D40-14EA-4EF7-8BBA-14C4C57ECD62}" destId="{6D865267-094B-4CB0-8B64-E1928A4A4A7E}" srcOrd="0" destOrd="0" presId="urn:microsoft.com/office/officeart/2005/8/layout/hierarchy6"/>
    <dgm:cxn modelId="{DA314D68-8FFA-4291-B4AC-F755F41B16DF}" type="presOf" srcId="{F48EC5B2-85C5-431B-B6EB-EBF1E7619A55}" destId="{F7683E82-3001-4C6F-B8A1-EE6B2D5CDE38}" srcOrd="0" destOrd="0" presId="urn:microsoft.com/office/officeart/2005/8/layout/hierarchy6"/>
    <dgm:cxn modelId="{1DC7FA80-BE5F-45BC-BDAA-288D483DCD33}" srcId="{430F0B03-A4B6-4172-B38D-A8F0F7418ABE}" destId="{A6F15D40-14EA-4EF7-8BBA-14C4C57ECD62}" srcOrd="0" destOrd="0" parTransId="{DF105797-E496-48C9-9ED7-85AF6793151B}" sibTransId="{E6AA9F70-FAE5-4B1A-AE05-24F55447A066}"/>
    <dgm:cxn modelId="{7074A80E-6093-4202-BF5E-1071D5D4FD04}" type="presOf" srcId="{430F0B03-A4B6-4172-B38D-A8F0F7418ABE}" destId="{8CBD7BFA-6CAE-46A5-B9A5-7BCC35D6B1B6}" srcOrd="0" destOrd="0" presId="urn:microsoft.com/office/officeart/2005/8/layout/hierarchy6"/>
    <dgm:cxn modelId="{F9FF0E79-09A1-4D74-B664-828162410C1C}" srcId="{430F0B03-A4B6-4172-B38D-A8F0F7418ABE}" destId="{3CF5379C-3179-4C96-9069-0BCE363457D2}" srcOrd="5" destOrd="0" parTransId="{27671511-234F-476C-A503-0BF2064A7D52}" sibTransId="{B3DB51D8-1435-4D09-B52E-5944ECD5DA1C}"/>
    <dgm:cxn modelId="{D0295A5A-78D2-4ACF-8B5C-B8ACBB3181C3}" srcId="{430F0B03-A4B6-4172-B38D-A8F0F7418ABE}" destId="{AC7900C2-C9C4-432F-85BF-7C25BB561C8A}" srcOrd="3" destOrd="0" parTransId="{D61316B4-8F18-4448-B1DC-4A04F8421E35}" sibTransId="{D03C6E6C-521D-4810-98D5-20B55ED3D824}"/>
    <dgm:cxn modelId="{D0CF31DB-F663-4FD1-B729-3E3D278F31AB}" type="presOf" srcId="{AC7900C2-C9C4-432F-85BF-7C25BB561C8A}" destId="{41D94EA6-12AC-40FF-A479-69CF5065190A}" srcOrd="0" destOrd="0" presId="urn:microsoft.com/office/officeart/2005/8/layout/hierarchy6"/>
    <dgm:cxn modelId="{89B640DA-6C13-46D3-B30B-1FE15A297836}" type="presOf" srcId="{DF105797-E496-48C9-9ED7-85AF6793151B}" destId="{D46BD8C3-983E-4773-8EDE-6AC6E0529CEF}" srcOrd="0" destOrd="0" presId="urn:microsoft.com/office/officeart/2005/8/layout/hierarchy6"/>
    <dgm:cxn modelId="{80444B30-41A6-4E5F-A1C9-8ED471A4D2B1}" type="presOf" srcId="{12E6697D-429A-44B2-A229-E6CCC322CE90}" destId="{053BAC77-D832-4DA0-825F-F4648DF7152D}" srcOrd="0" destOrd="0" presId="urn:microsoft.com/office/officeart/2005/8/layout/hierarchy6"/>
    <dgm:cxn modelId="{9BFA6057-8DF0-4CA3-B3FA-53A8B0F4C560}" type="presOf" srcId="{D61316B4-8F18-4448-B1DC-4A04F8421E35}" destId="{427919E3-F3B6-4C13-947C-0ABF4A73D7DA}" srcOrd="0" destOrd="0" presId="urn:microsoft.com/office/officeart/2005/8/layout/hierarchy6"/>
    <dgm:cxn modelId="{CB81CA4B-B138-4A11-83DC-3F0CE8584B89}" type="presOf" srcId="{3CF5379C-3179-4C96-9069-0BCE363457D2}" destId="{909B1D86-35B3-487D-89AA-2F9DD83618A4}" srcOrd="0" destOrd="0" presId="urn:microsoft.com/office/officeart/2005/8/layout/hierarchy6"/>
    <dgm:cxn modelId="{6BC27674-2305-4506-9E81-218D8F1FA82E}" type="presOf" srcId="{7856F97A-E90F-4F19-B94E-A864B5319707}" destId="{6969F83A-09B7-4DF1-9CA6-6246F7E19184}" srcOrd="0" destOrd="0" presId="urn:microsoft.com/office/officeart/2005/8/layout/hierarchy6"/>
    <dgm:cxn modelId="{B4F06022-2173-4E24-8455-64164899C4FE}" srcId="{430F0B03-A4B6-4172-B38D-A8F0F7418ABE}" destId="{F48EC5B2-85C5-431B-B6EB-EBF1E7619A55}" srcOrd="2" destOrd="0" parTransId="{7856F97A-E90F-4F19-B94E-A864B5319707}" sibTransId="{BBECB589-BBC5-4528-8BD7-E6693D8C3EF5}"/>
    <dgm:cxn modelId="{7CA0C5F7-8616-4FC5-BBFB-77A339CC7A2A}" type="presOf" srcId="{818937AE-6BF3-446C-8132-15A73B54AC90}" destId="{0F1B65DA-8615-40CA-8DF4-07BE7739116D}" srcOrd="0" destOrd="0" presId="urn:microsoft.com/office/officeart/2005/8/layout/hierarchy6"/>
    <dgm:cxn modelId="{31D6CD79-AF06-4482-9ACD-84BAC7FC622B}" type="presOf" srcId="{AFD55A6C-3430-47E3-9833-67710E72E5C9}" destId="{01ECA61F-C85D-4521-A743-DA40C3F82156}" srcOrd="0" destOrd="0" presId="urn:microsoft.com/office/officeart/2005/8/layout/hierarchy6"/>
    <dgm:cxn modelId="{567CC1B5-194E-444A-8BF0-BEC3699D3BBA}" srcId="{430F0B03-A4B6-4172-B38D-A8F0F7418ABE}" destId="{818937AE-6BF3-446C-8132-15A73B54AC90}" srcOrd="4" destOrd="0" parTransId="{AFD55A6C-3430-47E3-9833-67710E72E5C9}" sibTransId="{FE10A9CE-8044-4219-A7D2-17C70D11B053}"/>
    <dgm:cxn modelId="{C664AC39-7071-40F1-A525-F6998B2D38C7}" srcId="{12AF1126-982D-46F7-9AC7-6FD2BBB3C1D2}" destId="{430F0B03-A4B6-4172-B38D-A8F0F7418ABE}" srcOrd="0" destOrd="0" parTransId="{ABCF8234-DE66-4A04-A6EF-0CAE7D7E31A9}" sibTransId="{A50ABBAB-AC53-41A7-9874-A4103E2A8689}"/>
    <dgm:cxn modelId="{281D2BC7-2B11-49EA-B3A5-2E3089276AEB}" type="presParOf" srcId="{8F4E47AE-A217-4C41-B8D5-5648220419E1}" destId="{52BEA444-6008-4C85-A4FC-73F86B941D82}" srcOrd="0" destOrd="0" presId="urn:microsoft.com/office/officeart/2005/8/layout/hierarchy6"/>
    <dgm:cxn modelId="{8487385B-CBDF-4E5C-A0F1-FA6A6F8DFB0E}" type="presParOf" srcId="{52BEA444-6008-4C85-A4FC-73F86B941D82}" destId="{BD7E5005-ACDA-47F0-84E8-10534336DBA5}" srcOrd="0" destOrd="0" presId="urn:microsoft.com/office/officeart/2005/8/layout/hierarchy6"/>
    <dgm:cxn modelId="{A42F9F7A-B20E-42E4-9945-E210F43EB5A8}" type="presParOf" srcId="{BD7E5005-ACDA-47F0-84E8-10534336DBA5}" destId="{D4D4E4D1-B700-405C-800D-6A0FACEAB6FD}" srcOrd="0" destOrd="0" presId="urn:microsoft.com/office/officeart/2005/8/layout/hierarchy6"/>
    <dgm:cxn modelId="{711236D0-8805-419C-A446-DA7B676ADB03}" type="presParOf" srcId="{D4D4E4D1-B700-405C-800D-6A0FACEAB6FD}" destId="{8CBD7BFA-6CAE-46A5-B9A5-7BCC35D6B1B6}" srcOrd="0" destOrd="0" presId="urn:microsoft.com/office/officeart/2005/8/layout/hierarchy6"/>
    <dgm:cxn modelId="{4E50ED14-39F1-4CC3-902C-C4ACB72820CB}" type="presParOf" srcId="{D4D4E4D1-B700-405C-800D-6A0FACEAB6FD}" destId="{93C038B7-6164-4F3B-B559-9A782F38C024}" srcOrd="1" destOrd="0" presId="urn:microsoft.com/office/officeart/2005/8/layout/hierarchy6"/>
    <dgm:cxn modelId="{F87F5684-BC92-4A55-95AB-BF336124AE1C}" type="presParOf" srcId="{93C038B7-6164-4F3B-B559-9A782F38C024}" destId="{D46BD8C3-983E-4773-8EDE-6AC6E0529CEF}" srcOrd="0" destOrd="0" presId="urn:microsoft.com/office/officeart/2005/8/layout/hierarchy6"/>
    <dgm:cxn modelId="{83353C89-84D5-4067-9665-0959DC1F8E84}" type="presParOf" srcId="{93C038B7-6164-4F3B-B559-9A782F38C024}" destId="{4E9E1394-2540-4F1E-96F9-170C1B2820ED}" srcOrd="1" destOrd="0" presId="urn:microsoft.com/office/officeart/2005/8/layout/hierarchy6"/>
    <dgm:cxn modelId="{E76F2C24-8D8A-4931-8CCA-E757AEDC1DED}" type="presParOf" srcId="{4E9E1394-2540-4F1E-96F9-170C1B2820ED}" destId="{6D865267-094B-4CB0-8B64-E1928A4A4A7E}" srcOrd="0" destOrd="0" presId="urn:microsoft.com/office/officeart/2005/8/layout/hierarchy6"/>
    <dgm:cxn modelId="{85DD387C-412F-4B7A-8077-5E8A74F522CF}" type="presParOf" srcId="{4E9E1394-2540-4F1E-96F9-170C1B2820ED}" destId="{CEF203A2-8604-41DF-9734-1B369FAF0CF5}" srcOrd="1" destOrd="0" presId="urn:microsoft.com/office/officeart/2005/8/layout/hierarchy6"/>
    <dgm:cxn modelId="{E1110986-1AD0-4018-BD3F-94D131B30AEC}" type="presParOf" srcId="{93C038B7-6164-4F3B-B559-9A782F38C024}" destId="{053BAC77-D832-4DA0-825F-F4648DF7152D}" srcOrd="2" destOrd="0" presId="urn:microsoft.com/office/officeart/2005/8/layout/hierarchy6"/>
    <dgm:cxn modelId="{5B5F97BC-2B79-4E1D-BBD0-563C69E5941A}" type="presParOf" srcId="{93C038B7-6164-4F3B-B559-9A782F38C024}" destId="{F1E6F82D-B74D-4640-9D0B-1BCC7AE1D812}" srcOrd="3" destOrd="0" presId="urn:microsoft.com/office/officeart/2005/8/layout/hierarchy6"/>
    <dgm:cxn modelId="{9EE224E7-DF6D-410D-9C35-5D9EA3C391F4}" type="presParOf" srcId="{F1E6F82D-B74D-4640-9D0B-1BCC7AE1D812}" destId="{CC383BF4-0DBA-4A5A-B16E-B5A4076EE2DE}" srcOrd="0" destOrd="0" presId="urn:microsoft.com/office/officeart/2005/8/layout/hierarchy6"/>
    <dgm:cxn modelId="{67EC7039-F233-4563-9D72-A05459F5DFB6}" type="presParOf" srcId="{F1E6F82D-B74D-4640-9D0B-1BCC7AE1D812}" destId="{26E9985B-562A-49F5-8640-37AC90B071F7}" srcOrd="1" destOrd="0" presId="urn:microsoft.com/office/officeart/2005/8/layout/hierarchy6"/>
    <dgm:cxn modelId="{EF852BCA-0CF2-4AF6-B82B-53BD9917680B}" type="presParOf" srcId="{93C038B7-6164-4F3B-B559-9A782F38C024}" destId="{6969F83A-09B7-4DF1-9CA6-6246F7E19184}" srcOrd="4" destOrd="0" presId="urn:microsoft.com/office/officeart/2005/8/layout/hierarchy6"/>
    <dgm:cxn modelId="{7D551D60-8084-4124-A878-D8A02D39842F}" type="presParOf" srcId="{93C038B7-6164-4F3B-B559-9A782F38C024}" destId="{C115C694-117E-43D1-9A34-5327FF4E7791}" srcOrd="5" destOrd="0" presId="urn:microsoft.com/office/officeart/2005/8/layout/hierarchy6"/>
    <dgm:cxn modelId="{EDAD038B-B74C-471F-88AE-E4BBAC62C801}" type="presParOf" srcId="{C115C694-117E-43D1-9A34-5327FF4E7791}" destId="{F7683E82-3001-4C6F-B8A1-EE6B2D5CDE38}" srcOrd="0" destOrd="0" presId="urn:microsoft.com/office/officeart/2005/8/layout/hierarchy6"/>
    <dgm:cxn modelId="{31AAD9A0-8210-4369-AA8F-682D6F96DD0E}" type="presParOf" srcId="{C115C694-117E-43D1-9A34-5327FF4E7791}" destId="{EE5DA9AF-595C-4714-AD5F-51A5F364496D}" srcOrd="1" destOrd="0" presId="urn:microsoft.com/office/officeart/2005/8/layout/hierarchy6"/>
    <dgm:cxn modelId="{7BF75ED6-2ADD-494C-B035-AFC8B3578E86}" type="presParOf" srcId="{93C038B7-6164-4F3B-B559-9A782F38C024}" destId="{427919E3-F3B6-4C13-947C-0ABF4A73D7DA}" srcOrd="6" destOrd="0" presId="urn:microsoft.com/office/officeart/2005/8/layout/hierarchy6"/>
    <dgm:cxn modelId="{7B14764A-46DF-4EE4-A734-94A9391786A5}" type="presParOf" srcId="{93C038B7-6164-4F3B-B559-9A782F38C024}" destId="{3D161931-E29D-4872-91DF-CC8501AF89CF}" srcOrd="7" destOrd="0" presId="urn:microsoft.com/office/officeart/2005/8/layout/hierarchy6"/>
    <dgm:cxn modelId="{F885E664-91B0-47D8-B2C3-6678A2971FC0}" type="presParOf" srcId="{3D161931-E29D-4872-91DF-CC8501AF89CF}" destId="{41D94EA6-12AC-40FF-A479-69CF5065190A}" srcOrd="0" destOrd="0" presId="urn:microsoft.com/office/officeart/2005/8/layout/hierarchy6"/>
    <dgm:cxn modelId="{2C8E231F-D5A0-4036-B2D1-0F69ACB69060}" type="presParOf" srcId="{3D161931-E29D-4872-91DF-CC8501AF89CF}" destId="{33D64457-A851-42FE-9ABF-C302333B6D2C}" srcOrd="1" destOrd="0" presId="urn:microsoft.com/office/officeart/2005/8/layout/hierarchy6"/>
    <dgm:cxn modelId="{606974C9-27F4-40F1-9F5C-79BDEC9622C8}" type="presParOf" srcId="{93C038B7-6164-4F3B-B559-9A782F38C024}" destId="{01ECA61F-C85D-4521-A743-DA40C3F82156}" srcOrd="8" destOrd="0" presId="urn:microsoft.com/office/officeart/2005/8/layout/hierarchy6"/>
    <dgm:cxn modelId="{9E6E2FA9-D726-45F1-B759-A3BC5A958982}" type="presParOf" srcId="{93C038B7-6164-4F3B-B559-9A782F38C024}" destId="{44944872-8B71-43D7-89CB-CC03098E19B2}" srcOrd="9" destOrd="0" presId="urn:microsoft.com/office/officeart/2005/8/layout/hierarchy6"/>
    <dgm:cxn modelId="{00DA0D23-FD16-4D13-88A0-FE642417C442}" type="presParOf" srcId="{44944872-8B71-43D7-89CB-CC03098E19B2}" destId="{0F1B65DA-8615-40CA-8DF4-07BE7739116D}" srcOrd="0" destOrd="0" presId="urn:microsoft.com/office/officeart/2005/8/layout/hierarchy6"/>
    <dgm:cxn modelId="{9BC5DCD0-9868-4922-ABEA-2D2D9ADF9DF5}" type="presParOf" srcId="{44944872-8B71-43D7-89CB-CC03098E19B2}" destId="{B70DF566-FC8B-45AB-9222-A1689AA73784}" srcOrd="1" destOrd="0" presId="urn:microsoft.com/office/officeart/2005/8/layout/hierarchy6"/>
    <dgm:cxn modelId="{13A32AE2-5B07-403C-8595-CFE42A47B4D0}" type="presParOf" srcId="{93C038B7-6164-4F3B-B559-9A782F38C024}" destId="{6565D5BE-9720-402E-AFE4-1ACF057E27D1}" srcOrd="10" destOrd="0" presId="urn:microsoft.com/office/officeart/2005/8/layout/hierarchy6"/>
    <dgm:cxn modelId="{083AAC93-46D4-4D3B-9BAE-763277315D07}" type="presParOf" srcId="{93C038B7-6164-4F3B-B559-9A782F38C024}" destId="{E88CB6FA-B44F-480C-BBD4-E0EF325B0BA8}" srcOrd="11" destOrd="0" presId="urn:microsoft.com/office/officeart/2005/8/layout/hierarchy6"/>
    <dgm:cxn modelId="{085D9C58-F651-4948-AA67-D6F0DB671094}" type="presParOf" srcId="{E88CB6FA-B44F-480C-BBD4-E0EF325B0BA8}" destId="{909B1D86-35B3-487D-89AA-2F9DD83618A4}" srcOrd="0" destOrd="0" presId="urn:microsoft.com/office/officeart/2005/8/layout/hierarchy6"/>
    <dgm:cxn modelId="{625547AD-E473-4B65-9DB8-46B614C20BE1}" type="presParOf" srcId="{E88CB6FA-B44F-480C-BBD4-E0EF325B0BA8}" destId="{119DD38E-14DA-462C-82C7-D5C443DD1F5C}" srcOrd="1" destOrd="0" presId="urn:microsoft.com/office/officeart/2005/8/layout/hierarchy6"/>
    <dgm:cxn modelId="{C9F121D6-599D-4A47-8D05-93325A31AA6F}" type="presParOf" srcId="{8F4E47AE-A217-4C41-B8D5-5648220419E1}" destId="{A7C44E3E-40A3-4217-9EFD-80243653793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D9067-B7CC-4EFD-A8BC-B03F141A3AF6}">
      <dsp:nvSpPr>
        <dsp:cNvPr id="0" name=""/>
        <dsp:cNvSpPr/>
      </dsp:nvSpPr>
      <dsp:spPr>
        <a:xfrm>
          <a:off x="4078" y="531475"/>
          <a:ext cx="1264359" cy="1292017"/>
        </a:xfrm>
        <a:prstGeom prst="roundRect">
          <a:avLst>
            <a:gd name="adj" fmla="val 10000"/>
          </a:avLst>
        </a:prstGeom>
        <a:solidFill>
          <a:schemeClr val="accent2">
            <a:hueOff val="0"/>
            <a:satOff val="0"/>
            <a:lumOff val="0"/>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预处理</a:t>
          </a:r>
          <a:endParaRPr lang="zh-CN" altLang="en-US" sz="1800" kern="1200" dirty="0"/>
        </a:p>
      </dsp:txBody>
      <dsp:txXfrm>
        <a:off x="41110" y="568507"/>
        <a:ext cx="1190295" cy="1217953"/>
      </dsp:txXfrm>
    </dsp:sp>
    <dsp:sp modelId="{5C217FDF-4ABE-4523-A8B6-6722B886739A}">
      <dsp:nvSpPr>
        <dsp:cNvPr id="0" name=""/>
        <dsp:cNvSpPr/>
      </dsp:nvSpPr>
      <dsp:spPr>
        <a:xfrm>
          <a:off x="1394873" y="1020703"/>
          <a:ext cx="268044" cy="31356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1394873" y="1083415"/>
        <a:ext cx="187631" cy="188137"/>
      </dsp:txXfrm>
    </dsp:sp>
    <dsp:sp modelId="{FCEC9096-752C-47AF-8B14-1AF13965CD73}">
      <dsp:nvSpPr>
        <dsp:cNvPr id="0" name=""/>
        <dsp:cNvSpPr/>
      </dsp:nvSpPr>
      <dsp:spPr>
        <a:xfrm>
          <a:off x="1774181" y="531475"/>
          <a:ext cx="1264359" cy="1292017"/>
        </a:xfrm>
        <a:prstGeom prst="roundRect">
          <a:avLst>
            <a:gd name="adj" fmla="val 10000"/>
          </a:avLst>
        </a:prstGeom>
        <a:solidFill>
          <a:schemeClr val="accent2">
            <a:hueOff val="-2043842"/>
            <a:satOff val="-16780"/>
            <a:lumOff val="3284"/>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语言分析</a:t>
          </a:r>
          <a:endParaRPr lang="zh-CN" altLang="en-US" sz="1800" kern="1200" dirty="0"/>
        </a:p>
      </dsp:txBody>
      <dsp:txXfrm>
        <a:off x="1811213" y="568507"/>
        <a:ext cx="1190295" cy="1217953"/>
      </dsp:txXfrm>
    </dsp:sp>
    <dsp:sp modelId="{239A3BD9-249F-46C1-87E3-AF98FE7EBF86}">
      <dsp:nvSpPr>
        <dsp:cNvPr id="0" name=""/>
        <dsp:cNvSpPr/>
      </dsp:nvSpPr>
      <dsp:spPr>
        <a:xfrm>
          <a:off x="3164976" y="1020703"/>
          <a:ext cx="268044" cy="313561"/>
        </a:xfrm>
        <a:prstGeom prst="rightArrow">
          <a:avLst>
            <a:gd name="adj1" fmla="val 60000"/>
            <a:gd name="adj2" fmla="val 50000"/>
          </a:avLst>
        </a:prstGeom>
        <a:solidFill>
          <a:schemeClr val="accent2">
            <a:hueOff val="-2725122"/>
            <a:satOff val="-22373"/>
            <a:lumOff val="43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3164976" y="1083415"/>
        <a:ext cx="187631" cy="188137"/>
      </dsp:txXfrm>
    </dsp:sp>
    <dsp:sp modelId="{56297A5D-D832-4D27-BCD9-15D1D2302224}">
      <dsp:nvSpPr>
        <dsp:cNvPr id="0" name=""/>
        <dsp:cNvSpPr/>
      </dsp:nvSpPr>
      <dsp:spPr>
        <a:xfrm>
          <a:off x="3544284" y="531475"/>
          <a:ext cx="1264359" cy="1292017"/>
        </a:xfrm>
        <a:prstGeom prst="roundRect">
          <a:avLst>
            <a:gd name="adj" fmla="val 10000"/>
          </a:avLst>
        </a:prstGeom>
        <a:solidFill>
          <a:schemeClr val="accent2">
            <a:hueOff val="-4087683"/>
            <a:satOff val="-33559"/>
            <a:lumOff val="6568"/>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t>评价对象和观点词抽取</a:t>
          </a:r>
          <a:endParaRPr lang="zh-CN" altLang="en-US" sz="1800" kern="1200" dirty="0"/>
        </a:p>
      </dsp:txBody>
      <dsp:txXfrm>
        <a:off x="3581316" y="568507"/>
        <a:ext cx="1190295" cy="1217953"/>
      </dsp:txXfrm>
    </dsp:sp>
    <dsp:sp modelId="{028106CC-701C-409F-A694-C1633D123E3C}">
      <dsp:nvSpPr>
        <dsp:cNvPr id="0" name=""/>
        <dsp:cNvSpPr/>
      </dsp:nvSpPr>
      <dsp:spPr>
        <a:xfrm>
          <a:off x="4935079" y="1020703"/>
          <a:ext cx="268044" cy="313561"/>
        </a:xfrm>
        <a:prstGeom prst="rightArrow">
          <a:avLst>
            <a:gd name="adj1" fmla="val 60000"/>
            <a:gd name="adj2" fmla="val 50000"/>
          </a:avLst>
        </a:prstGeom>
        <a:solidFill>
          <a:schemeClr val="accent2">
            <a:hueOff val="-5450244"/>
            <a:satOff val="-44745"/>
            <a:lumOff val="87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4935079" y="1083415"/>
        <a:ext cx="187631" cy="188137"/>
      </dsp:txXfrm>
    </dsp:sp>
    <dsp:sp modelId="{8826D1ED-A703-4CB3-96ED-7C0D7B4CD858}">
      <dsp:nvSpPr>
        <dsp:cNvPr id="0" name=""/>
        <dsp:cNvSpPr/>
      </dsp:nvSpPr>
      <dsp:spPr>
        <a:xfrm>
          <a:off x="5314387" y="531475"/>
          <a:ext cx="1264359" cy="1292017"/>
        </a:xfrm>
        <a:prstGeom prst="roundRect">
          <a:avLst>
            <a:gd name="adj" fmla="val 10000"/>
          </a:avLst>
        </a:prstGeom>
        <a:solidFill>
          <a:schemeClr val="accent2">
            <a:hueOff val="-6131525"/>
            <a:satOff val="-50339"/>
            <a:lumOff val="9852"/>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倾向性   分析</a:t>
          </a:r>
          <a:endParaRPr lang="zh-CN" altLang="en-US" sz="1800" kern="1200" dirty="0"/>
        </a:p>
      </dsp:txBody>
      <dsp:txXfrm>
        <a:off x="5351419" y="568507"/>
        <a:ext cx="1190295" cy="1217953"/>
      </dsp:txXfrm>
    </dsp:sp>
    <dsp:sp modelId="{694FCC98-460B-4F92-9B72-C7D5186954A8}">
      <dsp:nvSpPr>
        <dsp:cNvPr id="0" name=""/>
        <dsp:cNvSpPr/>
      </dsp:nvSpPr>
      <dsp:spPr>
        <a:xfrm>
          <a:off x="6705182" y="1020703"/>
          <a:ext cx="268044" cy="313561"/>
        </a:xfrm>
        <a:prstGeom prst="rightArrow">
          <a:avLst>
            <a:gd name="adj1" fmla="val 60000"/>
            <a:gd name="adj2" fmla="val 50000"/>
          </a:avLst>
        </a:prstGeom>
        <a:solidFill>
          <a:schemeClr val="accent2">
            <a:hueOff val="-8175366"/>
            <a:satOff val="-67118"/>
            <a:lumOff val="131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6705182" y="1083415"/>
        <a:ext cx="187631" cy="188137"/>
      </dsp:txXfrm>
    </dsp:sp>
    <dsp:sp modelId="{F3935EAA-CAAC-4545-9939-830F054B54BA}">
      <dsp:nvSpPr>
        <dsp:cNvPr id="0" name=""/>
        <dsp:cNvSpPr/>
      </dsp:nvSpPr>
      <dsp:spPr>
        <a:xfrm>
          <a:off x="7084490" y="531475"/>
          <a:ext cx="1264359" cy="1292017"/>
        </a:xfrm>
        <a:prstGeom prst="roundRect">
          <a:avLst>
            <a:gd name="adj" fmla="val 10000"/>
          </a:avLst>
        </a:prstGeom>
        <a:solidFill>
          <a:schemeClr val="accent2">
            <a:hueOff val="-8175366"/>
            <a:satOff val="-67118"/>
            <a:lumOff val="13136"/>
            <a:alphaOff val="0"/>
          </a:schemeClr>
        </a:solid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结果评估</a:t>
          </a:r>
          <a:endParaRPr lang="zh-CN" altLang="en-US" sz="1800" kern="1200" dirty="0"/>
        </a:p>
      </dsp:txBody>
      <dsp:txXfrm>
        <a:off x="7121522" y="568507"/>
        <a:ext cx="1190295" cy="12179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F30FC6-CD10-4531-9A2E-6449F08A902B}">
      <dsp:nvSpPr>
        <dsp:cNvPr id="0" name=""/>
        <dsp:cNvSpPr/>
      </dsp:nvSpPr>
      <dsp:spPr>
        <a:xfrm>
          <a:off x="2893893" y="455428"/>
          <a:ext cx="2156397" cy="473970"/>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中文评价对象抽取和倾向性分析系统</a:t>
          </a:r>
          <a:endParaRPr lang="zh-CN" altLang="en-US" sz="1000" kern="1200" dirty="0"/>
        </a:p>
      </dsp:txBody>
      <dsp:txXfrm>
        <a:off x="2907775" y="469310"/>
        <a:ext cx="2128633" cy="446206"/>
      </dsp:txXfrm>
    </dsp:sp>
    <dsp:sp modelId="{3121D183-5F9D-4E85-AF53-EA46050F03D3}">
      <dsp:nvSpPr>
        <dsp:cNvPr id="0" name=""/>
        <dsp:cNvSpPr/>
      </dsp:nvSpPr>
      <dsp:spPr>
        <a:xfrm>
          <a:off x="359585" y="929398"/>
          <a:ext cx="3612507" cy="189979"/>
        </a:xfrm>
        <a:custGeom>
          <a:avLst/>
          <a:gdLst/>
          <a:ahLst/>
          <a:cxnLst/>
          <a:rect l="0" t="0" r="0" b="0"/>
          <a:pathLst>
            <a:path>
              <a:moveTo>
                <a:pt x="3612507" y="0"/>
              </a:moveTo>
              <a:lnTo>
                <a:pt x="3612507"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E55BD3-4902-4F9A-A8E9-6FC033F8280E}">
      <dsp:nvSpPr>
        <dsp:cNvPr id="0" name=""/>
        <dsp:cNvSpPr/>
      </dsp:nvSpPr>
      <dsp:spPr>
        <a:xfrm>
          <a:off x="3373"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预处理模块</a:t>
          </a:r>
          <a:endParaRPr lang="en-US" sz="900" kern="1200" dirty="0"/>
        </a:p>
      </dsp:txBody>
      <dsp:txXfrm>
        <a:off x="17284" y="1133288"/>
        <a:ext cx="684601" cy="447126"/>
      </dsp:txXfrm>
    </dsp:sp>
    <dsp:sp modelId="{275792B4-B5ED-44EE-ABA9-40B03D467A7A}">
      <dsp:nvSpPr>
        <dsp:cNvPr id="0" name=""/>
        <dsp:cNvSpPr/>
      </dsp:nvSpPr>
      <dsp:spPr>
        <a:xfrm>
          <a:off x="1286091" y="929398"/>
          <a:ext cx="2686000" cy="189979"/>
        </a:xfrm>
        <a:custGeom>
          <a:avLst/>
          <a:gdLst/>
          <a:ahLst/>
          <a:cxnLst/>
          <a:rect l="0" t="0" r="0" b="0"/>
          <a:pathLst>
            <a:path>
              <a:moveTo>
                <a:pt x="2686000" y="0"/>
              </a:moveTo>
              <a:lnTo>
                <a:pt x="2686000" y="94989"/>
              </a:lnTo>
              <a:lnTo>
                <a:pt x="0" y="94989"/>
              </a:lnTo>
              <a:lnTo>
                <a:pt x="0"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E7B33C-E433-447A-A158-2A9C4F63E317}">
      <dsp:nvSpPr>
        <dsp:cNvPr id="0" name=""/>
        <dsp:cNvSpPr/>
      </dsp:nvSpPr>
      <dsp:spPr>
        <a:xfrm>
          <a:off x="929879"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语言分析  模块</a:t>
          </a:r>
          <a:endParaRPr lang="zh-CN" altLang="en-US" sz="900" kern="1200" dirty="0"/>
        </a:p>
      </dsp:txBody>
      <dsp:txXfrm>
        <a:off x="943790" y="1133288"/>
        <a:ext cx="684601" cy="447126"/>
      </dsp:txXfrm>
    </dsp:sp>
    <dsp:sp modelId="{F897CADB-5D99-4A89-ADEB-55430913D36D}">
      <dsp:nvSpPr>
        <dsp:cNvPr id="0" name=""/>
        <dsp:cNvSpPr/>
      </dsp:nvSpPr>
      <dsp:spPr>
        <a:xfrm>
          <a:off x="356211" y="1594326"/>
          <a:ext cx="929879" cy="354164"/>
        </a:xfrm>
        <a:custGeom>
          <a:avLst/>
          <a:gdLst/>
          <a:ahLst/>
          <a:cxnLst/>
          <a:rect l="0" t="0" r="0" b="0"/>
          <a:pathLst>
            <a:path>
              <a:moveTo>
                <a:pt x="929879" y="0"/>
              </a:moveTo>
              <a:lnTo>
                <a:pt x="92987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DEE13E-11D3-4498-83E4-67C9A08B032C}">
      <dsp:nvSpPr>
        <dsp:cNvPr id="0" name=""/>
        <dsp:cNvSpPr/>
      </dsp:nvSpPr>
      <dsp:spPr>
        <a:xfrm>
          <a:off x="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词法分析</a:t>
          </a:r>
          <a:endParaRPr lang="zh-CN" altLang="en-US" sz="900" kern="1200" dirty="0"/>
        </a:p>
      </dsp:txBody>
      <dsp:txXfrm>
        <a:off x="13911" y="1962402"/>
        <a:ext cx="684601" cy="447126"/>
      </dsp:txXfrm>
    </dsp:sp>
    <dsp:sp modelId="{AB7BFE28-F1D4-430C-A5CA-073B583824DE}">
      <dsp:nvSpPr>
        <dsp:cNvPr id="0" name=""/>
        <dsp:cNvSpPr/>
      </dsp:nvSpPr>
      <dsp:spPr>
        <a:xfrm>
          <a:off x="1240371" y="1594326"/>
          <a:ext cx="91440" cy="354164"/>
        </a:xfrm>
        <a:custGeom>
          <a:avLst/>
          <a:gdLst/>
          <a:ahLst/>
          <a:cxnLst/>
          <a:rect l="0" t="0" r="0" b="0"/>
          <a:pathLst>
            <a:path>
              <a:moveTo>
                <a:pt x="45720" y="0"/>
              </a:moveTo>
              <a:lnTo>
                <a:pt x="4572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1C7B69-458B-4C84-A4C2-7DAD1E1EEE19}">
      <dsp:nvSpPr>
        <dsp:cNvPr id="0" name=""/>
        <dsp:cNvSpPr/>
      </dsp:nvSpPr>
      <dsp:spPr>
        <a:xfrm>
          <a:off x="92987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依存句法  分析</a:t>
          </a:r>
          <a:endParaRPr lang="zh-CN" altLang="en-US" sz="900" kern="1200" dirty="0"/>
        </a:p>
      </dsp:txBody>
      <dsp:txXfrm>
        <a:off x="943790" y="1962402"/>
        <a:ext cx="684601" cy="447126"/>
      </dsp:txXfrm>
    </dsp:sp>
    <dsp:sp modelId="{9829F4E3-0EDD-45FF-9B12-BC76A0CD467E}">
      <dsp:nvSpPr>
        <dsp:cNvPr id="0" name=""/>
        <dsp:cNvSpPr/>
      </dsp:nvSpPr>
      <dsp:spPr>
        <a:xfrm>
          <a:off x="1286091" y="1594326"/>
          <a:ext cx="936102" cy="354164"/>
        </a:xfrm>
        <a:custGeom>
          <a:avLst/>
          <a:gdLst/>
          <a:ahLst/>
          <a:cxnLst/>
          <a:rect l="0" t="0" r="0" b="0"/>
          <a:pathLst>
            <a:path>
              <a:moveTo>
                <a:pt x="0" y="0"/>
              </a:moveTo>
              <a:lnTo>
                <a:pt x="0" y="177082"/>
              </a:lnTo>
              <a:lnTo>
                <a:pt x="936102" y="177082"/>
              </a:lnTo>
              <a:lnTo>
                <a:pt x="936102"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31018C-A963-4006-B380-2357448150A1}">
      <dsp:nvSpPr>
        <dsp:cNvPr id="0" name=""/>
        <dsp:cNvSpPr/>
      </dsp:nvSpPr>
      <dsp:spPr>
        <a:xfrm>
          <a:off x="186598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语义角色  标注</a:t>
          </a:r>
          <a:endParaRPr lang="zh-CN" altLang="en-US" sz="900" kern="1200" dirty="0"/>
        </a:p>
      </dsp:txBody>
      <dsp:txXfrm>
        <a:off x="1879893" y="1962402"/>
        <a:ext cx="684601" cy="447126"/>
      </dsp:txXfrm>
    </dsp:sp>
    <dsp:sp modelId="{BC8AF2CA-63A9-49CC-8D79-F0576BF51E70}">
      <dsp:nvSpPr>
        <dsp:cNvPr id="0" name=""/>
        <dsp:cNvSpPr/>
      </dsp:nvSpPr>
      <dsp:spPr>
        <a:xfrm>
          <a:off x="3972092" y="929398"/>
          <a:ext cx="1481318" cy="189979"/>
        </a:xfrm>
        <a:custGeom>
          <a:avLst/>
          <a:gdLst/>
          <a:ahLst/>
          <a:cxnLst/>
          <a:rect l="0" t="0" r="0" b="0"/>
          <a:pathLst>
            <a:path>
              <a:moveTo>
                <a:pt x="0" y="0"/>
              </a:moveTo>
              <a:lnTo>
                <a:pt x="0" y="94989"/>
              </a:lnTo>
              <a:lnTo>
                <a:pt x="1481318" y="94989"/>
              </a:lnTo>
              <a:lnTo>
                <a:pt x="1481318"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9E0C8E-6DD5-43F9-A704-EB3970A85649}">
      <dsp:nvSpPr>
        <dsp:cNvPr id="0" name=""/>
        <dsp:cNvSpPr/>
      </dsp:nvSpPr>
      <dsp:spPr>
        <a:xfrm>
          <a:off x="4818310" y="1119377"/>
          <a:ext cx="1270200"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评价对象和观点词抽取模块</a:t>
          </a:r>
          <a:endParaRPr lang="zh-CN" altLang="en-US" sz="900" kern="1200" dirty="0"/>
        </a:p>
      </dsp:txBody>
      <dsp:txXfrm>
        <a:off x="4832221" y="1133288"/>
        <a:ext cx="1242378" cy="447126"/>
      </dsp:txXfrm>
    </dsp:sp>
    <dsp:sp modelId="{D46BD8C3-983E-4773-8EDE-6AC6E0529CEF}">
      <dsp:nvSpPr>
        <dsp:cNvPr id="0" name=""/>
        <dsp:cNvSpPr/>
      </dsp:nvSpPr>
      <dsp:spPr>
        <a:xfrm>
          <a:off x="3230301" y="1594326"/>
          <a:ext cx="2223109" cy="354164"/>
        </a:xfrm>
        <a:custGeom>
          <a:avLst/>
          <a:gdLst/>
          <a:ahLst/>
          <a:cxnLst/>
          <a:rect l="0" t="0" r="0" b="0"/>
          <a:pathLst>
            <a:path>
              <a:moveTo>
                <a:pt x="2223109" y="0"/>
              </a:moveTo>
              <a:lnTo>
                <a:pt x="22231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28740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SR</a:t>
          </a:r>
          <a:r>
            <a:rPr lang="zh-CN" altLang="en-US" sz="900" kern="1200" dirty="0" smtClean="0"/>
            <a:t>规则</a:t>
          </a:r>
          <a:endParaRPr lang="zh-CN" altLang="en-US" sz="900" kern="1200" dirty="0"/>
        </a:p>
      </dsp:txBody>
      <dsp:txXfrm>
        <a:off x="2888000" y="1962402"/>
        <a:ext cx="684601" cy="447126"/>
      </dsp:txXfrm>
    </dsp:sp>
    <dsp:sp modelId="{053BAC77-D832-4DA0-825F-F4648DF7152D}">
      <dsp:nvSpPr>
        <dsp:cNvPr id="0" name=""/>
        <dsp:cNvSpPr/>
      </dsp:nvSpPr>
      <dsp:spPr>
        <a:xfrm>
          <a:off x="4156451" y="1594326"/>
          <a:ext cx="1296959" cy="354164"/>
        </a:xfrm>
        <a:custGeom>
          <a:avLst/>
          <a:gdLst/>
          <a:ahLst/>
          <a:cxnLst/>
          <a:rect l="0" t="0" r="0" b="0"/>
          <a:pathLst>
            <a:path>
              <a:moveTo>
                <a:pt x="1296959" y="0"/>
              </a:moveTo>
              <a:lnTo>
                <a:pt x="129695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380023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ATT</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3814150" y="1962402"/>
        <a:ext cx="684601" cy="447126"/>
      </dsp:txXfrm>
    </dsp:sp>
    <dsp:sp modelId="{6969F83A-09B7-4DF1-9CA6-6246F7E19184}">
      <dsp:nvSpPr>
        <dsp:cNvPr id="0" name=""/>
        <dsp:cNvSpPr/>
      </dsp:nvSpPr>
      <dsp:spPr>
        <a:xfrm>
          <a:off x="5082601" y="1594326"/>
          <a:ext cx="370809" cy="354164"/>
        </a:xfrm>
        <a:custGeom>
          <a:avLst/>
          <a:gdLst/>
          <a:ahLst/>
          <a:cxnLst/>
          <a:rect l="0" t="0" r="0" b="0"/>
          <a:pathLst>
            <a:path>
              <a:moveTo>
                <a:pt x="370809" y="0"/>
              </a:moveTo>
              <a:lnTo>
                <a:pt x="370809" y="177082"/>
              </a:lnTo>
              <a:lnTo>
                <a:pt x="0" y="177082"/>
              </a:lnTo>
              <a:lnTo>
                <a:pt x="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4726389"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SN</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4740300" y="1962402"/>
        <a:ext cx="684601" cy="447126"/>
      </dsp:txXfrm>
    </dsp:sp>
    <dsp:sp modelId="{427919E3-F3B6-4C13-947C-0ABF4A73D7DA}">
      <dsp:nvSpPr>
        <dsp:cNvPr id="0" name=""/>
        <dsp:cNvSpPr/>
      </dsp:nvSpPr>
      <dsp:spPr>
        <a:xfrm>
          <a:off x="5453410" y="1594326"/>
          <a:ext cx="555340" cy="354164"/>
        </a:xfrm>
        <a:custGeom>
          <a:avLst/>
          <a:gdLst/>
          <a:ahLst/>
          <a:cxnLst/>
          <a:rect l="0" t="0" r="0" b="0"/>
          <a:pathLst>
            <a:path>
              <a:moveTo>
                <a:pt x="0" y="0"/>
              </a:moveTo>
              <a:lnTo>
                <a:pt x="0" y="177082"/>
              </a:lnTo>
              <a:lnTo>
                <a:pt x="555340" y="177082"/>
              </a:lnTo>
              <a:lnTo>
                <a:pt x="555340"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5652540"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altLang="zh-CN" sz="900" kern="1200" dirty="0" smtClean="0">
              <a:latin typeface="Times New Roman" panose="02020603050405020304" pitchFamily="18" charset="0"/>
              <a:cs typeface="Times New Roman" panose="02020603050405020304" pitchFamily="18" charset="0"/>
            </a:rPr>
            <a:t>SO</a:t>
          </a:r>
          <a:r>
            <a:rPr lang="zh-CN" altLang="en-US" sz="900" kern="1200" dirty="0" smtClean="0">
              <a:latin typeface="Times New Roman" panose="02020603050405020304" pitchFamily="18" charset="0"/>
              <a:cs typeface="Times New Roman" panose="02020603050405020304" pitchFamily="18" charset="0"/>
            </a:rPr>
            <a:t>规则</a:t>
          </a:r>
          <a:endParaRPr lang="zh-CN" altLang="en-US" sz="900" kern="1200" dirty="0">
            <a:latin typeface="Times New Roman" panose="02020603050405020304" pitchFamily="18" charset="0"/>
            <a:cs typeface="Times New Roman" panose="02020603050405020304" pitchFamily="18" charset="0"/>
          </a:endParaRPr>
        </a:p>
      </dsp:txBody>
      <dsp:txXfrm>
        <a:off x="5666451" y="1962402"/>
        <a:ext cx="684601" cy="447126"/>
      </dsp:txXfrm>
    </dsp:sp>
    <dsp:sp modelId="{01ECA61F-C85D-4521-A743-DA40C3F82156}">
      <dsp:nvSpPr>
        <dsp:cNvPr id="0" name=""/>
        <dsp:cNvSpPr/>
      </dsp:nvSpPr>
      <dsp:spPr>
        <a:xfrm>
          <a:off x="5453410" y="1594326"/>
          <a:ext cx="1449303" cy="354164"/>
        </a:xfrm>
        <a:custGeom>
          <a:avLst/>
          <a:gdLst/>
          <a:ahLst/>
          <a:cxnLst/>
          <a:rect l="0" t="0" r="0" b="0"/>
          <a:pathLst>
            <a:path>
              <a:moveTo>
                <a:pt x="0" y="0"/>
              </a:moveTo>
              <a:lnTo>
                <a:pt x="0" y="177082"/>
              </a:lnTo>
              <a:lnTo>
                <a:pt x="1449303" y="177082"/>
              </a:lnTo>
              <a:lnTo>
                <a:pt x="1449303"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6546502"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评价对象和观点词修正规则</a:t>
          </a:r>
          <a:endParaRPr lang="zh-CN" altLang="en-US" sz="900" kern="1200" dirty="0">
            <a:latin typeface="Times New Roman" panose="02020603050405020304" pitchFamily="18" charset="0"/>
            <a:cs typeface="Times New Roman" panose="02020603050405020304" pitchFamily="18" charset="0"/>
          </a:endParaRPr>
        </a:p>
      </dsp:txBody>
      <dsp:txXfrm>
        <a:off x="6560413" y="1962402"/>
        <a:ext cx="684601" cy="447126"/>
      </dsp:txXfrm>
    </dsp:sp>
    <dsp:sp modelId="{6565D5BE-9720-402E-AFE4-1ACF057E27D1}">
      <dsp:nvSpPr>
        <dsp:cNvPr id="0" name=""/>
        <dsp:cNvSpPr/>
      </dsp:nvSpPr>
      <dsp:spPr>
        <a:xfrm>
          <a:off x="5453410" y="1594326"/>
          <a:ext cx="2318748" cy="354164"/>
        </a:xfrm>
        <a:custGeom>
          <a:avLst/>
          <a:gdLst/>
          <a:ahLst/>
          <a:cxnLst/>
          <a:rect l="0" t="0" r="0" b="0"/>
          <a:pathLst>
            <a:path>
              <a:moveTo>
                <a:pt x="0" y="0"/>
              </a:moveTo>
              <a:lnTo>
                <a:pt x="0" y="177082"/>
              </a:lnTo>
              <a:lnTo>
                <a:pt x="2318748" y="177082"/>
              </a:lnTo>
              <a:lnTo>
                <a:pt x="2318748" y="354164"/>
              </a:lnTo>
            </a:path>
          </a:pathLst>
        </a:custGeom>
        <a:noFill/>
        <a:ln w="1905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7415947" y="1948491"/>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latin typeface="Times New Roman" panose="02020603050405020304" pitchFamily="18" charset="0"/>
              <a:cs typeface="Times New Roman" panose="02020603050405020304" pitchFamily="18" charset="0"/>
            </a:rPr>
            <a:t>评价对象搜索算法</a:t>
          </a:r>
          <a:endParaRPr lang="zh-CN" altLang="en-US" sz="900" kern="1200" dirty="0">
            <a:latin typeface="Times New Roman" panose="02020603050405020304" pitchFamily="18" charset="0"/>
            <a:cs typeface="Times New Roman" panose="02020603050405020304" pitchFamily="18" charset="0"/>
          </a:endParaRPr>
        </a:p>
      </dsp:txBody>
      <dsp:txXfrm>
        <a:off x="7429858" y="1962402"/>
        <a:ext cx="684601" cy="447126"/>
      </dsp:txXfrm>
    </dsp:sp>
    <dsp:sp modelId="{8E6B5BFE-3805-48D5-9A8A-C8DC7B9DA5DE}">
      <dsp:nvSpPr>
        <dsp:cNvPr id="0" name=""/>
        <dsp:cNvSpPr/>
      </dsp:nvSpPr>
      <dsp:spPr>
        <a:xfrm>
          <a:off x="3972092" y="929398"/>
          <a:ext cx="2686357" cy="189979"/>
        </a:xfrm>
        <a:custGeom>
          <a:avLst/>
          <a:gdLst/>
          <a:ahLst/>
          <a:cxnLst/>
          <a:rect l="0" t="0" r="0" b="0"/>
          <a:pathLst>
            <a:path>
              <a:moveTo>
                <a:pt x="0" y="0"/>
              </a:moveTo>
              <a:lnTo>
                <a:pt x="0" y="94989"/>
              </a:lnTo>
              <a:lnTo>
                <a:pt x="2686357" y="94989"/>
              </a:lnTo>
              <a:lnTo>
                <a:pt x="268635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8020C-DB34-4472-80C2-BB7AB384D19F}">
      <dsp:nvSpPr>
        <dsp:cNvPr id="0" name=""/>
        <dsp:cNvSpPr/>
      </dsp:nvSpPr>
      <dsp:spPr>
        <a:xfrm>
          <a:off x="630223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倾向性分析模块</a:t>
          </a:r>
          <a:endParaRPr lang="zh-CN" altLang="en-US" sz="900" kern="1200" dirty="0"/>
        </a:p>
      </dsp:txBody>
      <dsp:txXfrm>
        <a:off x="6316148" y="1133288"/>
        <a:ext cx="684601" cy="447126"/>
      </dsp:txXfrm>
    </dsp:sp>
    <dsp:sp modelId="{71554C13-E7ED-46D1-AA24-16CB8A4E36EC}">
      <dsp:nvSpPr>
        <dsp:cNvPr id="0" name=""/>
        <dsp:cNvSpPr/>
      </dsp:nvSpPr>
      <dsp:spPr>
        <a:xfrm>
          <a:off x="3972092" y="929398"/>
          <a:ext cx="3612507" cy="189979"/>
        </a:xfrm>
        <a:custGeom>
          <a:avLst/>
          <a:gdLst/>
          <a:ahLst/>
          <a:cxnLst/>
          <a:rect l="0" t="0" r="0" b="0"/>
          <a:pathLst>
            <a:path>
              <a:moveTo>
                <a:pt x="0" y="0"/>
              </a:moveTo>
              <a:lnTo>
                <a:pt x="0" y="94989"/>
              </a:lnTo>
              <a:lnTo>
                <a:pt x="3612507" y="94989"/>
              </a:lnTo>
              <a:lnTo>
                <a:pt x="3612507" y="189979"/>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E6DD88-500E-42F1-BE37-F7CDD6B56022}">
      <dsp:nvSpPr>
        <dsp:cNvPr id="0" name=""/>
        <dsp:cNvSpPr/>
      </dsp:nvSpPr>
      <dsp:spPr>
        <a:xfrm>
          <a:off x="7228387" y="1119377"/>
          <a:ext cx="712423" cy="474948"/>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评估模块</a:t>
          </a:r>
          <a:endParaRPr lang="zh-CN" altLang="en-US" sz="900" kern="1200" dirty="0"/>
        </a:p>
      </dsp:txBody>
      <dsp:txXfrm>
        <a:off x="7242298" y="1133288"/>
        <a:ext cx="684601" cy="447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160CC1-ADC8-4D97-B21E-F3E9AA49CEF5}">
      <dsp:nvSpPr>
        <dsp:cNvPr id="0" name=""/>
        <dsp:cNvSpPr/>
      </dsp:nvSpPr>
      <dsp:spPr>
        <a:xfrm>
          <a:off x="3047"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情绪词典</a:t>
          </a:r>
          <a:endParaRPr lang="zh-CN" altLang="en-US" sz="2000" kern="1200" dirty="0"/>
        </a:p>
      </dsp:txBody>
      <dsp:txXfrm>
        <a:off x="3047" y="242015"/>
        <a:ext cx="1832512" cy="576000"/>
      </dsp:txXfrm>
    </dsp:sp>
    <dsp:sp modelId="{73118A7B-0263-4AF8-84D7-ADCD46439C3E}">
      <dsp:nvSpPr>
        <dsp:cNvPr id="0" name=""/>
        <dsp:cNvSpPr/>
      </dsp:nvSpPr>
      <dsp:spPr>
        <a:xfrm>
          <a:off x="3047"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崇拜，喜欢</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讨厌，鄙视</a:t>
          </a:r>
          <a:endParaRPr lang="zh-CN" altLang="en-US" sz="1800" kern="1200" dirty="0">
            <a:solidFill>
              <a:srgbClr val="303B41"/>
            </a:solidFill>
          </a:endParaRPr>
        </a:p>
      </dsp:txBody>
      <dsp:txXfrm>
        <a:off x="3047" y="818015"/>
        <a:ext cx="1832512" cy="1015649"/>
      </dsp:txXfrm>
    </dsp:sp>
    <dsp:sp modelId="{C3D9B00B-9E50-4ACC-8502-EC08CE2FDD94}">
      <dsp:nvSpPr>
        <dsp:cNvPr id="0" name=""/>
        <dsp:cNvSpPr/>
      </dsp:nvSpPr>
      <dsp:spPr>
        <a:xfrm>
          <a:off x="2092112"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评价词典</a:t>
          </a:r>
          <a:endParaRPr lang="zh-CN" altLang="en-US" sz="2000" kern="1200" dirty="0"/>
        </a:p>
      </dsp:txBody>
      <dsp:txXfrm>
        <a:off x="2092112" y="242015"/>
        <a:ext cx="1832512" cy="576000"/>
      </dsp:txXfrm>
    </dsp:sp>
    <dsp:sp modelId="{7BECFBDC-0378-43F6-B30E-6DF0B5A8AAD1}">
      <dsp:nvSpPr>
        <dsp:cNvPr id="0" name=""/>
        <dsp:cNvSpPr/>
      </dsp:nvSpPr>
      <dsp:spPr>
        <a:xfrm>
          <a:off x="2092112"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美丽，促进</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败类，伤害</a:t>
          </a:r>
          <a:endParaRPr lang="zh-CN" altLang="en-US" sz="1800" kern="1200" dirty="0">
            <a:solidFill>
              <a:srgbClr val="303B41"/>
            </a:solidFill>
          </a:endParaRPr>
        </a:p>
      </dsp:txBody>
      <dsp:txXfrm>
        <a:off x="2092112" y="818015"/>
        <a:ext cx="1832512" cy="1015649"/>
      </dsp:txXfrm>
    </dsp:sp>
    <dsp:sp modelId="{C4CB82E7-B536-474A-8E15-22BCE78D54C1}">
      <dsp:nvSpPr>
        <dsp:cNvPr id="0" name=""/>
        <dsp:cNvSpPr/>
      </dsp:nvSpPr>
      <dsp:spPr>
        <a:xfrm>
          <a:off x="4181176"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观点引述词典</a:t>
          </a:r>
          <a:endParaRPr lang="zh-CN" altLang="en-US" sz="2000" kern="1200" dirty="0"/>
        </a:p>
      </dsp:txBody>
      <dsp:txXfrm>
        <a:off x="4181176" y="242015"/>
        <a:ext cx="1832512" cy="576000"/>
      </dsp:txXfrm>
    </dsp:sp>
    <dsp:sp modelId="{EC605726-047B-4BA5-B6DC-5B841A665390}">
      <dsp:nvSpPr>
        <dsp:cNvPr id="0" name=""/>
        <dsp:cNvSpPr/>
      </dsp:nvSpPr>
      <dsp:spPr>
        <a:xfrm>
          <a:off x="4181176"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就</a:t>
          </a:r>
          <a:r>
            <a:rPr lang="en-US" altLang="zh-CN" sz="1800" kern="1200" dirty="0" smtClean="0">
              <a:solidFill>
                <a:srgbClr val="303B41"/>
              </a:solidFill>
            </a:rPr>
            <a:t>…</a:t>
          </a:r>
          <a:r>
            <a:rPr lang="zh-CN" altLang="en-US" sz="1800" kern="1200" dirty="0" smtClean="0">
              <a:solidFill>
                <a:srgbClr val="303B41"/>
              </a:solidFill>
            </a:rPr>
            <a:t>而言</a:t>
          </a:r>
          <a:endParaRPr lang="zh-CN" altLang="en-US" sz="1800" kern="1200" dirty="0">
            <a:solidFill>
              <a:srgbClr val="303B41"/>
            </a:solidFill>
          </a:endParaRPr>
        </a:p>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猜测，说明</a:t>
          </a:r>
          <a:endParaRPr lang="zh-CN" altLang="en-US" sz="1800" kern="1200" dirty="0">
            <a:solidFill>
              <a:srgbClr val="303B41"/>
            </a:solidFill>
          </a:endParaRPr>
        </a:p>
      </dsp:txBody>
      <dsp:txXfrm>
        <a:off x="4181176" y="818015"/>
        <a:ext cx="1832512" cy="1015649"/>
      </dsp:txXfrm>
    </dsp:sp>
    <dsp:sp modelId="{34C5FBC7-66EC-4457-A13F-D36B2C3CB065}">
      <dsp:nvSpPr>
        <dsp:cNvPr id="0" name=""/>
        <dsp:cNvSpPr/>
      </dsp:nvSpPr>
      <dsp:spPr>
        <a:xfrm>
          <a:off x="6270241" y="242015"/>
          <a:ext cx="1832512" cy="576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虚拟语气词典</a:t>
          </a:r>
          <a:endParaRPr lang="zh-CN" altLang="en-US" sz="2000" kern="1200" dirty="0"/>
        </a:p>
      </dsp:txBody>
      <dsp:txXfrm>
        <a:off x="6270241" y="242015"/>
        <a:ext cx="1832512" cy="576000"/>
      </dsp:txXfrm>
    </dsp:sp>
    <dsp:sp modelId="{752DC139-A9EA-40D1-9243-D96AE934FC33}">
      <dsp:nvSpPr>
        <dsp:cNvPr id="0" name=""/>
        <dsp:cNvSpPr/>
      </dsp:nvSpPr>
      <dsp:spPr>
        <a:xfrm>
          <a:off x="6270241" y="818015"/>
          <a:ext cx="1832512" cy="1015649"/>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希望，如果，为了</a:t>
          </a:r>
          <a:endParaRPr lang="zh-CN" altLang="en-US" sz="1800" kern="1200" dirty="0">
            <a:solidFill>
              <a:srgbClr val="303B41"/>
            </a:solidFill>
          </a:endParaRPr>
        </a:p>
      </dsp:txBody>
      <dsp:txXfrm>
        <a:off x="6270241" y="818015"/>
        <a:ext cx="1832512" cy="1015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D7BFA-6CAE-46A5-B9A5-7BCC35D6B1B6}">
      <dsp:nvSpPr>
        <dsp:cNvPr id="0" name=""/>
        <dsp:cNvSpPr/>
      </dsp:nvSpPr>
      <dsp:spPr>
        <a:xfrm>
          <a:off x="2537057" y="903343"/>
          <a:ext cx="2998349"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t>评价对象和观点词抽取模块</a:t>
          </a:r>
          <a:endParaRPr lang="zh-CN" altLang="en-US" sz="1400" kern="1200" dirty="0"/>
        </a:p>
      </dsp:txBody>
      <dsp:txXfrm>
        <a:off x="2558068" y="924354"/>
        <a:ext cx="2956327" cy="675355"/>
      </dsp:txXfrm>
    </dsp:sp>
    <dsp:sp modelId="{D46BD8C3-983E-4773-8EDE-6AC6E0529CEF}">
      <dsp:nvSpPr>
        <dsp:cNvPr id="0" name=""/>
        <dsp:cNvSpPr/>
      </dsp:nvSpPr>
      <dsp:spPr>
        <a:xfrm>
          <a:off x="539018" y="1620720"/>
          <a:ext cx="3497213" cy="286950"/>
        </a:xfrm>
        <a:custGeom>
          <a:avLst/>
          <a:gdLst/>
          <a:ahLst/>
          <a:cxnLst/>
          <a:rect l="0" t="0" r="0" b="0"/>
          <a:pathLst>
            <a:path>
              <a:moveTo>
                <a:pt x="3497213" y="0"/>
              </a:moveTo>
              <a:lnTo>
                <a:pt x="3497213"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865267-094B-4CB0-8B64-E1928A4A4A7E}">
      <dsp:nvSpPr>
        <dsp:cNvPr id="0" name=""/>
        <dsp:cNvSpPr/>
      </dsp:nvSpPr>
      <dsp:spPr>
        <a:xfrm>
          <a:off x="985"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SR</a:t>
          </a:r>
          <a:r>
            <a:rPr lang="zh-CN" altLang="en-US" sz="1200" kern="1200" dirty="0" smtClean="0"/>
            <a:t>规则</a:t>
          </a:r>
          <a:endParaRPr lang="zh-CN" altLang="en-US" sz="1200" kern="1200" dirty="0"/>
        </a:p>
      </dsp:txBody>
      <dsp:txXfrm>
        <a:off x="21996" y="1928682"/>
        <a:ext cx="1034043" cy="675355"/>
      </dsp:txXfrm>
    </dsp:sp>
    <dsp:sp modelId="{053BAC77-D832-4DA0-825F-F4648DF7152D}">
      <dsp:nvSpPr>
        <dsp:cNvPr id="0" name=""/>
        <dsp:cNvSpPr/>
      </dsp:nvSpPr>
      <dsp:spPr>
        <a:xfrm>
          <a:off x="1937903" y="1620720"/>
          <a:ext cx="2098328" cy="286950"/>
        </a:xfrm>
        <a:custGeom>
          <a:avLst/>
          <a:gdLst/>
          <a:ahLst/>
          <a:cxnLst/>
          <a:rect l="0" t="0" r="0" b="0"/>
          <a:pathLst>
            <a:path>
              <a:moveTo>
                <a:pt x="2098328" y="0"/>
              </a:moveTo>
              <a:lnTo>
                <a:pt x="2098328"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383BF4-0DBA-4A5A-B16E-B5A4076EE2DE}">
      <dsp:nvSpPr>
        <dsp:cNvPr id="0" name=""/>
        <dsp:cNvSpPr/>
      </dsp:nvSpPr>
      <dsp:spPr>
        <a:xfrm>
          <a:off x="1399870"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ATT</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1420881" y="1928682"/>
        <a:ext cx="1034043" cy="675355"/>
      </dsp:txXfrm>
    </dsp:sp>
    <dsp:sp modelId="{6969F83A-09B7-4DF1-9CA6-6246F7E19184}">
      <dsp:nvSpPr>
        <dsp:cNvPr id="0" name=""/>
        <dsp:cNvSpPr/>
      </dsp:nvSpPr>
      <dsp:spPr>
        <a:xfrm>
          <a:off x="3336789" y="1620720"/>
          <a:ext cx="699442" cy="286950"/>
        </a:xfrm>
        <a:custGeom>
          <a:avLst/>
          <a:gdLst/>
          <a:ahLst/>
          <a:cxnLst/>
          <a:rect l="0" t="0" r="0" b="0"/>
          <a:pathLst>
            <a:path>
              <a:moveTo>
                <a:pt x="699442" y="0"/>
              </a:moveTo>
              <a:lnTo>
                <a:pt x="699442" y="143475"/>
              </a:lnTo>
              <a:lnTo>
                <a:pt x="0" y="143475"/>
              </a:lnTo>
              <a:lnTo>
                <a:pt x="0"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683E82-3001-4C6F-B8A1-EE6B2D5CDE38}">
      <dsp:nvSpPr>
        <dsp:cNvPr id="0" name=""/>
        <dsp:cNvSpPr/>
      </dsp:nvSpPr>
      <dsp:spPr>
        <a:xfrm>
          <a:off x="2798756"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SN</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2819767" y="1928682"/>
        <a:ext cx="1034043" cy="675355"/>
      </dsp:txXfrm>
    </dsp:sp>
    <dsp:sp modelId="{427919E3-F3B6-4C13-947C-0ABF4A73D7DA}">
      <dsp:nvSpPr>
        <dsp:cNvPr id="0" name=""/>
        <dsp:cNvSpPr/>
      </dsp:nvSpPr>
      <dsp:spPr>
        <a:xfrm>
          <a:off x="4036232" y="1620720"/>
          <a:ext cx="699442" cy="286950"/>
        </a:xfrm>
        <a:custGeom>
          <a:avLst/>
          <a:gdLst/>
          <a:ahLst/>
          <a:cxnLst/>
          <a:rect l="0" t="0" r="0" b="0"/>
          <a:pathLst>
            <a:path>
              <a:moveTo>
                <a:pt x="0" y="0"/>
              </a:moveTo>
              <a:lnTo>
                <a:pt x="0" y="143475"/>
              </a:lnTo>
              <a:lnTo>
                <a:pt x="699442" y="143475"/>
              </a:lnTo>
              <a:lnTo>
                <a:pt x="699442"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D94EA6-12AC-40FF-A479-69CF5065190A}">
      <dsp:nvSpPr>
        <dsp:cNvPr id="0" name=""/>
        <dsp:cNvSpPr/>
      </dsp:nvSpPr>
      <dsp:spPr>
        <a:xfrm>
          <a:off x="4197641"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smtClean="0">
              <a:latin typeface="Times New Roman" panose="02020603050405020304" pitchFamily="18" charset="0"/>
              <a:cs typeface="Times New Roman" panose="02020603050405020304" pitchFamily="18" charset="0"/>
            </a:rPr>
            <a:t>SO</a:t>
          </a:r>
          <a:r>
            <a:rPr lang="zh-CN" altLang="en-US" sz="1200" kern="1200" dirty="0" smtClean="0">
              <a:latin typeface="Times New Roman" panose="02020603050405020304" pitchFamily="18" charset="0"/>
              <a:cs typeface="Times New Roman" panose="02020603050405020304" pitchFamily="18" charset="0"/>
            </a:rPr>
            <a:t>规则</a:t>
          </a:r>
          <a:endParaRPr lang="zh-CN" altLang="en-US" sz="1200" kern="1200" dirty="0">
            <a:latin typeface="Times New Roman" panose="02020603050405020304" pitchFamily="18" charset="0"/>
            <a:cs typeface="Times New Roman" panose="02020603050405020304" pitchFamily="18" charset="0"/>
          </a:endParaRPr>
        </a:p>
      </dsp:txBody>
      <dsp:txXfrm>
        <a:off x="4218652" y="1928682"/>
        <a:ext cx="1034043" cy="675355"/>
      </dsp:txXfrm>
    </dsp:sp>
    <dsp:sp modelId="{01ECA61F-C85D-4521-A743-DA40C3F82156}">
      <dsp:nvSpPr>
        <dsp:cNvPr id="0" name=""/>
        <dsp:cNvSpPr/>
      </dsp:nvSpPr>
      <dsp:spPr>
        <a:xfrm>
          <a:off x="4036232" y="1620720"/>
          <a:ext cx="2098328" cy="286950"/>
        </a:xfrm>
        <a:custGeom>
          <a:avLst/>
          <a:gdLst/>
          <a:ahLst/>
          <a:cxnLst/>
          <a:rect l="0" t="0" r="0" b="0"/>
          <a:pathLst>
            <a:path>
              <a:moveTo>
                <a:pt x="0" y="0"/>
              </a:moveTo>
              <a:lnTo>
                <a:pt x="0" y="143475"/>
              </a:lnTo>
              <a:lnTo>
                <a:pt x="2098328" y="143475"/>
              </a:lnTo>
              <a:lnTo>
                <a:pt x="2098328"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1B65DA-8615-40CA-8DF4-07BE7739116D}">
      <dsp:nvSpPr>
        <dsp:cNvPr id="0" name=""/>
        <dsp:cNvSpPr/>
      </dsp:nvSpPr>
      <dsp:spPr>
        <a:xfrm>
          <a:off x="5596527"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评价对象和观点词修正规则</a:t>
          </a:r>
          <a:endParaRPr lang="zh-CN" altLang="en-US" sz="1200" kern="1200" dirty="0">
            <a:latin typeface="Times New Roman" panose="02020603050405020304" pitchFamily="18" charset="0"/>
            <a:cs typeface="Times New Roman" panose="02020603050405020304" pitchFamily="18" charset="0"/>
          </a:endParaRPr>
        </a:p>
      </dsp:txBody>
      <dsp:txXfrm>
        <a:off x="5617538" y="1928682"/>
        <a:ext cx="1034043" cy="675355"/>
      </dsp:txXfrm>
    </dsp:sp>
    <dsp:sp modelId="{6565D5BE-9720-402E-AFE4-1ACF057E27D1}">
      <dsp:nvSpPr>
        <dsp:cNvPr id="0" name=""/>
        <dsp:cNvSpPr/>
      </dsp:nvSpPr>
      <dsp:spPr>
        <a:xfrm>
          <a:off x="4036232" y="1620720"/>
          <a:ext cx="3497213" cy="286950"/>
        </a:xfrm>
        <a:custGeom>
          <a:avLst/>
          <a:gdLst/>
          <a:ahLst/>
          <a:cxnLst/>
          <a:rect l="0" t="0" r="0" b="0"/>
          <a:pathLst>
            <a:path>
              <a:moveTo>
                <a:pt x="0" y="0"/>
              </a:moveTo>
              <a:lnTo>
                <a:pt x="0" y="143475"/>
              </a:lnTo>
              <a:lnTo>
                <a:pt x="3497213" y="143475"/>
              </a:lnTo>
              <a:lnTo>
                <a:pt x="3497213" y="286950"/>
              </a:lnTo>
            </a:path>
          </a:pathLst>
        </a:cu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9B1D86-35B3-487D-89AA-2F9DD83618A4}">
      <dsp:nvSpPr>
        <dsp:cNvPr id="0" name=""/>
        <dsp:cNvSpPr/>
      </dsp:nvSpPr>
      <dsp:spPr>
        <a:xfrm>
          <a:off x="6995412" y="1907671"/>
          <a:ext cx="1076065" cy="717377"/>
        </a:xfrm>
        <a:prstGeom prst="roundRect">
          <a:avLst>
            <a:gd name="adj" fmla="val 10000"/>
          </a:avLst>
        </a:prstGeom>
        <a:solidFill>
          <a:schemeClr val="accent2">
            <a:hueOff val="0"/>
            <a:satOff val="0"/>
            <a:lumOff val="0"/>
            <a:alphaOff val="0"/>
          </a:schemeClr>
        </a:solidFill>
        <a:ln>
          <a:noFill/>
        </a:ln>
        <a:effectLst>
          <a:outerShdw blurRad="38100" dist="30000" dir="5400000" rotWithShape="0">
            <a:srgbClr val="000000">
              <a:alpha val="4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smtClean="0">
              <a:latin typeface="Times New Roman" panose="02020603050405020304" pitchFamily="18" charset="0"/>
              <a:cs typeface="Times New Roman" panose="02020603050405020304" pitchFamily="18" charset="0"/>
            </a:rPr>
            <a:t>评价对象     搜索算法</a:t>
          </a:r>
          <a:endParaRPr lang="zh-CN" altLang="en-US" sz="1200" kern="1200" dirty="0">
            <a:latin typeface="Times New Roman" panose="02020603050405020304" pitchFamily="18" charset="0"/>
            <a:cs typeface="Times New Roman" panose="02020603050405020304" pitchFamily="18" charset="0"/>
          </a:endParaRPr>
        </a:p>
      </dsp:txBody>
      <dsp:txXfrm>
        <a:off x="7016423" y="1928682"/>
        <a:ext cx="1034043" cy="6753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F84DCC-ED33-466C-AF54-8DA334E9E102}" type="datetimeFigureOut">
              <a:rPr lang="zh-CN" altLang="en-US" smtClean="0"/>
              <a:pPr/>
              <a:t>2016/5/25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24096-7421-437E-BC37-D68CA2DD224A}" type="slidenum">
              <a:rPr lang="zh-CN" altLang="en-US" smtClean="0"/>
              <a:pPr/>
              <a:t>‹#›</a:t>
            </a:fld>
            <a:endParaRPr lang="zh-CN" altLang="en-US"/>
          </a:p>
        </p:txBody>
      </p:sp>
    </p:spTree>
    <p:extLst>
      <p:ext uri="{BB962C8B-B14F-4D97-AF65-F5344CB8AC3E}">
        <p14:creationId xmlns:p14="http://schemas.microsoft.com/office/powerpoint/2010/main" val="260146348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76289C-373F-426E-AFD9-A92469BF5351}" type="datetimeFigureOut">
              <a:rPr lang="zh-CN" altLang="en-US" smtClean="0"/>
              <a:pPr/>
              <a:t>2016/5/25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E2011-FCFE-4AAB-A1E1-DDE0501AE91A}" type="slidenum">
              <a:rPr lang="zh-CN" altLang="en-US" smtClean="0"/>
              <a:pPr/>
              <a:t>‹#›</a:t>
            </a:fld>
            <a:endParaRPr lang="zh-CN" altLang="en-US"/>
          </a:p>
        </p:txBody>
      </p:sp>
    </p:spTree>
    <p:extLst>
      <p:ext uri="{BB962C8B-B14F-4D97-AF65-F5344CB8AC3E}">
        <p14:creationId xmlns:p14="http://schemas.microsoft.com/office/powerpoint/2010/main" val="7161483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情感分析，又叫做观点挖掘，主要研究人们对于实体（如产品、服务、组织、个体、议题、事件、主题和它们的属性）的观点、情感、评价、评估、态度和情绪。</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文件層級分析的主要目的，是找出整篇意見文章所表達的正面或負面情緒。然而這個層級的分析，必須假設一篇文章只對一個主體事件表示意見，若文章中存在多個被表示意見的主體事件，就會面臨無法分析情感的形情。</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語句層級分析的主要目的，是找出每句話所表達的正面、負面或中性情緒，而中性意見通常也代表沒有意見。雖然語句層級分析的細緻度較高，但依舊與文件層級分析遇到相同的瓶頸，就是當一句話出現了兩個以上被表示意見的主體事件時，就會面臨無法分析情感的形情。例如以下這句話「蘋果公司在糟糕的經濟環境中表現得非常好」，就無法判斷語句的表達情緒為何。</a:t>
            </a:r>
            <a:endParaRPr lang="en-US" altLang="zh-TW"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由於文件層級分析與語句層級分析無法有效找出話語中的真正意見，因此概念層級分析的目標就是要透過最細緻的分析方法，來理解話語中的所有情感、意見與其對應目標。</a:t>
            </a:r>
            <a:endParaRPr lang="en-US" altLang="zh-TW" sz="1200" b="0" i="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基于这个框架的情感分析常常被称为基于方面或者基于特征的情感分析</a:t>
            </a:r>
            <a:r>
              <a:rPr lang="zh-CN" altLang="en-US"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a:t>
            </a:fld>
            <a:endParaRPr lang="zh-CN" altLang="en-US"/>
          </a:p>
        </p:txBody>
      </p:sp>
    </p:spTree>
    <p:extLst>
      <p:ext uri="{BB962C8B-B14F-4D97-AF65-F5344CB8AC3E}">
        <p14:creationId xmlns:p14="http://schemas.microsoft.com/office/powerpoint/2010/main" val="2515465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16</a:t>
            </a:fld>
            <a:endParaRPr lang="zh-CN" altLang="en-US"/>
          </a:p>
        </p:txBody>
      </p:sp>
    </p:spTree>
    <p:extLst>
      <p:ext uri="{BB962C8B-B14F-4D97-AF65-F5344CB8AC3E}">
        <p14:creationId xmlns:p14="http://schemas.microsoft.com/office/powerpoint/2010/main" val="4041363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17</a:t>
            </a:fld>
            <a:endParaRPr lang="zh-CN" altLang="en-US"/>
          </a:p>
        </p:txBody>
      </p:sp>
    </p:spTree>
    <p:extLst>
      <p:ext uri="{BB962C8B-B14F-4D97-AF65-F5344CB8AC3E}">
        <p14:creationId xmlns:p14="http://schemas.microsoft.com/office/powerpoint/2010/main" val="2373132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18</a:t>
            </a:fld>
            <a:endParaRPr lang="zh-CN" altLang="en-US"/>
          </a:p>
        </p:txBody>
      </p:sp>
    </p:spTree>
    <p:extLst>
      <p:ext uri="{BB962C8B-B14F-4D97-AF65-F5344CB8AC3E}">
        <p14:creationId xmlns:p14="http://schemas.microsoft.com/office/powerpoint/2010/main" val="216456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情绪词典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en-US" dirty="0" smtClean="0">
                <a:solidFill>
                  <a:srgbClr val="303B41"/>
                </a:solidFill>
              </a:rPr>
              <a:t>反</a:t>
            </a:r>
            <a:r>
              <a:rPr lang="zh-CN" altLang="zh-CN" dirty="0" smtClean="0">
                <a:solidFill>
                  <a:srgbClr val="303B41"/>
                </a:solidFill>
              </a:rPr>
              <a:t>映的是评价主体内心对人或物（评价对象）的情感、喜恶、褒贬等主观感受</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类似的词还有 “崇拜”、“拥护”、“力挺”、“讨厌”、“鄙视”等词</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评价词典</a:t>
            </a:r>
            <a:r>
              <a:rPr lang="zh-CN" altLang="en-US" dirty="0" smtClean="0">
                <a:solidFill>
                  <a:schemeClr val="bg1"/>
                </a:solidFill>
              </a:rPr>
              <a:t>（正面</a:t>
            </a:r>
            <a:r>
              <a:rPr lang="en-US" altLang="zh-CN" dirty="0" smtClean="0">
                <a:solidFill>
                  <a:schemeClr val="bg1"/>
                </a:solidFill>
              </a:rPr>
              <a:t>/</a:t>
            </a:r>
            <a:r>
              <a:rPr lang="zh-CN" altLang="en-US" dirty="0" smtClean="0">
                <a:solidFill>
                  <a:schemeClr val="bg1"/>
                </a:solidFill>
              </a:rPr>
              <a:t>负面）：</a:t>
            </a:r>
            <a:r>
              <a:rPr lang="zh-CN" altLang="zh-CN" dirty="0" smtClean="0">
                <a:solidFill>
                  <a:srgbClr val="303B41"/>
                </a:solidFill>
              </a:rPr>
              <a:t>表达对人或物或事的观点或评论</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这类词包括：“美丽”、“有趣”、“伤害”、“有利于”、“败类”等，多以形容词、名词、动词、副词等为主。</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观点引述词典</a:t>
            </a:r>
            <a:r>
              <a:rPr lang="zh-CN" altLang="en-US" dirty="0" smtClean="0">
                <a:solidFill>
                  <a:srgbClr val="303B41"/>
                </a:solidFill>
              </a:rPr>
              <a:t>：用于</a:t>
            </a:r>
            <a:r>
              <a:rPr lang="zh-CN" altLang="zh-CN" dirty="0" smtClean="0">
                <a:solidFill>
                  <a:srgbClr val="303B41"/>
                </a:solidFill>
              </a:rPr>
              <a:t>过滤句子中非核心成分，以减少不相关成分对评价对象抽取的干扰</a:t>
            </a:r>
            <a:r>
              <a:rPr lang="zh-CN" altLang="en-US" dirty="0" smtClean="0">
                <a:solidFill>
                  <a:srgbClr val="303B41"/>
                </a:solidFill>
              </a:rPr>
              <a:t>。</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一种是以介词开头，引述性词结尾的短语结构，如：“就</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而言”，“据</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判断”等；另一种是陈述性词语，如：“猜测”、“说明”、“感觉”等。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r>
              <a:rPr lang="zh-CN" altLang="en-US" dirty="0" smtClean="0">
                <a:solidFill>
                  <a:srgbClr val="34ADEF"/>
                </a:solidFill>
              </a:rPr>
              <a:t>虚拟语气词典</a:t>
            </a:r>
            <a:r>
              <a:rPr lang="zh-CN" altLang="en-US" dirty="0" smtClean="0">
                <a:solidFill>
                  <a:srgbClr val="303B41"/>
                </a:solidFill>
              </a:rPr>
              <a:t>：</a:t>
            </a:r>
            <a:r>
              <a:rPr lang="zh-CN" altLang="zh-CN" dirty="0" smtClean="0">
                <a:solidFill>
                  <a:srgbClr val="303B41"/>
                </a:solidFill>
              </a:rPr>
              <a:t>用来过滤那些非真正表示情感倾向性或观点的情感词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这类词包括：“如果”、“希望”、“为了”等。这类词往往是表达作者某种期望、想法或未知猜测、条件假设等。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转折词典</a:t>
            </a:r>
            <a:r>
              <a:rPr lang="zh-CN" altLang="en-US" dirty="0" smtClean="0">
                <a:solidFill>
                  <a:srgbClr val="303B41"/>
                </a:solidFill>
              </a:rPr>
              <a:t>：</a:t>
            </a:r>
            <a:r>
              <a:rPr lang="zh-CN" altLang="zh-CN" dirty="0" smtClean="0">
                <a:solidFill>
                  <a:srgbClr val="303B41"/>
                </a:solidFill>
              </a:rPr>
              <a:t>用来处理情感倾向性发生反转的情况</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主要包括：“但是”、“可是”、“然而”等。有时候在句中对于同一个评价对象，可能同时存在正面评价和负面评价，如果这个时候含有转折词，那么转折词后的观点词才是作者真正想要表达的对评价对象的倾向性。</a:t>
            </a: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名词性情感词典</a:t>
            </a:r>
            <a:r>
              <a:rPr lang="zh-CN" altLang="en-US" dirty="0" smtClean="0">
                <a:solidFill>
                  <a:srgbClr val="303B41"/>
                </a:solidFill>
              </a:rPr>
              <a:t>：</a:t>
            </a:r>
            <a:r>
              <a:rPr lang="zh-CN" altLang="zh-CN" dirty="0" smtClean="0">
                <a:solidFill>
                  <a:srgbClr val="303B41"/>
                </a:solidFill>
              </a:rPr>
              <a:t>汉语中还有一些名词单独出现不表示任何情感，但是和“有”、“无”、“没”等词组合起来后就可以表示一定的情感倾向性</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这类词包括“意思”、“意义”、“能力”、“地位”、“气质”、“性价比”等。这些词和“有”组合起来就可以表示正面评价，和“没有”、“没”、“无”等词组合起来就可以表示负面评价。</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否定词典</a:t>
            </a:r>
            <a:r>
              <a:rPr lang="zh-CN" altLang="en-US" dirty="0" smtClean="0">
                <a:solidFill>
                  <a:srgbClr val="303B41"/>
                </a:solidFill>
              </a:rPr>
              <a:t>：</a:t>
            </a:r>
            <a:r>
              <a:rPr lang="zh-CN" altLang="zh-CN" dirty="0" smtClean="0">
                <a:solidFill>
                  <a:srgbClr val="303B41"/>
                </a:solidFill>
              </a:rPr>
              <a:t>该词典主要包含表示否定意义的词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如“不”、“无”、“否”、“没有”等</a:t>
            </a:r>
            <a:endParaRPr lang="en-US" altLang="zh-CN" sz="1200" kern="1200" dirty="0" smtClean="0">
              <a:solidFill>
                <a:schemeClr val="tx1"/>
              </a:solidFill>
              <a:effectLst/>
              <a:latin typeface="+mn-lt"/>
              <a:ea typeface="+mn-ea"/>
              <a:cs typeface="+mn-cs"/>
            </a:endParaRPr>
          </a:p>
          <a:p>
            <a:endParaRPr lang="en-US" altLang="zh-CN" dirty="0" smtClean="0">
              <a:solidFill>
                <a:srgbClr val="303B4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rgbClr val="34ADEF"/>
                </a:solidFill>
              </a:rPr>
              <a:t>伪否定词典</a:t>
            </a:r>
            <a:r>
              <a:rPr lang="zh-CN" altLang="en-US" dirty="0" smtClean="0">
                <a:solidFill>
                  <a:srgbClr val="303B41"/>
                </a:solidFill>
              </a:rPr>
              <a:t>：</a:t>
            </a:r>
            <a:r>
              <a:rPr lang="zh-CN" altLang="zh-CN" dirty="0" smtClean="0">
                <a:solidFill>
                  <a:srgbClr val="303B41"/>
                </a:solidFill>
              </a:rPr>
              <a:t>该词典主要包含那些不表示否定意味但是含单个否定词的词</a:t>
            </a:r>
            <a:r>
              <a:rPr lang="zh-CN" altLang="en-US" dirty="0" smtClean="0">
                <a:solidFill>
                  <a:srgbClr val="303B41"/>
                </a:solidFill>
              </a:rPr>
              <a:t>。</a:t>
            </a:r>
            <a:r>
              <a:rPr lang="zh-CN" altLang="zh-CN" sz="1200" kern="1200" dirty="0" smtClean="0">
                <a:solidFill>
                  <a:schemeClr val="tx1"/>
                </a:solidFill>
                <a:effectLst/>
                <a:latin typeface="+mn-lt"/>
                <a:ea typeface="+mn-ea"/>
                <a:cs typeface="+mn-cs"/>
              </a:rPr>
              <a:t>如“不得不”、“不可否认”等，用于防止错误的情感倾向性反转。</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19</a:t>
            </a:fld>
            <a:endParaRPr lang="zh-CN" altLang="en-US"/>
          </a:p>
        </p:txBody>
      </p:sp>
    </p:spTree>
    <p:extLst>
      <p:ext uri="{BB962C8B-B14F-4D97-AF65-F5344CB8AC3E}">
        <p14:creationId xmlns:p14="http://schemas.microsoft.com/office/powerpoint/2010/main" val="1817244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20</a:t>
            </a:fld>
            <a:endParaRPr lang="zh-CN" altLang="en-US"/>
          </a:p>
        </p:txBody>
      </p:sp>
    </p:spTree>
    <p:extLst>
      <p:ext uri="{BB962C8B-B14F-4D97-AF65-F5344CB8AC3E}">
        <p14:creationId xmlns:p14="http://schemas.microsoft.com/office/powerpoint/2010/main" val="101623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该规则融入了评价词的前指语义和情绪词的后指语义</a:t>
            </a:r>
            <a:r>
              <a:rPr lang="zh-CN" altLang="en-US" sz="1200" kern="1200" dirty="0" smtClean="0">
                <a:solidFill>
                  <a:schemeClr val="tx1"/>
                </a:solidFill>
                <a:effectLst/>
                <a:latin typeface="+mn-lt"/>
                <a:ea typeface="+mn-ea"/>
                <a:cs typeface="+mn-cs"/>
              </a:rPr>
              <a:t>，同时综合考虑了针对</a:t>
            </a:r>
            <a:r>
              <a:rPr lang="en-US" altLang="zh-CN" sz="1200" kern="1200" dirty="0" smtClean="0">
                <a:solidFill>
                  <a:schemeClr val="tx1"/>
                </a:solidFill>
                <a:effectLst/>
                <a:latin typeface="+mn-lt"/>
                <a:ea typeface="+mn-ea"/>
                <a:cs typeface="+mn-cs"/>
              </a:rPr>
              <a:t>A0</a:t>
            </a:r>
            <a:r>
              <a:rPr lang="zh-CN" altLang="en-US"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A1</a:t>
            </a:r>
            <a:r>
              <a:rPr lang="zh-CN" altLang="en-US" sz="1200" kern="1200" dirty="0" smtClean="0">
                <a:solidFill>
                  <a:schemeClr val="tx1"/>
                </a:solidFill>
                <a:effectLst/>
                <a:latin typeface="+mn-lt"/>
                <a:ea typeface="+mn-ea"/>
                <a:cs typeface="+mn-cs"/>
              </a:rPr>
              <a:t>成分存在与否以及情感词位置等情况，采取不同的抽取方式。</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21</a:t>
            </a:fld>
            <a:endParaRPr lang="zh-CN" altLang="en-US"/>
          </a:p>
        </p:txBody>
      </p:sp>
    </p:spTree>
    <p:extLst>
      <p:ext uri="{BB962C8B-B14F-4D97-AF65-F5344CB8AC3E}">
        <p14:creationId xmlns:p14="http://schemas.microsoft.com/office/powerpoint/2010/main" val="22744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22</a:t>
            </a:fld>
            <a:endParaRPr lang="zh-CN" altLang="en-US"/>
          </a:p>
        </p:txBody>
      </p:sp>
    </p:spTree>
    <p:extLst>
      <p:ext uri="{BB962C8B-B14F-4D97-AF65-F5344CB8AC3E}">
        <p14:creationId xmlns:p14="http://schemas.microsoft.com/office/powerpoint/2010/main" val="459017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23</a:t>
            </a:fld>
            <a:endParaRPr lang="zh-CN" altLang="en-US"/>
          </a:p>
        </p:txBody>
      </p:sp>
    </p:spTree>
    <p:extLst>
      <p:ext uri="{BB962C8B-B14F-4D97-AF65-F5344CB8AC3E}">
        <p14:creationId xmlns:p14="http://schemas.microsoft.com/office/powerpoint/2010/main" val="1409891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en-US" altLang="zh-CN" dirty="0" smtClean="0"/>
              <a:t>A0, A1</a:t>
            </a:r>
            <a:r>
              <a:rPr lang="zh-CN" altLang="en-US" dirty="0" smtClean="0"/>
              <a:t>均有；</a:t>
            </a:r>
            <a:r>
              <a:rPr lang="en-US" altLang="zh-CN" dirty="0" smtClean="0"/>
              <a:t>2</a:t>
            </a:r>
            <a:r>
              <a:rPr lang="zh-CN" altLang="en-US" dirty="0" smtClean="0"/>
              <a:t>）有</a:t>
            </a:r>
            <a:r>
              <a:rPr lang="en-US" altLang="zh-CN" dirty="0" smtClean="0"/>
              <a:t>A0</a:t>
            </a:r>
            <a:r>
              <a:rPr lang="zh-CN" altLang="en-US" dirty="0" smtClean="0"/>
              <a:t>无</a:t>
            </a:r>
            <a:r>
              <a:rPr lang="en-US" altLang="zh-CN" dirty="0" smtClean="0"/>
              <a:t>A1</a:t>
            </a:r>
            <a:r>
              <a:rPr lang="zh-CN" altLang="en-US" dirty="0" smtClean="0"/>
              <a:t>；</a:t>
            </a:r>
            <a:r>
              <a:rPr lang="zh-CN" altLang="en-US" baseline="0" dirty="0" smtClean="0"/>
              <a:t> </a:t>
            </a:r>
            <a:r>
              <a:rPr lang="en-US" altLang="zh-CN" baseline="0" dirty="0" smtClean="0"/>
              <a:t>3</a:t>
            </a:r>
            <a:r>
              <a:rPr lang="zh-CN" altLang="en-US" baseline="0" dirty="0" smtClean="0"/>
              <a:t>）有</a:t>
            </a:r>
            <a:r>
              <a:rPr lang="en-US" altLang="zh-CN" baseline="0" dirty="0" smtClean="0"/>
              <a:t>A1</a:t>
            </a:r>
            <a:r>
              <a:rPr lang="zh-CN" altLang="en-US" baseline="0" dirty="0" smtClean="0"/>
              <a:t>无</a:t>
            </a:r>
            <a:r>
              <a:rPr lang="en-US" altLang="zh-CN" baseline="0" dirty="0" smtClean="0"/>
              <a:t>A0</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24</a:t>
            </a:fld>
            <a:endParaRPr lang="zh-CN" altLang="en-US"/>
          </a:p>
        </p:txBody>
      </p:sp>
    </p:spTree>
    <p:extLst>
      <p:ext uri="{BB962C8B-B14F-4D97-AF65-F5344CB8AC3E}">
        <p14:creationId xmlns:p14="http://schemas.microsoft.com/office/powerpoint/2010/main" val="3044881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25</a:t>
            </a:fld>
            <a:endParaRPr lang="zh-CN" altLang="en-US"/>
          </a:p>
        </p:txBody>
      </p:sp>
    </p:spTree>
    <p:extLst>
      <p:ext uri="{BB962C8B-B14F-4D97-AF65-F5344CB8AC3E}">
        <p14:creationId xmlns:p14="http://schemas.microsoft.com/office/powerpoint/2010/main" val="44783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3) </a:t>
            </a:r>
            <a:r>
              <a:rPr lang="zh-CN" altLang="zh-CN" sz="1200" dirty="0" smtClean="0">
                <a:solidFill>
                  <a:schemeClr val="bg1"/>
                </a:solidFill>
                <a:latin typeface="+mn-ea"/>
              </a:rPr>
              <a:t>如“我希望小明能取得好成绩！”</a:t>
            </a:r>
            <a:endParaRPr lang="en-US" altLang="zh-CN" sz="1200" dirty="0" smtClean="0">
              <a:solidFill>
                <a:schemeClr val="bg1"/>
              </a:solidFill>
              <a:latin typeface="+mn-ea"/>
            </a:endParaRPr>
          </a:p>
          <a:p>
            <a:r>
              <a:rPr lang="en-US" altLang="zh-CN" sz="1200" dirty="0" smtClean="0">
                <a:solidFill>
                  <a:schemeClr val="bg1"/>
                </a:solidFill>
                <a:latin typeface="+mn-ea"/>
              </a:rPr>
              <a:t>4) </a:t>
            </a:r>
            <a:r>
              <a:rPr lang="zh-CN" altLang="zh-CN" sz="1200" dirty="0" smtClean="0">
                <a:solidFill>
                  <a:schemeClr val="bg1"/>
                </a:solidFill>
                <a:latin typeface="+mn-ea"/>
              </a:rPr>
              <a:t>如“他的店铺很有人气！”</a:t>
            </a:r>
            <a:endParaRPr lang="en-US" altLang="zh-CN" sz="1200" dirty="0" smtClean="0">
              <a:solidFill>
                <a:schemeClr val="bg1"/>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6)</a:t>
            </a:r>
            <a:r>
              <a:rPr lang="en-US" altLang="zh-CN" baseline="0" dirty="0" smtClean="0"/>
              <a:t> </a:t>
            </a:r>
            <a:r>
              <a:rPr lang="zh-CN" altLang="zh-CN" sz="1200" dirty="0" smtClean="0">
                <a:solidFill>
                  <a:schemeClr val="bg1"/>
                </a:solidFill>
                <a:latin typeface="+mn-ea"/>
              </a:rPr>
              <a:t>例如“查韦斯病逝，又一个伟大的英雄离开了。”，该句中可能抽取出来的评价对象和观点词是</a:t>
            </a:r>
            <a:r>
              <a:rPr lang="en-US" altLang="zh-CN" sz="1200" dirty="0" smtClean="0">
                <a:solidFill>
                  <a:schemeClr val="bg1"/>
                </a:solidFill>
                <a:latin typeface="+mn-ea"/>
              </a:rPr>
              <a:t>[</a:t>
            </a:r>
            <a:r>
              <a:rPr lang="zh-CN" altLang="zh-CN" sz="1200" dirty="0" smtClean="0">
                <a:solidFill>
                  <a:schemeClr val="bg1"/>
                </a:solidFill>
                <a:latin typeface="+mn-ea"/>
              </a:rPr>
              <a:t>英雄，伟大</a:t>
            </a:r>
            <a:r>
              <a:rPr lang="en-US" altLang="zh-CN" sz="1200" dirty="0" smtClean="0">
                <a:solidFill>
                  <a:schemeClr val="bg1"/>
                </a:solidFill>
                <a:latin typeface="+mn-ea"/>
              </a:rPr>
              <a:t>]</a:t>
            </a:r>
            <a:r>
              <a:rPr lang="zh-CN" altLang="zh-CN" sz="1200" dirty="0" smtClean="0">
                <a:solidFill>
                  <a:schemeClr val="bg1"/>
                </a:solidFill>
                <a:latin typeface="+mn-ea"/>
              </a:rPr>
              <a:t>。</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5</a:t>
            </a:fld>
            <a:endParaRPr lang="zh-CN" altLang="en-US"/>
          </a:p>
        </p:txBody>
      </p:sp>
    </p:spTree>
    <p:extLst>
      <p:ext uri="{BB962C8B-B14F-4D97-AF65-F5344CB8AC3E}">
        <p14:creationId xmlns:p14="http://schemas.microsoft.com/office/powerpoint/2010/main" val="2430761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26</a:t>
            </a:fld>
            <a:endParaRPr lang="zh-CN" altLang="en-US"/>
          </a:p>
        </p:txBody>
      </p:sp>
    </p:spTree>
    <p:extLst>
      <p:ext uri="{BB962C8B-B14F-4D97-AF65-F5344CB8AC3E}">
        <p14:creationId xmlns:p14="http://schemas.microsoft.com/office/powerpoint/2010/main" val="3218078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中心语一般是</a:t>
            </a:r>
            <a:r>
              <a:rPr lang="zh-CN" altLang="zh-CN" sz="1200" kern="1200" dirty="0" smtClean="0">
                <a:solidFill>
                  <a:schemeClr val="tx1"/>
                </a:solidFill>
                <a:effectLst/>
                <a:latin typeface="+mn-lt"/>
                <a:ea typeface="+mn-ea"/>
                <a:cs typeface="+mn-cs"/>
              </a:rPr>
              <a:t>名词、代词、数词、体词性联合短语等</a:t>
            </a:r>
            <a:r>
              <a:rPr lang="zh-CN" altLang="en-US" sz="120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体词主要用来指称人或事物</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包括名词、代词、数词、量词这几类词的代词</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有时谓语性成分也可以充当中心语，例如“生活水平的改善”、“人工智能的发展”等</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这种做法能抽取出很多非名词性短语，比现有只抽取出名词性短语作为候选评价对象的方法要好。需要注意的是，对于定中短语中可以进一步抽取出来作为评价对象的成分，如“伟大的毛主席”、“《三体》的成功”等，需要作进一步抽取。</a:t>
            </a: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27</a:t>
            </a:fld>
            <a:endParaRPr lang="zh-CN" altLang="en-US"/>
          </a:p>
        </p:txBody>
      </p:sp>
    </p:spTree>
    <p:extLst>
      <p:ext uri="{BB962C8B-B14F-4D97-AF65-F5344CB8AC3E}">
        <p14:creationId xmlns:p14="http://schemas.microsoft.com/office/powerpoint/2010/main" val="115729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28</a:t>
            </a:fld>
            <a:endParaRPr lang="zh-CN" altLang="en-US"/>
          </a:p>
        </p:txBody>
      </p:sp>
    </p:spTree>
    <p:extLst>
      <p:ext uri="{BB962C8B-B14F-4D97-AF65-F5344CB8AC3E}">
        <p14:creationId xmlns:p14="http://schemas.microsoft.com/office/powerpoint/2010/main" val="995551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29</a:t>
            </a:fld>
            <a:endParaRPr lang="zh-CN" altLang="en-US"/>
          </a:p>
        </p:txBody>
      </p:sp>
    </p:spTree>
    <p:extLst>
      <p:ext uri="{BB962C8B-B14F-4D97-AF65-F5344CB8AC3E}">
        <p14:creationId xmlns:p14="http://schemas.microsoft.com/office/powerpoint/2010/main" val="2306514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30</a:t>
            </a:fld>
            <a:endParaRPr lang="zh-CN" altLang="en-US"/>
          </a:p>
        </p:txBody>
      </p:sp>
    </p:spTree>
    <p:extLst>
      <p:ext uri="{BB962C8B-B14F-4D97-AF65-F5344CB8AC3E}">
        <p14:creationId xmlns:p14="http://schemas.microsoft.com/office/powerpoint/2010/main" val="22004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评价对象长度小于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且不是名词；</a:t>
            </a:r>
          </a:p>
          <a:p>
            <a:pPr lvl="0"/>
            <a:r>
              <a:rPr lang="zh-CN" altLang="zh-CN" sz="1200" kern="1200" dirty="0" smtClean="0">
                <a:solidFill>
                  <a:schemeClr val="tx1"/>
                </a:solidFill>
                <a:effectLst/>
                <a:latin typeface="+mn-lt"/>
                <a:ea typeface="+mn-ea"/>
                <a:cs typeface="+mn-cs"/>
              </a:rPr>
              <a:t>评价对象是情感词且不是名词或评价对象包含有观点词；</a:t>
            </a:r>
          </a:p>
          <a:p>
            <a:pPr lvl="0"/>
            <a:r>
              <a:rPr lang="zh-CN" altLang="zh-CN" sz="1200" kern="1200" dirty="0" smtClean="0">
                <a:solidFill>
                  <a:schemeClr val="tx1"/>
                </a:solidFill>
                <a:effectLst/>
                <a:latin typeface="+mn-lt"/>
                <a:ea typeface="+mn-ea"/>
                <a:cs typeface="+mn-cs"/>
              </a:rPr>
              <a:t>评价对象只含有副词、动词、惯用语、量词、数词或以方位词、时间词结尾等。</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利用人名实体搜索算法在上下文中寻找人名</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3</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对位置在“希望”、“猜测”、“不知道”等虚拟语气词支配的子句中的观点词和其对应的评价对象进行剔除。</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过滤掉评价对象首尾无效的标点符号，如“，”、“；”等，这些主要是语义标注时所引入的。</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SR</a:t>
            </a:r>
            <a:r>
              <a:rPr lang="zh-CN" altLang="zh-CN" sz="1200" kern="1200" dirty="0" smtClean="0">
                <a:solidFill>
                  <a:schemeClr val="tx1"/>
                </a:solidFill>
                <a:effectLst/>
                <a:latin typeface="+mn-lt"/>
                <a:ea typeface="+mn-ea"/>
                <a:cs typeface="+mn-cs"/>
              </a:rPr>
              <a:t>规则抽取出来的评价对象和观点词对，若同一个评价对象对应多个观点词，根据情感转折词典，优先选择位于转折词从句中的观点词</a:t>
            </a:r>
            <a:r>
              <a:rPr lang="zh-CN" altLang="en-US"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31</a:t>
            </a:fld>
            <a:endParaRPr lang="zh-CN" altLang="en-US"/>
          </a:p>
        </p:txBody>
      </p:sp>
    </p:spTree>
    <p:extLst>
      <p:ext uri="{BB962C8B-B14F-4D97-AF65-F5344CB8AC3E}">
        <p14:creationId xmlns:p14="http://schemas.microsoft.com/office/powerpoint/2010/main" val="3392856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32</a:t>
            </a:fld>
            <a:endParaRPr lang="zh-CN" altLang="en-US"/>
          </a:p>
        </p:txBody>
      </p:sp>
    </p:spTree>
    <p:extLst>
      <p:ext uri="{BB962C8B-B14F-4D97-AF65-F5344CB8AC3E}">
        <p14:creationId xmlns:p14="http://schemas.microsoft.com/office/powerpoint/2010/main" val="364492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通过添加语义规则，情感分析系统的准确率得到显著提高，由原来的</a:t>
            </a:r>
            <a:r>
              <a:rPr lang="en-US" altLang="zh-CN" sz="1200" kern="1200" dirty="0" smtClean="0">
                <a:solidFill>
                  <a:schemeClr val="tx1"/>
                </a:solidFill>
                <a:effectLst/>
                <a:latin typeface="+mn-lt"/>
                <a:ea typeface="+mn-ea"/>
                <a:cs typeface="+mn-cs"/>
              </a:rPr>
              <a:t>40.21%</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50.06%</a:t>
            </a:r>
            <a:r>
              <a:rPr lang="zh-CN" altLang="zh-CN" sz="1200" kern="1200" dirty="0" smtClean="0">
                <a:solidFill>
                  <a:schemeClr val="tx1"/>
                </a:solidFill>
                <a:effectLst/>
                <a:latin typeface="+mn-lt"/>
                <a:ea typeface="+mn-ea"/>
                <a:cs typeface="+mn-cs"/>
              </a:rPr>
              <a:t>，从而明显提高</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值。然而，召回率仅由</a:t>
            </a:r>
            <a:r>
              <a:rPr lang="en-US" altLang="zh-CN" sz="1200" kern="1200" dirty="0" smtClean="0">
                <a:solidFill>
                  <a:schemeClr val="tx1"/>
                </a:solidFill>
                <a:effectLst/>
                <a:latin typeface="+mn-lt"/>
                <a:ea typeface="+mn-ea"/>
                <a:cs typeface="+mn-cs"/>
              </a:rPr>
              <a:t>38.59%</a:t>
            </a:r>
            <a:r>
              <a:rPr lang="zh-CN" altLang="zh-CN" sz="1200" kern="1200" dirty="0" smtClean="0">
                <a:solidFill>
                  <a:schemeClr val="tx1"/>
                </a:solidFill>
                <a:effectLst/>
                <a:latin typeface="+mn-lt"/>
                <a:ea typeface="+mn-ea"/>
                <a:cs typeface="+mn-cs"/>
              </a:rPr>
              <a:t>提升到</a:t>
            </a:r>
            <a:r>
              <a:rPr lang="en-US" altLang="zh-CN" sz="1200" kern="1200" dirty="0" smtClean="0">
                <a:solidFill>
                  <a:schemeClr val="tx1"/>
                </a:solidFill>
                <a:effectLst/>
                <a:latin typeface="+mn-lt"/>
                <a:ea typeface="+mn-ea"/>
                <a:cs typeface="+mn-cs"/>
              </a:rPr>
              <a:t>42.03%</a:t>
            </a:r>
            <a:r>
              <a:rPr lang="zh-CN" altLang="zh-CN" sz="1200" kern="1200" dirty="0" smtClean="0">
                <a:solidFill>
                  <a:schemeClr val="tx1"/>
                </a:solidFill>
                <a:effectLst/>
                <a:latin typeface="+mn-lt"/>
                <a:ea typeface="+mn-ea"/>
                <a:cs typeface="+mn-cs"/>
              </a:rPr>
              <a:t>。</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37</a:t>
            </a:fld>
            <a:endParaRPr lang="zh-CN" altLang="en-US"/>
          </a:p>
        </p:txBody>
      </p:sp>
    </p:spTree>
    <p:extLst>
      <p:ext uri="{BB962C8B-B14F-4D97-AF65-F5344CB8AC3E}">
        <p14:creationId xmlns:p14="http://schemas.microsoft.com/office/powerpoint/2010/main" val="160309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分析可以发现，语义规则的添加并没有非常明显地使基于依存句法分析的方法抽取出更多的评价对象，但是却使得评价对象的抽取精确性得到很大的提高。通过语义角色标注可以较为清晰地标出以谓词为中心的动作参与成分，缩小以该谓词为中心的子句中评价对象的搜索范围。同时，利用包含语义知识的规则可以在一定程度上根据情感词的前指倾向或后指倾向决定抽取哪部分成分作为评价对象。这样可以避免完全依赖依存关系这种粗粒度的方法进行评价对象抽取，尤其是在观点词与多个评价对象具有依存关系的情况下。根据双向传播规则，与观点词关联的评价对象候选词都会被抽取出来。而语义规则会利用语义知识对参与情感表达的成分进行判断和选择，只要包含更加丰富的词库，这种细粒度的方法甚至还能识别出更多表面无情感但表达倾向性的观点词，包括一些惯用</a:t>
            </a:r>
            <a:r>
              <a:rPr lang="zh-CN" altLang="zh-CN" dirty="0" smtClean="0">
                <a:effectLst/>
              </a:rPr>
              <a:t> </a:t>
            </a:r>
            <a:r>
              <a:rPr lang="zh-CN" altLang="zh-CN" sz="1200" kern="1200" dirty="0" smtClean="0">
                <a:solidFill>
                  <a:schemeClr val="tx1"/>
                </a:solidFill>
                <a:effectLst/>
                <a:latin typeface="+mn-lt"/>
                <a:ea typeface="+mn-ea"/>
                <a:cs typeface="+mn-cs"/>
              </a:rPr>
              <a:t>语、句式等</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38</a:t>
            </a:fld>
            <a:endParaRPr lang="zh-CN" altLang="en-US"/>
          </a:p>
        </p:txBody>
      </p:sp>
    </p:spTree>
    <p:extLst>
      <p:ext uri="{BB962C8B-B14F-4D97-AF65-F5344CB8AC3E}">
        <p14:creationId xmlns:p14="http://schemas.microsoft.com/office/powerpoint/2010/main" val="2472496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在当前语料下，无论是否有语义规则，添加间接依存规则都能提高系统召回率，而准确率都有所下降。综合起来，</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值均有所提高。</a:t>
            </a:r>
          </a:p>
          <a:p>
            <a:endParaRPr lang="en-US" altLang="zh-CN" dirty="0" smtClean="0"/>
          </a:p>
          <a:p>
            <a:r>
              <a:rPr lang="zh-CN" altLang="zh-CN" sz="1200" kern="1200" dirty="0" smtClean="0">
                <a:solidFill>
                  <a:schemeClr val="tx1"/>
                </a:solidFill>
                <a:effectLst/>
                <a:latin typeface="+mn-lt"/>
                <a:ea typeface="+mn-ea"/>
                <a:cs typeface="+mn-cs"/>
              </a:rPr>
              <a:t>进一步观察可以发现，在没有语义规则的情况下，添加间接依存关系规则能显著提高系统召回率（约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），同时准确率却由</a:t>
            </a:r>
            <a:r>
              <a:rPr lang="en-US" altLang="zh-CN" sz="1200" kern="1200" dirty="0" smtClean="0">
                <a:solidFill>
                  <a:schemeClr val="tx1"/>
                </a:solidFill>
                <a:effectLst/>
                <a:latin typeface="+mn-lt"/>
                <a:ea typeface="+mn-ea"/>
                <a:cs typeface="+mn-cs"/>
              </a:rPr>
              <a:t>46.29%</a:t>
            </a:r>
            <a:r>
              <a:rPr lang="zh-CN" altLang="zh-CN" sz="1200" kern="1200" dirty="0" smtClean="0">
                <a:solidFill>
                  <a:schemeClr val="tx1"/>
                </a:solidFill>
                <a:effectLst/>
                <a:latin typeface="+mn-lt"/>
                <a:ea typeface="+mn-ea"/>
                <a:cs typeface="+mn-cs"/>
              </a:rPr>
              <a:t>下降到</a:t>
            </a:r>
            <a:r>
              <a:rPr lang="en-US" altLang="zh-CN" sz="1200" kern="1200" dirty="0" smtClean="0">
                <a:solidFill>
                  <a:schemeClr val="tx1"/>
                </a:solidFill>
                <a:effectLst/>
                <a:latin typeface="+mn-lt"/>
                <a:ea typeface="+mn-ea"/>
                <a:cs typeface="+mn-cs"/>
              </a:rPr>
              <a:t>40.21%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值提升约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；而在有语义规则的情况下，添加间接依存关系规则系统召回率仅仅提高了约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，准确率仅仅降低了约</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值提升了约</a:t>
            </a:r>
            <a:r>
              <a:rPr lang="en-US" altLang="zh-CN" sz="1200" kern="1200" dirty="0" smtClean="0">
                <a:solidFill>
                  <a:schemeClr val="tx1"/>
                </a:solidFill>
                <a:effectLst/>
                <a:latin typeface="+mn-lt"/>
                <a:ea typeface="+mn-ea"/>
                <a:cs typeface="+mn-cs"/>
              </a:rPr>
              <a:t>0.7%</a:t>
            </a:r>
            <a:r>
              <a:rPr lang="zh-CN" altLang="zh-CN" sz="1200" kern="1200" dirty="0" smtClean="0">
                <a:solidFill>
                  <a:schemeClr val="tx1"/>
                </a:solidFill>
                <a:effectLst/>
                <a:latin typeface="+mn-lt"/>
                <a:ea typeface="+mn-ea"/>
                <a:cs typeface="+mn-cs"/>
              </a:rPr>
              <a:t>。由此可见，在无语义规则的时候，间接依存规则对于系统识别的准确率和召回率的影响非常明显，它在抽取出更多的评价对象的同时，也识别出很多无关成分，因此带来了精确度的损失。而有了语义规则之后，间接依存规则对系统性能的影响明显被削弱了。通过对实验标注结果进行分析发现，语义规则中使用的评价对象搜索算法能帮助识别出距离观点词稍远的评价对象，在某种程度上类似于间接依存规则抽取方法寻找远距离的评价对象和观点词，但是由于其是基于语义知识的，在正确性上要更高一些。</a:t>
            </a:r>
          </a:p>
          <a:p>
            <a:r>
              <a:rPr lang="zh-CN" altLang="zh-CN" sz="1200" kern="1200" dirty="0" smtClean="0">
                <a:solidFill>
                  <a:schemeClr val="tx1"/>
                </a:solidFill>
                <a:effectLst/>
                <a:latin typeface="+mn-lt"/>
                <a:ea typeface="+mn-ea"/>
                <a:cs typeface="+mn-cs"/>
              </a:rPr>
              <a:t>从整体上看，合理地对间接依存规则中使用的依存关系进行约束，在一定程度上还是提高了系统的整体性能。</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39</a:t>
            </a:fld>
            <a:endParaRPr lang="zh-CN" altLang="en-US"/>
          </a:p>
        </p:txBody>
      </p:sp>
    </p:spTree>
    <p:extLst>
      <p:ext uri="{BB962C8B-B14F-4D97-AF65-F5344CB8AC3E}">
        <p14:creationId xmlns:p14="http://schemas.microsoft.com/office/powerpoint/2010/main" val="827563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有监督学习：</a:t>
            </a:r>
            <a:r>
              <a:rPr lang="zh-CN" altLang="zh-CN" sz="1200" kern="1200" dirty="0" smtClean="0">
                <a:solidFill>
                  <a:schemeClr val="tx1"/>
                </a:solidFill>
                <a:effectLst/>
                <a:latin typeface="+mn-lt"/>
                <a:ea typeface="+mn-ea"/>
                <a:cs typeface="+mn-cs"/>
              </a:rPr>
              <a:t>在过去的信息抽取领域，很多基于有监督学习的算法被提出，占主导地位的方法是基于序列标注的方法，因为这些都是有监督的学习方法，所以需要大量的标注数据进行训练。</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主题模型：</a:t>
            </a:r>
            <a:r>
              <a:rPr lang="zh-CN" altLang="zh-CN" sz="1200" kern="1200" dirty="0" smtClean="0">
                <a:solidFill>
                  <a:schemeClr val="tx1"/>
                </a:solidFill>
                <a:effectLst/>
                <a:latin typeface="+mn-lt"/>
                <a:ea typeface="+mn-ea"/>
                <a:cs typeface="+mn-cs"/>
              </a:rPr>
              <a:t>主题模型是一种无监督的学习方法，它假设每个文档是由多个主题混合组成，每个主题又是一个在词之上的概率分布。一个主题模型也就是一个文档的概率生成模型，其输出是一系列词的集合，每个集合构成了一个主题，同时也是文档集合中所有词的概率分布。目前有两种主要的基本模型：</a:t>
            </a:r>
            <a:r>
              <a:rPr lang="en-US" altLang="zh-CN" sz="1200" kern="1200" dirty="0" err="1" smtClean="0">
                <a:solidFill>
                  <a:schemeClr val="tx1"/>
                </a:solidFill>
                <a:effectLst/>
                <a:latin typeface="+mn-lt"/>
                <a:ea typeface="+mn-ea"/>
                <a:cs typeface="+mn-cs"/>
              </a:rPr>
              <a:t>pLSA</a:t>
            </a:r>
            <a:r>
              <a:rPr lang="en-US" altLang="zh-CN" sz="1200" kern="1200" baseline="30000" dirty="0" smtClean="0">
                <a:solidFill>
                  <a:schemeClr val="tx1"/>
                </a:solidFill>
                <a:effectLst/>
                <a:latin typeface="+mn-lt"/>
                <a:ea typeface="+mn-ea"/>
                <a:cs typeface="+mn-cs"/>
              </a:rPr>
              <a:t>[31]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Probabilistic Latent Semantic Analysis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 LDA</a:t>
            </a:r>
            <a:r>
              <a:rPr lang="en-US" altLang="zh-CN" sz="1200" kern="1200" baseline="30000" dirty="0" smtClean="0">
                <a:solidFill>
                  <a:schemeClr val="tx1"/>
                </a:solidFill>
                <a:effectLst/>
                <a:latin typeface="+mn-lt"/>
                <a:ea typeface="+mn-ea"/>
                <a:cs typeface="+mn-cs"/>
              </a:rPr>
              <a:t>[32]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Latent </a:t>
            </a:r>
            <a:r>
              <a:rPr lang="en-US" altLang="zh-CN" sz="1200" kern="1200" dirty="0" err="1" smtClean="0">
                <a:solidFill>
                  <a:schemeClr val="tx1"/>
                </a:solidFill>
                <a:effectLst/>
                <a:latin typeface="+mn-lt"/>
                <a:ea typeface="+mn-ea"/>
                <a:cs typeface="+mn-cs"/>
              </a:rPr>
              <a:t>Dirichlet</a:t>
            </a:r>
            <a:r>
              <a:rPr lang="en-US" altLang="zh-CN" sz="1200" kern="1200" dirty="0" smtClean="0">
                <a:solidFill>
                  <a:schemeClr val="tx1"/>
                </a:solidFill>
                <a:effectLst/>
                <a:latin typeface="+mn-lt"/>
                <a:ea typeface="+mn-ea"/>
                <a:cs typeface="+mn-cs"/>
              </a:rPr>
              <a:t> allocation</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主题模型是一种基于贝叶斯网络（</a:t>
            </a:r>
            <a:r>
              <a:rPr lang="en-US" altLang="zh-CN" sz="1200" kern="1200" dirty="0" smtClean="0">
                <a:solidFill>
                  <a:schemeClr val="tx1"/>
                </a:solidFill>
                <a:effectLst/>
                <a:latin typeface="+mn-lt"/>
                <a:ea typeface="+mn-ea"/>
                <a:cs typeface="+mn-cs"/>
              </a:rPr>
              <a:t>Bayesian Networks, BN</a:t>
            </a:r>
            <a:r>
              <a:rPr lang="zh-CN" altLang="zh-CN" sz="1200" kern="1200" dirty="0" smtClean="0">
                <a:solidFill>
                  <a:schemeClr val="tx1"/>
                </a:solidFill>
                <a:effectLst/>
                <a:latin typeface="+mn-lt"/>
                <a:ea typeface="+mn-ea"/>
                <a:cs typeface="+mn-cs"/>
              </a:rPr>
              <a:t>）的图模型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在情感分析的上下文，基于观点词与评价对象存在对应关系，可以设计一个联合模型同时对观点词和主题进行建模。对于使用主题模型抽取评价对象仍然有一些不同之处，主题可以同时覆盖评价对象和观点词，对于情感分析而言，二者则需要分开。这种分开处理可以通过扩展基本模型（如</a:t>
            </a:r>
            <a:r>
              <a:rPr lang="en-US" altLang="zh-CN" sz="1200" kern="1200" dirty="0" smtClean="0">
                <a:solidFill>
                  <a:schemeClr val="tx1"/>
                </a:solidFill>
                <a:effectLst/>
                <a:latin typeface="+mn-lt"/>
                <a:ea typeface="+mn-ea"/>
                <a:cs typeface="+mn-cs"/>
              </a:rPr>
              <a:t>LDA</a:t>
            </a:r>
            <a:r>
              <a:rPr lang="zh-CN" altLang="zh-CN" sz="1200" kern="1200" dirty="0" smtClean="0">
                <a:solidFill>
                  <a:schemeClr val="tx1"/>
                </a:solidFill>
                <a:effectLst/>
                <a:latin typeface="+mn-lt"/>
                <a:ea typeface="+mn-ea"/>
                <a:cs typeface="+mn-cs"/>
              </a:rPr>
              <a:t>）来对评价对象和观点词联合建模。</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8</a:t>
            </a:fld>
            <a:endParaRPr lang="zh-CN" altLang="en-US"/>
          </a:p>
        </p:txBody>
      </p:sp>
    </p:spTree>
    <p:extLst>
      <p:ext uri="{BB962C8B-B14F-4D97-AF65-F5344CB8AC3E}">
        <p14:creationId xmlns:p14="http://schemas.microsoft.com/office/powerpoint/2010/main" val="335638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名词短语规则主要关注的是以名词为核心的短语结构，而</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规则关注的定中短语的中心语一般是名词、代词、数词、体词性联合短语等，有时谓语性成分也可以充当中心语。名词短语规则是在分词和词性标注的基础上，以规则为驱动的抽取方法；</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是在依存句法分析的基础上，将能在句法结构层面上通过定中关系关联的成分作为评价对象候选词，这是以句子整体结构分析结果为驱动的。因为语义规则中也使用了定中短语抽取评价对象，为了保证语义规则不对验证实验造成影响，本文在去除语义规则的情况下做了</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规则和名词短语规则的对比实验。从图</a:t>
            </a:r>
            <a:r>
              <a:rPr lang="en-US" altLang="zh-CN" sz="1200" kern="1200" dirty="0" smtClean="0">
                <a:solidFill>
                  <a:schemeClr val="tx1"/>
                </a:solidFill>
                <a:effectLst/>
                <a:latin typeface="+mn-lt"/>
                <a:ea typeface="+mn-ea"/>
                <a:cs typeface="+mn-cs"/>
              </a:rPr>
              <a:t>3-6</a:t>
            </a:r>
            <a:r>
              <a:rPr lang="zh-CN" altLang="zh-CN" sz="1200" kern="1200" dirty="0" smtClean="0">
                <a:solidFill>
                  <a:schemeClr val="tx1"/>
                </a:solidFill>
                <a:effectLst/>
                <a:latin typeface="+mn-lt"/>
                <a:ea typeface="+mn-ea"/>
                <a:cs typeface="+mn-cs"/>
              </a:rPr>
              <a:t>可以看出，使用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规则的识别准确率比名词短语规则要高近</a:t>
            </a:r>
            <a:r>
              <a:rPr lang="en-US" altLang="zh-CN" sz="1200" kern="1200" dirty="0" smtClean="0">
                <a:solidFill>
                  <a:schemeClr val="tx1"/>
                </a:solidFill>
                <a:effectLst/>
                <a:latin typeface="+mn-lt"/>
                <a:ea typeface="+mn-ea"/>
                <a:cs typeface="+mn-cs"/>
              </a:rPr>
              <a:t>21%</a:t>
            </a:r>
            <a:r>
              <a:rPr lang="zh-CN" altLang="zh-CN" sz="1200" kern="1200" dirty="0" smtClean="0">
                <a:solidFill>
                  <a:schemeClr val="tx1"/>
                </a:solidFill>
                <a:effectLst/>
                <a:latin typeface="+mn-lt"/>
                <a:ea typeface="+mn-ea"/>
                <a:cs typeface="+mn-cs"/>
              </a:rPr>
              <a:t>，召回率高出近</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值高出约</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。实验结果也验证了使用</a:t>
            </a:r>
            <a:r>
              <a:rPr lang="en-US" altLang="zh-CN" sz="1200" kern="1200" dirty="0" smtClean="0">
                <a:solidFill>
                  <a:schemeClr val="tx1"/>
                </a:solidFill>
                <a:effectLst/>
                <a:latin typeface="+mn-lt"/>
                <a:ea typeface="+mn-ea"/>
                <a:cs typeface="+mn-cs"/>
              </a:rPr>
              <a:t>ATT</a:t>
            </a:r>
            <a:r>
              <a:rPr lang="zh-CN" altLang="zh-CN" sz="1200" kern="1200" dirty="0" smtClean="0">
                <a:solidFill>
                  <a:schemeClr val="tx1"/>
                </a:solidFill>
                <a:effectLst/>
                <a:latin typeface="+mn-lt"/>
                <a:ea typeface="+mn-ea"/>
                <a:cs typeface="+mn-cs"/>
              </a:rPr>
              <a:t>规则抽取出的短语作为评价对象候选词在准确率还是召回率都取得不错的结果，它能抽出更丰富的短语类型，以句法结构为基础，准确性也相对高一些。可以猜想，如果再融入语义知识，准确性会有进一步提升的可能，而评价对象搜索算法中使用词义相似度就是基于这一点。</a:t>
            </a:r>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40</a:t>
            </a:fld>
            <a:endParaRPr lang="zh-CN" altLang="en-US"/>
          </a:p>
        </p:txBody>
      </p:sp>
    </p:spTree>
    <p:extLst>
      <p:ext uri="{BB962C8B-B14F-4D97-AF65-F5344CB8AC3E}">
        <p14:creationId xmlns:p14="http://schemas.microsoft.com/office/powerpoint/2010/main" val="2792088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评价对象搜索算法主要处理当前子句中观点词无对应的评价对象（例如，“真是美丽啊！”）或针对当前找到评价对象需要搜索其指代的更加明确的评价对象（例如，“他真是个好同志！”）的情况。由图</a:t>
            </a:r>
            <a:r>
              <a:rPr lang="en-US" altLang="zh-CN" sz="1200" kern="1200" dirty="0" smtClean="0">
                <a:solidFill>
                  <a:schemeClr val="tx1"/>
                </a:solidFill>
                <a:effectLst/>
                <a:latin typeface="+mn-lt"/>
                <a:ea typeface="+mn-ea"/>
                <a:cs typeface="+mn-cs"/>
              </a:rPr>
              <a:t>3-7</a:t>
            </a:r>
            <a:r>
              <a:rPr lang="zh-CN" altLang="zh-CN" sz="1200" kern="1200" dirty="0" smtClean="0">
                <a:solidFill>
                  <a:schemeClr val="tx1"/>
                </a:solidFill>
                <a:effectLst/>
                <a:latin typeface="+mn-lt"/>
                <a:ea typeface="+mn-ea"/>
                <a:cs typeface="+mn-cs"/>
              </a:rPr>
              <a:t>可以看出，添加评价对象搜索算法后，准确率、召回率和</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值都提升了约</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这说明，本文的评价对象搜索算法确实对提升系统识别的准确率和召回率有所帮助，但是提升能力却极为有限。这是因为对于子句中需要从上下文寻找评价对象的观点词而言，目前使用的评价对象搜索算法主要是基于就近原则以及子句评价对象一般在句首或主题中这样的假设，这种在句子结构上的设想很难保证找到的评价对象就一定是正确的，具有很大的不确定性。同时，即使添加了人名实体检测和搜索这样含有语义知识的方法，也只能保证评价对象搜索类别的确定性，依旧有可能出现误差（本文在预处理使用了非核心成分过滤就是为了减小这种误差）。</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41</a:t>
            </a:fld>
            <a:endParaRPr lang="zh-CN" altLang="en-US"/>
          </a:p>
        </p:txBody>
      </p:sp>
    </p:spTree>
    <p:extLst>
      <p:ext uri="{BB962C8B-B14F-4D97-AF65-F5344CB8AC3E}">
        <p14:creationId xmlns:p14="http://schemas.microsoft.com/office/powerpoint/2010/main" val="3483418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就整个评价对象搜索算法而言，人名实体检测对系统的准确率影响较大，这也说明它给评价对象搜索范围带来了一定的确定性。</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42</a:t>
            </a:fld>
            <a:endParaRPr lang="zh-CN" altLang="en-US"/>
          </a:p>
        </p:txBody>
      </p:sp>
    </p:spTree>
    <p:extLst>
      <p:ext uri="{BB962C8B-B14F-4D97-AF65-F5344CB8AC3E}">
        <p14:creationId xmlns:p14="http://schemas.microsoft.com/office/powerpoint/2010/main" val="9759060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进一步观察表中各个主题在有无人名实体检测的情况下宽松标准下的</a:t>
            </a:r>
            <a:r>
              <a:rPr lang="en-US" altLang="zh-CN" sz="1200" kern="1200" dirty="0" smtClean="0">
                <a:solidFill>
                  <a:schemeClr val="tx1"/>
                </a:solidFill>
                <a:effectLst/>
                <a:latin typeface="+mn-lt"/>
                <a:ea typeface="+mn-ea"/>
                <a:cs typeface="+mn-cs"/>
              </a:rPr>
              <a:t>F1</a:t>
            </a:r>
            <a:r>
              <a:rPr lang="zh-CN" altLang="zh-CN" sz="1200" kern="1200" dirty="0" smtClean="0">
                <a:solidFill>
                  <a:schemeClr val="tx1"/>
                </a:solidFill>
                <a:effectLst/>
                <a:latin typeface="+mn-lt"/>
                <a:ea typeface="+mn-ea"/>
                <a:cs typeface="+mn-cs"/>
              </a:rPr>
              <a:t>值可以发现，人名实体检测和搜索对主题是“查韦斯”的语料的性能提升最为显著，效果最好。同样是关于人物的语料，主题是“王语嫣”的语料性能提升却很小。经过对比可以发现，在“查韦斯”的语料中，句子基本以人名“查韦斯”为主，在进行人名实体搜索时，误差非常小；而在“王语嫣”的语料中，句子中含有的人名可能会有多个，这给人名实体搜索带来很大的误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说明，人名实体检测和搜索这样的方法对于含有大量人名的语料的情感分析确实有帮助，但是需要解决歧义问题，借助语义特征是一个方向。事实上，这种方法更像是领域相关的搜索方法，例如数码产品评价的情感要素抽取，对于很多文本语义特征，如“容量很大”、“跑得快”等，都会对应到一些专有的评价对象上，如“存储”、“</a:t>
            </a:r>
            <a:r>
              <a:rPr lang="en-US" altLang="zh-CN" sz="1200" kern="1200" dirty="0" smtClean="0">
                <a:solidFill>
                  <a:schemeClr val="tx1"/>
                </a:solidFill>
                <a:effectLst/>
                <a:latin typeface="+mn-lt"/>
                <a:ea typeface="+mn-ea"/>
                <a:cs typeface="+mn-cs"/>
              </a:rPr>
              <a:t>CPU</a:t>
            </a:r>
            <a:r>
              <a:rPr lang="zh-CN" altLang="zh-CN" sz="1200" kern="1200" dirty="0" smtClean="0">
                <a:solidFill>
                  <a:schemeClr val="tx1"/>
                </a:solidFill>
                <a:effectLst/>
                <a:latin typeface="+mn-lt"/>
                <a:ea typeface="+mn-ea"/>
                <a:cs typeface="+mn-cs"/>
              </a:rPr>
              <a:t>”等</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43</a:t>
            </a:fld>
            <a:endParaRPr lang="zh-CN" altLang="en-US"/>
          </a:p>
        </p:txBody>
      </p:sp>
    </p:spTree>
    <p:extLst>
      <p:ext uri="{BB962C8B-B14F-4D97-AF65-F5344CB8AC3E}">
        <p14:creationId xmlns:p14="http://schemas.microsoft.com/office/powerpoint/2010/main" val="2260831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54</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066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55</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60974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56</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4093802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57</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850372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58</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235903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49E2011-FCFE-4AAB-A1E1-DDE0501AE91A}" type="slidenum">
              <a:rPr lang="zh-CN" altLang="en-US" smtClean="0"/>
              <a:pPr/>
              <a:t>59</a:t>
            </a:fld>
            <a:endParaRPr lang="zh-CN" altLang="en-US"/>
          </a:p>
        </p:txBody>
      </p:sp>
      <p:sp>
        <p:nvSpPr>
          <p:cNvPr id="5" name="页脚占位符 4"/>
          <p:cNvSpPr>
            <a:spLocks noGrp="1"/>
          </p:cNvSpPr>
          <p:nvPr>
            <p:ph type="ftr" sz="quarter" idx="11"/>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Tree>
    <p:extLst>
      <p:ext uri="{BB962C8B-B14F-4D97-AF65-F5344CB8AC3E}">
        <p14:creationId xmlns:p14="http://schemas.microsoft.com/office/powerpoint/2010/main" val="349504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9</a:t>
            </a:fld>
            <a:endParaRPr lang="zh-CN" altLang="en-US"/>
          </a:p>
        </p:txBody>
      </p:sp>
    </p:spTree>
    <p:extLst>
      <p:ext uri="{BB962C8B-B14F-4D97-AF65-F5344CB8AC3E}">
        <p14:creationId xmlns:p14="http://schemas.microsoft.com/office/powerpoint/2010/main" val="291780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“依存”指的是句子中词与词之间支配和被支配的关系，用这种关系描述语言结构的语法称为依存语法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利用依存语法进行句法分析，称之为依存句法分析，又称依赖分析，其目标是找出句子中所有词之间的依赖关系。</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10</a:t>
            </a:fld>
            <a:endParaRPr lang="zh-CN" altLang="en-US"/>
          </a:p>
        </p:txBody>
      </p:sp>
    </p:spTree>
    <p:extLst>
      <p:ext uri="{BB962C8B-B14F-4D97-AF65-F5344CB8AC3E}">
        <p14:creationId xmlns:p14="http://schemas.microsoft.com/office/powerpoint/2010/main" val="4209174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𝑥</m:t>
                    </m:r>
                  </m:oMath>
                </a14:m>
                <a:r>
                  <a:rPr lang="zh-CN" altLang="zh-CN" sz="1200" kern="1200" dirty="0">
                    <a:solidFill>
                      <a:schemeClr val="tx1"/>
                    </a:solidFill>
                    <a:effectLst/>
                    <a:latin typeface="+mn-lt"/>
                    <a:ea typeface="+mn-ea"/>
                    <a:cs typeface="+mn-cs"/>
                  </a:rPr>
                  <a:t>表示句子，</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𝑦</m:t>
                    </m:r>
                  </m:oMath>
                </a14:m>
                <a:r>
                  <a:rPr lang="zh-CN" altLang="zh-CN" sz="1200" kern="1200" dirty="0">
                    <a:solidFill>
                      <a:schemeClr val="tx1"/>
                    </a:solidFill>
                    <a:effectLst/>
                    <a:latin typeface="+mn-lt"/>
                    <a:ea typeface="+mn-ea"/>
                    <a:cs typeface="+mn-cs"/>
                  </a:rPr>
                  <a:t>表示分析结果，</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𝜃</m:t>
                    </m:r>
                  </m:oMath>
                </a14:m>
                <a:r>
                  <a:rPr lang="zh-CN" altLang="zh-CN" sz="1200" kern="1200" dirty="0">
                    <a:solidFill>
                      <a:schemeClr val="tx1"/>
                    </a:solidFill>
                    <a:effectLst/>
                    <a:latin typeface="+mn-lt"/>
                    <a:ea typeface="+mn-ea"/>
                    <a:cs typeface="+mn-cs"/>
                  </a:rPr>
                  <a:t>表示模型参数，</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𝑆𝑐𝑜𝑟𝑒</m:t>
                    </m:r>
                    <m:d>
                      <m:dPr>
                        <m:ctrlPr>
                          <a:rPr lang="zh-CN" altLang="zh-CN" sz="1200" i="1" kern="1200">
                            <a:solidFill>
                              <a:schemeClr val="tx1"/>
                            </a:solidFill>
                            <a:effectLst/>
                            <a:latin typeface="Cambria Math" panose="02040503050406030204" pitchFamily="18" charset="0"/>
                            <a:ea typeface="+mn-ea"/>
                            <a:cs typeface="+mn-cs"/>
                          </a:rPr>
                        </m:ctrlPr>
                      </m:dPr>
                      <m:e>
                        <m:r>
                          <a:rPr lang="en-US" altLang="zh-CN" sz="1200" i="1" kern="1200">
                            <a:solidFill>
                              <a:schemeClr val="tx1"/>
                            </a:solidFill>
                            <a:effectLst/>
                            <a:latin typeface="Cambria Math" panose="02040503050406030204" pitchFamily="18" charset="0"/>
                            <a:ea typeface="+mn-ea"/>
                            <a:cs typeface="+mn-cs"/>
                          </a:rPr>
                          <m:t>𝑥</m:t>
                        </m:r>
                        <m:r>
                          <a:rPr lang="en-US" altLang="zh-CN" sz="1200" i="1" kern="1200">
                            <a:solidFill>
                              <a:schemeClr val="tx1"/>
                            </a:solidFill>
                            <a:effectLst/>
                            <a:latin typeface="Cambria Math" panose="02040503050406030204" pitchFamily="18" charset="0"/>
                            <a:ea typeface="+mn-ea"/>
                            <a:cs typeface="+mn-cs"/>
                          </a:rPr>
                          <m:t>, </m:t>
                        </m:r>
                        <m:r>
                          <m:rPr>
                            <m:sty m:val="p"/>
                          </m:rPr>
                          <a:rPr lang="en-US" altLang="zh-CN" sz="1200" kern="1200">
                            <a:solidFill>
                              <a:schemeClr val="tx1"/>
                            </a:solidFill>
                            <a:effectLst/>
                            <a:latin typeface="Cambria Math" panose="02040503050406030204" pitchFamily="18" charset="0"/>
                            <a:ea typeface="+mn-ea"/>
                            <a:cs typeface="+mn-cs"/>
                          </a:rPr>
                          <m:t>y</m:t>
                        </m:r>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𝜃</m:t>
                        </m:r>
                      </m:e>
                    </m:d>
                  </m:oMath>
                </a14:m>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14:m>
                  <m:oMath xmlns:m="http://schemas.openxmlformats.org/officeDocument/2006/math">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𝑥</m:t>
                            </m:r>
                          </m:e>
                          <m:sub>
                            <m:r>
                              <a:rPr lang="en-US" altLang="zh-CN" sz="1200" i="1" kern="1200">
                                <a:solidFill>
                                  <a:schemeClr val="tx1"/>
                                </a:solidFill>
                                <a:effectLst/>
                                <a:latin typeface="Cambria Math" panose="02040503050406030204" pitchFamily="18" charset="0"/>
                                <a:ea typeface="+mn-ea"/>
                                <a:cs typeface="+mn-cs"/>
                              </a:rPr>
                              <m:t>𝑖</m:t>
                            </m:r>
                          </m:sub>
                        </m:sSub>
                        <m:r>
                          <a:rPr lang="en-US" altLang="zh-CN" sz="1200" i="1"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𝑦</m:t>
                            </m:r>
                          </m:e>
                          <m:sub>
                            <m:r>
                              <a:rPr lang="en-US" altLang="zh-CN" sz="1200" i="1" kern="1200">
                                <a:solidFill>
                                  <a:schemeClr val="tx1"/>
                                </a:solidFill>
                                <a:effectLst/>
                                <a:latin typeface="Cambria Math" panose="02040503050406030204" pitchFamily="18" charset="0"/>
                                <a:ea typeface="+mn-ea"/>
                                <a:cs typeface="+mn-cs"/>
                              </a:rPr>
                              <m:t>𝑖</m:t>
                            </m:r>
                          </m:sub>
                        </m:sSub>
                      </m:e>
                    </m:d>
                  </m:oMath>
                </a14:m>
                <a:r>
                  <a:rPr lang="zh-CN" altLang="zh-CN" sz="1200" kern="1200" dirty="0">
                    <a:solidFill>
                      <a:schemeClr val="tx1"/>
                    </a:solidFill>
                    <a:effectLst/>
                    <a:latin typeface="+mn-lt"/>
                    <a:ea typeface="+mn-ea"/>
                    <a:cs typeface="+mn-cs"/>
                  </a:rPr>
                  <a:t>为训练实例，</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𝑁</m:t>
                    </m:r>
                  </m:oMath>
                </a14:m>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smtClean="0">
                    <a:solidFill>
                      <a:schemeClr val="tx1"/>
                    </a:solidFill>
                    <a:effectLst/>
                    <a:latin typeface="+mn-lt"/>
                    <a:ea typeface="+mn-ea"/>
                    <a:cs typeface="+mn-cs"/>
                  </a:rPr>
                  <a:t>𝑥</a:t>
                </a:r>
                <a:r>
                  <a:rPr lang="zh-CN" altLang="zh-CN" sz="1200" kern="1200" dirty="0">
                    <a:solidFill>
                      <a:schemeClr val="tx1"/>
                    </a:solidFill>
                    <a:effectLst/>
                    <a:latin typeface="+mn-lt"/>
                    <a:ea typeface="+mn-ea"/>
                    <a:cs typeface="+mn-cs"/>
                  </a:rPr>
                  <a:t>表示句子，</a:t>
                </a:r>
                <a:r>
                  <a:rPr lang="en-US" altLang="zh-CN" sz="1200" i="0" kern="1200">
                    <a:solidFill>
                      <a:schemeClr val="tx1"/>
                    </a:solidFill>
                    <a:effectLst/>
                    <a:latin typeface="+mn-lt"/>
                    <a:ea typeface="+mn-ea"/>
                    <a:cs typeface="+mn-cs"/>
                  </a:rPr>
                  <a:t>𝑦</a:t>
                </a:r>
                <a:r>
                  <a:rPr lang="zh-CN" altLang="zh-CN" sz="1200" kern="1200" dirty="0">
                    <a:solidFill>
                      <a:schemeClr val="tx1"/>
                    </a:solidFill>
                    <a:effectLst/>
                    <a:latin typeface="+mn-lt"/>
                    <a:ea typeface="+mn-ea"/>
                    <a:cs typeface="+mn-cs"/>
                  </a:rPr>
                  <a:t>表示分析结果，</a:t>
                </a:r>
                <a:r>
                  <a:rPr lang="en-US" altLang="zh-CN" sz="1200" i="0" kern="1200">
                    <a:solidFill>
                      <a:schemeClr val="tx1"/>
                    </a:solidFill>
                    <a:effectLst/>
                    <a:latin typeface="+mn-lt"/>
                    <a:ea typeface="+mn-ea"/>
                    <a:cs typeface="+mn-cs"/>
                  </a:rPr>
                  <a:t>𝜃</a:t>
                </a:r>
                <a:r>
                  <a:rPr lang="zh-CN" altLang="zh-CN" sz="1200" kern="1200" dirty="0">
                    <a:solidFill>
                      <a:schemeClr val="tx1"/>
                    </a:solidFill>
                    <a:effectLst/>
                    <a:latin typeface="+mn-lt"/>
                    <a:ea typeface="+mn-ea"/>
                    <a:cs typeface="+mn-cs"/>
                  </a:rPr>
                  <a:t>表示模型参数，</a:t>
                </a:r>
                <a:r>
                  <a:rPr lang="en-US" altLang="zh-CN" sz="1200" i="0" kern="1200">
                    <a:solidFill>
                      <a:schemeClr val="tx1"/>
                    </a:solidFill>
                    <a:effectLst/>
                    <a:latin typeface="+mn-lt"/>
                    <a:ea typeface="+mn-ea"/>
                    <a:cs typeface="+mn-cs"/>
                  </a:rPr>
                  <a:t>𝑆𝑐𝑜𝑟𝑒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 y;𝜃)</a:t>
                </a:r>
                <a:r>
                  <a:rPr lang="zh-CN" altLang="zh-CN" sz="1200" kern="1200" dirty="0">
                    <a:solidFill>
                      <a:schemeClr val="tx1"/>
                    </a:solidFill>
                    <a:effectLst/>
                    <a:latin typeface="+mn-lt"/>
                    <a:ea typeface="+mn-ea"/>
                    <a:cs typeface="+mn-cs"/>
                  </a:rPr>
                  <a:t>表示联合概率模型，式</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𝑥</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𝑦</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𝑖 )</a:t>
                </a:r>
                <a:r>
                  <a:rPr lang="zh-CN" altLang="zh-CN" sz="1200" kern="1200" dirty="0">
                    <a:solidFill>
                      <a:schemeClr val="tx1"/>
                    </a:solidFill>
                    <a:effectLst/>
                    <a:latin typeface="+mn-lt"/>
                    <a:ea typeface="+mn-ea"/>
                    <a:cs typeface="+mn-cs"/>
                  </a:rPr>
                  <a:t>为训练实例，</a:t>
                </a:r>
                <a:r>
                  <a:rPr lang="en-US" altLang="zh-CN" sz="1200" i="0" kern="1200">
                    <a:solidFill>
                      <a:schemeClr val="tx1"/>
                    </a:solidFill>
                    <a:effectLst/>
                    <a:latin typeface="+mn-lt"/>
                    <a:ea typeface="+mn-ea"/>
                    <a:cs typeface="+mn-cs"/>
                  </a:rPr>
                  <a:t>𝑁</a:t>
                </a:r>
                <a:r>
                  <a:rPr lang="zh-CN" altLang="zh-CN" sz="1200" kern="1200" dirty="0">
                    <a:solidFill>
                      <a:schemeClr val="tx1"/>
                    </a:solidFill>
                    <a:effectLst/>
                    <a:latin typeface="+mn-lt"/>
                    <a:ea typeface="+mn-ea"/>
                    <a:cs typeface="+mn-cs"/>
                  </a:rPr>
                  <a:t>为实例个数。</a:t>
                </a:r>
                <a:r>
                  <a:rPr lang="en-US" altLang="zh-CN" sz="1200" kern="1200" dirty="0">
                    <a:solidFill>
                      <a:schemeClr val="tx1"/>
                    </a:solidFill>
                    <a:effectLst/>
                    <a:latin typeface="+mn-lt"/>
                    <a:ea typeface="+mn-ea"/>
                    <a:cs typeface="+mn-cs"/>
                  </a:rPr>
                  <a:t>Eisner</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1996</a:t>
                </a:r>
                <a:r>
                  <a:rPr lang="zh-CN" altLang="zh-CN" sz="1200" kern="1200" dirty="0">
                    <a:solidFill>
                      <a:schemeClr val="tx1"/>
                    </a:solidFill>
                    <a:effectLst/>
                    <a:latin typeface="+mn-lt"/>
                    <a:ea typeface="+mn-ea"/>
                    <a:cs typeface="+mn-cs"/>
                  </a:rPr>
                  <a:t>年提出了基于双词汇语法的生成式依存分析方法</a:t>
                </a:r>
                <a:r>
                  <a:rPr lang="en-US" altLang="zh-CN" sz="1200" kern="1200" baseline="30000" dirty="0">
                    <a:solidFill>
                      <a:schemeClr val="tx1"/>
                    </a:solidFill>
                    <a:effectLst/>
                    <a:latin typeface="+mn-lt"/>
                    <a:ea typeface="+mn-ea"/>
                    <a:cs typeface="+mn-cs"/>
                  </a:rPr>
                  <a:t>[69][70]</a:t>
                </a:r>
                <a:r>
                  <a:rPr lang="zh-CN" altLang="zh-CN" sz="1200" kern="1200" dirty="0">
                    <a:solidFill>
                      <a:schemeClr val="tx1"/>
                    </a:solidFill>
                    <a:effectLst/>
                    <a:latin typeface="+mn-lt"/>
                    <a:ea typeface="+mn-ea"/>
                    <a:cs typeface="+mn-cs"/>
                  </a:rPr>
                  <a:t>，该方法为词间的依赖关系引入概率，同时给出了三个概率</a:t>
                </a:r>
                <a:r>
                  <a:rPr lang="zh-CN" altLang="zh-CN" sz="1200" kern="1200" dirty="0" smtClean="0">
                    <a:solidFill>
                      <a:schemeClr val="tx1"/>
                    </a:solidFill>
                    <a:effectLst/>
                    <a:latin typeface="+mn-lt"/>
                    <a:ea typeface="+mn-ea"/>
                    <a:cs typeface="+mn-cs"/>
                  </a:rPr>
                  <a:t>模型</a:t>
                </a:r>
                <a:r>
                  <a:rPr lang="zh-CN" altLang="en-US" sz="1200" kern="1200" dirty="0" smtClean="0">
                    <a:solidFill>
                      <a:schemeClr val="tx1"/>
                    </a:solidFill>
                    <a:effectLst/>
                    <a:latin typeface="+mn-lt"/>
                    <a:ea typeface="+mn-ea"/>
                    <a:cs typeface="+mn-cs"/>
                  </a:rPr>
                  <a:t>。</a:t>
                </a:r>
                <a:endParaRPr lang="zh-CN" altLang="en-US" dirty="0"/>
              </a:p>
            </p:txBody>
          </p:sp>
        </mc:Fallback>
      </mc:AlternateContent>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12</a:t>
            </a:fld>
            <a:endParaRPr lang="zh-CN" altLang="en-US"/>
          </a:p>
        </p:txBody>
      </p:sp>
    </p:spTree>
    <p:extLst>
      <p:ext uri="{BB962C8B-B14F-4D97-AF65-F5344CB8AC3E}">
        <p14:creationId xmlns:p14="http://schemas.microsoft.com/office/powerpoint/2010/main" val="3147375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生成式和判别式的分析方法都是用动态规划算法在全句范围内进行搜索，得到的结果也是全局最优的，但是算法的高复杂度限制了其实际使用。</a:t>
            </a:r>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13</a:t>
            </a:fld>
            <a:endParaRPr lang="zh-CN" altLang="en-US"/>
          </a:p>
        </p:txBody>
      </p:sp>
    </p:spTree>
    <p:extLst>
      <p:ext uri="{BB962C8B-B14F-4D97-AF65-F5344CB8AC3E}">
        <p14:creationId xmlns:p14="http://schemas.microsoft.com/office/powerpoint/2010/main" val="839543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又称为基于转换的方法。无论是分析模型训练还是决策过程都</a:t>
            </a:r>
            <a:r>
              <a:rPr lang="zh-CN" altLang="zh-CN" sz="1200" kern="1200" dirty="0" smtClean="0">
                <a:solidFill>
                  <a:schemeClr val="tx1"/>
                </a:solidFill>
                <a:effectLst/>
                <a:latin typeface="+mn-lt"/>
                <a:ea typeface="+mn-ea"/>
                <a:cs typeface="+mn-cs"/>
              </a:rPr>
              <a:t>是局部最优的，</a:t>
            </a:r>
            <a:r>
              <a:rPr lang="zh-CN" altLang="en-US" sz="1200" kern="1200" dirty="0" smtClean="0">
                <a:solidFill>
                  <a:schemeClr val="tx1"/>
                </a:solidFill>
                <a:effectLst/>
                <a:latin typeface="+mn-lt"/>
                <a:ea typeface="+mn-ea"/>
                <a:cs typeface="+mn-cs"/>
              </a:rPr>
              <a:t>采用局部最优近似全局最优的贪婪算法，因此其</a:t>
            </a:r>
            <a:r>
              <a:rPr lang="zh-CN" altLang="zh-CN" sz="1200" kern="1200" dirty="0" smtClean="0">
                <a:solidFill>
                  <a:schemeClr val="tx1"/>
                </a:solidFill>
                <a:effectLst/>
                <a:latin typeface="+mn-lt"/>
                <a:ea typeface="+mn-ea"/>
                <a:cs typeface="+mn-cs"/>
              </a:rPr>
              <a:t>最大的问题就是错误传递，使得其</a:t>
            </a:r>
            <a:r>
              <a:rPr lang="zh-CN" altLang="en-US" sz="1200" kern="1200" dirty="0" smtClean="0">
                <a:solidFill>
                  <a:schemeClr val="tx1"/>
                </a:solidFill>
                <a:effectLst/>
                <a:latin typeface="+mn-lt"/>
                <a:ea typeface="+mn-ea"/>
                <a:cs typeface="+mn-cs"/>
              </a:rPr>
              <a:t>依存</a:t>
            </a:r>
            <a:r>
              <a:rPr lang="zh-CN" altLang="zh-CN" sz="1200" kern="1200" dirty="0" smtClean="0">
                <a:solidFill>
                  <a:schemeClr val="tx1"/>
                </a:solidFill>
                <a:effectLst/>
                <a:latin typeface="+mn-lt"/>
                <a:ea typeface="+mn-ea"/>
                <a:cs typeface="+mn-cs"/>
              </a:rPr>
              <a:t>准确率</a:t>
            </a:r>
            <a:r>
              <a:rPr lang="zh-CN" altLang="en-US" sz="1200" kern="1200" dirty="0" smtClean="0">
                <a:solidFill>
                  <a:schemeClr val="tx1"/>
                </a:solidFill>
                <a:effectLst/>
                <a:latin typeface="+mn-lt"/>
                <a:ea typeface="+mn-ea"/>
                <a:cs typeface="+mn-cs"/>
              </a:rPr>
              <a:t>与</a:t>
            </a:r>
            <a:r>
              <a:rPr lang="zh-CN" altLang="zh-CN" sz="1200" kern="1200" dirty="0" smtClean="0">
                <a:solidFill>
                  <a:schemeClr val="tx1"/>
                </a:solidFill>
                <a:effectLst/>
                <a:latin typeface="+mn-lt"/>
                <a:ea typeface="+mn-ea"/>
                <a:cs typeface="+mn-cs"/>
              </a:rPr>
              <a:t>生成式</a:t>
            </a:r>
            <a:r>
              <a:rPr lang="zh-CN" altLang="en-US" sz="1200" kern="1200" dirty="0" smtClean="0">
                <a:solidFill>
                  <a:schemeClr val="tx1"/>
                </a:solidFill>
                <a:effectLst/>
                <a:latin typeface="+mn-lt"/>
                <a:ea typeface="+mn-ea"/>
                <a:cs typeface="+mn-cs"/>
              </a:rPr>
              <a:t>和判别式</a:t>
            </a:r>
            <a:r>
              <a:rPr lang="zh-CN" altLang="zh-CN" sz="1200" kern="1200" dirty="0" smtClean="0">
                <a:solidFill>
                  <a:schemeClr val="tx1"/>
                </a:solidFill>
                <a:effectLst/>
                <a:latin typeface="+mn-lt"/>
                <a:ea typeface="+mn-ea"/>
                <a:cs typeface="+mn-cs"/>
              </a:rPr>
              <a:t>方法相比并无优势，但是它的时间复杂度是线性的，</a:t>
            </a:r>
            <a:r>
              <a:rPr lang="zh-CN" altLang="en-US" sz="1200" kern="1200" dirty="0" smtClean="0">
                <a:solidFill>
                  <a:schemeClr val="tx1"/>
                </a:solidFill>
                <a:effectLst/>
                <a:latin typeface="+mn-lt"/>
                <a:ea typeface="+mn-ea"/>
                <a:cs typeface="+mn-cs"/>
              </a:rPr>
              <a:t>另一个优点是可以融入丰富的特征，当前动作决策可以使用所有已建立的句法结构信息</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本文使用的</a:t>
            </a:r>
            <a:r>
              <a:rPr lang="en-US" altLang="zh-CN" sz="1200" kern="1200" dirty="0" smtClean="0">
                <a:solidFill>
                  <a:schemeClr val="tx1"/>
                </a:solidFill>
                <a:effectLst/>
                <a:latin typeface="+mn-lt"/>
                <a:ea typeface="+mn-ea"/>
                <a:cs typeface="+mn-cs"/>
              </a:rPr>
              <a:t>LTP</a:t>
            </a:r>
            <a:r>
              <a:rPr lang="en-US" altLang="zh-CN" sz="1200" kern="1200" baseline="300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依存句法分析器就是基于</a:t>
            </a:r>
            <a:r>
              <a:rPr lang="zh-CN" altLang="en-US" sz="1200" kern="1200" dirty="0" smtClean="0">
                <a:solidFill>
                  <a:schemeClr val="tx1"/>
                </a:solidFill>
                <a:effectLst/>
                <a:latin typeface="+mn-lt"/>
                <a:ea typeface="+mn-ea"/>
                <a:cs typeface="+mn-cs"/>
              </a:rPr>
              <a:t>转换</a:t>
            </a:r>
            <a:r>
              <a:rPr lang="zh-CN" altLang="zh-CN" sz="1200" kern="1200" dirty="0" smtClean="0">
                <a:solidFill>
                  <a:schemeClr val="tx1"/>
                </a:solidFill>
                <a:effectLst/>
                <a:latin typeface="+mn-lt"/>
                <a:ea typeface="+mn-ea"/>
                <a:cs typeface="+mn-cs"/>
              </a:rPr>
              <a:t>的分析模型，其主要算法依据神经网络依存句法分析算法</a:t>
            </a:r>
            <a:r>
              <a:rPr lang="en-US" altLang="zh-CN" sz="1200" kern="1200" baseline="30000" dirty="0" smtClean="0">
                <a:solidFill>
                  <a:schemeClr val="tx1"/>
                </a:solidFill>
                <a:effectLst/>
                <a:latin typeface="+mn-lt"/>
                <a:ea typeface="+mn-ea"/>
                <a:cs typeface="+mn-cs"/>
              </a:rPr>
              <a:t>[75]</a:t>
            </a:r>
            <a:r>
              <a:rPr lang="zh-CN" altLang="zh-CN" sz="1200" kern="1200" dirty="0" smtClean="0">
                <a:solidFill>
                  <a:schemeClr val="tx1"/>
                </a:solidFill>
                <a:effectLst/>
                <a:latin typeface="+mn-lt"/>
                <a:ea typeface="+mn-ea"/>
                <a:cs typeface="+mn-cs"/>
              </a:rPr>
              <a:t>，同时加入丰富的全局特征和聚类特征。</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14</a:t>
            </a:fld>
            <a:endParaRPr lang="zh-CN" altLang="en-US"/>
          </a:p>
        </p:txBody>
      </p:sp>
    </p:spTree>
    <p:extLst>
      <p:ext uri="{BB962C8B-B14F-4D97-AF65-F5344CB8AC3E}">
        <p14:creationId xmlns:p14="http://schemas.microsoft.com/office/powerpoint/2010/main" val="302714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LTP</a:t>
            </a:r>
            <a:r>
              <a:rPr lang="zh-CN" altLang="en-US" dirty="0" smtClean="0"/>
              <a:t>以前使用的是基于图的模型，现在改为基于转换的方法，算法依据神经网络依存分析算法，目前使用神经网络进行依存句法分析的最好方法。</a:t>
            </a:r>
            <a:r>
              <a:rPr lang="en-US" altLang="zh-CN" dirty="0" smtClean="0"/>
              <a:t>2014</a:t>
            </a:r>
            <a:r>
              <a:rPr lang="zh-CN" altLang="en-US" dirty="0" smtClean="0"/>
              <a:t>，</a:t>
            </a:r>
            <a:r>
              <a:rPr lang="en-US" altLang="zh-CN" dirty="0" err="1" smtClean="0"/>
              <a:t>Danqi</a:t>
            </a:r>
            <a:r>
              <a:rPr lang="en-US" altLang="zh-CN" baseline="0" dirty="0" smtClean="0"/>
              <a:t> Chen, </a:t>
            </a:r>
            <a:r>
              <a:rPr lang="en-US" altLang="zh-CN" baseline="0" dirty="0" err="1" smtClean="0"/>
              <a:t>starnford</a:t>
            </a:r>
            <a:r>
              <a:rPr lang="en-US" altLang="zh-CN" baseline="0" dirty="0" smtClean="0"/>
              <a:t> university.</a:t>
            </a:r>
          </a:p>
          <a:p>
            <a:r>
              <a:rPr lang="en-US" altLang="zh-CN" baseline="0" dirty="0" err="1" smtClean="0"/>
              <a:t>TurboParser</a:t>
            </a:r>
            <a:r>
              <a:rPr lang="en-US" altLang="zh-CN" baseline="0" dirty="0" smtClean="0"/>
              <a:t>, 93.1UAS, 31sen/s</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r>
              <a:rPr lang="en-US" altLang="zh-CN" smtClean="0"/>
              <a:t>2016</a:t>
            </a:r>
            <a:r>
              <a:rPr lang="zh-CN" altLang="en-US" smtClean="0"/>
              <a:t>年</a:t>
            </a:r>
            <a:r>
              <a:rPr lang="en-US" altLang="zh-CN" smtClean="0"/>
              <a:t>5</a:t>
            </a:r>
            <a:r>
              <a:rPr lang="zh-CN" altLang="en-US" smtClean="0"/>
              <a:t>月</a:t>
            </a:r>
            <a:r>
              <a:rPr lang="en-US" altLang="zh-CN" smtClean="0"/>
              <a:t>26</a:t>
            </a:r>
            <a:r>
              <a:rPr lang="zh-CN" altLang="en-US" smtClean="0"/>
              <a:t>日</a:t>
            </a:r>
            <a:endParaRPr lang="zh-CN" altLang="en-US"/>
          </a:p>
        </p:txBody>
      </p:sp>
      <p:sp>
        <p:nvSpPr>
          <p:cNvPr id="5" name="灯片编号占位符 4"/>
          <p:cNvSpPr>
            <a:spLocks noGrp="1"/>
          </p:cNvSpPr>
          <p:nvPr>
            <p:ph type="sldNum" sz="quarter" idx="11"/>
          </p:nvPr>
        </p:nvSpPr>
        <p:spPr/>
        <p:txBody>
          <a:bodyPr/>
          <a:lstStyle/>
          <a:p>
            <a:fld id="{349E2011-FCFE-4AAB-A1E1-DDE0501AE91A}" type="slidenum">
              <a:rPr lang="zh-CN" altLang="en-US" smtClean="0"/>
              <a:pPr/>
              <a:t>15</a:t>
            </a:fld>
            <a:endParaRPr lang="zh-CN" altLang="en-US"/>
          </a:p>
        </p:txBody>
      </p:sp>
    </p:spTree>
    <p:extLst>
      <p:ext uri="{BB962C8B-B14F-4D97-AF65-F5344CB8AC3E}">
        <p14:creationId xmlns:p14="http://schemas.microsoft.com/office/powerpoint/2010/main" val="3459345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928662" y="1285860"/>
            <a:ext cx="6715172" cy="1828800"/>
          </a:xfrm>
        </p:spPr>
        <p:txBody>
          <a:bodyPr anchor="b"/>
          <a:lstStyle>
            <a:lvl1pPr>
              <a:defRPr cap="none" baseline="0"/>
            </a:lvl1pPr>
          </a:lstStyle>
          <a:p>
            <a:r>
              <a:rPr kumimoji="0" lang="zh-CN" altLang="en-US" dirty="0" smtClean="0"/>
              <a:t>单击此处编辑母版标题样式</a:t>
            </a:r>
            <a:endParaRPr kumimoji="0" lang="en-US" dirty="0"/>
          </a:p>
        </p:txBody>
      </p:sp>
      <p:sp>
        <p:nvSpPr>
          <p:cNvPr id="14" name="副标题 8"/>
          <p:cNvSpPr>
            <a:spLocks noGrp="1"/>
          </p:cNvSpPr>
          <p:nvPr>
            <p:ph type="subTitle" idx="1"/>
          </p:nvPr>
        </p:nvSpPr>
        <p:spPr>
          <a:xfrm>
            <a:off x="928662" y="3429000"/>
            <a:ext cx="6705600" cy="685800"/>
          </a:xfrm>
        </p:spPr>
        <p:txBody>
          <a:bodyPr anchor="ctr">
            <a:normAutofit/>
          </a:bodyPr>
          <a:lstStyle>
            <a:lvl1pPr marL="0" indent="0" algn="l">
              <a:buNone/>
              <a:defRPr sz="2600" b="1">
                <a:solidFill>
                  <a:schemeClr val="accent2"/>
                </a:solidFill>
                <a:latin typeface="+mj-ea"/>
                <a:ea typeface="+mj-ea"/>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16" name="文本占位符 15"/>
          <p:cNvSpPr>
            <a:spLocks noGrp="1"/>
          </p:cNvSpPr>
          <p:nvPr>
            <p:ph type="body" sz="quarter" idx="13"/>
          </p:nvPr>
        </p:nvSpPr>
        <p:spPr>
          <a:xfrm>
            <a:off x="928688" y="4357688"/>
            <a:ext cx="6715125" cy="78581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25"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4"/>
          </p:nvPr>
        </p:nvSpPr>
        <p:spPr/>
        <p:txBody>
          <a:bodyPr/>
          <a:lstStyle/>
          <a:p>
            <a:fld id="{0C913308-F349-4B6D-A68A-DD1791B4A57B}"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096000" y="6248400"/>
            <a:ext cx="2667000" cy="365125"/>
          </a:xfrm>
          <a:prstGeom prst="rect">
            <a:avLst/>
          </a:prstGeom>
        </p:spPr>
        <p:txBody>
          <a:bodyPr/>
          <a:lstStyle/>
          <a:p>
            <a:fld id="{2290D67C-1D94-40EA-B8E7-2529600EF8E5}" type="datetime1">
              <a:rPr lang="zh-CN" altLang="en-US" smtClean="0"/>
              <a:t>2016/5/25</a:t>
            </a:fld>
            <a:endParaRPr lang="zh-CN" altLang="en-US"/>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09600"/>
            <a:ext cx="2057400" cy="55165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609600"/>
            <a:ext cx="5562600" cy="551656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6553200" y="6248402"/>
            <a:ext cx="2209800" cy="365125"/>
          </a:xfrm>
          <a:prstGeom prst="rect">
            <a:avLst/>
          </a:prstGeom>
        </p:spPr>
        <p:txBody>
          <a:bodyPr/>
          <a:lstStyle/>
          <a:p>
            <a:fld id="{9A04A881-F31B-407D-97E8-FDD4F62C29C5}" type="datetime1">
              <a:rPr lang="zh-CN" altLang="en-US" smtClean="0"/>
              <a:t>2016/5/25</a:t>
            </a:fld>
            <a:endParaRPr lang="zh-CN" altLang="en-US"/>
          </a:p>
        </p:txBody>
      </p:sp>
      <p:sp>
        <p:nvSpPr>
          <p:cNvPr id="5" name="页脚占位符 4"/>
          <p:cNvSpPr>
            <a:spLocks noGrp="1"/>
          </p:cNvSpPr>
          <p:nvPr>
            <p:ph type="ftr" sz="quarter" idx="11"/>
          </p:nvPr>
        </p:nvSpPr>
        <p:spPr>
          <a:xfrm>
            <a:off x="457201" y="6248207"/>
            <a:ext cx="5573483" cy="365125"/>
          </a:xfrm>
        </p:spPr>
        <p:txBody>
          <a:bodyPr/>
          <a:lstStyle/>
          <a:p>
            <a:r>
              <a:rPr lang="zh-CN" altLang="en-US" smtClean="0"/>
              <a:t>东南大学计算机科学与工程学院</a:t>
            </a:r>
            <a:endParaRPr lang="zh-CN" altLang="en-US"/>
          </a:p>
        </p:txBody>
      </p:sp>
      <p:sp>
        <p:nvSpPr>
          <p:cNvPr id="7" name="矩形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矩形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灯片编号占位符 5"/>
          <p:cNvSpPr>
            <a:spLocks noGrp="1"/>
          </p:cNvSpPr>
          <p:nvPr>
            <p:ph type="sldNum" sz="quarter" idx="12"/>
          </p:nvPr>
        </p:nvSpPr>
        <p:spPr>
          <a:xfrm rot="5400000">
            <a:off x="5989638" y="144462"/>
            <a:ext cx="533400" cy="244476"/>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a:xfrm>
            <a:off x="8715404" y="6500834"/>
            <a:ext cx="428596" cy="244476"/>
          </a:xfrm>
        </p:spPr>
        <p:txBody>
          <a:bodyPr/>
          <a:lstStyle/>
          <a:p>
            <a:fld id="{0C913308-F349-4B6D-A68A-DD1791B4A57B}" type="slidenum">
              <a:rPr lang="zh-CN" altLang="en-US" smtClean="0"/>
              <a:pPr/>
              <a:t>‹#›</a:t>
            </a:fld>
            <a:endParaRPr lang="zh-CN" altLang="en-US" dirty="0"/>
          </a:p>
        </p:txBody>
      </p:sp>
      <p:sp>
        <p:nvSpPr>
          <p:cNvPr id="7" name="内容占位符 6"/>
          <p:cNvSpPr>
            <a:spLocks noGrp="1"/>
          </p:cNvSpPr>
          <p:nvPr>
            <p:ph sz="quarter" idx="14"/>
          </p:nvPr>
        </p:nvSpPr>
        <p:spPr>
          <a:xfrm>
            <a:off x="357188" y="2500313"/>
            <a:ext cx="2571738" cy="235743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文本占位符 8"/>
          <p:cNvSpPr>
            <a:spLocks noGrp="1"/>
          </p:cNvSpPr>
          <p:nvPr>
            <p:ph type="body" sz="quarter" idx="15"/>
          </p:nvPr>
        </p:nvSpPr>
        <p:spPr>
          <a:xfrm>
            <a:off x="3357554" y="1785938"/>
            <a:ext cx="5000634" cy="4286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文本占位符 11"/>
          <p:cNvSpPr>
            <a:spLocks noGrp="1"/>
          </p:cNvSpPr>
          <p:nvPr>
            <p:ph type="body" sz="quarter" idx="16"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lstStyle/>
          <a:p>
            <a:fld id="{0C913308-F349-4B6D-A68A-DD1791B4A57B}" type="slidenum">
              <a:rPr lang="zh-CN" altLang="en-US" smtClean="0"/>
              <a:pPr/>
              <a:t>‹#›</a:t>
            </a:fld>
            <a:endParaRPr lang="zh-CN" altLang="en-US" dirty="0"/>
          </a:p>
        </p:txBody>
      </p:sp>
      <p:sp>
        <p:nvSpPr>
          <p:cNvPr id="6" name="内容占位符 6"/>
          <p:cNvSpPr>
            <a:spLocks noGrp="1"/>
          </p:cNvSpPr>
          <p:nvPr>
            <p:ph sz="quarter" idx="14"/>
          </p:nvPr>
        </p:nvSpPr>
        <p:spPr>
          <a:xfrm>
            <a:off x="35715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文本占位符 8"/>
          <p:cNvSpPr>
            <a:spLocks noGrp="1"/>
          </p:cNvSpPr>
          <p:nvPr>
            <p:ph type="body" sz="quarter" idx="15"/>
          </p:nvPr>
        </p:nvSpPr>
        <p:spPr>
          <a:xfrm>
            <a:off x="357184"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6"/>
          <p:cNvSpPr>
            <a:spLocks noGrp="1"/>
          </p:cNvSpPr>
          <p:nvPr>
            <p:ph sz="quarter" idx="16"/>
          </p:nvPr>
        </p:nvSpPr>
        <p:spPr>
          <a:xfrm>
            <a:off x="3143240" y="1785926"/>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内容占位符 6"/>
          <p:cNvSpPr>
            <a:spLocks noGrp="1"/>
          </p:cNvSpPr>
          <p:nvPr>
            <p:ph sz="quarter" idx="17"/>
          </p:nvPr>
        </p:nvSpPr>
        <p:spPr>
          <a:xfrm>
            <a:off x="5948808" y="1785943"/>
            <a:ext cx="2337942" cy="214312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文本占位符 8"/>
          <p:cNvSpPr>
            <a:spLocks noGrp="1"/>
          </p:cNvSpPr>
          <p:nvPr>
            <p:ph type="body" sz="quarter" idx="18"/>
          </p:nvPr>
        </p:nvSpPr>
        <p:spPr>
          <a:xfrm>
            <a:off x="3143266"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1" name="文本占位符 8"/>
          <p:cNvSpPr>
            <a:spLocks noGrp="1"/>
          </p:cNvSpPr>
          <p:nvPr>
            <p:ph type="body" sz="quarter" idx="19"/>
          </p:nvPr>
        </p:nvSpPr>
        <p:spPr>
          <a:xfrm>
            <a:off x="5929322" y="4214818"/>
            <a:ext cx="2357428" cy="178592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76252" y="152384"/>
            <a:ext cx="8153400" cy="990600"/>
          </a:xfrm>
        </p:spPr>
        <p:txBody>
          <a:bodyPr/>
          <a:lstStyle/>
          <a:p>
            <a:r>
              <a:rPr kumimoji="0" lang="zh-CN" altLang="en-US" dirty="0" smtClean="0"/>
              <a:t>单击此处编辑母版标题样式</a:t>
            </a:r>
            <a:endParaRPr kumimoji="0" lang="en-US" dirty="0"/>
          </a:p>
        </p:txBody>
      </p:sp>
      <p:sp>
        <p:nvSpPr>
          <p:cNvPr id="5" name="页脚占位符 4"/>
          <p:cNvSpPr>
            <a:spLocks noGrp="1"/>
          </p:cNvSpPr>
          <p:nvPr>
            <p:ph type="ftr" sz="quarter" idx="11"/>
          </p:nvPr>
        </p:nvSpPr>
        <p:spPr/>
        <p:txBody>
          <a:bodyPr/>
          <a:lstStyle/>
          <a:p>
            <a:r>
              <a:rPr lang="zh-CN" altLang="en-US" dirty="0" smtClean="0"/>
              <a:t>东南大学计算机科学与工程学院</a:t>
            </a:r>
            <a:endParaRPr lang="zh-CN" altLang="en-US" dirty="0"/>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19128" y="1857364"/>
            <a:ext cx="7867648" cy="4214842"/>
          </a:xfrm>
        </p:spPr>
        <p:txBody>
          <a:bodyPr/>
          <a:lstStyle>
            <a:lvl2pPr>
              <a:spcBef>
                <a:spcPts val="550"/>
              </a:spcBef>
              <a:spcAft>
                <a:spcPts val="1650"/>
              </a:spcAft>
              <a:defRPr/>
            </a:lvl2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9" name="文本占位符 11"/>
          <p:cNvSpPr>
            <a:spLocks noGrp="1"/>
          </p:cNvSpPr>
          <p:nvPr>
            <p:ph type="body" sz="quarter" idx="20" hasCustomPrompt="1"/>
          </p:nvPr>
        </p:nvSpPr>
        <p:spPr>
          <a:xfrm>
            <a:off x="285750" y="1142984"/>
            <a:ext cx="8143902" cy="357187"/>
          </a:xfrm>
        </p:spPr>
        <p:txBody>
          <a:bodyPr/>
          <a:lstStyle>
            <a:lvl1pPr>
              <a:defRPr b="1"/>
            </a:lvl1pPr>
          </a:lstStyle>
          <a:p>
            <a:pPr lvl="0"/>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7" name="矩形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zh-CN" altLang="en-US" dirty="0" smtClean="0"/>
              <a:t>单击此处编辑母版标题样式</a:t>
            </a:r>
            <a:endParaRPr kumimoji="0" lang="en-US" dirty="0"/>
          </a:p>
        </p:txBody>
      </p:sp>
      <p:sp>
        <p:nvSpPr>
          <p:cNvPr id="13" name="灯片编号占位符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p:txBody>
          <a:bodyPr/>
          <a:lstStyle/>
          <a:p>
            <a:r>
              <a:rPr lang="zh-CN" altLang="en-US" dirty="0" smtClean="0"/>
              <a:t>东南大学计算机科学与工程学院</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9" name="内容占位符 8"/>
          <p:cNvSpPr>
            <a:spLocks noGrp="1"/>
          </p:cNvSpPr>
          <p:nvPr>
            <p:ph sz="quarter" idx="1"/>
          </p:nvPr>
        </p:nvSpPr>
        <p:spPr>
          <a:xfrm>
            <a:off x="609600"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844901" y="1589567"/>
            <a:ext cx="38862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8" name="日期占位符 7"/>
          <p:cNvSpPr>
            <a:spLocks noGrp="1"/>
          </p:cNvSpPr>
          <p:nvPr>
            <p:ph type="dt" sz="half" idx="15"/>
          </p:nvPr>
        </p:nvSpPr>
        <p:spPr>
          <a:xfrm>
            <a:off x="6096000" y="6248400"/>
            <a:ext cx="2667000" cy="365125"/>
          </a:xfrm>
          <a:prstGeom prst="rect">
            <a:avLst/>
          </a:prstGeom>
        </p:spPr>
        <p:txBody>
          <a:bodyPr rtlCol="0"/>
          <a:lstStyle/>
          <a:p>
            <a:fld id="{BBD73A35-9414-4CB2-BB71-7F70D3E65561}" type="datetime1">
              <a:rPr lang="zh-CN" altLang="en-US" smtClean="0"/>
              <a:t>2016/5/25</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2" name="页脚占位符 11"/>
          <p:cNvSpPr>
            <a:spLocks noGrp="1"/>
          </p:cNvSpPr>
          <p:nvPr>
            <p:ph type="ftr" sz="quarter" idx="17"/>
          </p:nvPr>
        </p:nvSpPr>
        <p:spPr/>
        <p:txBody>
          <a:bodyPr rtlCol="0"/>
          <a:lstStyle/>
          <a:p>
            <a:r>
              <a:rPr lang="zh-CN" altLang="en-US" dirty="0" smtClean="0"/>
              <a:t>东南大学计算机科学与工程学院</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73050"/>
            <a:ext cx="8153400" cy="869950"/>
          </a:xfrm>
        </p:spPr>
        <p:txBody>
          <a:bodyPr anchor="ctr"/>
          <a:lstStyle>
            <a:lvl1pPr>
              <a:defRPr/>
            </a:lvl1pPr>
          </a:lstStyle>
          <a:p>
            <a:r>
              <a:rPr kumimoji="0" lang="zh-CN" altLang="en-US" smtClean="0"/>
              <a:t>单击此处编辑母版标题样式</a:t>
            </a:r>
            <a:endParaRPr kumimoji="0" lang="en-US"/>
          </a:p>
        </p:txBody>
      </p:sp>
      <p:sp>
        <p:nvSpPr>
          <p:cNvPr id="11" name="内容占位符 10"/>
          <p:cNvSpPr>
            <a:spLocks noGrp="1"/>
          </p:cNvSpPr>
          <p:nvPr>
            <p:ph sz="quarter" idx="2"/>
          </p:nvPr>
        </p:nvSpPr>
        <p:spPr>
          <a:xfrm>
            <a:off x="609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800600" y="2438400"/>
            <a:ext cx="3886200" cy="35814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日期占位符 9"/>
          <p:cNvSpPr>
            <a:spLocks noGrp="1"/>
          </p:cNvSpPr>
          <p:nvPr>
            <p:ph type="dt" sz="half" idx="15"/>
          </p:nvPr>
        </p:nvSpPr>
        <p:spPr>
          <a:xfrm>
            <a:off x="6096000" y="6248400"/>
            <a:ext cx="2667000" cy="365125"/>
          </a:xfrm>
          <a:prstGeom prst="rect">
            <a:avLst/>
          </a:prstGeom>
        </p:spPr>
        <p:txBody>
          <a:bodyPr rtlCol="0"/>
          <a:lstStyle/>
          <a:p>
            <a:fld id="{F414F4C2-F239-4316-8945-C38C71AEC938}" type="datetime1">
              <a:rPr lang="zh-CN" altLang="en-US" smtClean="0"/>
              <a:t>2016/5/25</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pPr/>
              <a:t>‹#›</a:t>
            </a:fld>
            <a:endParaRPr lang="zh-CN" altLang="en-US"/>
          </a:p>
        </p:txBody>
      </p:sp>
      <p:sp>
        <p:nvSpPr>
          <p:cNvPr id="14" name="页脚占位符 13"/>
          <p:cNvSpPr>
            <a:spLocks noGrp="1"/>
          </p:cNvSpPr>
          <p:nvPr>
            <p:ph type="ftr" sz="quarter" idx="17"/>
          </p:nvPr>
        </p:nvSpPr>
        <p:spPr/>
        <p:txBody>
          <a:bodyPr rtlCol="0"/>
          <a:lstStyle/>
          <a:p>
            <a:r>
              <a:rPr lang="zh-CN" altLang="en-US" smtClean="0"/>
              <a:t>东南大学计算机科学与工程学院</a:t>
            </a:r>
            <a:endParaRPr lang="zh-CN" altLang="en-US"/>
          </a:p>
        </p:txBody>
      </p:sp>
      <p:sp>
        <p:nvSpPr>
          <p:cNvPr id="16" name="文本占位符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5" name="文本占位符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096000" y="6248400"/>
            <a:ext cx="2667000" cy="365125"/>
          </a:xfrm>
          <a:prstGeom prst="rect">
            <a:avLst/>
          </a:prstGeom>
        </p:spPr>
        <p:txBody>
          <a:bodyPr/>
          <a:lstStyle/>
          <a:p>
            <a:fld id="{2A183F98-54E8-4D20-B5B7-8E713B260B93}" type="datetime1">
              <a:rPr lang="zh-CN" altLang="en-US" smtClean="0"/>
              <a:t>2016/5/25</a:t>
            </a:fld>
            <a:endParaRPr lang="zh-CN" altLang="en-US"/>
          </a:p>
        </p:txBody>
      </p:sp>
      <p:sp>
        <p:nvSpPr>
          <p:cNvPr id="4" name="页脚占位符 3"/>
          <p:cNvSpPr>
            <a:spLocks noGrp="1"/>
          </p:cNvSpPr>
          <p:nvPr>
            <p:ph type="ftr" sz="quarter" idx="11"/>
          </p:nvPr>
        </p:nvSpPr>
        <p:spPr/>
        <p:txBody>
          <a:bodyPr/>
          <a:lstStyle/>
          <a:p>
            <a:r>
              <a:rPr lang="zh-CN" altLang="en-US" smtClean="0"/>
              <a:t>东南大学计算机科学与工程学院</a:t>
            </a:r>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0" y="6248400"/>
            <a:ext cx="2667000" cy="365125"/>
          </a:xfrm>
          <a:prstGeom prst="rect">
            <a:avLst/>
          </a:prstGeom>
        </p:spPr>
        <p:txBody>
          <a:bodyPr/>
          <a:lstStyle/>
          <a:p>
            <a:fld id="{5DB09AB4-09A3-4756-8214-ABEA706E6B46}" type="datetime1">
              <a:rPr lang="zh-CN" altLang="en-US" smtClean="0"/>
              <a:t>2016/5/25</a:t>
            </a:fld>
            <a:endParaRPr lang="zh-CN" altLang="en-US"/>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a:p>
        </p:txBody>
      </p:sp>
      <p:sp>
        <p:nvSpPr>
          <p:cNvPr id="4" name="灯片编号占位符 3"/>
          <p:cNvSpPr>
            <a:spLocks noGrp="1"/>
          </p:cNvSpPr>
          <p:nvPr>
            <p:ph type="sldNum" sz="quarter" idx="12"/>
          </p:nvPr>
        </p:nvSpPr>
        <p:spPr>
          <a:xfrm>
            <a:off x="0" y="6248400"/>
            <a:ext cx="533400" cy="381000"/>
          </a:xfrm>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8077200" cy="869950"/>
          </a:xfrm>
        </p:spPr>
        <p:txBody>
          <a:bodyPr anchor="ctr"/>
          <a:lstStyle>
            <a:lvl1pPr algn="l">
              <a:buNone/>
              <a:defRPr sz="4400" b="0"/>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6096000" y="6248400"/>
            <a:ext cx="2667000" cy="365125"/>
          </a:xfrm>
          <a:prstGeom prst="rect">
            <a:avLst/>
          </a:prstGeom>
        </p:spPr>
        <p:txBody>
          <a:bodyPr/>
          <a:lstStyle/>
          <a:p>
            <a:fld id="{E696BB05-A086-4672-B3E1-38CB12BA300A}" type="datetime1">
              <a:rPr lang="zh-CN" altLang="en-US" smtClean="0"/>
              <a:t>2016/5/25</a:t>
            </a:fld>
            <a:endParaRPr lang="zh-CN" altLang="en-US"/>
          </a:p>
        </p:txBody>
      </p:sp>
      <p:sp>
        <p:nvSpPr>
          <p:cNvPr id="6" name="页脚占位符 5"/>
          <p:cNvSpPr>
            <a:spLocks noGrp="1"/>
          </p:cNvSpPr>
          <p:nvPr>
            <p:ph type="ftr" sz="quarter" idx="11"/>
          </p:nvPr>
        </p:nvSpPr>
        <p:spPr/>
        <p:txBody>
          <a:bodyPr/>
          <a:lstStyle/>
          <a:p>
            <a:r>
              <a:rPr lang="zh-CN" altLang="en-US" smtClean="0"/>
              <a:t>东南大学计算机科学与工程学院</a:t>
            </a:r>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pPr/>
              <a:t>‹#›</a:t>
            </a:fld>
            <a:endParaRPr lang="zh-CN" altLang="en-US"/>
          </a:p>
        </p:txBody>
      </p:sp>
      <p:sp>
        <p:nvSpPr>
          <p:cNvPr id="3" name="文本占位符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9" name="内容占位符 8"/>
          <p:cNvSpPr>
            <a:spLocks noGrp="1"/>
          </p:cNvSpPr>
          <p:nvPr>
            <p:ph sz="quarter" idx="1"/>
          </p:nvPr>
        </p:nvSpPr>
        <p:spPr>
          <a:xfrm>
            <a:off x="2362200" y="1752600"/>
            <a:ext cx="6400800" cy="4419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8" name="矩形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zh-CN" altLang="en-US" smtClean="0"/>
              <a:t>单击此处编辑母版标题样式</a:t>
            </a:r>
            <a:endParaRPr kumimoji="0" lang="en-US"/>
          </a:p>
        </p:txBody>
      </p:sp>
      <p:sp>
        <p:nvSpPr>
          <p:cNvPr id="11" name="矩形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日期占位符 11"/>
          <p:cNvSpPr>
            <a:spLocks noGrp="1"/>
          </p:cNvSpPr>
          <p:nvPr>
            <p:ph type="dt" sz="half" idx="10"/>
          </p:nvPr>
        </p:nvSpPr>
        <p:spPr>
          <a:xfrm>
            <a:off x="6248400" y="6248400"/>
            <a:ext cx="2667000" cy="365125"/>
          </a:xfrm>
          <a:prstGeom prst="rect">
            <a:avLst/>
          </a:prstGeom>
        </p:spPr>
        <p:txBody>
          <a:bodyPr rtlCol="0"/>
          <a:lstStyle/>
          <a:p>
            <a:fld id="{908ADDAE-19AF-499A-96B8-D10607807183}" type="datetime1">
              <a:rPr lang="zh-CN" altLang="en-US" smtClean="0"/>
              <a:t>2016/5/25</a:t>
            </a:fld>
            <a:endParaRPr lang="zh-CN" altLang="en-US"/>
          </a:p>
        </p:txBody>
      </p:sp>
      <p:sp>
        <p:nvSpPr>
          <p:cNvPr id="13" name="灯片编号占位符 12"/>
          <p:cNvSpPr>
            <a:spLocks noGrp="1"/>
          </p:cNvSpPr>
          <p:nvPr>
            <p:ph type="sldNum" sz="quarter" idx="11"/>
          </p:nvPr>
        </p:nvSpPr>
        <p:spPr>
          <a:xfrm>
            <a:off x="0" y="4667249"/>
            <a:ext cx="1447800" cy="663578"/>
          </a:xfrm>
        </p:spPr>
        <p:txBody>
          <a:bodyPr rtlCol="0"/>
          <a:lstStyle>
            <a:lvl1pPr>
              <a:defRPr sz="2800"/>
            </a:lvl1pPr>
          </a:lstStyle>
          <a:p>
            <a:fld id="{0C913308-F349-4B6D-A68A-DD1791B4A57B}" type="slidenum">
              <a:rPr lang="zh-CN" altLang="en-US" smtClean="0"/>
              <a:pPr/>
              <a:t>‹#›</a:t>
            </a:fld>
            <a:endParaRPr lang="zh-CN" altLang="en-US"/>
          </a:p>
        </p:txBody>
      </p:sp>
      <p:sp>
        <p:nvSpPr>
          <p:cNvPr id="14" name="页脚占位符 13"/>
          <p:cNvSpPr>
            <a:spLocks noGrp="1"/>
          </p:cNvSpPr>
          <p:nvPr>
            <p:ph type="ftr" sz="quarter" idx="12"/>
          </p:nvPr>
        </p:nvSpPr>
        <p:spPr>
          <a:xfrm>
            <a:off x="1600200" y="6248206"/>
            <a:ext cx="4572000" cy="365125"/>
          </a:xfrm>
        </p:spPr>
        <p:txBody>
          <a:bodyPr rtlCol="0"/>
          <a:lstStyle/>
          <a:p>
            <a:r>
              <a:rPr lang="zh-CN" altLang="en-US" smtClean="0"/>
              <a:t>东南大学计算机科学与工程学院</a:t>
            </a:r>
            <a:endParaRPr lang="zh-CN" altLang="en-US"/>
          </a:p>
        </p:txBody>
      </p:sp>
      <p:sp>
        <p:nvSpPr>
          <p:cNvPr id="3" name="图片占位符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zh-CN" altLang="en-US" smtClean="0"/>
              <a:t>单击图标添加图片</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矩形 10"/>
          <p:cNvSpPr/>
          <p:nvPr userDrawn="1"/>
        </p:nvSpPr>
        <p:spPr>
          <a:xfrm>
            <a:off x="8643966" y="0"/>
            <a:ext cx="5000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2"/>
              </a:solidFill>
            </a:endParaRPr>
          </a:p>
        </p:txBody>
      </p:sp>
      <p:sp>
        <p:nvSpPr>
          <p:cNvPr id="10" name="矩形 9"/>
          <p:cNvSpPr/>
          <p:nvPr userDrawn="1"/>
        </p:nvSpPr>
        <p:spPr>
          <a:xfrm>
            <a:off x="8715404" y="0"/>
            <a:ext cx="4285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4"/>
              </a:solidFill>
            </a:endParaRPr>
          </a:p>
        </p:txBody>
      </p:sp>
      <p:sp>
        <p:nvSpPr>
          <p:cNvPr id="22" name="标题占位符 21"/>
          <p:cNvSpPr>
            <a:spLocks noGrp="1"/>
          </p:cNvSpPr>
          <p:nvPr>
            <p:ph type="title"/>
          </p:nvPr>
        </p:nvSpPr>
        <p:spPr>
          <a:xfrm>
            <a:off x="276252" y="142852"/>
            <a:ext cx="8153400" cy="990600"/>
          </a:xfrm>
          <a:prstGeom prst="rect">
            <a:avLst/>
          </a:prstGeom>
        </p:spPr>
        <p:txBody>
          <a:bodyPr vert="horz" anchor="ctr">
            <a:normAutofit/>
          </a:bodyPr>
          <a:lstStyle/>
          <a:p>
            <a:r>
              <a:rPr kumimoji="0" lang="zh-CN" altLang="en-US" dirty="0" smtClean="0"/>
              <a:t>单击此处编辑母版标题样式</a:t>
            </a:r>
            <a:endParaRPr kumimoji="0" lang="en-US" dirty="0"/>
          </a:p>
        </p:txBody>
      </p:sp>
      <p:sp>
        <p:nvSpPr>
          <p:cNvPr id="13" name="文本占位符 12"/>
          <p:cNvSpPr>
            <a:spLocks noGrp="1"/>
          </p:cNvSpPr>
          <p:nvPr>
            <p:ph type="body" idx="1"/>
          </p:nvPr>
        </p:nvSpPr>
        <p:spPr>
          <a:xfrm>
            <a:off x="285720" y="1785926"/>
            <a:ext cx="8153400" cy="4054802"/>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3" name="页脚占位符 2"/>
          <p:cNvSpPr>
            <a:spLocks noGrp="1"/>
          </p:cNvSpPr>
          <p:nvPr>
            <p:ph type="ftr" sz="quarter" idx="3"/>
          </p:nvPr>
        </p:nvSpPr>
        <p:spPr>
          <a:xfrm>
            <a:off x="2937131" y="6421461"/>
            <a:ext cx="5421083" cy="365125"/>
          </a:xfrm>
          <a:prstGeom prst="rect">
            <a:avLst/>
          </a:prstGeom>
        </p:spPr>
        <p:txBody>
          <a:bodyPr vert="horz" anchor="ctr"/>
          <a:lstStyle>
            <a:lvl1pPr algn="r" eaLnBrk="1" latinLnBrk="0" hangingPunct="1">
              <a:defRPr kumimoji="0" sz="1400">
                <a:solidFill>
                  <a:schemeClr val="accent5"/>
                </a:solidFill>
              </a:defRPr>
            </a:lvl1pPr>
          </a:lstStyle>
          <a:p>
            <a:r>
              <a:rPr lang="zh-CN" altLang="en-US" dirty="0" smtClean="0"/>
              <a:t>东南大学计算机科学与工程学院</a:t>
            </a:r>
            <a:endParaRPr lang="en-US" altLang="zh-CN" dirty="0" smtClean="0"/>
          </a:p>
        </p:txBody>
      </p:sp>
      <p:sp>
        <p:nvSpPr>
          <p:cNvPr id="23" name="灯片编号占位符 22"/>
          <p:cNvSpPr>
            <a:spLocks noGrp="1"/>
          </p:cNvSpPr>
          <p:nvPr>
            <p:ph type="sldNum" sz="quarter" idx="4"/>
          </p:nvPr>
        </p:nvSpPr>
        <p:spPr>
          <a:xfrm>
            <a:off x="8715404" y="6500834"/>
            <a:ext cx="428596"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dirty="0"/>
          </a:p>
        </p:txBody>
      </p:sp>
      <p:cxnSp>
        <p:nvCxnSpPr>
          <p:cNvPr id="12" name="直接连接符 11"/>
          <p:cNvCxnSpPr/>
          <p:nvPr userDrawn="1"/>
        </p:nvCxnSpPr>
        <p:spPr>
          <a:xfrm>
            <a:off x="285720" y="6356370"/>
            <a:ext cx="8072494" cy="158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日期占位符 13"/>
          <p:cNvSpPr txBox="1">
            <a:spLocks/>
          </p:cNvSpPr>
          <p:nvPr userDrawn="1"/>
        </p:nvSpPr>
        <p:spPr>
          <a:xfrm>
            <a:off x="285720" y="6421461"/>
            <a:ext cx="1785950" cy="365125"/>
          </a:xfrm>
          <a:prstGeom prst="rect">
            <a:avLst/>
          </a:prstGeom>
        </p:spPr>
        <p:txBody>
          <a:bodyPr vert="horz" anchor="ctr" anchorCtr="0"/>
          <a:lstStyle>
            <a:lvl1pPr algn="l" eaLnBrk="1" latinLnBrk="0" hangingPunct="1">
              <a:defRPr kumimoji="0" sz="1400">
                <a:solidFill>
                  <a:schemeClr val="accent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2016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年</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5</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月</a:t>
            </a:r>
            <a:r>
              <a:rPr kumimoji="0" lang="en-US" altLang="zh-CN" sz="1400" b="0" i="0" u="none" strike="noStrike" kern="1200" cap="none" spc="0" normalizeH="0" baseline="0" noProof="0" dirty="0" smtClean="0">
                <a:ln>
                  <a:noFill/>
                </a:ln>
                <a:solidFill>
                  <a:schemeClr val="accent5"/>
                </a:solidFill>
                <a:effectLst/>
                <a:uLnTx/>
                <a:uFillTx/>
                <a:latin typeface="+mn-lt"/>
                <a:ea typeface="+mn-ea"/>
                <a:cs typeface="+mn-cs"/>
              </a:rPr>
              <a:t>26</a:t>
            </a:r>
            <a:r>
              <a:rPr kumimoji="0" lang="zh-CN" altLang="en-US" sz="1400" b="0" i="0" u="none" strike="noStrike" kern="1200" cap="none" spc="0" normalizeH="0" baseline="0" noProof="0" dirty="0" smtClean="0">
                <a:ln>
                  <a:noFill/>
                </a:ln>
                <a:solidFill>
                  <a:schemeClr val="accent5"/>
                </a:solidFill>
                <a:effectLst/>
                <a:uLnTx/>
                <a:uFillTx/>
                <a:latin typeface="+mn-lt"/>
                <a:ea typeface="+mn-ea"/>
                <a:cs typeface="+mn-cs"/>
              </a:rPr>
              <a:t>日</a:t>
            </a:r>
            <a:endParaRPr kumimoji="0" lang="zh-CN" altLang="en-US" sz="1400" b="0" i="0" u="none" strike="noStrike" kern="1200" cap="none" spc="0" normalizeH="0" baseline="0" noProof="0" dirty="0">
              <a:ln>
                <a:noFill/>
              </a:ln>
              <a:solidFill>
                <a:schemeClr val="accent5"/>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0" indent="0" algn="l" rtl="0" eaLnBrk="1" latinLnBrk="0" hangingPunct="1">
        <a:spcBef>
          <a:spcPts val="700"/>
        </a:spcBef>
        <a:buClr>
          <a:schemeClr val="accent2"/>
        </a:buClr>
        <a:buSzPct val="60000"/>
        <a:buFont typeface="Wingdings"/>
        <a:buNone/>
        <a:defRPr kumimoji="0" sz="2000" kern="1200">
          <a:solidFill>
            <a:schemeClr val="accent2"/>
          </a:solidFill>
          <a:latin typeface="+mn-lt"/>
          <a:ea typeface="+mn-ea"/>
          <a:cs typeface="+mn-cs"/>
        </a:defRPr>
      </a:lvl1pPr>
      <a:lvl2pPr marL="0" indent="0" algn="l" rtl="0" eaLnBrk="1" latinLnBrk="0" hangingPunct="1">
        <a:spcBef>
          <a:spcPts val="550"/>
        </a:spcBef>
        <a:buClr>
          <a:schemeClr val="accent1"/>
        </a:buClr>
        <a:buSzPct val="70000"/>
        <a:buFont typeface="Wingdings 2"/>
        <a:buNone/>
        <a:defRPr kumimoji="0" sz="2000" kern="1200">
          <a:solidFill>
            <a:schemeClr val="accent1"/>
          </a:solidFill>
          <a:latin typeface="+mn-lt"/>
          <a:ea typeface="+mn-ea"/>
          <a:cs typeface="+mn-cs"/>
        </a:defRPr>
      </a:lvl2pPr>
      <a:lvl3pPr marL="673200" indent="-228600" algn="l" rtl="0" eaLnBrk="1" latinLnBrk="0" hangingPunct="1">
        <a:spcBef>
          <a:spcPts val="500"/>
        </a:spcBef>
        <a:buClr>
          <a:schemeClr val="accent2"/>
        </a:buClr>
        <a:buSzPct val="75000"/>
        <a:buFont typeface="Wingdings"/>
        <a:buChar char=""/>
        <a:defRPr kumimoji="0" sz="2000" kern="1200">
          <a:solidFill>
            <a:schemeClr val="accent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1800" kern="1200">
          <a:solidFill>
            <a:schemeClr val="accent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accent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7.wmf"/><Relationship Id="rId3" Type="http://schemas.openxmlformats.org/officeDocument/2006/relationships/notesSlide" Target="../notesSlides/notesSlide22.xml"/><Relationship Id="rId7" Type="http://schemas.openxmlformats.org/officeDocument/2006/relationships/image" Target="../media/image25.wmf"/><Relationship Id="rId12"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oleObject" Target="../embeddings/oleObject12.bin"/><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8.bin"/><Relationship Id="rId5" Type="http://schemas.openxmlformats.org/officeDocument/2006/relationships/image" Target="../media/image24.wmf"/><Relationship Id="rId15" Type="http://schemas.openxmlformats.org/officeDocument/2006/relationships/oleObject" Target="../embeddings/oleObject11.bin"/><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26.wmf"/><Relationship Id="rId1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14.bin"/><Relationship Id="rId4" Type="http://schemas.openxmlformats.org/officeDocument/2006/relationships/image" Target="../media/image31.wmf"/></Relationships>
</file>

<file path=ppt/slides/_rels/slide3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19.bin"/><Relationship Id="rId14" Type="http://schemas.openxmlformats.org/officeDocument/2006/relationships/image" Target="../media/image3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标题 6"/>
          <p:cNvSpPr>
            <a:spLocks noGrp="1"/>
          </p:cNvSpPr>
          <p:nvPr>
            <p:ph type="ctrTitle"/>
          </p:nvPr>
        </p:nvSpPr>
        <p:spPr>
          <a:xfrm>
            <a:off x="928662" y="1571612"/>
            <a:ext cx="6715172" cy="1828800"/>
          </a:xfrm>
        </p:spPr>
        <p:txBody>
          <a:bodyPr>
            <a:normAutofit/>
          </a:bodyPr>
          <a:lstStyle/>
          <a:p>
            <a:r>
              <a:rPr lang="zh-CN" altLang="en-US" dirty="0" smtClean="0"/>
              <a:t>硕士研究生学位论文答辩</a:t>
            </a:r>
            <a:endParaRPr lang="zh-CN" altLang="en-US" dirty="0"/>
          </a:p>
        </p:txBody>
      </p:sp>
      <p:sp>
        <p:nvSpPr>
          <p:cNvPr id="8" name="副标题 7"/>
          <p:cNvSpPr>
            <a:spLocks noGrp="1"/>
          </p:cNvSpPr>
          <p:nvPr>
            <p:ph type="subTitle" idx="1"/>
          </p:nvPr>
        </p:nvSpPr>
        <p:spPr>
          <a:xfrm>
            <a:off x="928662" y="3501008"/>
            <a:ext cx="6715172" cy="1071000"/>
          </a:xfrm>
        </p:spPr>
        <p:txBody>
          <a:bodyPr>
            <a:normAutofit/>
          </a:bodyPr>
          <a:lstStyle/>
          <a:p>
            <a:r>
              <a:rPr lang="zh-CN" altLang="en-US" sz="2400" dirty="0" smtClean="0"/>
              <a:t>基于依存句法分析的中文评价对象抽取和情感</a:t>
            </a:r>
            <a:endParaRPr lang="en-US" altLang="zh-CN" sz="2400" dirty="0" smtClean="0"/>
          </a:p>
          <a:p>
            <a:r>
              <a:rPr lang="zh-CN" altLang="en-US" sz="2400" dirty="0" smtClean="0"/>
              <a:t>倾向性分析</a:t>
            </a:r>
            <a:endParaRPr lang="zh-CN" altLang="en-US" sz="2400" dirty="0"/>
          </a:p>
        </p:txBody>
      </p:sp>
      <p:sp>
        <p:nvSpPr>
          <p:cNvPr id="9" name="文本占位符 8"/>
          <p:cNvSpPr>
            <a:spLocks noGrp="1"/>
          </p:cNvSpPr>
          <p:nvPr>
            <p:ph type="body" sz="quarter" idx="13"/>
          </p:nvPr>
        </p:nvSpPr>
        <p:spPr>
          <a:xfrm>
            <a:off x="928662" y="4785957"/>
            <a:ext cx="6811664" cy="1449280"/>
          </a:xfrm>
        </p:spPr>
        <p:txBody>
          <a:bodyPr>
            <a:normAutofit/>
          </a:bodyPr>
          <a:lstStyle/>
          <a:p>
            <a:r>
              <a:rPr lang="zh-CN" altLang="en-US" dirty="0" smtClean="0">
                <a:solidFill>
                  <a:schemeClr val="accent1"/>
                </a:solidFill>
              </a:rPr>
              <a:t>答  辩  人：贾治中</a:t>
            </a:r>
            <a:endParaRPr lang="en-US" altLang="zh-CN" dirty="0" smtClean="0">
              <a:solidFill>
                <a:schemeClr val="accent1"/>
              </a:solidFill>
            </a:endParaRPr>
          </a:p>
          <a:p>
            <a:r>
              <a:rPr lang="zh-CN" altLang="en-US" dirty="0" smtClean="0">
                <a:solidFill>
                  <a:schemeClr val="accent1"/>
                </a:solidFill>
              </a:rPr>
              <a:t>指导老师：高志强 教授</a:t>
            </a:r>
            <a:endParaRPr lang="en-US" altLang="zh-CN" dirty="0" smtClean="0">
              <a:solidFill>
                <a:schemeClr val="accent1"/>
              </a:solidFill>
            </a:endParaRPr>
          </a:p>
        </p:txBody>
      </p:sp>
      <p:sp>
        <p:nvSpPr>
          <p:cNvPr id="3" name="页脚占位符 2"/>
          <p:cNvSpPr>
            <a:spLocks noGrp="1"/>
          </p:cNvSpPr>
          <p:nvPr>
            <p:ph type="ftr" sz="quarter" idx="3"/>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4"/>
          </p:nvPr>
        </p:nvSpPr>
        <p:spPr>
          <a:xfrm>
            <a:off x="8715375" y="6500813"/>
            <a:ext cx="428625" cy="244475"/>
          </a:xfrm>
        </p:spPr>
        <p:txBody>
          <a:bodyPr>
            <a:normAutofit fontScale="85000" lnSpcReduction="20000"/>
          </a:bodyPr>
          <a:lstStyle/>
          <a:p>
            <a:fld id="{0C913308-F349-4B6D-A68A-DD1791B4A57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10</a:t>
            </a:fld>
            <a:endParaRPr lang="zh-CN" altLang="en-US"/>
          </a:p>
        </p:txBody>
      </p:sp>
      <p:sp>
        <p:nvSpPr>
          <p:cNvPr id="5" name="内容占位符 4"/>
          <p:cNvSpPr>
            <a:spLocks noGrp="1"/>
          </p:cNvSpPr>
          <p:nvPr>
            <p:ph sz="quarter" idx="1"/>
          </p:nvPr>
        </p:nvSpPr>
        <p:spPr>
          <a:xfrm>
            <a:off x="285750" y="4639230"/>
            <a:ext cx="8143902" cy="1205326"/>
          </a:xfrm>
        </p:spPr>
        <p:txBody>
          <a:bodyPr>
            <a:normAutofit/>
          </a:bodyPr>
          <a:lstStyle/>
          <a:p>
            <a:r>
              <a:rPr lang="zh-CN" altLang="zh-CN" dirty="0">
                <a:solidFill>
                  <a:srgbClr val="303B41"/>
                </a:solidFill>
                <a:latin typeface="+mn-ea"/>
              </a:rPr>
              <a:t>“依存”指的是句子中词与词之间支配和被支配的关系，用这种关系描述语言结构的语法称为</a:t>
            </a:r>
            <a:r>
              <a:rPr lang="zh-CN" altLang="zh-CN" dirty="0">
                <a:solidFill>
                  <a:srgbClr val="34ADEF"/>
                </a:solidFill>
                <a:latin typeface="+mn-ea"/>
              </a:rPr>
              <a:t>依存语法</a:t>
            </a:r>
            <a:r>
              <a:rPr lang="zh-CN" altLang="en-US" dirty="0">
                <a:solidFill>
                  <a:srgbClr val="303B41"/>
                </a:solidFill>
                <a:latin typeface="+mn-ea"/>
              </a:rPr>
              <a:t>。</a:t>
            </a:r>
            <a:endParaRPr lang="en-US" altLang="zh-CN" dirty="0">
              <a:solidFill>
                <a:srgbClr val="303B41"/>
              </a:solidFill>
              <a:latin typeface="+mn-ea"/>
            </a:endParaRPr>
          </a:p>
          <a:p>
            <a:r>
              <a:rPr lang="zh-CN" altLang="zh-CN" dirty="0">
                <a:solidFill>
                  <a:srgbClr val="303B41"/>
                </a:solidFill>
                <a:latin typeface="+mn-ea"/>
              </a:rPr>
              <a:t>利用依存语法进行句法分析，称之为</a:t>
            </a:r>
            <a:r>
              <a:rPr lang="zh-CN" altLang="zh-CN" dirty="0">
                <a:solidFill>
                  <a:srgbClr val="34ADEF"/>
                </a:solidFill>
                <a:latin typeface="+mn-ea"/>
              </a:rPr>
              <a:t>依存</a:t>
            </a:r>
            <a:r>
              <a:rPr lang="zh-CN" altLang="zh-CN" dirty="0" smtClean="0">
                <a:solidFill>
                  <a:srgbClr val="34ADEF"/>
                </a:solidFill>
                <a:latin typeface="+mn-ea"/>
              </a:rPr>
              <a:t>句法分析</a:t>
            </a:r>
            <a:r>
              <a:rPr lang="zh-CN" altLang="en-US" dirty="0" smtClean="0">
                <a:solidFill>
                  <a:srgbClr val="303B41"/>
                </a:solidFill>
                <a:latin typeface="+mn-ea"/>
              </a:rPr>
              <a:t>。</a:t>
            </a:r>
            <a:endParaRPr lang="zh-CN" altLang="en-US" dirty="0">
              <a:solidFill>
                <a:srgbClr val="303B41"/>
              </a:solidFill>
              <a:latin typeface="+mn-ea"/>
            </a:endParaRPr>
          </a:p>
        </p:txBody>
      </p:sp>
      <p:sp>
        <p:nvSpPr>
          <p:cNvPr id="7"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t>概念</a:t>
            </a:r>
            <a:endParaRPr lang="zh-CN" altLang="en-US" dirty="0"/>
          </a:p>
        </p:txBody>
      </p:sp>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1868676" y="1817674"/>
            <a:ext cx="4968552" cy="2504052"/>
          </a:xfrm>
          <a:prstGeom prst="rect">
            <a:avLst/>
          </a:prstGeom>
          <a:noFill/>
          <a:ln>
            <a:noFill/>
          </a:ln>
          <a:effectLst/>
          <a:extLst/>
        </p:spPr>
      </p:pic>
    </p:spTree>
    <p:extLst>
      <p:ext uri="{BB962C8B-B14F-4D97-AF65-F5344CB8AC3E}">
        <p14:creationId xmlns:p14="http://schemas.microsoft.com/office/powerpoint/2010/main" val="2013849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11</a:t>
            </a:fld>
            <a:endParaRPr lang="zh-CN" altLang="en-US">
              <a:latin typeface="+mj-lt"/>
            </a:endParaRPr>
          </a:p>
        </p:txBody>
      </p:sp>
      <p:sp>
        <p:nvSpPr>
          <p:cNvPr id="5" name="内容占位符 4"/>
          <p:cNvSpPr>
            <a:spLocks noGrp="1"/>
          </p:cNvSpPr>
          <p:nvPr>
            <p:ph sz="quarter" idx="1"/>
          </p:nvPr>
        </p:nvSpPr>
        <p:spPr/>
        <p:txBody>
          <a:bodyPr>
            <a:normAutofit/>
          </a:bodyPr>
          <a:lstStyle/>
          <a:p>
            <a:pPr marL="457200" indent="-457200">
              <a:lnSpc>
                <a:spcPct val="150000"/>
              </a:lnSpc>
              <a:buSzPct val="100000"/>
              <a:buFont typeface="+mj-ea"/>
              <a:buAutoNum type="circleNumDbPlain"/>
            </a:pPr>
            <a:r>
              <a:rPr lang="zh-CN" altLang="en-US" dirty="0" smtClean="0">
                <a:solidFill>
                  <a:srgbClr val="34ADEF"/>
                </a:solidFill>
                <a:latin typeface="+mj-lt"/>
              </a:rPr>
              <a:t>生成式</a:t>
            </a:r>
            <a:r>
              <a:rPr lang="zh-CN" altLang="en-US" dirty="0" smtClean="0">
                <a:solidFill>
                  <a:schemeClr val="bg1"/>
                </a:solidFill>
                <a:latin typeface="+mj-lt"/>
              </a:rPr>
              <a:t>依存分析方法</a:t>
            </a:r>
            <a:endParaRPr lang="en-US" altLang="zh-CN" dirty="0">
              <a:solidFill>
                <a:schemeClr val="bg1"/>
              </a:solidFill>
              <a:latin typeface="+mj-lt"/>
            </a:endParaRPr>
          </a:p>
          <a:p>
            <a:pPr marL="457200" indent="-457200">
              <a:lnSpc>
                <a:spcPct val="150000"/>
              </a:lnSpc>
              <a:buSzPct val="100000"/>
              <a:buFont typeface="+mj-ea"/>
              <a:buAutoNum type="circleNumDbPlain"/>
            </a:pPr>
            <a:r>
              <a:rPr lang="zh-CN" altLang="en-US" dirty="0" smtClean="0">
                <a:solidFill>
                  <a:srgbClr val="34ADEF"/>
                </a:solidFill>
                <a:latin typeface="+mj-lt"/>
              </a:rPr>
              <a:t>判别式</a:t>
            </a:r>
            <a:r>
              <a:rPr lang="zh-CN" altLang="en-US" dirty="0" smtClean="0">
                <a:solidFill>
                  <a:schemeClr val="bg1"/>
                </a:solidFill>
                <a:latin typeface="+mj-lt"/>
              </a:rPr>
              <a:t>依存分析方法</a:t>
            </a:r>
            <a:endParaRPr lang="en-US" altLang="zh-CN" dirty="0" smtClean="0">
              <a:solidFill>
                <a:schemeClr val="bg1"/>
              </a:solidFill>
              <a:latin typeface="+mj-lt"/>
            </a:endParaRPr>
          </a:p>
          <a:p>
            <a:pPr marL="457200" indent="-457200">
              <a:lnSpc>
                <a:spcPct val="150000"/>
              </a:lnSpc>
              <a:buSzPct val="100000"/>
              <a:buFont typeface="+mj-ea"/>
              <a:buAutoNum type="circleNumDbPlain"/>
            </a:pPr>
            <a:r>
              <a:rPr lang="zh-CN" altLang="en-US" dirty="0" smtClean="0">
                <a:solidFill>
                  <a:srgbClr val="34ADEF"/>
                </a:solidFill>
                <a:latin typeface="+mj-lt"/>
              </a:rPr>
              <a:t>确定性</a:t>
            </a:r>
            <a:r>
              <a:rPr lang="zh-CN" altLang="en-US" dirty="0" smtClean="0">
                <a:solidFill>
                  <a:schemeClr val="bg1"/>
                </a:solidFill>
                <a:latin typeface="+mj-lt"/>
              </a:rPr>
              <a:t>依存分析方法</a:t>
            </a:r>
            <a:endParaRPr lang="en-US" altLang="zh-CN" dirty="0" smtClean="0">
              <a:solidFill>
                <a:schemeClr val="bg1"/>
              </a:solidFill>
              <a:latin typeface="+mj-lt"/>
            </a:endParaRPr>
          </a:p>
          <a:p>
            <a:pPr>
              <a:lnSpc>
                <a:spcPct val="150000"/>
              </a:lnSpc>
              <a:buSzPct val="100000"/>
            </a:pPr>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分析方法</a:t>
            </a:r>
            <a:endParaRPr lang="zh-CN" altLang="en-US" dirty="0">
              <a:latin typeface="+mj-lt"/>
            </a:endParaRPr>
          </a:p>
        </p:txBody>
      </p:sp>
    </p:spTree>
    <p:extLst>
      <p:ext uri="{BB962C8B-B14F-4D97-AF65-F5344CB8AC3E}">
        <p14:creationId xmlns:p14="http://schemas.microsoft.com/office/powerpoint/2010/main" val="1010075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12</a:t>
            </a:fld>
            <a:endParaRPr lang="zh-CN" altLang="en-US">
              <a:latin typeface="+mj-lt"/>
            </a:endParaRPr>
          </a:p>
        </p:txBody>
      </p:sp>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采用联合概率</a:t>
            </a:r>
            <a:r>
              <a:rPr lang="zh-CN" altLang="zh-CN" dirty="0">
                <a:solidFill>
                  <a:srgbClr val="303B41"/>
                </a:solidFill>
                <a:latin typeface="+mj-lt"/>
              </a:rPr>
              <a:t>分布模型生成含有概率分值的依存分析树，</a:t>
            </a:r>
            <a:r>
              <a:rPr lang="zh-CN" altLang="zh-CN" dirty="0" smtClean="0">
                <a:solidFill>
                  <a:srgbClr val="303B41"/>
                </a:solidFill>
                <a:latin typeface="+mj-lt"/>
              </a:rPr>
              <a:t>然后</a:t>
            </a:r>
            <a:r>
              <a:rPr lang="zh-CN" altLang="en-US" dirty="0">
                <a:solidFill>
                  <a:srgbClr val="303B41"/>
                </a:solidFill>
                <a:latin typeface="+mj-lt"/>
              </a:rPr>
              <a:t>使用</a:t>
            </a:r>
            <a:r>
              <a:rPr lang="zh-CN" altLang="zh-CN" dirty="0" smtClean="0">
                <a:solidFill>
                  <a:srgbClr val="303B41"/>
                </a:solidFill>
                <a:latin typeface="+mj-lt"/>
              </a:rPr>
              <a:t>相应</a:t>
            </a:r>
            <a:r>
              <a:rPr lang="zh-CN" altLang="zh-CN" dirty="0">
                <a:solidFill>
                  <a:srgbClr val="303B41"/>
                </a:solidFill>
                <a:latin typeface="+mj-lt"/>
              </a:rPr>
              <a:t>的算法找到分值最高的打分树作为输出</a:t>
            </a:r>
            <a:r>
              <a:rPr lang="zh-CN" altLang="zh-CN" dirty="0" smtClean="0">
                <a:solidFill>
                  <a:srgbClr val="303B41"/>
                </a:solidFill>
                <a:latin typeface="+mj-lt"/>
              </a:rPr>
              <a:t>结果</a:t>
            </a:r>
            <a:r>
              <a:rPr lang="en-US" altLang="zh-CN" dirty="0" smtClean="0">
                <a:solidFill>
                  <a:srgbClr val="303B41"/>
                </a:solidFill>
                <a:latin typeface="+mj-lt"/>
              </a:rPr>
              <a:t>[57]</a:t>
            </a:r>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生成式依存分析方法</a:t>
            </a:r>
            <a:endParaRPr lang="zh-CN" altLang="en-US" dirty="0">
              <a:latin typeface="+mj-lt"/>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898820308"/>
              </p:ext>
            </p:extLst>
          </p:nvPr>
        </p:nvGraphicFramePr>
        <p:xfrm>
          <a:off x="2087036" y="2833761"/>
          <a:ext cx="3560636" cy="769867"/>
        </p:xfrm>
        <a:graphic>
          <a:graphicData uri="http://schemas.openxmlformats.org/presentationml/2006/ole">
            <mc:AlternateContent xmlns:mc="http://schemas.openxmlformats.org/markup-compatibility/2006">
              <mc:Choice xmlns:v="urn:schemas-microsoft-com:vml" Requires="v">
                <p:oleObj spid="_x0000_s2233" r:id="rId4" imgW="1828800" imgH="393700" progId="">
                  <p:embed/>
                </p:oleObj>
              </mc:Choice>
              <mc:Fallback>
                <p:oleObj r:id="rId4" imgW="1828800" imgH="3937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036" y="2833761"/>
                        <a:ext cx="3560636" cy="769867"/>
                      </a:xfrm>
                      <a:prstGeom prst="rect">
                        <a:avLst/>
                      </a:prstGeom>
                      <a:noFill/>
                    </p:spPr>
                  </p:pic>
                </p:oleObj>
              </mc:Fallback>
            </mc:AlternateContent>
          </a:graphicData>
        </a:graphic>
      </p:graphicFrame>
    </p:spTree>
    <p:extLst>
      <p:ext uri="{BB962C8B-B14F-4D97-AF65-F5344CB8AC3E}">
        <p14:creationId xmlns:p14="http://schemas.microsoft.com/office/powerpoint/2010/main" val="219452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13</a:t>
            </a:fld>
            <a:endParaRPr lang="zh-CN" altLang="en-US">
              <a:latin typeface="+mj-lt"/>
            </a:endParaRPr>
          </a:p>
        </p:txBody>
      </p:sp>
      <mc:AlternateContent xmlns:mc="http://schemas.openxmlformats.org/markup-compatibility/2006" xmlns:a14="http://schemas.microsoft.com/office/drawing/2010/main">
        <mc:Choice Requires="a14">
          <p:sp>
            <p:nvSpPr>
              <p:cNvPr id="5" name="内容占位符 4"/>
              <p:cNvSpPr>
                <a:spLocks noGrp="1"/>
              </p:cNvSpPr>
              <p:nvPr>
                <p:ph sz="quarter" idx="1"/>
              </p:nvPr>
            </p:nvSpPr>
            <p:spPr/>
            <p:txBody>
              <a:bodyPr>
                <a:normAutofit/>
              </a:bodyPr>
              <a:lstStyle/>
              <a:p>
                <a:r>
                  <a:rPr lang="zh-CN" altLang="zh-CN" dirty="0" smtClean="0">
                    <a:solidFill>
                      <a:srgbClr val="303B41"/>
                    </a:solidFill>
                    <a:latin typeface="+mj-lt"/>
                  </a:rPr>
                  <a:t>判别式模型不像生成式模型那样需要独立性假设，其训练是为了寻找使打分函数</a:t>
                </a:r>
                <a14:m>
                  <m:oMath xmlns:m="http://schemas.openxmlformats.org/officeDocument/2006/math">
                    <m:nary>
                      <m:naryPr>
                        <m:chr m:val="∏"/>
                        <m:limLoc m:val="undOvr"/>
                        <m:grow m:val="on"/>
                        <m:ctrlPr>
                          <a:rPr lang="zh-CN" altLang="zh-CN" i="1">
                            <a:solidFill>
                              <a:srgbClr val="303B41"/>
                            </a:solidFill>
                            <a:latin typeface="Cambria Math" panose="02040503050406030204" pitchFamily="18" charset="0"/>
                          </a:rPr>
                        </m:ctrlPr>
                      </m:naryPr>
                      <m:sub>
                        <m:r>
                          <m:rPr>
                            <m:sty m:val="p"/>
                          </m:rPr>
                          <a:rPr lang="en-US" altLang="zh-CN">
                            <a:solidFill>
                              <a:srgbClr val="303B41"/>
                            </a:solidFill>
                            <a:latin typeface="Cambria Math" panose="02040503050406030204" pitchFamily="18" charset="0"/>
                          </a:rPr>
                          <m:t>i</m:t>
                        </m:r>
                        <m:r>
                          <a:rPr lang="en-US" altLang="zh-CN">
                            <a:solidFill>
                              <a:srgbClr val="303B41"/>
                            </a:solidFill>
                            <a:latin typeface="Cambria Math" panose="02040503050406030204" pitchFamily="18" charset="0"/>
                          </a:rPr>
                          <m:t>=1</m:t>
                        </m:r>
                      </m:sub>
                      <m:sup>
                        <m:r>
                          <m:rPr>
                            <m:sty m:val="p"/>
                          </m:rPr>
                          <a:rPr lang="en-US" altLang="zh-CN">
                            <a:solidFill>
                              <a:srgbClr val="303B41"/>
                            </a:solidFill>
                            <a:latin typeface="Cambria Math" panose="02040503050406030204" pitchFamily="18" charset="0"/>
                          </a:rPr>
                          <m:t>N</m:t>
                        </m:r>
                      </m:sup>
                      <m:e>
                        <m:r>
                          <m:rPr>
                            <m:sty m:val="p"/>
                          </m:rPr>
                          <a:rPr lang="en-US" altLang="zh-CN">
                            <a:solidFill>
                              <a:srgbClr val="303B41"/>
                            </a:solidFill>
                            <a:latin typeface="Cambria Math" panose="02040503050406030204" pitchFamily="18" charset="0"/>
                          </a:rPr>
                          <m:t>Score</m:t>
                        </m:r>
                        <m:d>
                          <m:dPr>
                            <m:ctrlPr>
                              <a:rPr lang="zh-CN" altLang="zh-CN" i="1">
                                <a:solidFill>
                                  <a:srgbClr val="303B41"/>
                                </a:solidFill>
                                <a:latin typeface="Cambria Math" panose="02040503050406030204" pitchFamily="18" charset="0"/>
                              </a:rPr>
                            </m:ctrlPr>
                          </m:dPr>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x</m:t>
                                </m:r>
                              </m:e>
                              <m:sub>
                                <m:r>
                                  <m:rPr>
                                    <m:sty m:val="p"/>
                                  </m:rPr>
                                  <a:rPr lang="en-US" altLang="zh-CN">
                                    <a:solidFill>
                                      <a:srgbClr val="303B41"/>
                                    </a:solidFill>
                                    <a:latin typeface="Cambria Math" panose="02040503050406030204" pitchFamily="18" charset="0"/>
                                  </a:rPr>
                                  <m:t>i</m:t>
                                </m:r>
                              </m:sub>
                            </m:sSub>
                          </m:e>
                          <m:e>
                            <m:sSub>
                              <m:sSubPr>
                                <m:ctrlPr>
                                  <a:rPr lang="zh-CN" altLang="zh-CN" i="1">
                                    <a:solidFill>
                                      <a:srgbClr val="303B41"/>
                                    </a:solidFill>
                                    <a:latin typeface="Cambria Math" panose="02040503050406030204" pitchFamily="18" charset="0"/>
                                  </a:rPr>
                                </m:ctrlPr>
                              </m:sSubPr>
                              <m:e>
                                <m:r>
                                  <m:rPr>
                                    <m:sty m:val="p"/>
                                  </m:rPr>
                                  <a:rPr lang="en-US" altLang="zh-CN">
                                    <a:solidFill>
                                      <a:srgbClr val="303B41"/>
                                    </a:solidFill>
                                    <a:latin typeface="Cambria Math" panose="02040503050406030204" pitchFamily="18" charset="0"/>
                                  </a:rPr>
                                  <m:t>y</m:t>
                                </m:r>
                              </m:e>
                              <m:sub>
                                <m:r>
                                  <m:rPr>
                                    <m:sty m:val="p"/>
                                  </m:rPr>
                                  <a:rPr lang="en-US" altLang="zh-CN">
                                    <a:solidFill>
                                      <a:srgbClr val="303B41"/>
                                    </a:solidFill>
                                    <a:latin typeface="Cambria Math" panose="02040503050406030204" pitchFamily="18" charset="0"/>
                                  </a:rPr>
                                  <m:t>i</m:t>
                                </m:r>
                              </m:sub>
                            </m:sSub>
                            <m:r>
                              <a:rPr lang="en-US" altLang="zh-CN">
                                <a:solidFill>
                                  <a:srgbClr val="303B41"/>
                                </a:solidFill>
                                <a:latin typeface="Cambria Math" panose="02040503050406030204" pitchFamily="18" charset="0"/>
                              </a:rPr>
                              <m:t>;</m:t>
                            </m:r>
                            <m:r>
                              <m:rPr>
                                <m:sty m:val="p"/>
                              </m:rPr>
                              <a:rPr lang="en-US" altLang="zh-CN">
                                <a:solidFill>
                                  <a:srgbClr val="303B41"/>
                                </a:solidFill>
                                <a:latin typeface="Cambria Math" panose="02040503050406030204" pitchFamily="18" charset="0"/>
                              </a:rPr>
                              <m:t>θ</m:t>
                            </m:r>
                          </m:e>
                        </m:d>
                      </m:e>
                    </m:nary>
                  </m:oMath>
                </a14:m>
                <a:r>
                  <a:rPr lang="zh-CN" altLang="zh-CN" dirty="0">
                    <a:solidFill>
                      <a:srgbClr val="303B41"/>
                    </a:solidFill>
                    <a:latin typeface="+mj-lt"/>
                  </a:rPr>
                  <a:t>最大的</a:t>
                </a:r>
                <a14:m>
                  <m:oMath xmlns:m="http://schemas.openxmlformats.org/officeDocument/2006/math">
                    <m:r>
                      <m:rPr>
                        <m:sty m:val="p"/>
                      </m:rPr>
                      <a:rPr lang="en-US" altLang="zh-CN">
                        <a:solidFill>
                          <a:srgbClr val="303B41"/>
                        </a:solidFill>
                        <a:latin typeface="Cambria Math" panose="02040503050406030204" pitchFamily="18" charset="0"/>
                      </a:rPr>
                      <m:t>θ</m:t>
                    </m:r>
                  </m:oMath>
                </a14:m>
                <a:r>
                  <a:rPr lang="zh-CN" altLang="en-US" dirty="0" smtClean="0">
                    <a:solidFill>
                      <a:srgbClr val="303B41"/>
                    </a:solidFill>
                    <a:latin typeface="+mj-lt"/>
                  </a:rPr>
                  <a:t>。</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zh-CN" dirty="0">
                    <a:solidFill>
                      <a:srgbClr val="303B41"/>
                    </a:solidFill>
                    <a:latin typeface="+mj-lt"/>
                  </a:rPr>
                  <a:t>最具代表性的研究成果就是</a:t>
                </a:r>
                <a:r>
                  <a:rPr lang="en-US" altLang="zh-CN" dirty="0">
                    <a:solidFill>
                      <a:srgbClr val="303B41"/>
                    </a:solidFill>
                    <a:latin typeface="+mj-lt"/>
                  </a:rPr>
                  <a:t>R. McDonald</a:t>
                </a:r>
                <a:r>
                  <a:rPr lang="zh-CN" altLang="zh-CN" dirty="0">
                    <a:solidFill>
                      <a:srgbClr val="303B41"/>
                    </a:solidFill>
                    <a:latin typeface="+mj-lt"/>
                  </a:rPr>
                  <a:t>等人开发的最大生成树</a:t>
                </a:r>
                <a:r>
                  <a:rPr lang="zh-CN" altLang="zh-CN" dirty="0" smtClean="0">
                    <a:solidFill>
                      <a:srgbClr val="303B41"/>
                    </a:solidFill>
                    <a:latin typeface="+mj-lt"/>
                  </a:rPr>
                  <a:t>（</a:t>
                </a:r>
                <a:r>
                  <a:rPr lang="en-US" altLang="zh-CN" dirty="0" smtClean="0">
                    <a:solidFill>
                      <a:srgbClr val="303B41"/>
                    </a:solidFill>
                    <a:latin typeface="+mj-lt"/>
                  </a:rPr>
                  <a:t>Maximum Spanning Trees</a:t>
                </a:r>
                <a:r>
                  <a:rPr lang="en-US" altLang="zh-CN" dirty="0">
                    <a:solidFill>
                      <a:srgbClr val="303B41"/>
                    </a:solidFill>
                    <a:latin typeface="+mj-lt"/>
                  </a:rPr>
                  <a:t>, MST</a:t>
                </a:r>
                <a:r>
                  <a:rPr lang="zh-CN" altLang="zh-CN" dirty="0">
                    <a:solidFill>
                      <a:srgbClr val="303B41"/>
                    </a:solidFill>
                    <a:latin typeface="+mj-lt"/>
                  </a:rPr>
                  <a:t>）依存句法分析器（</a:t>
                </a:r>
                <a:r>
                  <a:rPr lang="en-US" altLang="zh-CN" dirty="0" err="1">
                    <a:solidFill>
                      <a:srgbClr val="303B41"/>
                    </a:solidFill>
                    <a:latin typeface="+mj-lt"/>
                  </a:rPr>
                  <a:t>MSTParser</a:t>
                </a:r>
                <a:r>
                  <a:rPr lang="zh-CN" altLang="zh-CN" dirty="0" smtClean="0">
                    <a:solidFill>
                      <a:srgbClr val="303B41"/>
                    </a:solidFill>
                    <a:latin typeface="+mj-lt"/>
                  </a:rPr>
                  <a:t>）</a:t>
                </a:r>
                <a:r>
                  <a:rPr lang="en-US" altLang="zh-CN" dirty="0" smtClean="0">
                    <a:solidFill>
                      <a:srgbClr val="303B41"/>
                    </a:solidFill>
                    <a:latin typeface="+mj-lt"/>
                  </a:rPr>
                  <a:t>[72-74]</a:t>
                </a:r>
                <a:r>
                  <a:rPr lang="zh-CN" altLang="zh-CN" dirty="0" smtClean="0">
                    <a:solidFill>
                      <a:srgbClr val="303B41"/>
                    </a:solidFill>
                    <a:latin typeface="+mj-lt"/>
                  </a:rPr>
                  <a:t>。</a:t>
                </a:r>
                <a:r>
                  <a:rPr lang="en-US" altLang="zh-CN" dirty="0" err="1">
                    <a:solidFill>
                      <a:srgbClr val="303B41"/>
                    </a:solidFill>
                    <a:latin typeface="+mj-lt"/>
                  </a:rPr>
                  <a:t>MSTParser</a:t>
                </a:r>
                <a:r>
                  <a:rPr lang="zh-CN" altLang="zh-CN" dirty="0">
                    <a:solidFill>
                      <a:srgbClr val="303B41"/>
                    </a:solidFill>
                    <a:latin typeface="+mj-lt"/>
                  </a:rPr>
                  <a:t>是一种基于图的模型，其分析目标是寻找最高打分依存树，整棵树的打分由每条边的打分加权求和得到。</a:t>
                </a:r>
                <a:endParaRPr lang="en-US" altLang="zh-CN" dirty="0" smtClean="0">
                  <a:solidFill>
                    <a:srgbClr val="303B41"/>
                  </a:solidFill>
                  <a:latin typeface="+mj-lt"/>
                </a:endParaRPr>
              </a:p>
            </p:txBody>
          </p:sp>
        </mc:Choice>
        <mc:Fallback xmlns="">
          <p:sp>
            <p:nvSpPr>
              <p:cNvPr id="5" name="内容占位符 4"/>
              <p:cNvSpPr>
                <a:spLocks noGrp="1" noRot="1" noChangeAspect="1" noMove="1" noResize="1" noEditPoints="1" noAdjustHandles="1" noChangeArrowheads="1" noChangeShapeType="1" noTextEdit="1"/>
              </p:cNvSpPr>
              <p:nvPr>
                <p:ph sz="quarter" idx="1"/>
              </p:nvPr>
            </p:nvSpPr>
            <p:spPr>
              <a:blipFill>
                <a:blip r:embed="rId4"/>
                <a:stretch>
                  <a:fillRect l="-853" t="-3907" r="-233"/>
                </a:stretch>
              </a:blipFill>
            </p:spPr>
            <p:txBody>
              <a:bodyPr/>
              <a:lstStyle/>
              <a:p>
                <a:r>
                  <a:rPr lang="zh-CN" altLang="en-US">
                    <a:noFill/>
                  </a:rPr>
                  <a:t> </a:t>
                </a:r>
              </a:p>
            </p:txBody>
          </p:sp>
        </mc:Fallback>
      </mc:AlternateContent>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判别</a:t>
            </a:r>
            <a:r>
              <a:rPr lang="zh-CN" altLang="en-US" dirty="0" smtClean="0">
                <a:latin typeface="+mj-lt"/>
              </a:rPr>
              <a:t>式依存分析方法</a:t>
            </a:r>
            <a:endParaRPr lang="zh-CN" altLang="en-US" dirty="0">
              <a:latin typeface="+mj-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460841445"/>
              </p:ext>
            </p:extLst>
          </p:nvPr>
        </p:nvGraphicFramePr>
        <p:xfrm>
          <a:off x="2123728" y="4581128"/>
          <a:ext cx="4608512" cy="624235"/>
        </p:xfrm>
        <a:graphic>
          <a:graphicData uri="http://schemas.openxmlformats.org/presentationml/2006/ole">
            <mc:AlternateContent xmlns:mc="http://schemas.openxmlformats.org/markup-compatibility/2006">
              <mc:Choice xmlns:v="urn:schemas-microsoft-com:vml" Requires="v">
                <p:oleObj spid="_x0000_s3258" r:id="rId5" imgW="2298700" imgH="304800" progId="">
                  <p:embed/>
                </p:oleObj>
              </mc:Choice>
              <mc:Fallback>
                <p:oleObj r:id="rId5" imgW="2298700" imgH="3048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4581128"/>
                        <a:ext cx="4608512" cy="624235"/>
                      </a:xfrm>
                      <a:prstGeom prst="rect">
                        <a:avLst/>
                      </a:prstGeom>
                      <a:noFill/>
                    </p:spPr>
                  </p:pic>
                </p:oleObj>
              </mc:Fallback>
            </mc:AlternateContent>
          </a:graphicData>
        </a:graphic>
      </p:graphicFrame>
    </p:spTree>
    <p:extLst>
      <p:ext uri="{BB962C8B-B14F-4D97-AF65-F5344CB8AC3E}">
        <p14:creationId xmlns:p14="http://schemas.microsoft.com/office/powerpoint/2010/main" val="2665342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3. </a:t>
            </a:r>
            <a:r>
              <a:rPr lang="zh-CN" altLang="en-US" dirty="0" smtClean="0"/>
              <a:t>依存句法分析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14</a:t>
            </a:fld>
            <a:endParaRPr lang="zh-CN" altLang="en-US">
              <a:latin typeface="+mj-lt"/>
            </a:endParaRPr>
          </a:p>
        </p:txBody>
      </p:sp>
      <p:sp>
        <p:nvSpPr>
          <p:cNvPr id="5" name="内容占位符 4"/>
          <p:cNvSpPr>
            <a:spLocks noGrp="1"/>
          </p:cNvSpPr>
          <p:nvPr>
            <p:ph sz="quarter" idx="1"/>
          </p:nvPr>
        </p:nvSpPr>
        <p:spPr>
          <a:solidFill>
            <a:srgbClr val="FFFFFF"/>
          </a:solidFill>
        </p:spPr>
        <p:txBody>
          <a:bodyPr>
            <a:normAutofit/>
          </a:bodyPr>
          <a:lstStyle/>
          <a:p>
            <a:r>
              <a:rPr lang="zh-CN" altLang="zh-CN" dirty="0">
                <a:solidFill>
                  <a:srgbClr val="303B41"/>
                </a:solidFill>
                <a:latin typeface="+mj-lt"/>
              </a:rPr>
              <a:t>确定性依存分析方法的基本思路是对于当前分析的每一个词确定唯一的动作，即成为前面已分析词的父节点或子节点，有时候可能需要对前面的动作进行回溯或修改</a:t>
            </a:r>
            <a:r>
              <a:rPr lang="zh-CN" altLang="zh-CN" dirty="0" smtClean="0">
                <a:solidFill>
                  <a:srgbClr val="303B41"/>
                </a:solidFill>
                <a:latin typeface="+mj-lt"/>
              </a:rPr>
              <a:t>。</a:t>
            </a:r>
            <a:endParaRPr lang="en-US" altLang="zh-CN" dirty="0" smtClean="0">
              <a:solidFill>
                <a:srgbClr val="303B41"/>
              </a:solidFill>
              <a:latin typeface="+mj-lt"/>
            </a:endParaRPr>
          </a:p>
          <a:p>
            <a:endParaRPr lang="en-US" altLang="zh-CN" dirty="0">
              <a:solidFill>
                <a:srgbClr val="303B41"/>
              </a:solidFill>
              <a:latin typeface="+mj-lt"/>
            </a:endParaRPr>
          </a:p>
          <a:p>
            <a:r>
              <a:rPr lang="zh-CN" altLang="en-US" dirty="0" smtClean="0">
                <a:solidFill>
                  <a:srgbClr val="303B41"/>
                </a:solidFill>
                <a:latin typeface="+mj-lt"/>
              </a:rPr>
              <a:t>代表性算法：</a:t>
            </a:r>
            <a:r>
              <a:rPr lang="en-US" altLang="zh-CN" dirty="0">
                <a:solidFill>
                  <a:srgbClr val="303B41"/>
                </a:solidFill>
                <a:latin typeface="+mj-lt"/>
              </a:rPr>
              <a:t>	</a:t>
            </a:r>
            <a:r>
              <a:rPr lang="en-US" altLang="zh-CN" dirty="0" smtClean="0">
                <a:solidFill>
                  <a:srgbClr val="34ADEF"/>
                </a:solidFill>
                <a:latin typeface="+mj-lt"/>
              </a:rPr>
              <a:t>Yamada</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a:solidFill>
                  <a:srgbClr val="303B41"/>
                </a:solidFill>
                <a:latin typeface="+mj-lt"/>
              </a:rPr>
              <a:t>归</a:t>
            </a:r>
            <a:r>
              <a:rPr lang="zh-CN" altLang="en-US" dirty="0" smtClean="0">
                <a:solidFill>
                  <a:srgbClr val="303B41"/>
                </a:solidFill>
                <a:latin typeface="+mj-lt"/>
              </a:rPr>
              <a:t>约）</a:t>
            </a:r>
            <a:r>
              <a:rPr lang="en-US" altLang="zh-CN" dirty="0" smtClean="0">
                <a:solidFill>
                  <a:srgbClr val="303B41"/>
                </a:solidFill>
                <a:latin typeface="+mj-lt"/>
              </a:rPr>
              <a:t>[76]</a:t>
            </a:r>
            <a:r>
              <a:rPr lang="zh-CN" altLang="en-US" dirty="0" smtClean="0">
                <a:solidFill>
                  <a:srgbClr val="303B41"/>
                </a:solidFill>
                <a:latin typeface="+mj-lt"/>
              </a:rPr>
              <a:t>和</a:t>
            </a:r>
            <a:r>
              <a:rPr lang="en-US" altLang="zh-CN" dirty="0" smtClean="0">
                <a:solidFill>
                  <a:srgbClr val="303B41"/>
                </a:solidFill>
                <a:latin typeface="+mj-lt"/>
              </a:rPr>
              <a:t>	</a:t>
            </a:r>
            <a:r>
              <a:rPr lang="en-US" altLang="zh-CN" dirty="0" err="1" smtClean="0">
                <a:solidFill>
                  <a:srgbClr val="34ADEF"/>
                </a:solidFill>
                <a:latin typeface="+mj-lt"/>
              </a:rPr>
              <a:t>Nivre</a:t>
            </a:r>
            <a:r>
              <a:rPr lang="zh-CN" altLang="en-US" dirty="0" smtClean="0">
                <a:solidFill>
                  <a:srgbClr val="34ADEF"/>
                </a:solidFill>
                <a:latin typeface="+mj-lt"/>
              </a:rPr>
              <a:t>算法</a:t>
            </a:r>
            <a:r>
              <a:rPr lang="zh-CN" altLang="en-US" dirty="0" smtClean="0">
                <a:solidFill>
                  <a:srgbClr val="303B41"/>
                </a:solidFill>
                <a:latin typeface="+mj-lt"/>
              </a:rPr>
              <a:t>（移进</a:t>
            </a:r>
            <a:r>
              <a:rPr lang="en-US" altLang="zh-CN" dirty="0" smtClean="0">
                <a:solidFill>
                  <a:srgbClr val="303B41"/>
                </a:solidFill>
                <a:latin typeface="+mj-lt"/>
              </a:rPr>
              <a:t>-</a:t>
            </a:r>
            <a:r>
              <a:rPr lang="zh-CN" altLang="en-US" dirty="0" smtClean="0">
                <a:solidFill>
                  <a:srgbClr val="303B41"/>
                </a:solidFill>
                <a:latin typeface="+mj-lt"/>
              </a:rPr>
              <a:t>归约</a:t>
            </a:r>
            <a:r>
              <a:rPr lang="en-US" altLang="zh-CN" dirty="0" smtClean="0">
                <a:solidFill>
                  <a:srgbClr val="303B41"/>
                </a:solidFill>
                <a:latin typeface="+mj-lt"/>
              </a:rPr>
              <a:t>+Arc-eager</a:t>
            </a:r>
            <a:r>
              <a:rPr lang="zh-CN" altLang="en-US" dirty="0" smtClean="0">
                <a:solidFill>
                  <a:srgbClr val="303B41"/>
                </a:solidFill>
                <a:latin typeface="+mj-lt"/>
              </a:rPr>
              <a:t>算法）</a:t>
            </a:r>
            <a:r>
              <a:rPr lang="en-US" altLang="zh-CN" dirty="0" smtClean="0">
                <a:solidFill>
                  <a:srgbClr val="303B41"/>
                </a:solidFill>
                <a:latin typeface="+mj-lt"/>
              </a:rPr>
              <a:t>[77]</a:t>
            </a:r>
          </a:p>
          <a:p>
            <a:endParaRPr lang="en-US" altLang="zh-CN" dirty="0" smtClean="0">
              <a:solidFill>
                <a:schemeClr val="bg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a:latin typeface="+mj-lt"/>
              </a:rPr>
              <a:t>确定性</a:t>
            </a:r>
            <a:r>
              <a:rPr lang="zh-CN" altLang="en-US" dirty="0" smtClean="0">
                <a:latin typeface="+mj-lt"/>
              </a:rPr>
              <a:t>依存分析方法</a:t>
            </a:r>
            <a:endParaRPr lang="zh-CN" altLang="en-US" dirty="0">
              <a:latin typeface="+mj-lt"/>
            </a:endParaRPr>
          </a:p>
        </p:txBody>
      </p:sp>
      <p:pic>
        <p:nvPicPr>
          <p:cNvPr id="13" name="图片 12"/>
          <p:cNvPicPr>
            <a:picLocks noChangeAspect="1"/>
          </p:cNvPicPr>
          <p:nvPr/>
        </p:nvPicPr>
        <p:blipFill>
          <a:blip r:embed="rId3"/>
          <a:stretch>
            <a:fillRect/>
          </a:stretch>
        </p:blipFill>
        <p:spPr>
          <a:xfrm>
            <a:off x="1063875" y="4221088"/>
            <a:ext cx="6578154" cy="1615580"/>
          </a:xfrm>
          <a:prstGeom prst="rect">
            <a:avLst/>
          </a:prstGeom>
        </p:spPr>
      </p:pic>
    </p:spTree>
    <p:extLst>
      <p:ext uri="{BB962C8B-B14F-4D97-AF65-F5344CB8AC3E}">
        <p14:creationId xmlns:p14="http://schemas.microsoft.com/office/powerpoint/2010/main" val="145918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15</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13" name="内容占位符 12"/>
          <p:cNvGraphicFramePr>
            <a:graphicFrameLocks noGrp="1"/>
          </p:cNvGraphicFramePr>
          <p:nvPr>
            <p:ph sz="quarter" idx="1"/>
            <p:extLst>
              <p:ext uri="{D42A27DB-BD31-4B8C-83A1-F6EECF244321}">
                <p14:modId xmlns:p14="http://schemas.microsoft.com/office/powerpoint/2010/main" val="4179289364"/>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2614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16</a:t>
            </a:fld>
            <a:endParaRPr lang="zh-CN" altLang="en-US">
              <a:latin typeface="+mj-lt"/>
            </a:endParaRPr>
          </a:p>
        </p:txBody>
      </p:sp>
      <p:sp>
        <p:nvSpPr>
          <p:cNvPr id="6" name="文本占位符 5"/>
          <p:cNvSpPr>
            <a:spLocks noGrp="1"/>
          </p:cNvSpPr>
          <p:nvPr>
            <p:ph type="body" sz="quarter" idx="20"/>
          </p:nvPr>
        </p:nvSpPr>
        <p:spPr/>
        <p:txBody>
          <a:bodyPr>
            <a:noAutofit/>
          </a:bodyPr>
          <a:lstStyle/>
          <a:p>
            <a:r>
              <a:rPr lang="zh-CN" altLang="zh-CN" sz="1900" dirty="0">
                <a:latin typeface="+mj-lt"/>
              </a:rPr>
              <a:t>神经网络依存句法分析算法</a:t>
            </a:r>
            <a:endParaRPr lang="zh-CN" altLang="en-US" sz="1900" dirty="0">
              <a:latin typeface="+mj-lt"/>
            </a:endParaRPr>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739830120"/>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4029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a:t>3</a:t>
            </a:r>
            <a:r>
              <a:rPr lang="en-US" altLang="zh-CN" dirty="0" smtClean="0"/>
              <a:t>.</a:t>
            </a:r>
            <a:r>
              <a:rPr lang="zh-CN" altLang="en-US" dirty="0"/>
              <a:t>依存句法分析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17</a:t>
            </a:fld>
            <a:endParaRPr lang="zh-CN" altLang="en-US"/>
          </a:p>
        </p:txBody>
      </p:sp>
      <p:graphicFrame>
        <p:nvGraphicFramePr>
          <p:cNvPr id="13" name="内容占位符 12"/>
          <p:cNvGraphicFramePr>
            <a:graphicFrameLocks noGrp="1"/>
          </p:cNvGraphicFramePr>
          <p:nvPr>
            <p:ph sz="quarter" idx="1"/>
            <p:extLst>
              <p:ext uri="{D42A27DB-BD31-4B8C-83A1-F6EECF244321}">
                <p14:modId xmlns:p14="http://schemas.microsoft.com/office/powerpoint/2010/main" val="3272717660"/>
              </p:ext>
            </p:extLst>
          </p:nvPr>
        </p:nvGraphicFramePr>
        <p:xfrm>
          <a:off x="419100" y="1857375"/>
          <a:ext cx="7867650" cy="4214813"/>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占位符 5"/>
          <p:cNvSpPr>
            <a:spLocks noGrp="1"/>
          </p:cNvSpPr>
          <p:nvPr>
            <p:ph type="body" sz="quarter" idx="20"/>
          </p:nvPr>
        </p:nvSpPr>
        <p:spPr>
          <a:xfrm>
            <a:off x="285750" y="1142984"/>
            <a:ext cx="8143902" cy="357187"/>
          </a:xfrm>
        </p:spPr>
        <p:txBody>
          <a:bodyPr>
            <a:noAutofit/>
          </a:bodyPr>
          <a:lstStyle/>
          <a:p>
            <a:r>
              <a:rPr lang="zh-CN" altLang="zh-CN" sz="1900" dirty="0">
                <a:latin typeface="+mj-lt"/>
              </a:rPr>
              <a:t>神经网络依存句法分析算法</a:t>
            </a:r>
            <a:endParaRPr lang="zh-CN" altLang="en-US" sz="1900" dirty="0">
              <a:latin typeface="+mj-lt"/>
            </a:endParaRPr>
          </a:p>
        </p:txBody>
      </p:sp>
    </p:spTree>
    <p:extLst>
      <p:ext uri="{BB962C8B-B14F-4D97-AF65-F5344CB8AC3E}">
        <p14:creationId xmlns:p14="http://schemas.microsoft.com/office/powerpoint/2010/main" val="1291238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18</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系统功能模块构成和运行流程图</a:t>
            </a:r>
            <a:endParaRPr lang="zh-CN" altLang="en-US" dirty="0"/>
          </a:p>
        </p:txBody>
      </p:sp>
      <p:graphicFrame>
        <p:nvGraphicFramePr>
          <p:cNvPr id="8" name="图示 7"/>
          <p:cNvGraphicFramePr/>
          <p:nvPr>
            <p:extLst>
              <p:ext uri="{D42A27DB-BD31-4B8C-83A1-F6EECF244321}">
                <p14:modId xmlns:p14="http://schemas.microsoft.com/office/powerpoint/2010/main" val="1535960319"/>
              </p:ext>
            </p:extLst>
          </p:nvPr>
        </p:nvGraphicFramePr>
        <p:xfrm>
          <a:off x="179512" y="4145866"/>
          <a:ext cx="8352928" cy="23549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4" name="图示 73"/>
          <p:cNvGraphicFramePr/>
          <p:nvPr>
            <p:extLst>
              <p:ext uri="{D42A27DB-BD31-4B8C-83A1-F6EECF244321}">
                <p14:modId xmlns:p14="http://schemas.microsoft.com/office/powerpoint/2010/main" val="2834442054"/>
              </p:ext>
            </p:extLst>
          </p:nvPr>
        </p:nvGraphicFramePr>
        <p:xfrm>
          <a:off x="329756" y="1722429"/>
          <a:ext cx="8128371" cy="27146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矩形 8"/>
          <p:cNvSpPr/>
          <p:nvPr/>
        </p:nvSpPr>
        <p:spPr>
          <a:xfrm>
            <a:off x="5004048" y="2708920"/>
            <a:ext cx="2448272" cy="720080"/>
          </a:xfrm>
          <a:prstGeom prst="rect">
            <a:avLst/>
          </a:prstGeom>
          <a:noFill/>
          <a:ln w="34925" cmpd="sng">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6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19</a:t>
            </a:fld>
            <a:endParaRPr lang="zh-CN" altLang="en-US"/>
          </a:p>
        </p:txBody>
      </p:sp>
      <p:graphicFrame>
        <p:nvGraphicFramePr>
          <p:cNvPr id="7" name="内容占位符 6"/>
          <p:cNvGraphicFramePr>
            <a:graphicFrameLocks noGrp="1"/>
          </p:cNvGraphicFramePr>
          <p:nvPr>
            <p:ph sz="quarter" idx="1"/>
            <p:extLst>
              <p:ext uri="{D42A27DB-BD31-4B8C-83A1-F6EECF244321}">
                <p14:modId xmlns:p14="http://schemas.microsoft.com/office/powerpoint/2010/main" val="2245624802"/>
              </p:ext>
            </p:extLst>
          </p:nvPr>
        </p:nvGraphicFramePr>
        <p:xfrm>
          <a:off x="323851" y="1857375"/>
          <a:ext cx="8105802" cy="2075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情感词</a:t>
            </a:r>
            <a:r>
              <a:rPr lang="zh-CN" altLang="en-US" dirty="0"/>
              <a:t>典</a:t>
            </a:r>
          </a:p>
        </p:txBody>
      </p:sp>
      <p:sp>
        <p:nvSpPr>
          <p:cNvPr id="13" name="任意多边形 12"/>
          <p:cNvSpPr/>
          <p:nvPr/>
        </p:nvSpPr>
        <p:spPr>
          <a:xfrm>
            <a:off x="357240" y="4091587"/>
            <a:ext cx="1832512" cy="553215"/>
          </a:xfrm>
          <a:custGeom>
            <a:avLst/>
            <a:gdLst>
              <a:gd name="connsiteX0" fmla="*/ 0 w 1832512"/>
              <a:gd name="connsiteY0" fmla="*/ 0 h 510098"/>
              <a:gd name="connsiteX1" fmla="*/ 1832512 w 1832512"/>
              <a:gd name="connsiteY1" fmla="*/ 0 h 510098"/>
              <a:gd name="connsiteX2" fmla="*/ 1832512 w 1832512"/>
              <a:gd name="connsiteY2" fmla="*/ 510098 h 510098"/>
              <a:gd name="connsiteX3" fmla="*/ 0 w 1832512"/>
              <a:gd name="connsiteY3" fmla="*/ 510098 h 510098"/>
              <a:gd name="connsiteX4" fmla="*/ 0 w 1832512"/>
              <a:gd name="connsiteY4" fmla="*/ 0 h 510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10098">
                <a:moveTo>
                  <a:pt x="0" y="0"/>
                </a:moveTo>
                <a:lnTo>
                  <a:pt x="1832512" y="0"/>
                </a:lnTo>
                <a:lnTo>
                  <a:pt x="1832512" y="510098"/>
                </a:lnTo>
                <a:lnTo>
                  <a:pt x="0" y="510098"/>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转折词典</a:t>
            </a:r>
            <a:endParaRPr lang="zh-CN" altLang="en-US" sz="2000" kern="1200" dirty="0"/>
          </a:p>
        </p:txBody>
      </p:sp>
      <p:sp>
        <p:nvSpPr>
          <p:cNvPr id="14" name="任意多边形 13"/>
          <p:cNvSpPr/>
          <p:nvPr/>
        </p:nvSpPr>
        <p:spPr>
          <a:xfrm>
            <a:off x="357240" y="4646217"/>
            <a:ext cx="1832512" cy="1040527"/>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但是，然而</a:t>
            </a:r>
            <a:endParaRPr lang="zh-CN" altLang="en-US" sz="1800" kern="1200" dirty="0">
              <a:solidFill>
                <a:srgbClr val="303B41"/>
              </a:solidFill>
            </a:endParaRPr>
          </a:p>
        </p:txBody>
      </p:sp>
      <p:sp>
        <p:nvSpPr>
          <p:cNvPr id="15" name="任意多边形 14"/>
          <p:cNvSpPr/>
          <p:nvPr/>
        </p:nvSpPr>
        <p:spPr>
          <a:xfrm>
            <a:off x="2446305" y="4091587"/>
            <a:ext cx="1832512" cy="582316"/>
          </a:xfrm>
          <a:custGeom>
            <a:avLst/>
            <a:gdLst>
              <a:gd name="connsiteX0" fmla="*/ 0 w 1832512"/>
              <a:gd name="connsiteY0" fmla="*/ 0 h 582316"/>
              <a:gd name="connsiteX1" fmla="*/ 1832512 w 1832512"/>
              <a:gd name="connsiteY1" fmla="*/ 0 h 582316"/>
              <a:gd name="connsiteX2" fmla="*/ 1832512 w 1832512"/>
              <a:gd name="connsiteY2" fmla="*/ 582316 h 582316"/>
              <a:gd name="connsiteX3" fmla="*/ 0 w 1832512"/>
              <a:gd name="connsiteY3" fmla="*/ 582316 h 582316"/>
              <a:gd name="connsiteX4" fmla="*/ 0 w 1832512"/>
              <a:gd name="connsiteY4" fmla="*/ 0 h 582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582316">
                <a:moveTo>
                  <a:pt x="0" y="0"/>
                </a:moveTo>
                <a:lnTo>
                  <a:pt x="1832512" y="0"/>
                </a:lnTo>
                <a:lnTo>
                  <a:pt x="1832512" y="582316"/>
                </a:lnTo>
                <a:lnTo>
                  <a:pt x="0" y="582316"/>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endParaRPr lang="en-US" altLang="zh-CN" sz="2000" kern="1200" dirty="0" smtClean="0"/>
          </a:p>
        </p:txBody>
      </p:sp>
      <p:sp>
        <p:nvSpPr>
          <p:cNvPr id="16" name="任意多边形 15"/>
          <p:cNvSpPr/>
          <p:nvPr/>
        </p:nvSpPr>
        <p:spPr>
          <a:xfrm>
            <a:off x="2446305" y="4662857"/>
            <a:ext cx="1832512" cy="1020870"/>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有意思，有人气</a:t>
            </a:r>
            <a:endParaRPr lang="zh-CN" altLang="en-US" sz="1800" kern="1200" dirty="0">
              <a:solidFill>
                <a:srgbClr val="303B41"/>
              </a:solidFill>
            </a:endParaRPr>
          </a:p>
        </p:txBody>
      </p:sp>
      <p:sp>
        <p:nvSpPr>
          <p:cNvPr id="17" name="任意多边形 16"/>
          <p:cNvSpPr/>
          <p:nvPr/>
        </p:nvSpPr>
        <p:spPr>
          <a:xfrm>
            <a:off x="4535369" y="4080876"/>
            <a:ext cx="1832512" cy="581981"/>
          </a:xfrm>
          <a:custGeom>
            <a:avLst/>
            <a:gdLst>
              <a:gd name="connsiteX0" fmla="*/ 0 w 1832512"/>
              <a:gd name="connsiteY0" fmla="*/ 0 h 625162"/>
              <a:gd name="connsiteX1" fmla="*/ 1832512 w 1832512"/>
              <a:gd name="connsiteY1" fmla="*/ 0 h 625162"/>
              <a:gd name="connsiteX2" fmla="*/ 1832512 w 1832512"/>
              <a:gd name="connsiteY2" fmla="*/ 625162 h 625162"/>
              <a:gd name="connsiteX3" fmla="*/ 0 w 1832512"/>
              <a:gd name="connsiteY3" fmla="*/ 625162 h 625162"/>
              <a:gd name="connsiteX4" fmla="*/ 0 w 1832512"/>
              <a:gd name="connsiteY4" fmla="*/ 0 h 625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25162">
                <a:moveTo>
                  <a:pt x="0" y="0"/>
                </a:moveTo>
                <a:lnTo>
                  <a:pt x="1832512" y="0"/>
                </a:lnTo>
                <a:lnTo>
                  <a:pt x="1832512" y="625162"/>
                </a:lnTo>
                <a:lnTo>
                  <a:pt x="0" y="625162"/>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否定词典</a:t>
            </a:r>
            <a:endParaRPr lang="zh-CN" altLang="en-US" sz="2000" kern="1200" dirty="0"/>
          </a:p>
        </p:txBody>
      </p:sp>
      <p:sp>
        <p:nvSpPr>
          <p:cNvPr id="18" name="任意多边形 17"/>
          <p:cNvSpPr/>
          <p:nvPr/>
        </p:nvSpPr>
        <p:spPr>
          <a:xfrm>
            <a:off x="4535369" y="4673568"/>
            <a:ext cx="1832512" cy="1010159"/>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不，无，没</a:t>
            </a:r>
            <a:endParaRPr lang="zh-CN" altLang="en-US" sz="1800" kern="1200" dirty="0">
              <a:solidFill>
                <a:srgbClr val="303B41"/>
              </a:solidFill>
            </a:endParaRPr>
          </a:p>
        </p:txBody>
      </p:sp>
      <p:sp>
        <p:nvSpPr>
          <p:cNvPr id="19" name="任意多边形 18"/>
          <p:cNvSpPr/>
          <p:nvPr/>
        </p:nvSpPr>
        <p:spPr>
          <a:xfrm>
            <a:off x="6624434" y="4077072"/>
            <a:ext cx="1832512" cy="596496"/>
          </a:xfrm>
          <a:custGeom>
            <a:avLst/>
            <a:gdLst>
              <a:gd name="connsiteX0" fmla="*/ 0 w 1832512"/>
              <a:gd name="connsiteY0" fmla="*/ 0 h 640377"/>
              <a:gd name="connsiteX1" fmla="*/ 1832512 w 1832512"/>
              <a:gd name="connsiteY1" fmla="*/ 0 h 640377"/>
              <a:gd name="connsiteX2" fmla="*/ 1832512 w 1832512"/>
              <a:gd name="connsiteY2" fmla="*/ 640377 h 640377"/>
              <a:gd name="connsiteX3" fmla="*/ 0 w 1832512"/>
              <a:gd name="connsiteY3" fmla="*/ 640377 h 640377"/>
              <a:gd name="connsiteX4" fmla="*/ 0 w 1832512"/>
              <a:gd name="connsiteY4" fmla="*/ 0 h 64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640377">
                <a:moveTo>
                  <a:pt x="0" y="0"/>
                </a:moveTo>
                <a:lnTo>
                  <a:pt x="1832512" y="0"/>
                </a:lnTo>
                <a:lnTo>
                  <a:pt x="1832512" y="640377"/>
                </a:lnTo>
                <a:lnTo>
                  <a:pt x="0" y="640377"/>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zh-CN" altLang="en-US" sz="2000" kern="1200" dirty="0" smtClean="0"/>
              <a:t>伪否定词典</a:t>
            </a:r>
            <a:endParaRPr lang="zh-CN" altLang="en-US" sz="2000" kern="1200" dirty="0"/>
          </a:p>
        </p:txBody>
      </p:sp>
      <p:sp>
        <p:nvSpPr>
          <p:cNvPr id="20" name="任意多边形 19"/>
          <p:cNvSpPr/>
          <p:nvPr/>
        </p:nvSpPr>
        <p:spPr>
          <a:xfrm>
            <a:off x="6624434" y="4677372"/>
            <a:ext cx="1832512" cy="1006355"/>
          </a:xfrm>
          <a:custGeom>
            <a:avLst/>
            <a:gdLst>
              <a:gd name="connsiteX0" fmla="*/ 0 w 1832512"/>
              <a:gd name="connsiteY0" fmla="*/ 0 h 1010159"/>
              <a:gd name="connsiteX1" fmla="*/ 1832512 w 1832512"/>
              <a:gd name="connsiteY1" fmla="*/ 0 h 1010159"/>
              <a:gd name="connsiteX2" fmla="*/ 1832512 w 1832512"/>
              <a:gd name="connsiteY2" fmla="*/ 1010159 h 1010159"/>
              <a:gd name="connsiteX3" fmla="*/ 0 w 1832512"/>
              <a:gd name="connsiteY3" fmla="*/ 1010159 h 1010159"/>
              <a:gd name="connsiteX4" fmla="*/ 0 w 1832512"/>
              <a:gd name="connsiteY4" fmla="*/ 0 h 1010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12" h="1010159">
                <a:moveTo>
                  <a:pt x="0" y="0"/>
                </a:moveTo>
                <a:lnTo>
                  <a:pt x="1832512" y="0"/>
                </a:lnTo>
                <a:lnTo>
                  <a:pt x="1832512" y="1010159"/>
                </a:lnTo>
                <a:lnTo>
                  <a:pt x="0" y="1010159"/>
                </a:lnTo>
                <a:lnTo>
                  <a:pt x="0" y="0"/>
                </a:lnTo>
                <a:close/>
              </a:path>
            </a:pathLst>
          </a:custGeom>
        </p:spPr>
        <p:style>
          <a:lnRef idx="2">
            <a:schemeClr val="accent2">
              <a:alpha val="90000"/>
              <a:tint val="40000"/>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rgbClr val="303B41"/>
                </a:solidFill>
              </a:rPr>
              <a:t>不得不，不可否认</a:t>
            </a:r>
            <a:endParaRPr lang="zh-CN" altLang="en-US" sz="1800" kern="1200" dirty="0">
              <a:solidFill>
                <a:srgbClr val="303B41"/>
              </a:solidFill>
            </a:endParaRPr>
          </a:p>
        </p:txBody>
      </p:sp>
      <p:sp>
        <p:nvSpPr>
          <p:cNvPr id="21" name="文本框 20"/>
          <p:cNvSpPr txBox="1"/>
          <p:nvPr/>
        </p:nvSpPr>
        <p:spPr>
          <a:xfrm>
            <a:off x="2374297" y="4149080"/>
            <a:ext cx="2413727" cy="400110"/>
          </a:xfrm>
          <a:prstGeom prst="rect">
            <a:avLst/>
          </a:prstGeom>
          <a:noFill/>
        </p:spPr>
        <p:txBody>
          <a:bodyPr wrap="square" rtlCol="0">
            <a:spAutoFit/>
          </a:bodyPr>
          <a:lstStyle/>
          <a:p>
            <a:r>
              <a:rPr lang="zh-CN" altLang="en-US" sz="2000" dirty="0" smtClean="0">
                <a:solidFill>
                  <a:srgbClr val="303B41"/>
                </a:solidFill>
              </a:rPr>
              <a:t>名词性情感词典</a:t>
            </a:r>
            <a:endParaRPr lang="zh-CN" altLang="en-US" dirty="0">
              <a:solidFill>
                <a:srgbClr val="303B41"/>
              </a:solidFill>
            </a:endParaRPr>
          </a:p>
        </p:txBody>
      </p:sp>
    </p:spTree>
    <p:extLst>
      <p:ext uri="{BB962C8B-B14F-4D97-AF65-F5344CB8AC3E}">
        <p14:creationId xmlns:p14="http://schemas.microsoft.com/office/powerpoint/2010/main" val="52693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页脚占位符 2"/>
          <p:cNvSpPr>
            <a:spLocks noGrp="1"/>
          </p:cNvSpPr>
          <p:nvPr>
            <p:ph type="ftr" sz="quarter" idx="11"/>
          </p:nvPr>
        </p:nvSpPr>
        <p:spPr/>
        <p:txBody>
          <a:bodyPr/>
          <a:lstStyle/>
          <a:p>
            <a:r>
              <a:rPr lang="zh-CN" altLang="en-US" dirty="0">
                <a:latin typeface="+mj-lt"/>
              </a:rPr>
              <a:t>东南大学计算机科学与工程学院</a:t>
            </a:r>
            <a:endParaRPr lang="en-US" altLang="zh-CN"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2</a:t>
            </a:fld>
            <a:endParaRPr lang="zh-CN" altLang="en-US" dirty="0">
              <a:latin typeface="+mj-lt"/>
            </a:endParaRPr>
          </a:p>
        </p:txBody>
      </p:sp>
      <p:sp>
        <p:nvSpPr>
          <p:cNvPr id="8" name="Content Placeholder 7"/>
          <p:cNvSpPr>
            <a:spLocks noGrp="1"/>
          </p:cNvSpPr>
          <p:nvPr>
            <p:ph sz="quarter" idx="1"/>
          </p:nvPr>
        </p:nvSpPr>
        <p:spPr/>
        <p:txBody>
          <a:bodyPr>
            <a:normAutofit/>
          </a:bodyPr>
          <a:lstStyle/>
          <a:p>
            <a:pPr marL="457200" indent="-457200">
              <a:buClr>
                <a:schemeClr val="bg1"/>
              </a:buClr>
              <a:buSzPct val="100000"/>
              <a:buAutoNum type="arabicPeriod"/>
            </a:pPr>
            <a:r>
              <a:rPr lang="zh-CN" altLang="en-US" dirty="0" smtClean="0">
                <a:solidFill>
                  <a:srgbClr val="303B41"/>
                </a:solidFill>
                <a:latin typeface="+mj-lt"/>
              </a:rPr>
              <a:t>绪论</a:t>
            </a:r>
            <a:endParaRPr lang="en-US" altLang="zh-CN"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相关研究</a:t>
            </a:r>
            <a:endParaRPr lang="en-US" altLang="zh-CN"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依存句法分析</a:t>
            </a:r>
            <a:endParaRPr lang="en-US" altLang="zh-CN" dirty="0" smtClean="0">
              <a:solidFill>
                <a:srgbClr val="303B41"/>
              </a:solidFill>
              <a:latin typeface="+mj-lt"/>
            </a:endParaRPr>
          </a:p>
          <a:p>
            <a:pPr marL="457200" indent="-457200">
              <a:buClr>
                <a:schemeClr val="bg1"/>
              </a:buClr>
              <a:buSzPct val="100000"/>
              <a:buFont typeface="Wingdings"/>
              <a:buAutoNum type="arabicPeriod"/>
            </a:pPr>
            <a:r>
              <a:rPr lang="zh-CN" altLang="en-US" dirty="0">
                <a:solidFill>
                  <a:srgbClr val="303B41"/>
                </a:solidFill>
                <a:latin typeface="+mj-lt"/>
              </a:rPr>
              <a:t>基于依存</a:t>
            </a:r>
            <a:r>
              <a:rPr lang="zh-CN" altLang="en-US" dirty="0" smtClean="0">
                <a:solidFill>
                  <a:srgbClr val="303B41"/>
                </a:solidFill>
                <a:latin typeface="+mj-lt"/>
              </a:rPr>
              <a:t>句法分析的中文评价对象抽取和情感倾向性分析系统</a:t>
            </a:r>
            <a:endParaRPr lang="en-US"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实验与分析</a:t>
            </a:r>
            <a:endParaRPr lang="en-US" dirty="0" smtClean="0">
              <a:solidFill>
                <a:srgbClr val="303B41"/>
              </a:solidFill>
              <a:latin typeface="+mj-lt"/>
            </a:endParaRPr>
          </a:p>
          <a:p>
            <a:pPr marL="457200" indent="-457200">
              <a:buClr>
                <a:schemeClr val="bg1"/>
              </a:buClr>
              <a:buSzPct val="100000"/>
              <a:buAutoNum type="arabicPeriod"/>
            </a:pPr>
            <a:r>
              <a:rPr lang="zh-CN" altLang="en-US" dirty="0" smtClean="0">
                <a:solidFill>
                  <a:srgbClr val="303B41"/>
                </a:solidFill>
                <a:latin typeface="+mj-lt"/>
              </a:rPr>
              <a:t>总结与未来工作</a:t>
            </a:r>
            <a:endParaRPr lang="en-US" altLang="zh-CN" dirty="0" smtClean="0">
              <a:solidFill>
                <a:srgbClr val="303B41"/>
              </a:solidFill>
              <a:latin typeface="+mj-lt"/>
            </a:endParaRPr>
          </a:p>
          <a:p>
            <a:pPr marL="457200" indent="-457200">
              <a:buClr>
                <a:schemeClr val="bg1"/>
              </a:buClr>
              <a:buSzPct val="100000"/>
              <a:buAutoNum type="arabicPeriod"/>
            </a:pPr>
            <a:endParaRPr lang="en-US" dirty="0">
              <a:solidFill>
                <a:srgbClr val="303B41"/>
              </a:solidFill>
              <a:latin typeface="+mj-lt"/>
            </a:endParaRPr>
          </a:p>
        </p:txBody>
      </p:sp>
      <p:sp>
        <p:nvSpPr>
          <p:cNvPr id="10" name="文本占位符 13"/>
          <p:cNvSpPr>
            <a:spLocks noGrp="1"/>
          </p:cNvSpPr>
          <p:nvPr>
            <p:ph type="body" sz="quarter" idx="4294967295"/>
          </p:nvPr>
        </p:nvSpPr>
        <p:spPr>
          <a:xfrm>
            <a:off x="285750" y="1142984"/>
            <a:ext cx="8143902" cy="357187"/>
          </a:xfrm>
          <a:prstGeom prst="rect">
            <a:avLst/>
          </a:prstGeom>
        </p:spPr>
        <p:txBody>
          <a:bodyPr>
            <a:normAutofit fontScale="92500" lnSpcReduction="10000"/>
          </a:bodyPr>
          <a:lstStyle/>
          <a:p>
            <a:r>
              <a:rPr lang="zh-CN" altLang="en-US" b="1" dirty="0" smtClean="0">
                <a:latin typeface="+mj-lt"/>
              </a:rPr>
              <a:t>基于依存句法分析的中文评价对象抽取和情感倾向性分析</a:t>
            </a:r>
            <a:endParaRPr lang="zh-CN" altLang="en-US" b="1"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20</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endParaRPr lang="zh-CN" altLang="en-US" dirty="0"/>
          </a:p>
        </p:txBody>
      </p:sp>
      <p:graphicFrame>
        <p:nvGraphicFramePr>
          <p:cNvPr id="21" name="图示 20"/>
          <p:cNvGraphicFramePr/>
          <p:nvPr>
            <p:extLst>
              <p:ext uri="{D42A27DB-BD31-4B8C-83A1-F6EECF244321}">
                <p14:modId xmlns:p14="http://schemas.microsoft.com/office/powerpoint/2010/main" val="1631203007"/>
              </p:ext>
            </p:extLst>
          </p:nvPr>
        </p:nvGraphicFramePr>
        <p:xfrm>
          <a:off x="285750" y="1988840"/>
          <a:ext cx="807246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7164288" y="3789040"/>
            <a:ext cx="129614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肘形连接符 16"/>
          <p:cNvCxnSpPr>
            <a:stCxn id="5" idx="2"/>
          </p:cNvCxnSpPr>
          <p:nvPr/>
        </p:nvCxnSpPr>
        <p:spPr>
          <a:xfrm rot="5400000" flipH="1">
            <a:off x="4283968" y="1196752"/>
            <a:ext cx="72008" cy="6984776"/>
          </a:xfrm>
          <a:prstGeom prst="bentConnector4">
            <a:avLst>
              <a:gd name="adj1" fmla="val -317465"/>
              <a:gd name="adj2" fmla="val 10005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22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en-US" altLang="zh-CN" dirty="0" smtClean="0">
                <a:latin typeface="+mj-lt"/>
              </a:rPr>
              <a:t>SR</a:t>
            </a:r>
            <a:r>
              <a:rPr lang="zh-CN" altLang="en-US" dirty="0" smtClean="0">
                <a:latin typeface="+mj-lt"/>
              </a:rPr>
              <a:t>（</a:t>
            </a:r>
            <a:r>
              <a:rPr lang="en-US" altLang="zh-CN" dirty="0" smtClean="0">
                <a:latin typeface="+mj-lt"/>
              </a:rPr>
              <a:t>Sematic Role</a:t>
            </a:r>
            <a:r>
              <a:rPr lang="zh-CN" altLang="en-US" dirty="0" smtClean="0">
                <a:latin typeface="+mj-lt"/>
              </a:rPr>
              <a:t>）规则</a:t>
            </a:r>
            <a:endParaRPr lang="zh-CN" altLang="en-US" dirty="0">
              <a:latin typeface="+mj-lt"/>
            </a:endParaRPr>
          </a:p>
        </p:txBody>
      </p:sp>
      <p:pic>
        <p:nvPicPr>
          <p:cNvPr id="5" name="图片 4"/>
          <p:cNvPicPr>
            <a:picLocks noChangeAspect="1"/>
          </p:cNvPicPr>
          <p:nvPr/>
        </p:nvPicPr>
        <p:blipFill>
          <a:blip r:embed="rId3"/>
          <a:stretch>
            <a:fillRect/>
          </a:stretch>
        </p:blipFill>
        <p:spPr>
          <a:xfrm>
            <a:off x="1557714" y="2708920"/>
            <a:ext cx="5590476" cy="1923810"/>
          </a:xfrm>
          <a:prstGeom prst="rect">
            <a:avLst/>
          </a:prstGeom>
        </p:spPr>
      </p:pic>
    </p:spTree>
    <p:extLst>
      <p:ext uri="{BB962C8B-B14F-4D97-AF65-F5344CB8AC3E}">
        <p14:creationId xmlns:p14="http://schemas.microsoft.com/office/powerpoint/2010/main" val="191681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22</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谓词是情感词：</a:t>
            </a:r>
            <a:endParaRPr lang="en-US" altLang="zh-CN" dirty="0" smtClean="0">
              <a:solidFill>
                <a:srgbClr val="303B41"/>
              </a:solidFill>
            </a:endParaRPr>
          </a:p>
        </p:txBody>
      </p:sp>
      <p:grpSp>
        <p:nvGrpSpPr>
          <p:cNvPr id="11" name="组合 10"/>
          <p:cNvGrpSpPr/>
          <p:nvPr/>
        </p:nvGrpSpPr>
        <p:grpSpPr>
          <a:xfrm>
            <a:off x="1403648" y="2371195"/>
            <a:ext cx="2180952" cy="1571429"/>
            <a:chOff x="3262476" y="3260458"/>
            <a:chExt cx="2180952" cy="1571429"/>
          </a:xfrm>
        </p:grpSpPr>
        <p:pic>
          <p:nvPicPr>
            <p:cNvPr id="5" name="图片 4"/>
            <p:cNvPicPr>
              <a:picLocks noChangeAspect="1"/>
            </p:cNvPicPr>
            <p:nvPr/>
          </p:nvPicPr>
          <p:blipFill>
            <a:blip r:embed="rId3"/>
            <a:stretch>
              <a:fillRect/>
            </a:stretch>
          </p:blipFill>
          <p:spPr>
            <a:xfrm>
              <a:off x="3262476" y="3260458"/>
              <a:ext cx="2180952" cy="1571429"/>
            </a:xfrm>
            <a:prstGeom prst="rect">
              <a:avLst/>
            </a:prstGeom>
          </p:spPr>
        </p:pic>
        <p:sp>
          <p:nvSpPr>
            <p:cNvPr id="10" name="矩形 9"/>
            <p:cNvSpPr/>
            <p:nvPr/>
          </p:nvSpPr>
          <p:spPr>
            <a:xfrm>
              <a:off x="4499992" y="375731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875344" y="2323577"/>
            <a:ext cx="2561905" cy="1666667"/>
            <a:chOff x="3071999" y="3265237"/>
            <a:chExt cx="2561905" cy="1666667"/>
          </a:xfrm>
        </p:grpSpPr>
        <p:pic>
          <p:nvPicPr>
            <p:cNvPr id="8" name="图片 7"/>
            <p:cNvPicPr>
              <a:picLocks noChangeAspect="1"/>
            </p:cNvPicPr>
            <p:nvPr/>
          </p:nvPicPr>
          <p:blipFill>
            <a:blip r:embed="rId4"/>
            <a:stretch>
              <a:fillRect/>
            </a:stretch>
          </p:blipFill>
          <p:spPr>
            <a:xfrm>
              <a:off x="3071999" y="3265237"/>
              <a:ext cx="2561905" cy="1666667"/>
            </a:xfrm>
            <a:prstGeom prst="rect">
              <a:avLst/>
            </a:prstGeom>
          </p:spPr>
        </p:pic>
        <p:sp>
          <p:nvSpPr>
            <p:cNvPr id="14" name="矩形 13"/>
            <p:cNvSpPr/>
            <p:nvPr/>
          </p:nvSpPr>
          <p:spPr>
            <a:xfrm>
              <a:off x="4748354" y="382820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6285" y="4299317"/>
            <a:ext cx="3333333" cy="1609524"/>
            <a:chOff x="2977341" y="3322380"/>
            <a:chExt cx="3333333" cy="1609524"/>
          </a:xfrm>
        </p:grpSpPr>
        <p:pic>
          <p:nvPicPr>
            <p:cNvPr id="9" name="图片 8"/>
            <p:cNvPicPr>
              <a:picLocks noChangeAspect="1"/>
            </p:cNvPicPr>
            <p:nvPr/>
          </p:nvPicPr>
          <p:blipFill>
            <a:blip r:embed="rId5"/>
            <a:stretch>
              <a:fillRect/>
            </a:stretch>
          </p:blipFill>
          <p:spPr>
            <a:xfrm>
              <a:off x="2977341" y="3322380"/>
              <a:ext cx="3333333" cy="1609524"/>
            </a:xfrm>
            <a:prstGeom prst="rect">
              <a:avLst/>
            </a:prstGeom>
          </p:spPr>
        </p:pic>
        <p:sp>
          <p:nvSpPr>
            <p:cNvPr id="16" name="矩形 15"/>
            <p:cNvSpPr/>
            <p:nvPr/>
          </p:nvSpPr>
          <p:spPr>
            <a:xfrm>
              <a:off x="4736134" y="3861049"/>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104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23</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a:solidFill>
                  <a:srgbClr val="303B41"/>
                </a:solidFill>
              </a:rPr>
              <a:t>副</a:t>
            </a:r>
            <a:r>
              <a:rPr lang="zh-CN" altLang="en-US" dirty="0" smtClean="0">
                <a:solidFill>
                  <a:srgbClr val="303B41"/>
                </a:solidFill>
              </a:rPr>
              <a:t>词是情感词：</a:t>
            </a:r>
            <a:endParaRPr lang="en-US" altLang="zh-CN" dirty="0" smtClean="0">
              <a:solidFill>
                <a:srgbClr val="303B41"/>
              </a:solidFill>
            </a:endParaRPr>
          </a:p>
        </p:txBody>
      </p:sp>
      <p:grpSp>
        <p:nvGrpSpPr>
          <p:cNvPr id="13" name="组合 12"/>
          <p:cNvGrpSpPr/>
          <p:nvPr/>
        </p:nvGrpSpPr>
        <p:grpSpPr>
          <a:xfrm>
            <a:off x="2067237" y="2211252"/>
            <a:ext cx="4571429" cy="1990476"/>
            <a:chOff x="2123728" y="2852936"/>
            <a:chExt cx="4571429" cy="1990476"/>
          </a:xfrm>
        </p:grpSpPr>
        <p:pic>
          <p:nvPicPr>
            <p:cNvPr id="5" name="图片 4"/>
            <p:cNvPicPr>
              <a:picLocks noChangeAspect="1"/>
            </p:cNvPicPr>
            <p:nvPr/>
          </p:nvPicPr>
          <p:blipFill>
            <a:blip r:embed="rId3"/>
            <a:stretch>
              <a:fillRect/>
            </a:stretch>
          </p:blipFill>
          <p:spPr>
            <a:xfrm>
              <a:off x="2123728" y="2852936"/>
              <a:ext cx="4571429" cy="1990476"/>
            </a:xfrm>
            <a:prstGeom prst="rect">
              <a:avLst/>
            </a:prstGeom>
          </p:spPr>
        </p:pic>
        <p:sp>
          <p:nvSpPr>
            <p:cNvPr id="9" name="矩形 8"/>
            <p:cNvSpPr/>
            <p:nvPr/>
          </p:nvSpPr>
          <p:spPr>
            <a:xfrm>
              <a:off x="4725412" y="3734172"/>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049342" y="4234317"/>
            <a:ext cx="4828571" cy="1819048"/>
            <a:chOff x="1938666" y="3055261"/>
            <a:chExt cx="4828571" cy="1819048"/>
          </a:xfrm>
        </p:grpSpPr>
        <p:pic>
          <p:nvPicPr>
            <p:cNvPr id="8" name="图片 7"/>
            <p:cNvPicPr>
              <a:picLocks noChangeAspect="1"/>
            </p:cNvPicPr>
            <p:nvPr/>
          </p:nvPicPr>
          <p:blipFill>
            <a:blip r:embed="rId4"/>
            <a:stretch>
              <a:fillRect/>
            </a:stretch>
          </p:blipFill>
          <p:spPr>
            <a:xfrm>
              <a:off x="1938666" y="3055261"/>
              <a:ext cx="4828571" cy="1819048"/>
            </a:xfrm>
            <a:prstGeom prst="rect">
              <a:avLst/>
            </a:prstGeom>
          </p:spPr>
        </p:pic>
        <p:sp>
          <p:nvSpPr>
            <p:cNvPr id="11" name="矩形 10"/>
            <p:cNvSpPr/>
            <p:nvPr/>
          </p:nvSpPr>
          <p:spPr>
            <a:xfrm>
              <a:off x="3707904" y="3797590"/>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23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24</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en-US" altLang="zh-CN" dirty="0" smtClean="0">
                <a:solidFill>
                  <a:srgbClr val="303B41"/>
                </a:solidFill>
                <a:latin typeface="+mj-lt"/>
              </a:rPr>
              <a:t>A0</a:t>
            </a:r>
            <a:r>
              <a:rPr lang="zh-CN" altLang="en-US" dirty="0" smtClean="0">
                <a:solidFill>
                  <a:srgbClr val="303B41"/>
                </a:solidFill>
                <a:latin typeface="+mj-lt"/>
              </a:rPr>
              <a:t>或</a:t>
            </a:r>
            <a:r>
              <a:rPr lang="en-US" altLang="zh-CN" dirty="0" smtClean="0">
                <a:solidFill>
                  <a:srgbClr val="303B41"/>
                </a:solidFill>
                <a:latin typeface="+mj-lt"/>
              </a:rPr>
              <a:t>A1</a:t>
            </a:r>
            <a:r>
              <a:rPr lang="zh-CN" altLang="en-US" dirty="0" smtClean="0">
                <a:solidFill>
                  <a:srgbClr val="303B41"/>
                </a:solidFill>
                <a:latin typeface="+mj-lt"/>
              </a:rPr>
              <a:t>含有情感词：</a:t>
            </a:r>
            <a:endParaRPr lang="en-US" altLang="zh-CN" dirty="0" smtClean="0">
              <a:solidFill>
                <a:srgbClr val="303B41"/>
              </a:solidFill>
              <a:latin typeface="+mj-lt"/>
            </a:endParaRPr>
          </a:p>
        </p:txBody>
      </p:sp>
      <p:grpSp>
        <p:nvGrpSpPr>
          <p:cNvPr id="11" name="组合 10"/>
          <p:cNvGrpSpPr/>
          <p:nvPr/>
        </p:nvGrpSpPr>
        <p:grpSpPr>
          <a:xfrm>
            <a:off x="2262476" y="3088200"/>
            <a:ext cx="4180952" cy="1914286"/>
            <a:chOff x="2262476" y="3088200"/>
            <a:chExt cx="4180952" cy="1914286"/>
          </a:xfrm>
        </p:grpSpPr>
        <p:pic>
          <p:nvPicPr>
            <p:cNvPr id="5" name="图片 4"/>
            <p:cNvPicPr>
              <a:picLocks noChangeAspect="1"/>
            </p:cNvPicPr>
            <p:nvPr/>
          </p:nvPicPr>
          <p:blipFill>
            <a:blip r:embed="rId3"/>
            <a:stretch>
              <a:fillRect/>
            </a:stretch>
          </p:blipFill>
          <p:spPr>
            <a:xfrm>
              <a:off x="2262476" y="3088200"/>
              <a:ext cx="4180952" cy="1914286"/>
            </a:xfrm>
            <a:prstGeom prst="rect">
              <a:avLst/>
            </a:prstGeom>
          </p:spPr>
        </p:pic>
        <p:sp>
          <p:nvSpPr>
            <p:cNvPr id="10" name="矩形 9"/>
            <p:cNvSpPr/>
            <p:nvPr/>
          </p:nvSpPr>
          <p:spPr>
            <a:xfrm>
              <a:off x="4482745" y="3931265"/>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591701" y="3212010"/>
            <a:ext cx="5428571" cy="1790476"/>
            <a:chOff x="1591701" y="3212010"/>
            <a:chExt cx="5428571" cy="1790476"/>
          </a:xfrm>
        </p:grpSpPr>
        <p:pic>
          <p:nvPicPr>
            <p:cNvPr id="8" name="图片 7"/>
            <p:cNvPicPr>
              <a:picLocks noChangeAspect="1"/>
            </p:cNvPicPr>
            <p:nvPr/>
          </p:nvPicPr>
          <p:blipFill>
            <a:blip r:embed="rId4"/>
            <a:stretch>
              <a:fillRect/>
            </a:stretch>
          </p:blipFill>
          <p:spPr>
            <a:xfrm>
              <a:off x="1591701" y="3212010"/>
              <a:ext cx="5428571" cy="1790476"/>
            </a:xfrm>
            <a:prstGeom prst="rect">
              <a:avLst/>
            </a:prstGeom>
          </p:spPr>
        </p:pic>
        <p:sp>
          <p:nvSpPr>
            <p:cNvPr id="12" name="矩形 11"/>
            <p:cNvSpPr/>
            <p:nvPr/>
          </p:nvSpPr>
          <p:spPr>
            <a:xfrm>
              <a:off x="4072162" y="3941606"/>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087606" y="3097333"/>
            <a:ext cx="4257143" cy="1838095"/>
            <a:chOff x="2087606" y="3097333"/>
            <a:chExt cx="4257143" cy="1838095"/>
          </a:xfrm>
        </p:grpSpPr>
        <p:pic>
          <p:nvPicPr>
            <p:cNvPr id="9" name="图片 8"/>
            <p:cNvPicPr>
              <a:picLocks noChangeAspect="1"/>
            </p:cNvPicPr>
            <p:nvPr/>
          </p:nvPicPr>
          <p:blipFill>
            <a:blip r:embed="rId5"/>
            <a:stretch>
              <a:fillRect/>
            </a:stretch>
          </p:blipFill>
          <p:spPr>
            <a:xfrm>
              <a:off x="2087606" y="3097333"/>
              <a:ext cx="4257143" cy="1838095"/>
            </a:xfrm>
            <a:prstGeom prst="rect">
              <a:avLst/>
            </a:prstGeom>
          </p:spPr>
        </p:pic>
        <p:sp>
          <p:nvSpPr>
            <p:cNvPr id="14" name="矩形 13"/>
            <p:cNvSpPr/>
            <p:nvPr/>
          </p:nvSpPr>
          <p:spPr>
            <a:xfrm>
              <a:off x="2764757" y="3861048"/>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1012575" y="2754476"/>
            <a:ext cx="6695238" cy="2180952"/>
            <a:chOff x="1012575" y="2754476"/>
            <a:chExt cx="6695238" cy="2180952"/>
          </a:xfrm>
        </p:grpSpPr>
        <p:pic>
          <p:nvPicPr>
            <p:cNvPr id="16" name="图片 15"/>
            <p:cNvPicPr>
              <a:picLocks noChangeAspect="1"/>
            </p:cNvPicPr>
            <p:nvPr/>
          </p:nvPicPr>
          <p:blipFill>
            <a:blip r:embed="rId6"/>
            <a:stretch>
              <a:fillRect/>
            </a:stretch>
          </p:blipFill>
          <p:spPr>
            <a:xfrm>
              <a:off x="1012575" y="2754476"/>
              <a:ext cx="6695238" cy="2180952"/>
            </a:xfrm>
            <a:prstGeom prst="rect">
              <a:avLst/>
            </a:prstGeom>
          </p:spPr>
        </p:pic>
        <p:sp>
          <p:nvSpPr>
            <p:cNvPr id="17" name="矩形 16"/>
            <p:cNvSpPr/>
            <p:nvPr/>
          </p:nvSpPr>
          <p:spPr>
            <a:xfrm>
              <a:off x="6277947" y="3706476"/>
              <a:ext cx="288032" cy="2074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75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25</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latin typeface="+mj-lt"/>
              </a:rPr>
              <a:t>评价对象和观点词抽取模块</a:t>
            </a:r>
            <a:r>
              <a:rPr lang="en-US" altLang="zh-CN" dirty="0">
                <a:latin typeface="+mj-lt"/>
              </a:rPr>
              <a:t>——SR</a:t>
            </a:r>
            <a:r>
              <a:rPr lang="zh-CN" altLang="en-US" dirty="0">
                <a:latin typeface="+mj-lt"/>
              </a:rPr>
              <a:t>（</a:t>
            </a:r>
            <a:r>
              <a:rPr lang="en-US" altLang="zh-CN" dirty="0">
                <a:latin typeface="+mj-lt"/>
              </a:rPr>
              <a:t>Sematic Role</a:t>
            </a:r>
            <a:r>
              <a:rPr lang="zh-CN" altLang="en-US" dirty="0">
                <a:latin typeface="+mj-lt"/>
              </a:rPr>
              <a:t>）规则</a:t>
            </a:r>
          </a:p>
          <a:p>
            <a:endParaRPr lang="zh-CN" altLang="en-US" dirty="0">
              <a:latin typeface="+mj-lt"/>
            </a:endParaRPr>
          </a:p>
        </p:txBody>
      </p:sp>
      <p:sp>
        <p:nvSpPr>
          <p:cNvPr id="7"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谓词是“有”、“无”、“没”等构成名词性情感词的词：</a:t>
            </a:r>
            <a:endParaRPr lang="en-US" altLang="zh-CN" dirty="0" smtClean="0">
              <a:solidFill>
                <a:srgbClr val="303B41"/>
              </a:solidFill>
            </a:endParaRPr>
          </a:p>
        </p:txBody>
      </p:sp>
      <p:pic>
        <p:nvPicPr>
          <p:cNvPr id="8" name="图片 7"/>
          <p:cNvPicPr>
            <a:picLocks noChangeAspect="1"/>
          </p:cNvPicPr>
          <p:nvPr/>
        </p:nvPicPr>
        <p:blipFill>
          <a:blip r:embed="rId3"/>
          <a:stretch>
            <a:fillRect/>
          </a:stretch>
        </p:blipFill>
        <p:spPr>
          <a:xfrm>
            <a:off x="2411760" y="2891231"/>
            <a:ext cx="3800000" cy="1761905"/>
          </a:xfrm>
          <a:prstGeom prst="rect">
            <a:avLst/>
          </a:prstGeom>
        </p:spPr>
      </p:pic>
      <p:sp>
        <p:nvSpPr>
          <p:cNvPr id="9" name="矩形 8"/>
          <p:cNvSpPr/>
          <p:nvPr/>
        </p:nvSpPr>
        <p:spPr>
          <a:xfrm>
            <a:off x="5364088" y="3573016"/>
            <a:ext cx="288032"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39724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smtClean="0"/>
              <a:t>4. </a:t>
            </a:r>
            <a:r>
              <a:rPr lang="zh-CN" altLang="en-US" sz="280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26</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评价对象和观点词抽取模块</a:t>
            </a:r>
            <a:r>
              <a:rPr lang="en-US" altLang="zh-CN" dirty="0" smtClean="0"/>
              <a:t>——</a:t>
            </a:r>
            <a:r>
              <a:rPr lang="zh-CN" altLang="en-US" dirty="0" smtClean="0"/>
              <a:t>评价对象搜索算法</a:t>
            </a:r>
            <a:endParaRPr lang="zh-CN" altLang="en-US" dirty="0"/>
          </a:p>
        </p:txBody>
      </p:sp>
      <p:sp>
        <p:nvSpPr>
          <p:cNvPr id="12" name="内容占位符 4"/>
          <p:cNvSpPr>
            <a:spLocks noGrp="1"/>
          </p:cNvSpPr>
          <p:nvPr>
            <p:ph sz="quarter" idx="1"/>
          </p:nvPr>
        </p:nvSpPr>
        <p:spPr>
          <a:xfrm>
            <a:off x="419128" y="1857364"/>
            <a:ext cx="7867648" cy="4214842"/>
          </a:xfrm>
        </p:spPr>
        <p:txBody>
          <a:bodyPr>
            <a:normAutofit/>
          </a:bodyPr>
          <a:lstStyle/>
          <a:p>
            <a:r>
              <a:rPr lang="zh-CN" altLang="en-US" dirty="0" smtClean="0">
                <a:solidFill>
                  <a:srgbClr val="303B41"/>
                </a:solidFill>
              </a:rPr>
              <a:t>针对问题：</a:t>
            </a:r>
            <a:r>
              <a:rPr lang="zh-CN" altLang="zh-CN" dirty="0">
                <a:solidFill>
                  <a:srgbClr val="303B41"/>
                </a:solidFill>
              </a:rPr>
              <a:t>当前分析成分中有观点词但是没有评价对象</a:t>
            </a:r>
            <a:r>
              <a:rPr lang="zh-CN" altLang="zh-CN" dirty="0" smtClean="0">
                <a:solidFill>
                  <a:srgbClr val="303B41"/>
                </a:solidFill>
              </a:rPr>
              <a:t>；</a:t>
            </a:r>
            <a:r>
              <a:rPr lang="zh-CN" altLang="en-US" dirty="0" smtClean="0">
                <a:solidFill>
                  <a:srgbClr val="303B41"/>
                </a:solidFill>
              </a:rPr>
              <a:t>当前抽取出的</a:t>
            </a:r>
            <a:r>
              <a:rPr lang="zh-CN" altLang="zh-CN" dirty="0" smtClean="0">
                <a:solidFill>
                  <a:srgbClr val="303B41"/>
                </a:solidFill>
              </a:rPr>
              <a:t>评价对象</a:t>
            </a:r>
            <a:r>
              <a:rPr lang="zh-CN" altLang="en-US" dirty="0" smtClean="0">
                <a:solidFill>
                  <a:srgbClr val="303B41"/>
                </a:solidFill>
              </a:rPr>
              <a:t>的</a:t>
            </a:r>
            <a:r>
              <a:rPr lang="zh-CN" altLang="zh-CN" dirty="0" smtClean="0">
                <a:solidFill>
                  <a:srgbClr val="303B41"/>
                </a:solidFill>
              </a:rPr>
              <a:t>词性</a:t>
            </a:r>
            <a:r>
              <a:rPr lang="zh-CN" altLang="zh-CN" dirty="0">
                <a:solidFill>
                  <a:srgbClr val="303B41"/>
                </a:solidFill>
              </a:rPr>
              <a:t>是代词或称呼类名词。</a:t>
            </a:r>
            <a:endParaRPr lang="en-US" altLang="zh-CN" dirty="0" smtClean="0">
              <a:solidFill>
                <a:srgbClr val="303B41"/>
              </a:solidFill>
            </a:endParaRPr>
          </a:p>
        </p:txBody>
      </p:sp>
      <p:sp>
        <p:nvSpPr>
          <p:cNvPr id="11" name="任意多边形 10"/>
          <p:cNvSpPr/>
          <p:nvPr/>
        </p:nvSpPr>
        <p:spPr>
          <a:xfrm>
            <a:off x="1892621" y="3830884"/>
            <a:ext cx="1887291" cy="502362"/>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algn="l" defTabSz="622300">
              <a:lnSpc>
                <a:spcPct val="90000"/>
              </a:lnSpc>
              <a:spcBef>
                <a:spcPct val="0"/>
              </a:spcBef>
              <a:spcAft>
                <a:spcPct val="35000"/>
              </a:spcAft>
            </a:pPr>
            <a:r>
              <a:rPr lang="zh-CN" altLang="en-US" sz="1400" kern="1200" dirty="0" smtClean="0">
                <a:solidFill>
                  <a:schemeClr val="accent6"/>
                </a:solidFill>
              </a:rPr>
              <a:t>寻找最近的人名实体。</a:t>
            </a:r>
            <a:endParaRPr lang="zh-CN" altLang="en-US" sz="1400" kern="1200" dirty="0">
              <a:solidFill>
                <a:schemeClr val="accent6"/>
              </a:solidFill>
            </a:endParaRPr>
          </a:p>
        </p:txBody>
      </p:sp>
      <p:sp>
        <p:nvSpPr>
          <p:cNvPr id="14" name="任意多边形 13"/>
          <p:cNvSpPr/>
          <p:nvPr/>
        </p:nvSpPr>
        <p:spPr>
          <a:xfrm>
            <a:off x="1919759" y="4653136"/>
            <a:ext cx="5256584" cy="1300009"/>
          </a:xfrm>
          <a:custGeom>
            <a:avLst/>
            <a:gdLst>
              <a:gd name="connsiteX0" fmla="*/ 0 w 5177408"/>
              <a:gd name="connsiteY0" fmla="*/ 165665 h 1656647"/>
              <a:gd name="connsiteX1" fmla="*/ 165665 w 5177408"/>
              <a:gd name="connsiteY1" fmla="*/ 0 h 1656647"/>
              <a:gd name="connsiteX2" fmla="*/ 5011743 w 5177408"/>
              <a:gd name="connsiteY2" fmla="*/ 0 h 1656647"/>
              <a:gd name="connsiteX3" fmla="*/ 5177408 w 5177408"/>
              <a:gd name="connsiteY3" fmla="*/ 165665 h 1656647"/>
              <a:gd name="connsiteX4" fmla="*/ 5177408 w 5177408"/>
              <a:gd name="connsiteY4" fmla="*/ 1490982 h 1656647"/>
              <a:gd name="connsiteX5" fmla="*/ 5011743 w 5177408"/>
              <a:gd name="connsiteY5" fmla="*/ 1656647 h 1656647"/>
              <a:gd name="connsiteX6" fmla="*/ 165665 w 5177408"/>
              <a:gd name="connsiteY6" fmla="*/ 1656647 h 1656647"/>
              <a:gd name="connsiteX7" fmla="*/ 0 w 5177408"/>
              <a:gd name="connsiteY7" fmla="*/ 1490982 h 1656647"/>
              <a:gd name="connsiteX8" fmla="*/ 0 w 5177408"/>
              <a:gd name="connsiteY8" fmla="*/ 165665 h 165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7408" h="1656647">
                <a:moveTo>
                  <a:pt x="0" y="165665"/>
                </a:moveTo>
                <a:cubicBezTo>
                  <a:pt x="0" y="74171"/>
                  <a:pt x="74171" y="0"/>
                  <a:pt x="165665" y="0"/>
                </a:cubicBezTo>
                <a:lnTo>
                  <a:pt x="5011743" y="0"/>
                </a:lnTo>
                <a:cubicBezTo>
                  <a:pt x="5103237" y="0"/>
                  <a:pt x="5177408" y="74171"/>
                  <a:pt x="5177408" y="165665"/>
                </a:cubicBezTo>
                <a:lnTo>
                  <a:pt x="5177408" y="1490982"/>
                </a:lnTo>
                <a:cubicBezTo>
                  <a:pt x="5177408" y="1582476"/>
                  <a:pt x="5103237" y="1656647"/>
                  <a:pt x="5011743" y="1656647"/>
                </a:cubicBezTo>
                <a:lnTo>
                  <a:pt x="165665" y="1656647"/>
                </a:lnTo>
                <a:cubicBezTo>
                  <a:pt x="74171" y="1656647"/>
                  <a:pt x="0" y="1582476"/>
                  <a:pt x="0" y="1490982"/>
                </a:cubicBezTo>
                <a:lnTo>
                  <a:pt x="0" y="16566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862" tIns="101862" rIns="101862" bIns="101862" numCol="1" spcCol="1270" anchor="ctr" anchorCtr="0">
            <a:noAutofit/>
          </a:bodyPr>
          <a:lstStyle/>
          <a:p>
            <a:pPr lvl="0" algn="l" defTabSz="622300">
              <a:lnSpc>
                <a:spcPct val="90000"/>
              </a:lnSpc>
              <a:spcBef>
                <a:spcPct val="0"/>
              </a:spcBef>
              <a:spcAft>
                <a:spcPct val="35000"/>
              </a:spcAft>
            </a:pPr>
            <a:r>
              <a:rPr lang="en-US" altLang="zh-CN" sz="1400" kern="1200" dirty="0" smtClean="0">
                <a:solidFill>
                  <a:schemeClr val="accent6"/>
                </a:solidFill>
                <a:latin typeface="+mj-lt"/>
              </a:rPr>
              <a:t>1</a:t>
            </a:r>
            <a:r>
              <a:rPr lang="zh-CN" altLang="en-US" sz="1400" kern="1200" dirty="0" smtClean="0">
                <a:solidFill>
                  <a:schemeClr val="accent6"/>
                </a:solidFill>
                <a:latin typeface="+mj-lt"/>
              </a:rPr>
              <a:t>）</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所在位置的前一位置的连续名词短语；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2</a:t>
            </a:r>
            <a:r>
              <a:rPr lang="zh-CN" altLang="en-US" sz="1400" kern="1200" dirty="0" smtClean="0">
                <a:solidFill>
                  <a:schemeClr val="accent6"/>
                </a:solidFill>
                <a:latin typeface="+mj-lt"/>
              </a:rPr>
              <a:t>）从</a:t>
            </a:r>
            <a:r>
              <a:rPr lang="en-US" altLang="zh-CN" sz="1400" kern="1200" dirty="0" smtClean="0">
                <a:solidFill>
                  <a:schemeClr val="accent6"/>
                </a:solidFill>
                <a:latin typeface="+mj-lt"/>
              </a:rPr>
              <a:t>t</a:t>
            </a:r>
            <a:r>
              <a:rPr lang="zh-CN" altLang="en-US" sz="1400" kern="1200" dirty="0" smtClean="0">
                <a:solidFill>
                  <a:schemeClr val="accent6"/>
                </a:solidFill>
                <a:latin typeface="+mj-lt"/>
              </a:rPr>
              <a:t>所在子句开头至</a:t>
            </a:r>
            <a:r>
              <a:rPr lang="en-US" altLang="zh-CN" sz="1400" kern="1200" dirty="0" smtClean="0">
                <a:solidFill>
                  <a:schemeClr val="accent6"/>
                </a:solidFill>
                <a:latin typeface="+mj-lt"/>
              </a:rPr>
              <a:t>t</a:t>
            </a:r>
            <a:r>
              <a:rPr lang="zh-CN" altLang="en-US" sz="1400" kern="1200" dirty="0" smtClean="0">
                <a:solidFill>
                  <a:schemeClr val="accent6"/>
                </a:solidFill>
                <a:latin typeface="+mj-lt"/>
              </a:rPr>
              <a:t>当前位置寻找定中短语或候选名词及短语；</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3</a:t>
            </a:r>
            <a:r>
              <a:rPr lang="zh-CN" altLang="en-US" sz="1400" kern="1200" dirty="0" smtClean="0">
                <a:solidFill>
                  <a:schemeClr val="accent6"/>
                </a:solidFill>
                <a:latin typeface="+mj-lt"/>
              </a:rPr>
              <a:t>）主题中候选评价对象；</a:t>
            </a:r>
            <a:endParaRPr lang="en-US" altLang="zh-CN" sz="1400" kern="1200" dirty="0" smtClean="0">
              <a:solidFill>
                <a:schemeClr val="accent6"/>
              </a:solidFill>
              <a:latin typeface="+mj-lt"/>
            </a:endParaRPr>
          </a:p>
          <a:p>
            <a:pPr lvl="0" algn="l" defTabSz="622300">
              <a:lnSpc>
                <a:spcPct val="90000"/>
              </a:lnSpc>
              <a:spcBef>
                <a:spcPct val="0"/>
              </a:spcBef>
              <a:spcAft>
                <a:spcPct val="35000"/>
              </a:spcAft>
            </a:pPr>
            <a:r>
              <a:rPr lang="en-US" altLang="zh-CN" sz="1400" kern="1200" dirty="0" smtClean="0">
                <a:solidFill>
                  <a:schemeClr val="accent6"/>
                </a:solidFill>
                <a:latin typeface="+mj-lt"/>
              </a:rPr>
              <a:t>4</a:t>
            </a:r>
            <a:r>
              <a:rPr lang="zh-CN" altLang="en-US" sz="1400" kern="1200" dirty="0" smtClean="0">
                <a:solidFill>
                  <a:schemeClr val="accent6"/>
                </a:solidFill>
                <a:latin typeface="+mj-lt"/>
              </a:rPr>
              <a:t>）同一上下文上一次分析找到的评价对象。</a:t>
            </a:r>
            <a:endParaRPr lang="zh-CN" altLang="en-US" sz="1400" kern="1200" dirty="0">
              <a:solidFill>
                <a:schemeClr val="accent6"/>
              </a:solidFill>
              <a:latin typeface="+mj-lt"/>
            </a:endParaRPr>
          </a:p>
        </p:txBody>
      </p:sp>
      <p:sp>
        <p:nvSpPr>
          <p:cNvPr id="15" name="任意多边形 14"/>
          <p:cNvSpPr/>
          <p:nvPr/>
        </p:nvSpPr>
        <p:spPr>
          <a:xfrm>
            <a:off x="1547664" y="2576406"/>
            <a:ext cx="1524223"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若无</a:t>
            </a:r>
            <a:r>
              <a:rPr lang="en-US" altLang="zh-CN" sz="1400" dirty="0">
                <a:solidFill>
                  <a:schemeClr val="accent6"/>
                </a:solidFill>
                <a:latin typeface="+mj-lt"/>
              </a:rPr>
              <a:t>A0</a:t>
            </a:r>
            <a:r>
              <a:rPr lang="zh-CN" altLang="en-US" sz="1400" dirty="0">
                <a:solidFill>
                  <a:schemeClr val="accent6"/>
                </a:solidFill>
              </a:rPr>
              <a:t>，根据主谓关系寻找主语</a:t>
            </a:r>
            <a:r>
              <a:rPr lang="en-US" altLang="zh-CN" sz="1400" dirty="0" smtClean="0">
                <a:solidFill>
                  <a:schemeClr val="accent6"/>
                </a:solidFill>
                <a:latin typeface="+mj-lt"/>
              </a:rPr>
              <a:t>t</a:t>
            </a:r>
            <a:r>
              <a:rPr lang="zh-CN" altLang="en-US" sz="1400" dirty="0" smtClean="0">
                <a:solidFill>
                  <a:schemeClr val="accent6"/>
                </a:solidFill>
              </a:rPr>
              <a:t>；反之，</a:t>
            </a:r>
            <a:r>
              <a:rPr lang="en-US" altLang="zh-CN" sz="1400" dirty="0" smtClean="0">
                <a:solidFill>
                  <a:schemeClr val="accent6"/>
                </a:solidFill>
                <a:latin typeface="+mj-lt"/>
              </a:rPr>
              <a:t>t=A0</a:t>
            </a:r>
            <a:r>
              <a:rPr lang="zh-CN" altLang="en-US" sz="1400" dirty="0" smtClean="0">
                <a:solidFill>
                  <a:schemeClr val="accent6"/>
                </a:solidFill>
                <a:latin typeface="+mj-lt"/>
              </a:rPr>
              <a:t>。</a:t>
            </a:r>
            <a:endParaRPr lang="zh-CN" altLang="en-US" sz="1400" dirty="0">
              <a:solidFill>
                <a:schemeClr val="accent6"/>
              </a:solidFill>
              <a:latin typeface="+mj-lt"/>
            </a:endParaRPr>
          </a:p>
        </p:txBody>
      </p:sp>
      <p:sp>
        <p:nvSpPr>
          <p:cNvPr id="16" name="直角上箭头 15"/>
          <p:cNvSpPr/>
          <p:nvPr/>
        </p:nvSpPr>
        <p:spPr>
          <a:xfrm rot="5400000">
            <a:off x="1287521" y="4397635"/>
            <a:ext cx="959748" cy="271334"/>
          </a:xfrm>
          <a:prstGeom prst="ben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611006" y="3651823"/>
            <a:ext cx="1524223"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返回抽取到的评价对象。</a:t>
            </a:r>
            <a:endParaRPr lang="zh-CN" altLang="en-US" sz="1400" dirty="0">
              <a:solidFill>
                <a:schemeClr val="accent6"/>
              </a:solidFill>
            </a:endParaRPr>
          </a:p>
        </p:txBody>
      </p:sp>
      <p:sp>
        <p:nvSpPr>
          <p:cNvPr id="19" name="右箭头 18"/>
          <p:cNvSpPr/>
          <p:nvPr/>
        </p:nvSpPr>
        <p:spPr>
          <a:xfrm>
            <a:off x="3779911" y="4012152"/>
            <a:ext cx="831095" cy="13693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a:spLocks/>
          </p:cNvSpPr>
          <p:nvPr/>
        </p:nvSpPr>
        <p:spPr>
          <a:xfrm>
            <a:off x="3071887" y="2960063"/>
            <a:ext cx="2376264" cy="686657"/>
          </a:xfrm>
          <a:prstGeom prst="bentUpArrow">
            <a:avLst>
              <a:gd name="adj1" fmla="val 10186"/>
              <a:gd name="adj2" fmla="val 11981"/>
              <a:gd name="adj3" fmla="val 10679"/>
            </a:avLst>
          </a:prstGeom>
          <a:solidFill>
            <a:srgbClr val="0070C0"/>
          </a:solidFill>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6200000">
            <a:off x="5319831" y="4519745"/>
            <a:ext cx="124130" cy="132514"/>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上箭头 22"/>
          <p:cNvSpPr/>
          <p:nvPr/>
        </p:nvSpPr>
        <p:spPr>
          <a:xfrm rot="5400000">
            <a:off x="1408551" y="3671697"/>
            <a:ext cx="700561" cy="254208"/>
          </a:xfrm>
          <a:prstGeom prst="ben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5531699" y="2656676"/>
            <a:ext cx="1272550"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smtClean="0">
                <a:solidFill>
                  <a:schemeClr val="accent6"/>
                </a:solidFill>
              </a:rPr>
              <a:t>t</a:t>
            </a:r>
            <a:r>
              <a:rPr lang="zh-CN" altLang="en-US" sz="1400" dirty="0" smtClean="0">
                <a:solidFill>
                  <a:schemeClr val="accent6"/>
                </a:solidFill>
              </a:rPr>
              <a:t>不为代词</a:t>
            </a:r>
            <a:r>
              <a:rPr lang="zh-CN" altLang="en-US" sz="1400" dirty="0">
                <a:solidFill>
                  <a:schemeClr val="accent6"/>
                </a:solidFill>
              </a:rPr>
              <a:t>或以称呼类名词结尾的词</a:t>
            </a:r>
          </a:p>
        </p:txBody>
      </p:sp>
      <p:grpSp>
        <p:nvGrpSpPr>
          <p:cNvPr id="10" name="组合 9"/>
          <p:cNvGrpSpPr/>
          <p:nvPr/>
        </p:nvGrpSpPr>
        <p:grpSpPr>
          <a:xfrm>
            <a:off x="302876" y="3768411"/>
            <a:ext cx="7914286" cy="2219048"/>
            <a:chOff x="302876" y="3768411"/>
            <a:chExt cx="7914286" cy="2219048"/>
          </a:xfrm>
        </p:grpSpPr>
        <p:pic>
          <p:nvPicPr>
            <p:cNvPr id="5" name="图片 4"/>
            <p:cNvPicPr>
              <a:picLocks noChangeAspect="1"/>
            </p:cNvPicPr>
            <p:nvPr/>
          </p:nvPicPr>
          <p:blipFill>
            <a:blip r:embed="rId4"/>
            <a:stretch>
              <a:fillRect/>
            </a:stretch>
          </p:blipFill>
          <p:spPr>
            <a:xfrm>
              <a:off x="302876" y="3768411"/>
              <a:ext cx="7914286" cy="2219048"/>
            </a:xfrm>
            <a:prstGeom prst="rect">
              <a:avLst/>
            </a:prstGeom>
          </p:spPr>
        </p:pic>
        <p:sp>
          <p:nvSpPr>
            <p:cNvPr id="7" name="矩形 6"/>
            <p:cNvSpPr/>
            <p:nvPr/>
          </p:nvSpPr>
          <p:spPr>
            <a:xfrm>
              <a:off x="1043608" y="4797152"/>
              <a:ext cx="172819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41519" y="4158416"/>
              <a:ext cx="360040" cy="17809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3" name="对象 12"/>
          <p:cNvGraphicFramePr>
            <a:graphicFrameLocks noChangeAspect="1"/>
          </p:cNvGraphicFramePr>
          <p:nvPr>
            <p:extLst>
              <p:ext uri="{D42A27DB-BD31-4B8C-83A1-F6EECF244321}">
                <p14:modId xmlns:p14="http://schemas.microsoft.com/office/powerpoint/2010/main" val="2257908355"/>
              </p:ext>
            </p:extLst>
          </p:nvPr>
        </p:nvGraphicFramePr>
        <p:xfrm>
          <a:off x="1485355" y="4368065"/>
          <a:ext cx="5308600" cy="1952625"/>
        </p:xfrm>
        <a:graphic>
          <a:graphicData uri="http://schemas.openxmlformats.org/presentationml/2006/ole">
            <mc:AlternateContent xmlns:mc="http://schemas.openxmlformats.org/markup-compatibility/2006">
              <mc:Choice xmlns:v="urn:schemas-microsoft-com:vml" Requires="v">
                <p:oleObj spid="_x0000_s8242" name="Equation" r:id="rId5" imgW="5194080" imgH="1955520" progId="Equation.DSMT4">
                  <p:embed/>
                </p:oleObj>
              </mc:Choice>
              <mc:Fallback>
                <p:oleObj name="Equation" r:id="rId5" imgW="5194080" imgH="195552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5355" y="4368065"/>
                        <a:ext cx="5308600" cy="195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 name="组合 26"/>
          <p:cNvGrpSpPr/>
          <p:nvPr/>
        </p:nvGrpSpPr>
        <p:grpSpPr>
          <a:xfrm>
            <a:off x="3114018" y="2545607"/>
            <a:ext cx="4895238" cy="2057143"/>
            <a:chOff x="3114018" y="2545607"/>
            <a:chExt cx="4895238" cy="2057143"/>
          </a:xfrm>
        </p:grpSpPr>
        <p:pic>
          <p:nvPicPr>
            <p:cNvPr id="25" name="图片 24"/>
            <p:cNvPicPr>
              <a:picLocks noChangeAspect="1"/>
            </p:cNvPicPr>
            <p:nvPr/>
          </p:nvPicPr>
          <p:blipFill>
            <a:blip r:embed="rId7"/>
            <a:stretch>
              <a:fillRect/>
            </a:stretch>
          </p:blipFill>
          <p:spPr>
            <a:xfrm>
              <a:off x="3114018" y="2545607"/>
              <a:ext cx="4895238" cy="2057143"/>
            </a:xfrm>
            <a:prstGeom prst="rect">
              <a:avLst/>
            </a:prstGeom>
          </p:spPr>
        </p:pic>
        <p:sp>
          <p:nvSpPr>
            <p:cNvPr id="26" name="矩形 25"/>
            <p:cNvSpPr/>
            <p:nvPr/>
          </p:nvSpPr>
          <p:spPr>
            <a:xfrm>
              <a:off x="4783576" y="3425641"/>
              <a:ext cx="1728192"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任意多边形 19"/>
          <p:cNvSpPr/>
          <p:nvPr/>
        </p:nvSpPr>
        <p:spPr>
          <a:xfrm>
            <a:off x="276252" y="4711573"/>
            <a:ext cx="1275179"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smtClean="0">
                <a:solidFill>
                  <a:schemeClr val="accent6"/>
                </a:solidFill>
              </a:rPr>
              <a:t>若</a:t>
            </a:r>
            <a:r>
              <a:rPr lang="en-US" altLang="zh-CN" sz="1400" dirty="0" smtClean="0">
                <a:solidFill>
                  <a:schemeClr val="accent6"/>
                </a:solidFill>
              </a:rPr>
              <a:t>t</a:t>
            </a:r>
            <a:r>
              <a:rPr lang="zh-CN" altLang="en-US" sz="1400" dirty="0">
                <a:solidFill>
                  <a:schemeClr val="accent6"/>
                </a:solidFill>
              </a:rPr>
              <a:t>为空</a:t>
            </a:r>
            <a:r>
              <a:rPr lang="zh-CN" altLang="en-US" sz="1400" dirty="0" smtClean="0">
                <a:solidFill>
                  <a:schemeClr val="accent6"/>
                </a:solidFill>
              </a:rPr>
              <a:t>或</a:t>
            </a:r>
            <a:r>
              <a:rPr lang="zh-CN" altLang="en-US" sz="1400" dirty="0">
                <a:solidFill>
                  <a:schemeClr val="accent6"/>
                </a:solidFill>
              </a:rPr>
              <a:t>含</a:t>
            </a:r>
            <a:r>
              <a:rPr lang="zh-CN" altLang="en-US" sz="1400" dirty="0" smtClean="0">
                <a:solidFill>
                  <a:schemeClr val="accent6"/>
                </a:solidFill>
              </a:rPr>
              <a:t>非</a:t>
            </a:r>
            <a:r>
              <a:rPr lang="zh-CN" altLang="en-US" sz="1400" dirty="0">
                <a:solidFill>
                  <a:schemeClr val="accent6"/>
                </a:solidFill>
              </a:rPr>
              <a:t>人称代词</a:t>
            </a:r>
          </a:p>
        </p:txBody>
      </p:sp>
      <p:sp>
        <p:nvSpPr>
          <p:cNvPr id="17" name="任意多边形 16"/>
          <p:cNvSpPr/>
          <p:nvPr/>
        </p:nvSpPr>
        <p:spPr>
          <a:xfrm>
            <a:off x="285750" y="3590318"/>
            <a:ext cx="1275179" cy="872115"/>
          </a:xfrm>
          <a:custGeom>
            <a:avLst/>
            <a:gdLst>
              <a:gd name="connsiteX0" fmla="*/ 0 w 2119444"/>
              <a:gd name="connsiteY0" fmla="*/ 166495 h 1664952"/>
              <a:gd name="connsiteX1" fmla="*/ 166495 w 2119444"/>
              <a:gd name="connsiteY1" fmla="*/ 0 h 1664952"/>
              <a:gd name="connsiteX2" fmla="*/ 1952949 w 2119444"/>
              <a:gd name="connsiteY2" fmla="*/ 0 h 1664952"/>
              <a:gd name="connsiteX3" fmla="*/ 2119444 w 2119444"/>
              <a:gd name="connsiteY3" fmla="*/ 166495 h 1664952"/>
              <a:gd name="connsiteX4" fmla="*/ 2119444 w 2119444"/>
              <a:gd name="connsiteY4" fmla="*/ 1498457 h 1664952"/>
              <a:gd name="connsiteX5" fmla="*/ 1952949 w 2119444"/>
              <a:gd name="connsiteY5" fmla="*/ 1664952 h 1664952"/>
              <a:gd name="connsiteX6" fmla="*/ 166495 w 2119444"/>
              <a:gd name="connsiteY6" fmla="*/ 1664952 h 1664952"/>
              <a:gd name="connsiteX7" fmla="*/ 0 w 2119444"/>
              <a:gd name="connsiteY7" fmla="*/ 1498457 h 1664952"/>
              <a:gd name="connsiteX8" fmla="*/ 0 w 2119444"/>
              <a:gd name="connsiteY8" fmla="*/ 166495 h 1664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444" h="1664952">
                <a:moveTo>
                  <a:pt x="0" y="166495"/>
                </a:moveTo>
                <a:cubicBezTo>
                  <a:pt x="0" y="74542"/>
                  <a:pt x="74542" y="0"/>
                  <a:pt x="166495" y="0"/>
                </a:cubicBezTo>
                <a:lnTo>
                  <a:pt x="1952949" y="0"/>
                </a:lnTo>
                <a:cubicBezTo>
                  <a:pt x="2044902" y="0"/>
                  <a:pt x="2119444" y="74542"/>
                  <a:pt x="2119444" y="166495"/>
                </a:cubicBezTo>
                <a:lnTo>
                  <a:pt x="2119444" y="1498457"/>
                </a:lnTo>
                <a:cubicBezTo>
                  <a:pt x="2119444" y="1590410"/>
                  <a:pt x="2044902" y="1664952"/>
                  <a:pt x="1952949" y="1664952"/>
                </a:cubicBezTo>
                <a:lnTo>
                  <a:pt x="166495" y="1664952"/>
                </a:lnTo>
                <a:cubicBezTo>
                  <a:pt x="74542" y="1664952"/>
                  <a:pt x="0" y="1590410"/>
                  <a:pt x="0" y="1498457"/>
                </a:cubicBezTo>
                <a:lnTo>
                  <a:pt x="0" y="166495"/>
                </a:lnTo>
                <a:close/>
              </a:path>
            </a:pathLst>
          </a:custGeom>
          <a:solidFill>
            <a:schemeClr val="accent2">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spcFirstLastPara="0" vert="horz" wrap="square" lIns="102105" tIns="102105" rIns="102105" bIns="102105" numCol="1" spcCol="1270" anchor="ctr" anchorCtr="0">
            <a:noAutofit/>
          </a:bodyPr>
          <a:lstStyle/>
          <a:p>
            <a:pPr lvl="0" defTabSz="711200">
              <a:lnSpc>
                <a:spcPct val="90000"/>
              </a:lnSpc>
              <a:spcBef>
                <a:spcPct val="0"/>
              </a:spcBef>
              <a:spcAft>
                <a:spcPct val="35000"/>
              </a:spcAft>
            </a:pPr>
            <a:r>
              <a:rPr lang="zh-CN" altLang="en-US" sz="1400" dirty="0">
                <a:solidFill>
                  <a:schemeClr val="accent6"/>
                </a:solidFill>
              </a:rPr>
              <a:t>若</a:t>
            </a:r>
            <a:r>
              <a:rPr lang="en-US" altLang="zh-CN" sz="1400" dirty="0">
                <a:solidFill>
                  <a:schemeClr val="accent6"/>
                </a:solidFill>
              </a:rPr>
              <a:t>t</a:t>
            </a:r>
            <a:r>
              <a:rPr lang="zh-CN" altLang="en-US" sz="1400" dirty="0">
                <a:solidFill>
                  <a:schemeClr val="accent6"/>
                </a:solidFill>
              </a:rPr>
              <a:t>为人称代词</a:t>
            </a:r>
            <a:r>
              <a:rPr lang="zh-CN" altLang="en-US" sz="1400" dirty="0" smtClean="0">
                <a:solidFill>
                  <a:schemeClr val="accent6"/>
                </a:solidFill>
              </a:rPr>
              <a:t>或含以</a:t>
            </a:r>
            <a:r>
              <a:rPr lang="zh-CN" altLang="en-US" sz="1400" dirty="0">
                <a:solidFill>
                  <a:schemeClr val="accent6"/>
                </a:solidFill>
              </a:rPr>
              <a:t>称呼类名词结尾的词</a:t>
            </a:r>
          </a:p>
        </p:txBody>
      </p:sp>
    </p:spTree>
    <p:extLst>
      <p:ext uri="{BB962C8B-B14F-4D97-AF65-F5344CB8AC3E}">
        <p14:creationId xmlns:p14="http://schemas.microsoft.com/office/powerpoint/2010/main" val="354879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3"/>
                                        </p:tgtEl>
                                      </p:cBhvr>
                                    </p:animEffect>
                                    <p:set>
                                      <p:cBhvr>
                                        <p:cTn id="62" dur="1" fill="hold">
                                          <p:stCondLst>
                                            <p:cond delay="499"/>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27"/>
                                        </p:tgtEl>
                                      </p:cBhvr>
                                    </p:animEffect>
                                    <p:set>
                                      <p:cBhvr>
                                        <p:cTn id="87" dur="1" fill="hold">
                                          <p:stCondLst>
                                            <p:cond delay="499"/>
                                          </p:stCondLst>
                                        </p:cTn>
                                        <p:tgtEl>
                                          <p:spTgt spid="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8" grpId="0" animBg="1"/>
      <p:bldP spid="19" grpId="0" animBg="1"/>
      <p:bldP spid="21" grpId="0" animBg="1"/>
      <p:bldP spid="22" grpId="0" animBg="1"/>
      <p:bldP spid="23" grpId="0" animBg="1"/>
      <p:bldP spid="24" grpId="0" animBg="1"/>
      <p:bldP spid="20"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27</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smtClean="0">
                <a:latin typeface="+mj-lt"/>
              </a:rPr>
              <a:t>（</a:t>
            </a:r>
            <a:r>
              <a:rPr lang="en-US" altLang="zh-CN" dirty="0" smtClean="0">
                <a:latin typeface="+mj-lt"/>
              </a:rPr>
              <a:t>Attribute</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a:solidFill>
                  <a:srgbClr val="303B41"/>
                </a:solidFill>
              </a:rPr>
              <a:t>ATT</a:t>
            </a:r>
            <a:r>
              <a:rPr lang="zh-CN" altLang="zh-CN" dirty="0">
                <a:solidFill>
                  <a:srgbClr val="303B41"/>
                </a:solidFill>
              </a:rPr>
              <a:t>规则主要根据句法依存分析的结果，将所有</a:t>
            </a:r>
            <a:r>
              <a:rPr lang="en-US" altLang="zh-CN" dirty="0">
                <a:solidFill>
                  <a:srgbClr val="303B41"/>
                </a:solidFill>
              </a:rPr>
              <a:t>ATT</a:t>
            </a:r>
            <a:r>
              <a:rPr lang="zh-CN" altLang="zh-CN" dirty="0" smtClean="0">
                <a:solidFill>
                  <a:srgbClr val="303B41"/>
                </a:solidFill>
              </a:rPr>
              <a:t>（</a:t>
            </a:r>
            <a:r>
              <a:rPr lang="zh-CN" altLang="zh-CN" dirty="0" smtClean="0">
                <a:solidFill>
                  <a:srgbClr val="34ADEF"/>
                </a:solidFill>
              </a:rPr>
              <a:t>定</a:t>
            </a:r>
            <a:r>
              <a:rPr lang="zh-CN" altLang="zh-CN" dirty="0">
                <a:solidFill>
                  <a:srgbClr val="34ADEF"/>
                </a:solidFill>
              </a:rPr>
              <a:t>中关系</a:t>
            </a:r>
            <a:r>
              <a:rPr lang="zh-CN" altLang="zh-CN" dirty="0">
                <a:solidFill>
                  <a:srgbClr val="303B41"/>
                </a:solidFill>
              </a:rPr>
              <a:t>，描述定语与中心语的关系）标注范围内的且位置</a:t>
            </a:r>
            <a:r>
              <a:rPr lang="zh-CN" altLang="zh-CN" dirty="0" smtClean="0">
                <a:solidFill>
                  <a:srgbClr val="303B41"/>
                </a:solidFill>
              </a:rPr>
              <a:t>不在</a:t>
            </a:r>
            <a:r>
              <a:rPr lang="en-US" altLang="zh-CN" dirty="0" smtClean="0">
                <a:solidFill>
                  <a:srgbClr val="303B41"/>
                </a:solidFill>
                <a:latin typeface="+mj-lt"/>
              </a:rPr>
              <a:t>SR</a:t>
            </a:r>
            <a:r>
              <a:rPr lang="zh-CN" altLang="zh-CN" dirty="0" smtClean="0">
                <a:solidFill>
                  <a:srgbClr val="303B41"/>
                </a:solidFill>
              </a:rPr>
              <a:t>规则</a:t>
            </a:r>
            <a:r>
              <a:rPr lang="zh-CN" altLang="zh-CN" dirty="0">
                <a:solidFill>
                  <a:srgbClr val="303B41"/>
                </a:solidFill>
              </a:rPr>
              <a:t>已分析范围中的词块抽取出来作为</a:t>
            </a:r>
            <a:r>
              <a:rPr lang="zh-CN" altLang="zh-CN" dirty="0">
                <a:solidFill>
                  <a:srgbClr val="34ADEF"/>
                </a:solidFill>
              </a:rPr>
              <a:t>候选评价对象</a:t>
            </a:r>
            <a:r>
              <a:rPr lang="zh-CN" altLang="zh-CN" dirty="0" smtClean="0">
                <a:solidFill>
                  <a:srgbClr val="303B41"/>
                </a:solidFill>
              </a:rPr>
              <a:t>。</a:t>
            </a:r>
            <a:endParaRPr lang="en-US" altLang="zh-CN" dirty="0">
              <a:solidFill>
                <a:srgbClr val="303B41"/>
              </a:solidFill>
            </a:endParaRPr>
          </a:p>
          <a:p>
            <a:r>
              <a:rPr lang="zh-CN" altLang="en-US" dirty="0">
                <a:solidFill>
                  <a:srgbClr val="303B41"/>
                </a:solidFill>
              </a:rPr>
              <a:t>例如：“人工智能的发展”，“伟大的毛主席”等。</a:t>
            </a:r>
            <a:endParaRPr lang="en-US" altLang="zh-CN" dirty="0">
              <a:solidFill>
                <a:srgbClr val="303B41"/>
              </a:solidFill>
            </a:endParaRPr>
          </a:p>
          <a:p>
            <a:endParaRPr lang="en-US" altLang="zh-CN" dirty="0" smtClean="0">
              <a:solidFill>
                <a:srgbClr val="303B41"/>
              </a:solidFill>
            </a:endParaRPr>
          </a:p>
          <a:p>
            <a:r>
              <a:rPr lang="zh-CN" altLang="zh-CN" dirty="0">
                <a:solidFill>
                  <a:srgbClr val="303B41"/>
                </a:solidFill>
              </a:rPr>
              <a:t>将</a:t>
            </a:r>
            <a:r>
              <a:rPr lang="en-US" altLang="zh-CN" dirty="0">
                <a:solidFill>
                  <a:srgbClr val="303B41"/>
                </a:solidFill>
              </a:rPr>
              <a:t>LTP</a:t>
            </a:r>
            <a:r>
              <a:rPr lang="zh-CN" altLang="zh-CN" dirty="0">
                <a:solidFill>
                  <a:srgbClr val="303B41"/>
                </a:solidFill>
              </a:rPr>
              <a:t>词性标注集下的形容词、副词、动词、名词、惯用语等作为</a:t>
            </a:r>
            <a:r>
              <a:rPr lang="zh-CN" altLang="zh-CN" dirty="0">
                <a:solidFill>
                  <a:srgbClr val="34ADEF"/>
                </a:solidFill>
              </a:rPr>
              <a:t>候选观点词</a:t>
            </a:r>
            <a:r>
              <a:rPr lang="zh-CN" altLang="zh-CN" dirty="0" smtClean="0">
                <a:solidFill>
                  <a:srgbClr val="303B41"/>
                </a:solidFill>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826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28</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ATT</a:t>
            </a:r>
            <a:r>
              <a:rPr lang="zh-CN" altLang="en-US" dirty="0"/>
              <a:t> （</a:t>
            </a:r>
            <a:r>
              <a:rPr lang="en-US" altLang="zh-CN" dirty="0"/>
              <a:t>Attribute</a:t>
            </a:r>
            <a:r>
              <a:rPr lang="zh-CN" altLang="en-US" dirty="0"/>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en-US" dirty="0" smtClean="0">
                <a:solidFill>
                  <a:schemeClr val="bg1"/>
                </a:solidFill>
                <a:latin typeface="+mj-lt"/>
              </a:rPr>
              <a:t>扩展后的双向传播规则</a:t>
            </a:r>
            <a:r>
              <a:rPr lang="en-US" altLang="zh-CN" dirty="0" smtClean="0">
                <a:solidFill>
                  <a:schemeClr val="bg1"/>
                </a:solidFill>
                <a:latin typeface="+mj-lt"/>
              </a:rPr>
              <a:t>[18]</a:t>
            </a:r>
            <a:r>
              <a:rPr lang="zh-CN" altLang="en-US" dirty="0" smtClean="0">
                <a:solidFill>
                  <a:schemeClr val="bg1"/>
                </a:solidFill>
                <a:latin typeface="+mj-lt"/>
              </a:rPr>
              <a:t>：</a:t>
            </a:r>
            <a:endParaRPr lang="en-US" altLang="zh-CN" dirty="0" smtClean="0">
              <a:solidFill>
                <a:schemeClr val="bg1"/>
              </a:solidFill>
              <a:latin typeface="+mj-lt"/>
            </a:endParaRPr>
          </a:p>
          <a:p>
            <a:pPr lvl="0"/>
            <a:r>
              <a:rPr lang="en-US" altLang="zh-CN" dirty="0" smtClean="0">
                <a:solidFill>
                  <a:srgbClr val="34ADEF"/>
                </a:solidFill>
                <a:latin typeface="+mj-lt"/>
              </a:rPr>
              <a:t>Head</a:t>
            </a:r>
            <a:r>
              <a:rPr lang="zh-CN" altLang="zh-CN" dirty="0">
                <a:solidFill>
                  <a:srgbClr val="34ADEF"/>
                </a:solidFill>
              </a:rPr>
              <a:t>规则：</a:t>
            </a:r>
          </a:p>
          <a:p>
            <a:endParaRPr lang="en-US" altLang="zh-CN" dirty="0" smtClean="0">
              <a:solidFill>
                <a:schemeClr val="bg1"/>
              </a:solidFill>
              <a:latin typeface="+mj-lt"/>
            </a:endParaRPr>
          </a:p>
          <a:p>
            <a:endParaRPr lang="en-US" altLang="zh-CN" dirty="0">
              <a:solidFill>
                <a:schemeClr val="bg1"/>
              </a:solidFill>
              <a:latin typeface="+mj-lt"/>
            </a:endParaRPr>
          </a:p>
          <a:p>
            <a:r>
              <a:rPr lang="en-US" altLang="zh-CN" dirty="0" smtClean="0">
                <a:solidFill>
                  <a:srgbClr val="34ADEF"/>
                </a:solidFill>
                <a:latin typeface="+mj-lt"/>
              </a:rPr>
              <a:t>Direct</a:t>
            </a:r>
            <a:r>
              <a:rPr lang="zh-CN" altLang="en-US" dirty="0" smtClean="0">
                <a:solidFill>
                  <a:srgbClr val="34ADEF"/>
                </a:solidFill>
                <a:latin typeface="+mj-lt"/>
              </a:rPr>
              <a:t>规则：</a:t>
            </a:r>
            <a:endParaRPr lang="en-US" altLang="zh-CN" dirty="0" smtClean="0">
              <a:solidFill>
                <a:srgbClr val="34ADEF"/>
              </a:solidFill>
              <a:latin typeface="+mj-lt"/>
            </a:endParaRPr>
          </a:p>
          <a:p>
            <a:endParaRPr lang="en-US" altLang="zh-CN" dirty="0">
              <a:solidFill>
                <a:srgbClr val="34ADEF"/>
              </a:solidFill>
              <a:latin typeface="+mj-lt"/>
            </a:endParaRPr>
          </a:p>
          <a:p>
            <a:endParaRPr lang="en-US" altLang="zh-CN" dirty="0" smtClean="0">
              <a:solidFill>
                <a:srgbClr val="34ADEF"/>
              </a:solidFill>
              <a:latin typeface="+mj-lt"/>
            </a:endParaRPr>
          </a:p>
          <a:p>
            <a:r>
              <a:rPr lang="en-US" altLang="zh-CN" dirty="0" smtClean="0">
                <a:solidFill>
                  <a:srgbClr val="34ADEF"/>
                </a:solidFill>
                <a:latin typeface="+mj-lt"/>
              </a:rPr>
              <a:t>Indirect</a:t>
            </a:r>
            <a:r>
              <a:rPr lang="zh-CN" altLang="en-US" dirty="0">
                <a:solidFill>
                  <a:srgbClr val="34ADEF"/>
                </a:solidFill>
              </a:rPr>
              <a:t>规则：</a:t>
            </a:r>
            <a:endParaRPr lang="en-US" altLang="zh-CN" dirty="0">
              <a:solidFill>
                <a:srgbClr val="34ADEF"/>
              </a:solidFill>
            </a:endParaRPr>
          </a:p>
          <a:p>
            <a:endParaRPr lang="en-US" altLang="zh-CN" dirty="0" smtClean="0">
              <a:solidFill>
                <a:srgbClr val="34ADEF"/>
              </a:solidFill>
              <a:latin typeface="+mj-lt"/>
            </a:endParaRPr>
          </a:p>
        </p:txBody>
      </p:sp>
      <p:sp>
        <p:nvSpPr>
          <p:cNvPr id="10"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5"/>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6"/>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7"/>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990896228"/>
              </p:ext>
            </p:extLst>
          </p:nvPr>
        </p:nvGraphicFramePr>
        <p:xfrm>
          <a:off x="2483768" y="2582531"/>
          <a:ext cx="2257425" cy="722312"/>
        </p:xfrm>
        <a:graphic>
          <a:graphicData uri="http://schemas.openxmlformats.org/presentationml/2006/ole">
            <mc:AlternateContent xmlns:mc="http://schemas.openxmlformats.org/markup-compatibility/2006">
              <mc:Choice xmlns:v="urn:schemas-microsoft-com:vml" Requires="v">
                <p:oleObj spid="_x0000_s9572" name="Equation" r:id="rId4" imgW="2260440" imgH="711000" progId="Equation.DSMT4">
                  <p:embed/>
                </p:oleObj>
              </mc:Choice>
              <mc:Fallback>
                <p:oleObj name="Equation" r:id="rId4" imgW="2260440" imgH="711000" progId="Equation.DSMT4">
                  <p:embed/>
                  <p:pic>
                    <p:nvPicPr>
                      <p:cNvPr id="22" name="对象 21"/>
                      <p:cNvPicPr>
                        <a:picLocks noChangeAspect="1" noChangeArrowheads="1"/>
                      </p:cNvPicPr>
                      <p:nvPr/>
                    </p:nvPicPr>
                    <p:blipFill>
                      <a:blip r:embed="rId5"/>
                      <a:srcRect/>
                      <a:stretch>
                        <a:fillRect/>
                      </a:stretch>
                    </p:blipFill>
                    <p:spPr bwMode="auto">
                      <a:xfrm>
                        <a:off x="2483768" y="2582531"/>
                        <a:ext cx="2257425"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656226360"/>
              </p:ext>
            </p:extLst>
          </p:nvPr>
        </p:nvGraphicFramePr>
        <p:xfrm>
          <a:off x="3657600" y="2860675"/>
          <a:ext cx="114300" cy="169863"/>
        </p:xfrm>
        <a:graphic>
          <a:graphicData uri="http://schemas.openxmlformats.org/presentationml/2006/ole">
            <mc:AlternateContent xmlns:mc="http://schemas.openxmlformats.org/markup-compatibility/2006">
              <mc:Choice xmlns:v="urn:schemas-microsoft-com:vml" Requires="v">
                <p:oleObj spid="_x0000_s9573" name="Equation" r:id="rId6" imgW="114120" imgH="177480" progId="Equation.DSMT4">
                  <p:embed/>
                </p:oleObj>
              </mc:Choice>
              <mc:Fallback>
                <p:oleObj name="Equation" r:id="rId6" imgW="114120" imgH="177480" progId="Equation.DSMT4">
                  <p:embed/>
                  <p:pic>
                    <p:nvPicPr>
                      <p:cNvPr id="23" name="对象 22"/>
                      <p:cNvPicPr>
                        <a:picLocks noChangeAspect="1" noChangeArrowheads="1"/>
                      </p:cNvPicPr>
                      <p:nvPr/>
                    </p:nvPicPr>
                    <p:blipFill>
                      <a:blip r:embed="rId7"/>
                      <a:srcRect/>
                      <a:stretch>
                        <a:fillRect/>
                      </a:stretch>
                    </p:blipFill>
                    <p:spPr bwMode="auto">
                      <a:xfrm>
                        <a:off x="3657600" y="2860675"/>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3807368429"/>
              </p:ext>
            </p:extLst>
          </p:nvPr>
        </p:nvGraphicFramePr>
        <p:xfrm>
          <a:off x="2483768" y="3856037"/>
          <a:ext cx="5327650" cy="720725"/>
        </p:xfrm>
        <a:graphic>
          <a:graphicData uri="http://schemas.openxmlformats.org/presentationml/2006/ole">
            <mc:AlternateContent xmlns:mc="http://schemas.openxmlformats.org/markup-compatibility/2006">
              <mc:Choice xmlns:v="urn:schemas-microsoft-com:vml" Requires="v">
                <p:oleObj spid="_x0000_s9574" name="Equation" r:id="rId8" imgW="5321160" imgH="711000" progId="Equation.DSMT4">
                  <p:embed/>
                </p:oleObj>
              </mc:Choice>
              <mc:Fallback>
                <p:oleObj name="Equation" r:id="rId8" imgW="5321160" imgH="711000" progId="Equation.DSMT4">
                  <p:embed/>
                  <p:pic>
                    <p:nvPicPr>
                      <p:cNvPr id="0" name="Object 11"/>
                      <p:cNvPicPr>
                        <a:picLocks noChangeAspect="1" noChangeArrowheads="1"/>
                      </p:cNvPicPr>
                      <p:nvPr/>
                    </p:nvPicPr>
                    <p:blipFill>
                      <a:blip r:embed="rId9"/>
                      <a:srcRect/>
                      <a:stretch>
                        <a:fillRect/>
                      </a:stretch>
                    </p:blipFill>
                    <p:spPr bwMode="auto">
                      <a:xfrm>
                        <a:off x="2483768" y="3856037"/>
                        <a:ext cx="53276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82274007"/>
              </p:ext>
            </p:extLst>
          </p:nvPr>
        </p:nvGraphicFramePr>
        <p:xfrm>
          <a:off x="3343275" y="4095750"/>
          <a:ext cx="114300" cy="169863"/>
        </p:xfrm>
        <a:graphic>
          <a:graphicData uri="http://schemas.openxmlformats.org/presentationml/2006/ole">
            <mc:AlternateContent xmlns:mc="http://schemas.openxmlformats.org/markup-compatibility/2006">
              <mc:Choice xmlns:v="urn:schemas-microsoft-com:vml" Requires="v">
                <p:oleObj spid="_x0000_s9575" name="Equation" r:id="rId10" imgW="114120" imgH="177480" progId="Equation.DSMT4">
                  <p:embed/>
                </p:oleObj>
              </mc:Choice>
              <mc:Fallback>
                <p:oleObj name="Equation" r:id="rId10" imgW="114120" imgH="177480" progId="Equation.DSMT4">
                  <p:embed/>
                  <p:pic>
                    <p:nvPicPr>
                      <p:cNvPr id="0" name="Object 10"/>
                      <p:cNvPicPr>
                        <a:picLocks noChangeAspect="1" noChangeArrowheads="1"/>
                      </p:cNvPicPr>
                      <p:nvPr/>
                    </p:nvPicPr>
                    <p:blipFill>
                      <a:blip r:embed="rId7"/>
                      <a:srcRect/>
                      <a:stretch>
                        <a:fillRect/>
                      </a:stretch>
                    </p:blipFill>
                    <p:spPr bwMode="auto">
                      <a:xfrm>
                        <a:off x="3343275" y="4095750"/>
                        <a:ext cx="114300" cy="16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32487504"/>
              </p:ext>
            </p:extLst>
          </p:nvPr>
        </p:nvGraphicFramePr>
        <p:xfrm>
          <a:off x="6030913" y="4129088"/>
          <a:ext cx="114300" cy="174625"/>
        </p:xfrm>
        <a:graphic>
          <a:graphicData uri="http://schemas.openxmlformats.org/presentationml/2006/ole">
            <mc:AlternateContent xmlns:mc="http://schemas.openxmlformats.org/markup-compatibility/2006">
              <mc:Choice xmlns:v="urn:schemas-microsoft-com:vml" Requires="v">
                <p:oleObj spid="_x0000_s9576" name="Equation" r:id="rId11" imgW="114120" imgH="177480" progId="Equation.DSMT4">
                  <p:embed/>
                </p:oleObj>
              </mc:Choice>
              <mc:Fallback>
                <p:oleObj name="Equation" r:id="rId11" imgW="114120" imgH="177480" progId="Equation.DSMT4">
                  <p:embed/>
                  <p:pic>
                    <p:nvPicPr>
                      <p:cNvPr id="0" name="Object 9"/>
                      <p:cNvPicPr>
                        <a:picLocks noChangeAspect="1" noChangeArrowheads="1"/>
                      </p:cNvPicPr>
                      <p:nvPr/>
                    </p:nvPicPr>
                    <p:blipFill>
                      <a:blip r:embed="rId7"/>
                      <a:srcRect/>
                      <a:stretch>
                        <a:fillRect/>
                      </a:stretch>
                    </p:blipFill>
                    <p:spPr bwMode="auto">
                      <a:xfrm>
                        <a:off x="6030913" y="4129088"/>
                        <a:ext cx="114300" cy="17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Rectangle 1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3"/>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4"/>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Rectangle 15"/>
          <p:cNvSpPr>
            <a:spLocks noChangeArrowheads="1"/>
          </p:cNvSpPr>
          <p:nvPr/>
        </p:nvSpPr>
        <p:spPr bwMode="auto">
          <a:xfrm>
            <a:off x="504825" y="1095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800" b="0" i="0" u="none" strike="noStrike" cap="none" normalizeH="0" baseline="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544620916"/>
              </p:ext>
            </p:extLst>
          </p:nvPr>
        </p:nvGraphicFramePr>
        <p:xfrm>
          <a:off x="2488729" y="4964113"/>
          <a:ext cx="6154738" cy="1028700"/>
        </p:xfrm>
        <a:graphic>
          <a:graphicData uri="http://schemas.openxmlformats.org/presentationml/2006/ole">
            <mc:AlternateContent xmlns:mc="http://schemas.openxmlformats.org/markup-compatibility/2006">
              <mc:Choice xmlns:v="urn:schemas-microsoft-com:vml" Requires="v">
                <p:oleObj spid="_x0000_s9577" name="Equation" r:id="rId12" imgW="6146640" imgH="1015920" progId="Equation.DSMT4">
                  <p:embed/>
                </p:oleObj>
              </mc:Choice>
              <mc:Fallback>
                <p:oleObj name="Equation" r:id="rId12" imgW="6146640" imgH="1015920" progId="Equation.DSMT4">
                  <p:embed/>
                  <p:pic>
                    <p:nvPicPr>
                      <p:cNvPr id="0" name="Object 21"/>
                      <p:cNvPicPr>
                        <a:picLocks noChangeAspect="1" noChangeArrowheads="1"/>
                      </p:cNvPicPr>
                      <p:nvPr/>
                    </p:nvPicPr>
                    <p:blipFill>
                      <a:blip r:embed="rId13"/>
                      <a:srcRect/>
                      <a:stretch>
                        <a:fillRect/>
                      </a:stretch>
                    </p:blipFill>
                    <p:spPr bwMode="auto">
                      <a:xfrm>
                        <a:off x="2488729" y="4964113"/>
                        <a:ext cx="6154738"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564454966"/>
              </p:ext>
            </p:extLst>
          </p:nvPr>
        </p:nvGraphicFramePr>
        <p:xfrm>
          <a:off x="4227513" y="5224463"/>
          <a:ext cx="114300" cy="169862"/>
        </p:xfrm>
        <a:graphic>
          <a:graphicData uri="http://schemas.openxmlformats.org/presentationml/2006/ole">
            <mc:AlternateContent xmlns:mc="http://schemas.openxmlformats.org/markup-compatibility/2006">
              <mc:Choice xmlns:v="urn:schemas-microsoft-com:vml" Requires="v">
                <p:oleObj spid="_x0000_s9578" name="Equation" r:id="rId14" imgW="114120" imgH="177480" progId="Equation.DSMT4">
                  <p:embed/>
                </p:oleObj>
              </mc:Choice>
              <mc:Fallback>
                <p:oleObj name="Equation" r:id="rId14" imgW="114120" imgH="177480" progId="Equation.DSMT4">
                  <p:embed/>
                  <p:pic>
                    <p:nvPicPr>
                      <p:cNvPr id="0" name="Object 19"/>
                      <p:cNvPicPr>
                        <a:picLocks noChangeAspect="1" noChangeArrowheads="1"/>
                      </p:cNvPicPr>
                      <p:nvPr/>
                    </p:nvPicPr>
                    <p:blipFill>
                      <a:blip r:embed="rId7"/>
                      <a:srcRect/>
                      <a:stretch>
                        <a:fillRect/>
                      </a:stretch>
                    </p:blipFill>
                    <p:spPr bwMode="auto">
                      <a:xfrm>
                        <a:off x="4227513" y="5224463"/>
                        <a:ext cx="114300" cy="16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607794199"/>
              </p:ext>
            </p:extLst>
          </p:nvPr>
        </p:nvGraphicFramePr>
        <p:xfrm>
          <a:off x="6369050" y="5392738"/>
          <a:ext cx="114300" cy="171450"/>
        </p:xfrm>
        <a:graphic>
          <a:graphicData uri="http://schemas.openxmlformats.org/presentationml/2006/ole">
            <mc:AlternateContent xmlns:mc="http://schemas.openxmlformats.org/markup-compatibility/2006">
              <mc:Choice xmlns:v="urn:schemas-microsoft-com:vml" Requires="v">
                <p:oleObj spid="_x0000_s9579" name="Equation" r:id="rId15" imgW="114120" imgH="177480" progId="Equation.DSMT4">
                  <p:embed/>
                </p:oleObj>
              </mc:Choice>
              <mc:Fallback>
                <p:oleObj name="Equation" r:id="rId15" imgW="114120" imgH="177480" progId="Equation.DSMT4">
                  <p:embed/>
                  <p:pic>
                    <p:nvPicPr>
                      <p:cNvPr id="0" name="Object 17"/>
                      <p:cNvPicPr>
                        <a:picLocks noChangeAspect="1" noChangeArrowheads="1"/>
                      </p:cNvPicPr>
                      <p:nvPr/>
                    </p:nvPicPr>
                    <p:blipFill>
                      <a:blip r:embed="rId7"/>
                      <a:srcRect/>
                      <a:stretch>
                        <a:fillRect/>
                      </a:stretch>
                    </p:blipFill>
                    <p:spPr bwMode="auto">
                      <a:xfrm>
                        <a:off x="6369050" y="5392738"/>
                        <a:ext cx="11430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3774951574"/>
              </p:ext>
            </p:extLst>
          </p:nvPr>
        </p:nvGraphicFramePr>
        <p:xfrm>
          <a:off x="2973388" y="5641975"/>
          <a:ext cx="112712" cy="180975"/>
        </p:xfrm>
        <a:graphic>
          <a:graphicData uri="http://schemas.openxmlformats.org/presentationml/2006/ole">
            <mc:AlternateContent xmlns:mc="http://schemas.openxmlformats.org/markup-compatibility/2006">
              <mc:Choice xmlns:v="urn:schemas-microsoft-com:vml" Requires="v">
                <p:oleObj spid="_x0000_s9580" name="Equation" r:id="rId16" imgW="114120" imgH="177480" progId="Equation.DSMT4">
                  <p:embed/>
                </p:oleObj>
              </mc:Choice>
              <mc:Fallback>
                <p:oleObj name="Equation" r:id="rId16" imgW="114120" imgH="177480" progId="Equation.DSMT4">
                  <p:embed/>
                  <p:pic>
                    <p:nvPicPr>
                      <p:cNvPr id="0" name="Object 16"/>
                      <p:cNvPicPr>
                        <a:picLocks noChangeAspect="1" noChangeArrowheads="1"/>
                      </p:cNvPicPr>
                      <p:nvPr/>
                    </p:nvPicPr>
                    <p:blipFill>
                      <a:blip r:embed="rId7"/>
                      <a:srcRect/>
                      <a:stretch>
                        <a:fillRect/>
                      </a:stretch>
                    </p:blipFill>
                    <p:spPr bwMode="auto">
                      <a:xfrm>
                        <a:off x="2973388" y="5641975"/>
                        <a:ext cx="112712" cy="18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23"/>
          <p:cNvSpPr>
            <a:spLocks noChangeArrowheads="1"/>
          </p:cNvSpPr>
          <p:nvPr/>
        </p:nvSpPr>
        <p:spPr bwMode="auto">
          <a:xfrm>
            <a:off x="504825" y="714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4"/>
          <p:cNvSpPr>
            <a:spLocks noChangeArrowheads="1"/>
          </p:cNvSpPr>
          <p:nvPr/>
        </p:nvSpPr>
        <p:spPr bwMode="auto">
          <a:xfrm>
            <a:off x="504825" y="933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25"/>
          <p:cNvSpPr>
            <a:spLocks noChangeArrowheads="1"/>
          </p:cNvSpPr>
          <p:nvPr/>
        </p:nvSpPr>
        <p:spPr bwMode="auto">
          <a:xfrm>
            <a:off x="504825" y="1152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6"/>
          <p:cNvSpPr>
            <a:spLocks noChangeArrowheads="1"/>
          </p:cNvSpPr>
          <p:nvPr/>
        </p:nvSpPr>
        <p:spPr bwMode="auto">
          <a:xfrm>
            <a:off x="504825"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36" name="Rectangle 27"/>
          <p:cNvSpPr>
            <a:spLocks noChangeArrowheads="1"/>
          </p:cNvSpPr>
          <p:nvPr/>
        </p:nvSpPr>
        <p:spPr bwMode="auto">
          <a:xfrm>
            <a:off x="504825" y="1590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28"/>
          <p:cNvSpPr>
            <a:spLocks noChangeArrowheads="1"/>
          </p:cNvSpPr>
          <p:nvPr/>
        </p:nvSpPr>
        <p:spPr bwMode="auto">
          <a:xfrm>
            <a:off x="504825"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5674561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29</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SN</a:t>
            </a:r>
            <a:r>
              <a:rPr lang="zh-CN" altLang="en-US" dirty="0" smtClean="0">
                <a:latin typeface="+mj-lt"/>
              </a:rPr>
              <a:t>（</a:t>
            </a:r>
            <a:r>
              <a:rPr lang="en-US" altLang="zh-CN" dirty="0" smtClean="0">
                <a:latin typeface="+mj-lt"/>
              </a:rPr>
              <a:t>Single Noun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SN</a:t>
            </a:r>
            <a:r>
              <a:rPr lang="zh-CN" altLang="zh-CN" dirty="0" smtClean="0">
                <a:solidFill>
                  <a:srgbClr val="303B41"/>
                </a:solidFill>
              </a:rPr>
              <a:t>规则</a:t>
            </a:r>
            <a:r>
              <a:rPr lang="zh-CN" altLang="zh-CN" dirty="0">
                <a:solidFill>
                  <a:srgbClr val="303B41"/>
                </a:solidFill>
              </a:rPr>
              <a:t>主要根据词性标注的结果，将除了表示方位、时间外的且不在前面规则已分析范围中的</a:t>
            </a:r>
            <a:r>
              <a:rPr lang="zh-CN" altLang="zh-CN" dirty="0">
                <a:solidFill>
                  <a:srgbClr val="34ADEF"/>
                </a:solidFill>
              </a:rPr>
              <a:t>单个名词</a:t>
            </a:r>
            <a:r>
              <a:rPr lang="zh-CN" altLang="zh-CN" dirty="0">
                <a:solidFill>
                  <a:srgbClr val="303B41"/>
                </a:solidFill>
              </a:rPr>
              <a:t>（包括一般名词、人名、地名、机构名、地理位置名、专有名词等）抽取出来作为</a:t>
            </a:r>
            <a:r>
              <a:rPr lang="zh-CN" altLang="zh-CN" dirty="0">
                <a:solidFill>
                  <a:srgbClr val="34ADEF"/>
                </a:solidFill>
              </a:rPr>
              <a:t>候选评价对象</a:t>
            </a:r>
            <a:r>
              <a:rPr lang="zh-CN" altLang="zh-CN"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a:p>
            <a:r>
              <a:rPr lang="zh-CN" altLang="zh-CN" dirty="0">
                <a:solidFill>
                  <a:srgbClr val="303B41"/>
                </a:solidFill>
              </a:rPr>
              <a:t>将</a:t>
            </a:r>
            <a:r>
              <a:rPr lang="en-US" altLang="zh-CN" dirty="0">
                <a:solidFill>
                  <a:srgbClr val="303B41"/>
                </a:solidFill>
              </a:rPr>
              <a:t>LTP</a:t>
            </a:r>
            <a:r>
              <a:rPr lang="zh-CN" altLang="zh-CN" dirty="0">
                <a:solidFill>
                  <a:srgbClr val="303B41"/>
                </a:solidFill>
              </a:rPr>
              <a:t>词性标注集下的形容词、副词、动词、名词、惯用语等作为</a:t>
            </a:r>
            <a:r>
              <a:rPr lang="zh-CN" altLang="zh-CN" dirty="0">
                <a:solidFill>
                  <a:srgbClr val="34ADEF"/>
                </a:solidFill>
              </a:rPr>
              <a:t>候选观点词</a:t>
            </a:r>
            <a:r>
              <a:rPr lang="zh-CN" altLang="zh-CN" dirty="0" smtClean="0">
                <a:solidFill>
                  <a:srgbClr val="303B41"/>
                </a:solidFill>
              </a:rPr>
              <a:t>。</a:t>
            </a:r>
            <a:endParaRPr lang="en-US" altLang="zh-CN" dirty="0" smtClean="0">
              <a:solidFill>
                <a:schemeClr val="bg1"/>
              </a:solidFill>
              <a:latin typeface="+mj-lt"/>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98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3</a:t>
            </a:fld>
            <a:endParaRPr lang="zh-CN" altLang="en-US">
              <a:latin typeface="+mj-lt"/>
            </a:endParaRPr>
          </a:p>
        </p:txBody>
      </p:sp>
      <p:sp>
        <p:nvSpPr>
          <p:cNvPr id="7" name="文本占位符 6"/>
          <p:cNvSpPr>
            <a:spLocks noGrp="1"/>
          </p:cNvSpPr>
          <p:nvPr>
            <p:ph type="body" sz="quarter" idx="15"/>
          </p:nvPr>
        </p:nvSpPr>
        <p:spPr/>
        <p:txBody>
          <a:bodyPr>
            <a:normAutofit lnSpcReduction="10000"/>
          </a:bodyPr>
          <a:lstStyle/>
          <a:p>
            <a:r>
              <a:rPr lang="zh-CN" altLang="en-US" dirty="0">
                <a:latin typeface="+mj-lt"/>
              </a:rPr>
              <a:t>研究对象</a:t>
            </a:r>
            <a:endParaRPr lang="en-US" altLang="zh-CN" dirty="0" smtClean="0">
              <a:latin typeface="+mj-lt"/>
            </a:endParaRPr>
          </a:p>
          <a:p>
            <a:r>
              <a:rPr lang="zh-CN" altLang="zh-CN" dirty="0">
                <a:solidFill>
                  <a:schemeClr val="accent1"/>
                </a:solidFill>
                <a:latin typeface="+mj-lt"/>
              </a:rPr>
              <a:t>观点以及与之相关联的概念包括情感、评价、态度和情绪等</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a:p>
            <a:endParaRPr lang="en-US" altLang="zh-CN" dirty="0" smtClean="0">
              <a:latin typeface="+mj-lt"/>
            </a:endParaRPr>
          </a:p>
          <a:p>
            <a:r>
              <a:rPr lang="zh-CN" altLang="en-US" dirty="0" smtClean="0">
                <a:latin typeface="+mj-lt"/>
              </a:rPr>
              <a:t>按照处理文本粒度分类</a:t>
            </a:r>
            <a:endParaRPr lang="en-US" altLang="zh-CN" dirty="0" smtClean="0">
              <a:latin typeface="+mj-lt"/>
            </a:endParaRPr>
          </a:p>
          <a:p>
            <a:r>
              <a:rPr lang="zh-CN" altLang="en-US" dirty="0" smtClean="0">
                <a:solidFill>
                  <a:schemeClr val="accent1"/>
                </a:solidFill>
                <a:latin typeface="+mj-lt"/>
              </a:rPr>
              <a:t>文档级、句子级、实体和特征级。</a:t>
            </a:r>
            <a:endParaRPr lang="en-US" altLang="zh-CN" dirty="0" smtClean="0">
              <a:solidFill>
                <a:schemeClr val="accent1"/>
              </a:solidFill>
              <a:latin typeface="+mj-lt"/>
            </a:endParaRPr>
          </a:p>
          <a:p>
            <a:endParaRPr lang="en-US" altLang="zh-CN" dirty="0">
              <a:solidFill>
                <a:schemeClr val="accent1"/>
              </a:solidFill>
              <a:latin typeface="+mj-lt"/>
            </a:endParaRPr>
          </a:p>
          <a:p>
            <a:r>
              <a:rPr lang="en-US" altLang="zh-CN" dirty="0" smtClean="0">
                <a:latin typeface="+mj-lt"/>
              </a:rPr>
              <a:t>6</a:t>
            </a:r>
            <a:r>
              <a:rPr lang="zh-CN" altLang="en-US" dirty="0" smtClean="0">
                <a:latin typeface="+mj-lt"/>
              </a:rPr>
              <a:t>个关键任务</a:t>
            </a:r>
            <a:endParaRPr lang="en-US" altLang="zh-CN" dirty="0" smtClean="0">
              <a:latin typeface="+mj-lt"/>
            </a:endParaRPr>
          </a:p>
          <a:p>
            <a:r>
              <a:rPr lang="zh-CN" altLang="zh-CN" dirty="0">
                <a:solidFill>
                  <a:schemeClr val="accent1"/>
                </a:solidFill>
                <a:latin typeface="+mj-lt"/>
              </a:rPr>
              <a:t>实体抽取和分类、方面（特征）抽取和分类、观点持有者抽取和分类、时间抽取和标准化、实体方面情感分类、观点元组</a:t>
            </a:r>
            <a:r>
              <a:rPr lang="zh-CN" altLang="zh-CN" dirty="0" smtClean="0">
                <a:solidFill>
                  <a:schemeClr val="accent1"/>
                </a:solidFill>
                <a:latin typeface="+mj-lt"/>
              </a:rPr>
              <a:t>生成</a:t>
            </a:r>
            <a:r>
              <a:rPr lang="en-US" altLang="zh-CN" dirty="0" smtClean="0">
                <a:solidFill>
                  <a:schemeClr val="accent1"/>
                </a:solidFill>
                <a:latin typeface="+mj-lt"/>
              </a:rPr>
              <a:t>[1]</a:t>
            </a:r>
            <a:r>
              <a:rPr lang="zh-CN" altLang="en-US" dirty="0" smtClean="0">
                <a:solidFill>
                  <a:schemeClr val="accent1"/>
                </a:solidFill>
                <a:latin typeface="+mj-lt"/>
              </a:rPr>
              <a:t>。</a:t>
            </a:r>
            <a:endParaRPr lang="en-US" altLang="zh-CN" dirty="0">
              <a:solidFill>
                <a:schemeClr val="accent1"/>
              </a:solidFill>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情感分析（</a:t>
            </a:r>
            <a:r>
              <a:rPr lang="en-US" altLang="zh-CN" dirty="0" smtClean="0">
                <a:latin typeface="+mj-lt"/>
              </a:rPr>
              <a:t>Sentiment Analysis</a:t>
            </a:r>
            <a:r>
              <a:rPr lang="zh-CN" altLang="en-US" dirty="0" smtClean="0">
                <a:latin typeface="+mj-lt"/>
              </a:rPr>
              <a:t>）</a:t>
            </a:r>
            <a:endParaRPr lang="zh-CN" altLang="en-US" dirty="0">
              <a:latin typeface="+mj-lt"/>
            </a:endParaRPr>
          </a:p>
        </p:txBody>
      </p:sp>
      <p:pic>
        <p:nvPicPr>
          <p:cNvPr id="9" name="内容占位符 8"/>
          <p:cNvPicPr>
            <a:picLocks noGrp="1" noChangeAspect="1"/>
          </p:cNvPicPr>
          <p:nvPr>
            <p:ph sz="quarter" idx="14"/>
          </p:nvPr>
        </p:nvPicPr>
        <p:blipFill>
          <a:blip r:embed="rId3"/>
          <a:stretch>
            <a:fillRect/>
          </a:stretch>
        </p:blipFill>
        <p:spPr>
          <a:xfrm>
            <a:off x="357188" y="3052167"/>
            <a:ext cx="2571750" cy="1253728"/>
          </a:xfrm>
          <a:prstGeom prst="rect">
            <a:avLst/>
          </a:prstGeom>
        </p:spPr>
      </p:pic>
    </p:spTree>
    <p:extLst>
      <p:ext uri="{BB962C8B-B14F-4D97-AF65-F5344CB8AC3E}">
        <p14:creationId xmlns:p14="http://schemas.microsoft.com/office/powerpoint/2010/main" val="156066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30</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en-US" altLang="zh-CN" dirty="0" smtClean="0">
                <a:latin typeface="+mj-lt"/>
              </a:rPr>
              <a:t>SO</a:t>
            </a:r>
            <a:r>
              <a:rPr lang="zh-CN" altLang="en-US" dirty="0" smtClean="0">
                <a:latin typeface="+mj-lt"/>
              </a:rPr>
              <a:t>（</a:t>
            </a:r>
            <a:r>
              <a:rPr lang="en-US" altLang="zh-CN" dirty="0" smtClean="0">
                <a:latin typeface="+mj-lt"/>
              </a:rPr>
              <a:t>Single </a:t>
            </a:r>
            <a:r>
              <a:rPr lang="en-US" altLang="zh-CN" dirty="0"/>
              <a:t>Opinion</a:t>
            </a:r>
            <a:r>
              <a:rPr lang="zh-CN" altLang="en-US" dirty="0" smtClean="0">
                <a:latin typeface="+mj-lt"/>
              </a:rPr>
              <a:t>）</a:t>
            </a:r>
            <a:r>
              <a:rPr lang="zh-CN" altLang="en-US" dirty="0" smtClean="0"/>
              <a:t>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en-US" altLang="zh-CN" dirty="0" smtClean="0">
                <a:solidFill>
                  <a:srgbClr val="303B41"/>
                </a:solidFill>
              </a:rPr>
              <a:t>SO</a:t>
            </a:r>
            <a:r>
              <a:rPr lang="zh-CN" altLang="zh-CN" dirty="0" smtClean="0">
                <a:solidFill>
                  <a:srgbClr val="303B41"/>
                </a:solidFill>
              </a:rPr>
              <a:t>规则</a:t>
            </a:r>
            <a:r>
              <a:rPr lang="zh-CN" altLang="zh-CN" dirty="0">
                <a:solidFill>
                  <a:srgbClr val="303B41"/>
                </a:solidFill>
              </a:rPr>
              <a:t>主要针对句中</a:t>
            </a:r>
            <a:r>
              <a:rPr lang="zh-CN" altLang="zh-CN" dirty="0">
                <a:solidFill>
                  <a:srgbClr val="34ADEF"/>
                </a:solidFill>
              </a:rPr>
              <a:t>观点词</a:t>
            </a:r>
            <a:r>
              <a:rPr lang="zh-CN" altLang="zh-CN" dirty="0">
                <a:solidFill>
                  <a:srgbClr val="303B41"/>
                </a:solidFill>
              </a:rPr>
              <a:t>无其他评价对象与之建立依赖关系，仅有根结点（</a:t>
            </a:r>
            <a:r>
              <a:rPr lang="en-US" altLang="zh-CN" dirty="0">
                <a:solidFill>
                  <a:srgbClr val="303B41"/>
                </a:solidFill>
              </a:rPr>
              <a:t>Head</a:t>
            </a:r>
            <a:r>
              <a:rPr lang="zh-CN" altLang="zh-CN" dirty="0">
                <a:solidFill>
                  <a:srgbClr val="303B41"/>
                </a:solidFill>
              </a:rPr>
              <a:t>）与之关联的情况</a:t>
            </a:r>
            <a:r>
              <a:rPr lang="zh-CN" altLang="zh-CN" dirty="0" smtClean="0">
                <a:solidFill>
                  <a:srgbClr val="303B41"/>
                </a:solidFill>
              </a:rPr>
              <a:t>。</a:t>
            </a:r>
            <a:r>
              <a:rPr lang="zh-CN" altLang="zh-CN" dirty="0">
                <a:solidFill>
                  <a:srgbClr val="303B41"/>
                </a:solidFill>
              </a:rPr>
              <a:t>使用</a:t>
            </a:r>
            <a:r>
              <a:rPr lang="zh-CN" altLang="zh-CN" dirty="0">
                <a:solidFill>
                  <a:srgbClr val="34ADEF"/>
                </a:solidFill>
              </a:rPr>
              <a:t>评价对象搜索算法</a:t>
            </a:r>
            <a:r>
              <a:rPr lang="zh-CN" altLang="zh-CN" dirty="0">
                <a:solidFill>
                  <a:srgbClr val="303B41"/>
                </a:solidFill>
              </a:rPr>
              <a:t>寻找前文可能存在的与该观点词对应的</a:t>
            </a:r>
            <a:r>
              <a:rPr lang="zh-CN" altLang="zh-CN" dirty="0">
                <a:solidFill>
                  <a:srgbClr val="34ADEF"/>
                </a:solidFill>
              </a:rPr>
              <a:t>评价对象</a:t>
            </a:r>
            <a:r>
              <a:rPr lang="zh-CN" altLang="zh-CN" dirty="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 name="组合 13"/>
          <p:cNvGrpSpPr/>
          <p:nvPr/>
        </p:nvGrpSpPr>
        <p:grpSpPr>
          <a:xfrm>
            <a:off x="1691680" y="3203678"/>
            <a:ext cx="4800876" cy="1625404"/>
            <a:chOff x="1691680" y="3203678"/>
            <a:chExt cx="4800876" cy="1625404"/>
          </a:xfrm>
        </p:grpSpPr>
        <p:grpSp>
          <p:nvGrpSpPr>
            <p:cNvPr id="12" name="组合 11"/>
            <p:cNvGrpSpPr/>
            <p:nvPr/>
          </p:nvGrpSpPr>
          <p:grpSpPr>
            <a:xfrm>
              <a:off x="1691680" y="3203678"/>
              <a:ext cx="4800876" cy="1625404"/>
              <a:chOff x="1523117" y="3186218"/>
              <a:chExt cx="4800876" cy="1625404"/>
            </a:xfrm>
          </p:grpSpPr>
          <p:pic>
            <p:nvPicPr>
              <p:cNvPr id="8" name="图片 7"/>
              <p:cNvPicPr>
                <a:picLocks noChangeAspect="1"/>
              </p:cNvPicPr>
              <p:nvPr/>
            </p:nvPicPr>
            <p:blipFill>
              <a:blip r:embed="rId3"/>
              <a:stretch>
                <a:fillRect/>
              </a:stretch>
            </p:blipFill>
            <p:spPr>
              <a:xfrm>
                <a:off x="1523117" y="3186218"/>
                <a:ext cx="2838095" cy="1609524"/>
              </a:xfrm>
              <a:prstGeom prst="rect">
                <a:avLst/>
              </a:prstGeom>
            </p:spPr>
          </p:pic>
          <p:pic>
            <p:nvPicPr>
              <p:cNvPr id="11" name="图片 10"/>
              <p:cNvPicPr>
                <a:picLocks noChangeAspect="1"/>
              </p:cNvPicPr>
              <p:nvPr/>
            </p:nvPicPr>
            <p:blipFill>
              <a:blip r:embed="rId4"/>
              <a:stretch>
                <a:fillRect/>
              </a:stretch>
            </p:blipFill>
            <p:spPr>
              <a:xfrm>
                <a:off x="4266850" y="3202098"/>
                <a:ext cx="2057143" cy="1609524"/>
              </a:xfrm>
              <a:prstGeom prst="rect">
                <a:avLst/>
              </a:prstGeom>
            </p:spPr>
          </p:pic>
        </p:grpSp>
        <p:sp>
          <p:nvSpPr>
            <p:cNvPr id="13" name="矩形 12"/>
            <p:cNvSpPr/>
            <p:nvPr/>
          </p:nvSpPr>
          <p:spPr>
            <a:xfrm>
              <a:off x="5490445" y="3789040"/>
              <a:ext cx="54817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267744" y="3789040"/>
              <a:ext cx="54817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3766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31</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a:t>评价对象和观点词抽取模块</a:t>
            </a:r>
            <a:r>
              <a:rPr lang="en-US" altLang="zh-CN" dirty="0" smtClean="0"/>
              <a:t>——</a:t>
            </a:r>
            <a:r>
              <a:rPr lang="zh-CN" altLang="en-US" dirty="0" smtClean="0"/>
              <a:t>评价对象和观点词修正规则</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pPr marL="457200" indent="-457200">
              <a:buSzPct val="100000"/>
              <a:buFont typeface="+mj-ea"/>
              <a:buAutoNum type="circleNumDbPlain"/>
            </a:pPr>
            <a:r>
              <a:rPr lang="zh-CN" altLang="en-US" dirty="0" smtClean="0">
                <a:solidFill>
                  <a:srgbClr val="303B41"/>
                </a:solidFill>
              </a:rPr>
              <a:t>有效性检测规则</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评价对象是人称代词或以职位、</a:t>
            </a:r>
            <a:r>
              <a:rPr lang="zh-CN" altLang="zh-CN" dirty="0" smtClean="0">
                <a:solidFill>
                  <a:srgbClr val="303B41"/>
                </a:solidFill>
              </a:rPr>
              <a:t>称号等结尾</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虚拟语气检测</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无效符号过滤</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情感词转折</a:t>
            </a:r>
            <a:r>
              <a:rPr lang="zh-CN" altLang="zh-CN" dirty="0" smtClean="0">
                <a:solidFill>
                  <a:srgbClr val="303B41"/>
                </a:solidFill>
              </a:rPr>
              <a:t>规则</a:t>
            </a:r>
            <a:r>
              <a:rPr lang="zh-CN" altLang="en-US" dirty="0" smtClean="0">
                <a:solidFill>
                  <a:srgbClr val="303B41"/>
                </a:solidFill>
              </a:rPr>
              <a:t>。</a:t>
            </a:r>
            <a:endParaRPr lang="en-US" altLang="zh-CN" dirty="0" smtClean="0">
              <a:solidFill>
                <a:srgbClr val="303B41"/>
              </a:solidFill>
            </a:endParaRPr>
          </a:p>
          <a:p>
            <a:endParaRPr lang="en-US" altLang="zh-CN" dirty="0" smtClean="0">
              <a:solidFill>
                <a:srgbClr val="303B41"/>
              </a:solidFill>
            </a:endParaRPr>
          </a:p>
        </p:txBody>
      </p:sp>
      <p:sp>
        <p:nvSpPr>
          <p:cNvPr id="25"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0"/>
          <p:cNvSpPr>
            <a:spLocks noChangeArrowheads="1"/>
          </p:cNvSpPr>
          <p:nvPr/>
        </p:nvSpPr>
        <p:spPr bwMode="auto">
          <a:xfrm>
            <a:off x="504825" y="676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1"/>
          <p:cNvSpPr>
            <a:spLocks noChangeArrowheads="1"/>
          </p:cNvSpPr>
          <p:nvPr/>
        </p:nvSpPr>
        <p:spPr bwMode="auto">
          <a:xfrm>
            <a:off x="504825" y="895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04825" y="1114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0156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4. </a:t>
            </a:r>
            <a:r>
              <a:rPr lang="zh-CN" altLang="en-US" sz="2800" dirty="0" smtClean="0"/>
              <a:t>基于依存句法分析的中文评价对象抽取和情感倾向性分析系统</a:t>
            </a:r>
            <a:endParaRPr lang="zh-CN" altLang="en-US" sz="2800"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32</a:t>
            </a:fld>
            <a:endParaRPr lang="zh-CN" altLang="en-US"/>
          </a:p>
        </p:txBody>
      </p:sp>
      <p:sp>
        <p:nvSpPr>
          <p:cNvPr id="6" name="文本占位符 5"/>
          <p:cNvSpPr>
            <a:spLocks noGrp="1"/>
          </p:cNvSpPr>
          <p:nvPr>
            <p:ph type="body" sz="quarter" idx="20"/>
          </p:nvPr>
        </p:nvSpPr>
        <p:spPr>
          <a:xfrm>
            <a:off x="285750" y="1254113"/>
            <a:ext cx="8143902" cy="357187"/>
          </a:xfrm>
        </p:spPr>
        <p:txBody>
          <a:bodyPr>
            <a:normAutofit fontScale="92500" lnSpcReduction="10000"/>
          </a:bodyPr>
          <a:lstStyle/>
          <a:p>
            <a:r>
              <a:rPr lang="zh-CN" altLang="en-US" dirty="0" smtClean="0"/>
              <a:t>倾向性分析模块</a:t>
            </a:r>
            <a:endParaRPr lang="zh-CN" altLang="en-US" dirty="0"/>
          </a:p>
        </p:txBody>
      </p:sp>
      <p:sp>
        <p:nvSpPr>
          <p:cNvPr id="7"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倾向性分析主要根据每个评价对象对应的观点词，判断评价对象最终的情感倾向性。情感倾向性的判断主要使用</a:t>
            </a:r>
            <a:r>
              <a:rPr lang="zh-CN" altLang="zh-CN" dirty="0">
                <a:solidFill>
                  <a:srgbClr val="34ADEF"/>
                </a:solidFill>
              </a:rPr>
              <a:t>情绪词典</a:t>
            </a:r>
            <a:r>
              <a:rPr lang="zh-CN" altLang="zh-CN" dirty="0">
                <a:solidFill>
                  <a:srgbClr val="303B41"/>
                </a:solidFill>
              </a:rPr>
              <a:t>和</a:t>
            </a:r>
            <a:r>
              <a:rPr lang="zh-CN" altLang="zh-CN" dirty="0">
                <a:solidFill>
                  <a:srgbClr val="34ADEF"/>
                </a:solidFill>
              </a:rPr>
              <a:t>评价词典</a:t>
            </a:r>
            <a:r>
              <a:rPr lang="zh-CN" altLang="zh-CN" dirty="0">
                <a:solidFill>
                  <a:srgbClr val="303B41"/>
                </a:solidFill>
              </a:rPr>
              <a:t>，同时将上下文中与之关联的副词作为</a:t>
            </a:r>
            <a:r>
              <a:rPr lang="zh-CN" altLang="zh-CN" dirty="0">
                <a:solidFill>
                  <a:srgbClr val="34ADEF"/>
                </a:solidFill>
              </a:rPr>
              <a:t>分析参考词</a:t>
            </a:r>
            <a:r>
              <a:rPr lang="zh-CN" altLang="zh-CN" dirty="0">
                <a:solidFill>
                  <a:srgbClr val="303B41"/>
                </a:solidFill>
              </a:rPr>
              <a:t>，综合分析决定是否对情感极性进行反转。</a:t>
            </a:r>
            <a:endParaRPr lang="en-US" altLang="zh-CN" dirty="0" smtClean="0">
              <a:solidFill>
                <a:srgbClr val="303B41"/>
              </a:solidFill>
              <a:latin typeface="+mj-lt"/>
            </a:endParaRPr>
          </a:p>
          <a:p>
            <a:endParaRPr lang="en-US" altLang="zh-CN" dirty="0" smtClean="0">
              <a:solidFill>
                <a:srgbClr val="303B41"/>
              </a:solidFill>
              <a:latin typeface="+mj-lt"/>
            </a:endParaRPr>
          </a:p>
          <a:p>
            <a:r>
              <a:rPr lang="zh-CN" altLang="en-US" dirty="0">
                <a:solidFill>
                  <a:srgbClr val="303B41"/>
                </a:solidFill>
                <a:latin typeface="+mj-lt"/>
              </a:rPr>
              <a:t>基本</a:t>
            </a:r>
            <a:r>
              <a:rPr lang="zh-CN" altLang="en-US" dirty="0" smtClean="0">
                <a:solidFill>
                  <a:srgbClr val="303B41"/>
                </a:solidFill>
                <a:latin typeface="+mj-lt"/>
              </a:rPr>
              <a:t>思想：</a:t>
            </a:r>
            <a:endParaRPr lang="en-US" altLang="zh-CN" dirty="0" smtClean="0">
              <a:solidFill>
                <a:srgbClr val="303B41"/>
              </a:solidFill>
              <a:latin typeface="+mj-lt"/>
            </a:endParaRPr>
          </a:p>
          <a:p>
            <a:pPr marL="457200" indent="-457200">
              <a:buSzPct val="100000"/>
              <a:buFont typeface="+mj-ea"/>
              <a:buAutoNum type="circleNumDbPlain"/>
            </a:pPr>
            <a:r>
              <a:rPr lang="zh-CN" altLang="zh-CN" dirty="0">
                <a:solidFill>
                  <a:srgbClr val="303B41"/>
                </a:solidFill>
              </a:rPr>
              <a:t>考虑副词是</a:t>
            </a:r>
            <a:r>
              <a:rPr lang="zh-CN" altLang="zh-CN" dirty="0">
                <a:solidFill>
                  <a:srgbClr val="34ADEF"/>
                </a:solidFill>
              </a:rPr>
              <a:t>否定词</a:t>
            </a:r>
            <a:r>
              <a:rPr lang="zh-CN" altLang="zh-CN" dirty="0">
                <a:solidFill>
                  <a:srgbClr val="303B41"/>
                </a:solidFill>
              </a:rPr>
              <a:t>还是</a:t>
            </a:r>
            <a:r>
              <a:rPr lang="zh-CN" altLang="zh-CN" dirty="0">
                <a:solidFill>
                  <a:srgbClr val="34ADEF"/>
                </a:solidFill>
              </a:rPr>
              <a:t>伪否定词</a:t>
            </a:r>
            <a:r>
              <a:rPr lang="zh-CN" altLang="zh-CN" dirty="0">
                <a:solidFill>
                  <a:srgbClr val="303B41"/>
                </a:solidFill>
              </a:rPr>
              <a:t>对情感极性的</a:t>
            </a:r>
            <a:r>
              <a:rPr lang="zh-CN" altLang="zh-CN" dirty="0" smtClean="0">
                <a:solidFill>
                  <a:srgbClr val="303B41"/>
                </a:solidFill>
              </a:rPr>
              <a:t>影响</a:t>
            </a:r>
            <a:r>
              <a:rPr lang="zh-CN" altLang="en-US"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a:solidFill>
                  <a:srgbClr val="303B41"/>
                </a:solidFill>
              </a:rPr>
              <a:t>如果</a:t>
            </a:r>
            <a:r>
              <a:rPr lang="zh-CN" altLang="zh-CN" dirty="0">
                <a:solidFill>
                  <a:srgbClr val="34ADEF"/>
                </a:solidFill>
              </a:rPr>
              <a:t>副词观点词</a:t>
            </a:r>
            <a:r>
              <a:rPr lang="zh-CN" altLang="zh-CN" dirty="0">
                <a:solidFill>
                  <a:srgbClr val="303B41"/>
                </a:solidFill>
              </a:rPr>
              <a:t>和</a:t>
            </a:r>
            <a:r>
              <a:rPr lang="zh-CN" altLang="zh-CN" dirty="0">
                <a:solidFill>
                  <a:srgbClr val="34ADEF"/>
                </a:solidFill>
              </a:rPr>
              <a:t>非副词观点词</a:t>
            </a:r>
            <a:r>
              <a:rPr lang="zh-CN" altLang="zh-CN" dirty="0">
                <a:solidFill>
                  <a:srgbClr val="303B41"/>
                </a:solidFill>
              </a:rPr>
              <a:t>同时存在，副词观点词对情感极性的影响要稍微弱点，所以赋予</a:t>
            </a:r>
            <a:r>
              <a:rPr lang="zh-CN" altLang="zh-CN" dirty="0">
                <a:solidFill>
                  <a:srgbClr val="34ADEF"/>
                </a:solidFill>
              </a:rPr>
              <a:t>副词观点词的基本评分要低一些</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en-US" dirty="0" smtClean="0">
                <a:solidFill>
                  <a:srgbClr val="34ADEF"/>
                </a:solidFill>
                <a:latin typeface="+mj-lt"/>
              </a:rPr>
              <a:t>多个评价词存在</a:t>
            </a:r>
            <a:r>
              <a:rPr lang="zh-CN" altLang="en-US" dirty="0" smtClean="0">
                <a:solidFill>
                  <a:srgbClr val="303B41"/>
                </a:solidFill>
                <a:latin typeface="+mj-lt"/>
              </a:rPr>
              <a:t>的情况下，选取</a:t>
            </a:r>
            <a:r>
              <a:rPr lang="zh-CN" altLang="en-US" dirty="0" smtClean="0">
                <a:solidFill>
                  <a:srgbClr val="34ADEF"/>
                </a:solidFill>
                <a:latin typeface="+mj-lt"/>
              </a:rPr>
              <a:t>评分绝对值最大</a:t>
            </a:r>
            <a:r>
              <a:rPr lang="zh-CN" altLang="en-US" dirty="0" smtClean="0">
                <a:solidFill>
                  <a:srgbClr val="303B41"/>
                </a:solidFill>
                <a:latin typeface="+mj-lt"/>
              </a:rPr>
              <a:t>的评价词的倾向性作为最终评价对象的情感倾向性结果。</a:t>
            </a:r>
            <a:endParaRPr lang="en-US" altLang="zh-CN" dirty="0" smtClean="0">
              <a:solidFill>
                <a:srgbClr val="303B41"/>
              </a:solidFill>
              <a:latin typeface="+mj-lt"/>
            </a:endParaRPr>
          </a:p>
        </p:txBody>
      </p:sp>
      <p:grpSp>
        <p:nvGrpSpPr>
          <p:cNvPr id="10" name="组合 9"/>
          <p:cNvGrpSpPr/>
          <p:nvPr/>
        </p:nvGrpSpPr>
        <p:grpSpPr>
          <a:xfrm>
            <a:off x="4068797" y="1552868"/>
            <a:ext cx="4247619" cy="1961905"/>
            <a:chOff x="4068797" y="1552868"/>
            <a:chExt cx="4247619" cy="1961905"/>
          </a:xfrm>
        </p:grpSpPr>
        <p:pic>
          <p:nvPicPr>
            <p:cNvPr id="5" name="图片 4"/>
            <p:cNvPicPr>
              <a:picLocks noChangeAspect="1"/>
            </p:cNvPicPr>
            <p:nvPr/>
          </p:nvPicPr>
          <p:blipFill>
            <a:blip r:embed="rId3"/>
            <a:stretch>
              <a:fillRect/>
            </a:stretch>
          </p:blipFill>
          <p:spPr>
            <a:xfrm>
              <a:off x="4068797" y="1552868"/>
              <a:ext cx="4247619" cy="1961905"/>
            </a:xfrm>
            <a:prstGeom prst="rect">
              <a:avLst/>
            </a:prstGeom>
          </p:spPr>
        </p:pic>
        <p:sp>
          <p:nvSpPr>
            <p:cNvPr id="8" name="矩形 7"/>
            <p:cNvSpPr/>
            <p:nvPr/>
          </p:nvSpPr>
          <p:spPr>
            <a:xfrm>
              <a:off x="6300192" y="2420888"/>
              <a:ext cx="360040"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16000" y="2420888"/>
              <a:ext cx="360040" cy="2160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32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33</a:t>
            </a:fld>
            <a:endParaRPr lang="zh-CN" altLang="en-US">
              <a:latin typeface="+mj-lt"/>
            </a:endParaRPr>
          </a:p>
        </p:txBody>
      </p:sp>
      <p:sp>
        <p:nvSpPr>
          <p:cNvPr id="5" name="内容占位符 4"/>
          <p:cNvSpPr>
            <a:spLocks noGrp="1"/>
          </p:cNvSpPr>
          <p:nvPr>
            <p:ph sz="quarter" idx="1"/>
          </p:nvPr>
        </p:nvSpPr>
        <p:spPr>
          <a:xfrm>
            <a:off x="419128" y="1857364"/>
            <a:ext cx="7867648" cy="4643470"/>
          </a:xfrm>
        </p:spPr>
        <p:txBody>
          <a:bodyPr>
            <a:normAutofit/>
          </a:bodyPr>
          <a:lstStyle/>
          <a:p>
            <a:r>
              <a:rPr lang="zh-CN" altLang="en-US" dirty="0" smtClean="0">
                <a:latin typeface="+mj-lt"/>
              </a:rPr>
              <a:t>数据集：</a:t>
            </a:r>
            <a:endParaRPr lang="en-US" altLang="zh-CN" dirty="0" smtClean="0">
              <a:latin typeface="+mj-lt"/>
            </a:endParaRPr>
          </a:p>
          <a:p>
            <a:pPr>
              <a:buClr>
                <a:schemeClr val="bg1"/>
              </a:buClr>
              <a:buSzPct val="100000"/>
            </a:pPr>
            <a:r>
              <a:rPr lang="zh-CN" altLang="zh-CN" dirty="0">
                <a:solidFill>
                  <a:srgbClr val="303B41"/>
                </a:solidFill>
                <a:latin typeface="+mj-lt"/>
              </a:rPr>
              <a:t>自然语言处理与中文计算会议（</a:t>
            </a:r>
            <a:r>
              <a:rPr lang="en-US" altLang="zh-CN" dirty="0">
                <a:solidFill>
                  <a:srgbClr val="303B41"/>
                </a:solidFill>
                <a:latin typeface="+mj-lt"/>
              </a:rPr>
              <a:t>NLP&amp;CC</a:t>
            </a:r>
            <a:r>
              <a:rPr lang="zh-CN" altLang="zh-CN" dirty="0">
                <a:solidFill>
                  <a:srgbClr val="303B41"/>
                </a:solidFill>
                <a:latin typeface="+mj-lt"/>
              </a:rPr>
              <a:t>）</a:t>
            </a:r>
            <a:r>
              <a:rPr lang="en-US" altLang="zh-CN" dirty="0">
                <a:solidFill>
                  <a:srgbClr val="303B41"/>
                </a:solidFill>
                <a:latin typeface="+mj-lt"/>
              </a:rPr>
              <a:t>2013</a:t>
            </a:r>
            <a:r>
              <a:rPr lang="zh-CN" altLang="zh-CN" dirty="0">
                <a:solidFill>
                  <a:srgbClr val="303B41"/>
                </a:solidFill>
                <a:latin typeface="+mj-lt"/>
              </a:rPr>
              <a:t>年情感要素抽取和倾向性分析评测</a:t>
            </a:r>
            <a:r>
              <a:rPr lang="zh-CN" altLang="zh-CN" dirty="0" smtClean="0">
                <a:solidFill>
                  <a:srgbClr val="303B41"/>
                </a:solidFill>
                <a:latin typeface="+mj-lt"/>
              </a:rPr>
              <a:t>语料</a:t>
            </a:r>
            <a:r>
              <a:rPr lang="zh-CN" altLang="en-US" dirty="0" smtClean="0">
                <a:solidFill>
                  <a:srgbClr val="303B41"/>
                </a:solidFill>
                <a:latin typeface="+mj-lt"/>
              </a:rPr>
              <a:t>，共</a:t>
            </a:r>
            <a:r>
              <a:rPr lang="en-US" altLang="zh-CN" dirty="0" smtClean="0">
                <a:solidFill>
                  <a:srgbClr val="303B41"/>
                </a:solidFill>
                <a:latin typeface="+mj-lt"/>
              </a:rPr>
              <a:t>10</a:t>
            </a:r>
            <a:r>
              <a:rPr lang="zh-CN" altLang="en-US" dirty="0" smtClean="0">
                <a:solidFill>
                  <a:srgbClr val="303B41"/>
                </a:solidFill>
                <a:latin typeface="+mj-lt"/>
              </a:rPr>
              <a:t>个主题，约</a:t>
            </a:r>
            <a:r>
              <a:rPr lang="en-US" altLang="zh-CN" dirty="0" smtClean="0">
                <a:solidFill>
                  <a:srgbClr val="303B41"/>
                </a:solidFill>
                <a:latin typeface="+mj-lt"/>
              </a:rPr>
              <a:t>10000</a:t>
            </a:r>
            <a:r>
              <a:rPr lang="zh-CN" altLang="en-US" dirty="0" smtClean="0">
                <a:solidFill>
                  <a:srgbClr val="303B41"/>
                </a:solidFill>
                <a:latin typeface="+mj-lt"/>
              </a:rPr>
              <a:t>条微博。</a:t>
            </a:r>
            <a:endParaRPr lang="en-US" altLang="zh-CN" dirty="0" smtClean="0">
              <a:solidFill>
                <a:srgbClr val="303B41"/>
              </a:solidFill>
              <a:latin typeface="+mj-lt"/>
            </a:endParaRPr>
          </a:p>
          <a:p>
            <a:endParaRPr lang="en-US" altLang="zh-CN" dirty="0" smtClean="0">
              <a:solidFill>
                <a:schemeClr val="bg1"/>
              </a:solidFill>
              <a:latin typeface="+mj-lt"/>
            </a:endParaRPr>
          </a:p>
          <a:p>
            <a:r>
              <a:rPr lang="zh-CN" altLang="en-US" dirty="0" smtClean="0">
                <a:latin typeface="+mj-lt"/>
              </a:rPr>
              <a:t>实验环境：</a:t>
            </a:r>
            <a:endParaRPr lang="en-US" altLang="zh-CN" dirty="0" smtClean="0">
              <a:latin typeface="+mj-lt"/>
            </a:endParaRPr>
          </a:p>
          <a:p>
            <a:r>
              <a:rPr lang="zh-CN" altLang="zh-CN" dirty="0">
                <a:solidFill>
                  <a:srgbClr val="303B41"/>
                </a:solidFill>
                <a:latin typeface="+mj-lt"/>
              </a:rPr>
              <a:t>实验所用系统在</a:t>
            </a:r>
            <a:r>
              <a:rPr lang="en-US" altLang="zh-CN" dirty="0">
                <a:solidFill>
                  <a:srgbClr val="303B41"/>
                </a:solidFill>
                <a:latin typeface="+mj-lt"/>
              </a:rPr>
              <a:t>Java 1.7</a:t>
            </a:r>
            <a:r>
              <a:rPr lang="zh-CN" altLang="zh-CN" dirty="0">
                <a:solidFill>
                  <a:srgbClr val="303B41"/>
                </a:solidFill>
                <a:latin typeface="+mj-lt"/>
              </a:rPr>
              <a:t>下以</a:t>
            </a:r>
            <a:r>
              <a:rPr lang="en-US" altLang="zh-CN" dirty="0" err="1">
                <a:solidFill>
                  <a:srgbClr val="303B41"/>
                </a:solidFill>
                <a:latin typeface="+mj-lt"/>
              </a:rPr>
              <a:t>JetBrains</a:t>
            </a:r>
            <a:r>
              <a:rPr lang="zh-CN" altLang="zh-CN" dirty="0">
                <a:solidFill>
                  <a:srgbClr val="303B41"/>
                </a:solidFill>
                <a:latin typeface="+mj-lt"/>
              </a:rPr>
              <a:t>公司开发的</a:t>
            </a:r>
            <a:r>
              <a:rPr lang="en-US" altLang="zh-CN" dirty="0">
                <a:solidFill>
                  <a:srgbClr val="303B41"/>
                </a:solidFill>
                <a:latin typeface="+mj-lt"/>
              </a:rPr>
              <a:t>IntelliJ IDEA</a:t>
            </a:r>
            <a:r>
              <a:rPr lang="zh-CN" altLang="zh-CN" dirty="0">
                <a:solidFill>
                  <a:srgbClr val="303B41"/>
                </a:solidFill>
                <a:latin typeface="+mj-lt"/>
              </a:rPr>
              <a:t>为开发平台实现。</a:t>
            </a:r>
            <a:endParaRPr lang="en-US" altLang="zh-CN" dirty="0" smtClean="0">
              <a:solidFill>
                <a:srgbClr val="303B41"/>
              </a:solidFill>
              <a:latin typeface="+mj-lt"/>
            </a:endParaRPr>
          </a:p>
          <a:p>
            <a:endParaRPr lang="en-US" altLang="zh-CN" dirty="0" smtClean="0">
              <a:solidFill>
                <a:schemeClr val="bg1"/>
              </a:solidFill>
              <a:latin typeface="+mj-lt"/>
            </a:endParaRPr>
          </a:p>
          <a:p>
            <a:endParaRPr lang="en-US" altLang="zh-CN" dirty="0" smtClean="0">
              <a:solidFill>
                <a:schemeClr val="bg1"/>
              </a:solidFill>
              <a:latin typeface="+mj-lt"/>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latin typeface="+mj-lt"/>
              </a:rPr>
              <a:t>实验设置</a:t>
            </a:r>
            <a:endParaRPr lang="zh-CN" altLang="en-US" dirty="0">
              <a:latin typeface="+mj-lt"/>
            </a:endParaRPr>
          </a:p>
        </p:txBody>
      </p:sp>
      <p:graphicFrame>
        <p:nvGraphicFramePr>
          <p:cNvPr id="7" name="表格 6"/>
          <p:cNvGraphicFramePr>
            <a:graphicFrameLocks noGrp="1"/>
          </p:cNvGraphicFramePr>
          <p:nvPr>
            <p:extLst>
              <p:ext uri="{D42A27DB-BD31-4B8C-83A1-F6EECF244321}">
                <p14:modId xmlns:p14="http://schemas.microsoft.com/office/powerpoint/2010/main" val="4192034399"/>
              </p:ext>
            </p:extLst>
          </p:nvPr>
        </p:nvGraphicFramePr>
        <p:xfrm>
          <a:off x="1907704" y="4770977"/>
          <a:ext cx="4536505" cy="936104"/>
        </p:xfrm>
        <a:graphic>
          <a:graphicData uri="http://schemas.openxmlformats.org/drawingml/2006/table">
            <a:tbl>
              <a:tblPr firstRow="1" firstCol="1" bandRow="1">
                <a:tableStyleId>{9DCAF9ED-07DC-4A11-8D7F-57B35C25682E}</a:tableStyleId>
              </a:tblPr>
              <a:tblGrid>
                <a:gridCol w="1345371">
                  <a:extLst>
                    <a:ext uri="{9D8B030D-6E8A-4147-A177-3AD203B41FA5}">
                      <a16:colId xmlns:a16="http://schemas.microsoft.com/office/drawing/2014/main" val="479395068"/>
                    </a:ext>
                  </a:extLst>
                </a:gridCol>
                <a:gridCol w="1345371">
                  <a:extLst>
                    <a:ext uri="{9D8B030D-6E8A-4147-A177-3AD203B41FA5}">
                      <a16:colId xmlns:a16="http://schemas.microsoft.com/office/drawing/2014/main" val="1275394990"/>
                    </a:ext>
                  </a:extLst>
                </a:gridCol>
                <a:gridCol w="677631">
                  <a:extLst>
                    <a:ext uri="{9D8B030D-6E8A-4147-A177-3AD203B41FA5}">
                      <a16:colId xmlns:a16="http://schemas.microsoft.com/office/drawing/2014/main" val="1443961972"/>
                    </a:ext>
                  </a:extLst>
                </a:gridCol>
                <a:gridCol w="1168132">
                  <a:extLst>
                    <a:ext uri="{9D8B030D-6E8A-4147-A177-3AD203B41FA5}">
                      <a16:colId xmlns:a16="http://schemas.microsoft.com/office/drawing/2014/main" val="1411745654"/>
                    </a:ext>
                  </a:extLst>
                </a:gridCol>
              </a:tblGrid>
              <a:tr h="468052">
                <a:tc>
                  <a:txBody>
                    <a:bodyPr/>
                    <a:lstStyle/>
                    <a:p>
                      <a:pPr algn="l">
                        <a:lnSpc>
                          <a:spcPts val="2000"/>
                        </a:lnSpc>
                        <a:spcAft>
                          <a:spcPts val="0"/>
                        </a:spcAft>
                      </a:pPr>
                      <a:r>
                        <a:rPr lang="zh-CN" sz="1400" b="0" dirty="0">
                          <a:solidFill>
                            <a:srgbClr val="303B41"/>
                          </a:solidFill>
                          <a:effectLst/>
                          <a:latin typeface="+mj-lt"/>
                        </a:rPr>
                        <a:t>操作系统</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CPU</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zh-CN" sz="1400" b="0" dirty="0">
                          <a:solidFill>
                            <a:srgbClr val="303B41"/>
                          </a:solidFill>
                          <a:effectLst/>
                          <a:latin typeface="+mj-lt"/>
                        </a:rPr>
                        <a:t>内存</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a:solidFill>
                            <a:srgbClr val="303B41"/>
                          </a:solidFill>
                          <a:effectLst/>
                          <a:latin typeface="+mj-lt"/>
                        </a:rPr>
                        <a:t>Java</a:t>
                      </a:r>
                      <a:r>
                        <a:rPr lang="zh-CN" sz="1400" b="0">
                          <a:solidFill>
                            <a:srgbClr val="303B41"/>
                          </a:solidFill>
                          <a:effectLst/>
                          <a:latin typeface="+mj-lt"/>
                        </a:rPr>
                        <a:t>版本</a:t>
                      </a:r>
                      <a:endParaRPr lang="zh-CN" sz="1800" b="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6902087"/>
                  </a:ext>
                </a:extLst>
              </a:tr>
              <a:tr h="468052">
                <a:tc>
                  <a:txBody>
                    <a:bodyPr/>
                    <a:lstStyle/>
                    <a:p>
                      <a:pPr algn="l">
                        <a:lnSpc>
                          <a:spcPts val="2000"/>
                        </a:lnSpc>
                        <a:spcAft>
                          <a:spcPts val="0"/>
                        </a:spcAft>
                      </a:pPr>
                      <a:r>
                        <a:rPr lang="en-US" sz="1400" b="0" dirty="0">
                          <a:solidFill>
                            <a:srgbClr val="303B41"/>
                          </a:solidFill>
                          <a:effectLst/>
                          <a:latin typeface="+mj-lt"/>
                        </a:rPr>
                        <a:t>Windows 10</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tabLst>
                          <a:tab pos="685800" algn="l"/>
                          <a:tab pos="266700" algn="l"/>
                        </a:tabLst>
                      </a:pPr>
                      <a:r>
                        <a:rPr lang="en-US" sz="1400" b="0" kern="100" dirty="0">
                          <a:solidFill>
                            <a:srgbClr val="303B41"/>
                          </a:solidFill>
                          <a:effectLst/>
                          <a:latin typeface="+mj-lt"/>
                        </a:rPr>
                        <a:t>Core i5-4200U</a:t>
                      </a:r>
                      <a:endParaRPr lang="zh-CN" sz="1100" b="0" kern="100" dirty="0">
                        <a:solidFill>
                          <a:srgbClr val="303B41"/>
                        </a:solidFill>
                        <a:effectLst/>
                        <a:latin typeface="+mj-lt"/>
                        <a:ea typeface="宋体" panose="02010600030101010101" pitchFamily="2" charset="-122"/>
                        <a:cs typeface="Arial" panose="020B0604020202020204" pitchFamily="34" charset="0"/>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8G</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400" b="0" dirty="0">
                          <a:solidFill>
                            <a:srgbClr val="303B41"/>
                          </a:solidFill>
                          <a:effectLst/>
                          <a:latin typeface="+mj-lt"/>
                        </a:rPr>
                        <a:t>JDK 1.7.0-ea</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1088097"/>
                  </a:ext>
                </a:extLst>
              </a:tr>
            </a:tbl>
          </a:graphicData>
        </a:graphic>
      </p:graphicFrame>
    </p:spTree>
    <p:extLst>
      <p:ext uri="{BB962C8B-B14F-4D97-AF65-F5344CB8AC3E}">
        <p14:creationId xmlns:p14="http://schemas.microsoft.com/office/powerpoint/2010/main" val="1541346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34</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精确标准：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912478828"/>
              </p:ext>
            </p:extLst>
          </p:nvPr>
        </p:nvGraphicFramePr>
        <p:xfrm>
          <a:off x="2339752" y="3573016"/>
          <a:ext cx="2801369" cy="679744"/>
        </p:xfrm>
        <a:graphic>
          <a:graphicData uri="http://schemas.openxmlformats.org/presentationml/2006/ole">
            <mc:AlternateContent xmlns:mc="http://schemas.openxmlformats.org/markup-compatibility/2006">
              <mc:Choice xmlns:v="urn:schemas-microsoft-com:vml" Requires="v">
                <p:oleObj spid="_x0000_s6566" r:id="rId3" imgW="1727200" imgH="419100" progId="">
                  <p:embed/>
                </p:oleObj>
              </mc:Choice>
              <mc:Fallback>
                <p:oleObj r:id="rId3" imgW="1727200" imgH="419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573016"/>
                        <a:ext cx="2801369" cy="679744"/>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688416886"/>
              </p:ext>
            </p:extLst>
          </p:nvPr>
        </p:nvGraphicFramePr>
        <p:xfrm>
          <a:off x="2333403" y="4477448"/>
          <a:ext cx="2693228" cy="679744"/>
        </p:xfrm>
        <a:graphic>
          <a:graphicData uri="http://schemas.openxmlformats.org/presentationml/2006/ole">
            <mc:AlternateContent xmlns:mc="http://schemas.openxmlformats.org/markup-compatibility/2006">
              <mc:Choice xmlns:v="urn:schemas-microsoft-com:vml" Requires="v">
                <p:oleObj spid="_x0000_s6567" r:id="rId5" imgW="1663700" imgH="419100" progId="">
                  <p:embed/>
                </p:oleObj>
              </mc:Choice>
              <mc:Fallback>
                <p:oleObj r:id="rId5" imgW="1663700" imgH="4191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403" y="4477448"/>
                        <a:ext cx="2693228" cy="67974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4262719"/>
              </p:ext>
            </p:extLst>
          </p:nvPr>
        </p:nvGraphicFramePr>
        <p:xfrm>
          <a:off x="2341340" y="5315882"/>
          <a:ext cx="3764341" cy="633398"/>
        </p:xfrm>
        <a:graphic>
          <a:graphicData uri="http://schemas.openxmlformats.org/presentationml/2006/ole">
            <mc:AlternateContent xmlns:mc="http://schemas.openxmlformats.org/markup-compatibility/2006">
              <mc:Choice xmlns:v="urn:schemas-microsoft-com:vml" Requires="v">
                <p:oleObj spid="_x0000_s6568" r:id="rId7" imgW="2324100" imgH="393700" progId="">
                  <p:embed/>
                </p:oleObj>
              </mc:Choice>
              <mc:Fallback>
                <p:oleObj r:id="rId7" imgW="2324100" imgH="3937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1340" y="5315882"/>
                        <a:ext cx="3764341" cy="633398"/>
                      </a:xfrm>
                      <a:prstGeom prst="rect">
                        <a:avLst/>
                      </a:prstGeom>
                      <a:noFill/>
                    </p:spPr>
                  </p:pic>
                </p:oleObj>
              </mc:Fallback>
            </mc:AlternateContent>
          </a:graphicData>
        </a:graphic>
      </p:graphicFrame>
    </p:spTree>
    <p:extLst>
      <p:ext uri="{BB962C8B-B14F-4D97-AF65-F5344CB8AC3E}">
        <p14:creationId xmlns:p14="http://schemas.microsoft.com/office/powerpoint/2010/main" val="25460708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实验与分析</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35</a:t>
            </a:fld>
            <a:endParaRPr lang="zh-CN" altLang="en-US"/>
          </a:p>
        </p:txBody>
      </p:sp>
      <p:sp>
        <p:nvSpPr>
          <p:cNvPr id="5" name="内容占位符 4"/>
          <p:cNvSpPr>
            <a:spLocks noGrp="1"/>
          </p:cNvSpPr>
          <p:nvPr>
            <p:ph sz="quarter" idx="1"/>
          </p:nvPr>
        </p:nvSpPr>
        <p:spPr>
          <a:xfrm>
            <a:off x="419128" y="1857364"/>
            <a:ext cx="7867648" cy="4643470"/>
          </a:xfrm>
        </p:spPr>
        <p:txBody>
          <a:bodyPr>
            <a:normAutofit/>
          </a:bodyPr>
          <a:lstStyle/>
          <a:p>
            <a:r>
              <a:rPr lang="zh-CN" altLang="zh-CN" dirty="0">
                <a:solidFill>
                  <a:srgbClr val="303B41"/>
                </a:solidFill>
              </a:rPr>
              <a:t>评价标准采用</a:t>
            </a:r>
            <a:r>
              <a:rPr lang="zh-CN" altLang="zh-CN" dirty="0">
                <a:solidFill>
                  <a:srgbClr val="34ADEF"/>
                </a:solidFill>
              </a:rPr>
              <a:t>精确评价</a:t>
            </a:r>
            <a:r>
              <a:rPr lang="zh-CN" altLang="zh-CN" dirty="0">
                <a:solidFill>
                  <a:srgbClr val="303B41"/>
                </a:solidFill>
              </a:rPr>
              <a:t>和</a:t>
            </a:r>
            <a:r>
              <a:rPr lang="zh-CN" altLang="zh-CN" dirty="0">
                <a:solidFill>
                  <a:srgbClr val="34ADEF"/>
                </a:solidFill>
              </a:rPr>
              <a:t>宽松评价</a:t>
            </a:r>
            <a:r>
              <a:rPr lang="zh-CN" altLang="zh-CN" dirty="0">
                <a:solidFill>
                  <a:srgbClr val="303B41"/>
                </a:solidFill>
              </a:rPr>
              <a:t>两种方式，使用</a:t>
            </a:r>
            <a:r>
              <a:rPr lang="zh-CN" altLang="zh-CN" dirty="0">
                <a:solidFill>
                  <a:srgbClr val="34ADEF"/>
                </a:solidFill>
              </a:rPr>
              <a:t>准确率</a:t>
            </a:r>
            <a:r>
              <a:rPr lang="zh-CN" altLang="zh-CN" dirty="0">
                <a:solidFill>
                  <a:srgbClr val="303B41"/>
                </a:solidFill>
              </a:rPr>
              <a:t>、</a:t>
            </a:r>
            <a:r>
              <a:rPr lang="zh-CN" altLang="zh-CN" dirty="0">
                <a:solidFill>
                  <a:srgbClr val="34ADEF"/>
                </a:solidFill>
              </a:rPr>
              <a:t>召回率</a:t>
            </a:r>
            <a:r>
              <a:rPr lang="zh-CN" altLang="zh-CN" dirty="0">
                <a:solidFill>
                  <a:srgbClr val="303B41"/>
                </a:solidFill>
              </a:rPr>
              <a:t>和</a:t>
            </a:r>
            <a:r>
              <a:rPr lang="en-US" altLang="zh-CN" dirty="0">
                <a:solidFill>
                  <a:srgbClr val="34ADEF"/>
                </a:solidFill>
              </a:rPr>
              <a:t>F1</a:t>
            </a:r>
            <a:r>
              <a:rPr lang="zh-CN" altLang="zh-CN" dirty="0">
                <a:solidFill>
                  <a:srgbClr val="34ADEF"/>
                </a:solidFill>
              </a:rPr>
              <a:t>值</a:t>
            </a:r>
            <a:r>
              <a:rPr lang="zh-CN" altLang="zh-CN" dirty="0">
                <a:solidFill>
                  <a:srgbClr val="303B41"/>
                </a:solidFill>
              </a:rPr>
              <a:t>作为</a:t>
            </a:r>
            <a:r>
              <a:rPr lang="zh-CN" altLang="zh-CN" dirty="0" smtClean="0">
                <a:solidFill>
                  <a:srgbClr val="303B41"/>
                </a:solidFill>
              </a:rPr>
              <a:t>评价</a:t>
            </a:r>
            <a:r>
              <a:rPr lang="zh-CN" altLang="en-US" dirty="0" smtClean="0">
                <a:solidFill>
                  <a:srgbClr val="303B41"/>
                </a:solidFill>
              </a:rPr>
              <a:t>指标</a:t>
            </a:r>
            <a:r>
              <a:rPr lang="zh-CN" altLang="zh-CN" dirty="0" smtClean="0">
                <a:solidFill>
                  <a:srgbClr val="303B41"/>
                </a:solidFill>
              </a:rPr>
              <a:t>。</a:t>
            </a:r>
            <a:endParaRPr lang="zh-CN" altLang="zh-CN" dirty="0">
              <a:solidFill>
                <a:srgbClr val="303B41"/>
              </a:solidFill>
            </a:endParaRPr>
          </a:p>
          <a:p>
            <a:endParaRPr lang="en-US" altLang="zh-CN" dirty="0" smtClean="0">
              <a:solidFill>
                <a:schemeClr val="bg1"/>
              </a:solidFill>
            </a:endParaRPr>
          </a:p>
          <a:p>
            <a:r>
              <a:rPr lang="zh-CN" altLang="en-US" dirty="0" smtClean="0">
                <a:solidFill>
                  <a:schemeClr val="bg1"/>
                </a:solidFill>
              </a:rPr>
              <a:t>宽松标准：</a:t>
            </a:r>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评价标准</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4045173269"/>
              </p:ext>
            </p:extLst>
          </p:nvPr>
        </p:nvGraphicFramePr>
        <p:xfrm>
          <a:off x="2267744" y="3429000"/>
          <a:ext cx="3407369" cy="1054298"/>
        </p:xfrm>
        <a:graphic>
          <a:graphicData uri="http://schemas.openxmlformats.org/presentationml/2006/ole">
            <mc:AlternateContent xmlns:mc="http://schemas.openxmlformats.org/markup-compatibility/2006">
              <mc:Choice xmlns:v="urn:schemas-microsoft-com:vml" Requires="v">
                <p:oleObj spid="_x0000_s8004" r:id="rId3" imgW="2120900" imgH="660400" progId="">
                  <p:embed/>
                </p:oleObj>
              </mc:Choice>
              <mc:Fallback>
                <p:oleObj r:id="rId3" imgW="2120900" imgH="6604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000"/>
                        <a:ext cx="3407369" cy="1054298"/>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438413033"/>
              </p:ext>
            </p:extLst>
          </p:nvPr>
        </p:nvGraphicFramePr>
        <p:xfrm>
          <a:off x="2267744" y="4502448"/>
          <a:ext cx="4201908" cy="366712"/>
        </p:xfrm>
        <a:graphic>
          <a:graphicData uri="http://schemas.openxmlformats.org/presentationml/2006/ole">
            <mc:AlternateContent xmlns:mc="http://schemas.openxmlformats.org/markup-compatibility/2006">
              <mc:Choice xmlns:v="urn:schemas-microsoft-com:vml" Requires="v">
                <p:oleObj spid="_x0000_s8005" r:id="rId5" imgW="2921000" imgH="228600" progId="">
                  <p:embed/>
                </p:oleObj>
              </mc:Choice>
              <mc:Fallback>
                <p:oleObj r:id="rId5" imgW="2921000" imgH="2286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4502448"/>
                        <a:ext cx="4201908" cy="366712"/>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530031195"/>
              </p:ext>
            </p:extLst>
          </p:nvPr>
        </p:nvGraphicFramePr>
        <p:xfrm>
          <a:off x="2278856" y="5083869"/>
          <a:ext cx="2750342" cy="649387"/>
        </p:xfrm>
        <a:graphic>
          <a:graphicData uri="http://schemas.openxmlformats.org/presentationml/2006/ole">
            <mc:AlternateContent xmlns:mc="http://schemas.openxmlformats.org/markup-compatibility/2006">
              <mc:Choice xmlns:v="urn:schemas-microsoft-com:vml" Requires="v">
                <p:oleObj spid="_x0000_s8006" r:id="rId7" imgW="1612900" imgH="381000" progId="">
                  <p:embed/>
                </p:oleObj>
              </mc:Choice>
              <mc:Fallback>
                <p:oleObj r:id="rId7" imgW="1612900" imgH="3810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8856" y="5083869"/>
                        <a:ext cx="2750342" cy="64938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354528577"/>
              </p:ext>
            </p:extLst>
          </p:nvPr>
        </p:nvGraphicFramePr>
        <p:xfrm>
          <a:off x="2285206" y="5222994"/>
          <a:ext cx="3888431" cy="654278"/>
        </p:xfrm>
        <a:graphic>
          <a:graphicData uri="http://schemas.openxmlformats.org/presentationml/2006/ole">
            <mc:AlternateContent xmlns:mc="http://schemas.openxmlformats.org/markup-compatibility/2006">
              <mc:Choice xmlns:v="urn:schemas-microsoft-com:vml" Requires="v">
                <p:oleObj spid="_x0000_s8007" r:id="rId9" imgW="2324100" imgH="393700" progId="">
                  <p:embed/>
                </p:oleObj>
              </mc:Choice>
              <mc:Fallback>
                <p:oleObj r:id="rId9" imgW="2324100" imgH="393700" progId="">
                  <p:embed/>
                  <p:pic>
                    <p:nvPicPr>
                      <p:cNvPr id="16" name="对象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5206" y="5222994"/>
                        <a:ext cx="3888431" cy="654278"/>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408655398"/>
              </p:ext>
            </p:extLst>
          </p:nvPr>
        </p:nvGraphicFramePr>
        <p:xfrm>
          <a:off x="2283620" y="4385425"/>
          <a:ext cx="1914959" cy="702152"/>
        </p:xfrm>
        <a:graphic>
          <a:graphicData uri="http://schemas.openxmlformats.org/presentationml/2006/ole">
            <mc:AlternateContent xmlns:mc="http://schemas.openxmlformats.org/markup-compatibility/2006">
              <mc:Choice xmlns:v="urn:schemas-microsoft-com:vml" Requires="v">
                <p:oleObj spid="_x0000_s8008" r:id="rId11" imgW="1143000" imgH="419100" progId="">
                  <p:embed/>
                </p:oleObj>
              </mc:Choice>
              <mc:Fallback>
                <p:oleObj r:id="rId11" imgW="1143000" imgH="419100" progId="">
                  <p:embed/>
                  <p:pic>
                    <p:nvPicPr>
                      <p:cNvPr id="17"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3620" y="4385425"/>
                        <a:ext cx="1914959" cy="702152"/>
                      </a:xfrm>
                      <a:prstGeom prst="rect">
                        <a:avLst/>
                      </a:prstGeom>
                      <a:noFill/>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692240796"/>
              </p:ext>
            </p:extLst>
          </p:nvPr>
        </p:nvGraphicFramePr>
        <p:xfrm>
          <a:off x="2278856" y="3472788"/>
          <a:ext cx="2207521" cy="702150"/>
        </p:xfrm>
        <a:graphic>
          <a:graphicData uri="http://schemas.openxmlformats.org/presentationml/2006/ole">
            <mc:AlternateContent xmlns:mc="http://schemas.openxmlformats.org/markup-compatibility/2006">
              <mc:Choice xmlns:v="urn:schemas-microsoft-com:vml" Requires="v">
                <p:oleObj spid="_x0000_s8009" r:id="rId13" imgW="1320227" imgH="418918" progId="">
                  <p:embed/>
                </p:oleObj>
              </mc:Choice>
              <mc:Fallback>
                <p:oleObj r:id="rId13" imgW="1320227" imgH="418918" progId="">
                  <p:embed/>
                  <p:pic>
                    <p:nvPicPr>
                      <p:cNvPr id="18" name="对象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8856" y="3472788"/>
                        <a:ext cx="2207521" cy="702150"/>
                      </a:xfrm>
                      <a:prstGeom prst="rect">
                        <a:avLst/>
                      </a:prstGeom>
                      <a:noFill/>
                    </p:spPr>
                  </p:pic>
                </p:oleObj>
              </mc:Fallback>
            </mc:AlternateContent>
          </a:graphicData>
        </a:graphic>
      </p:graphicFrame>
    </p:spTree>
    <p:extLst>
      <p:ext uri="{BB962C8B-B14F-4D97-AF65-F5344CB8AC3E}">
        <p14:creationId xmlns:p14="http://schemas.microsoft.com/office/powerpoint/2010/main" val="10215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36</a:t>
            </a:fld>
            <a:endParaRPr lang="zh-CN" altLang="en-US"/>
          </a:p>
        </p:txBody>
      </p:sp>
      <p:sp>
        <p:nvSpPr>
          <p:cNvPr id="5" name="内容占位符 4"/>
          <p:cNvSpPr>
            <a:spLocks noGrp="1"/>
          </p:cNvSpPr>
          <p:nvPr>
            <p:ph sz="quarter" idx="1"/>
          </p:nvPr>
        </p:nvSpPr>
        <p:spPr>
          <a:xfrm>
            <a:off x="419128" y="1857364"/>
            <a:ext cx="7867648" cy="4500594"/>
          </a:xfrm>
        </p:spPr>
        <p:txBody>
          <a:bodyPr>
            <a:normAutofit/>
          </a:bodyPr>
          <a:lstStyle/>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整体情感分析结果</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13837621"/>
              </p:ext>
            </p:extLst>
          </p:nvPr>
        </p:nvGraphicFramePr>
        <p:xfrm>
          <a:off x="1979712" y="2901551"/>
          <a:ext cx="4536504" cy="1404156"/>
        </p:xfrm>
        <a:graphic>
          <a:graphicData uri="http://schemas.openxmlformats.org/drawingml/2006/table">
            <a:tbl>
              <a:tblPr firstRow="1" firstCol="1" bandRow="1">
                <a:tableStyleId>{9DCAF9ED-07DC-4A11-8D7F-57B35C25682E}</a:tableStyleId>
              </a:tblPr>
              <a:tblGrid>
                <a:gridCol w="1134126">
                  <a:extLst>
                    <a:ext uri="{9D8B030D-6E8A-4147-A177-3AD203B41FA5}">
                      <a16:colId xmlns:a16="http://schemas.microsoft.com/office/drawing/2014/main" val="479395068"/>
                    </a:ext>
                  </a:extLst>
                </a:gridCol>
                <a:gridCol w="1134126">
                  <a:extLst>
                    <a:ext uri="{9D8B030D-6E8A-4147-A177-3AD203B41FA5}">
                      <a16:colId xmlns:a16="http://schemas.microsoft.com/office/drawing/2014/main" val="1275394990"/>
                    </a:ext>
                  </a:extLst>
                </a:gridCol>
                <a:gridCol w="1134126">
                  <a:extLst>
                    <a:ext uri="{9D8B030D-6E8A-4147-A177-3AD203B41FA5}">
                      <a16:colId xmlns:a16="http://schemas.microsoft.com/office/drawing/2014/main" val="1443961972"/>
                    </a:ext>
                  </a:extLst>
                </a:gridCol>
                <a:gridCol w="1134126">
                  <a:extLst>
                    <a:ext uri="{9D8B030D-6E8A-4147-A177-3AD203B41FA5}">
                      <a16:colId xmlns:a16="http://schemas.microsoft.com/office/drawing/2014/main" val="1411745654"/>
                    </a:ext>
                  </a:extLst>
                </a:gridCol>
              </a:tblGrid>
              <a:tr h="468052">
                <a:tc>
                  <a:txBody>
                    <a:bodyPr/>
                    <a:lstStyle/>
                    <a:p>
                      <a:pPr algn="l">
                        <a:lnSpc>
                          <a:spcPts val="2000"/>
                        </a:lnSpc>
                        <a:spcAft>
                          <a:spcPts val="0"/>
                        </a:spcAft>
                      </a:pP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zh-CN" altLang="en-US" sz="1800" b="0" dirty="0" smtClean="0">
                          <a:solidFill>
                            <a:srgbClr val="303B41"/>
                          </a:solidFill>
                          <a:effectLst/>
                          <a:latin typeface="+mj-lt"/>
                          <a:ea typeface="宋体" panose="02010600030101010101" pitchFamily="2" charset="-122"/>
                        </a:rPr>
                        <a:t>准确率</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zh-CN" altLang="en-US" sz="1800" b="0" dirty="0" smtClean="0">
                          <a:solidFill>
                            <a:srgbClr val="303B41"/>
                          </a:solidFill>
                          <a:effectLst/>
                          <a:latin typeface="+mj-lt"/>
                          <a:ea typeface="宋体" panose="02010600030101010101" pitchFamily="2" charset="-122"/>
                        </a:rPr>
                        <a:t>召回率</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altLang="zh-CN" sz="1800" b="0" dirty="0" smtClean="0">
                          <a:solidFill>
                            <a:srgbClr val="303B41"/>
                          </a:solidFill>
                          <a:effectLst/>
                          <a:latin typeface="+mj-lt"/>
                          <a:ea typeface="宋体" panose="02010600030101010101" pitchFamily="2" charset="-122"/>
                        </a:rPr>
                        <a:t>F1</a:t>
                      </a:r>
                      <a:r>
                        <a:rPr lang="zh-CN" altLang="en-US" sz="1800" b="0" dirty="0" smtClean="0">
                          <a:solidFill>
                            <a:srgbClr val="303B41"/>
                          </a:solidFill>
                          <a:effectLst/>
                          <a:latin typeface="+mj-lt"/>
                          <a:ea typeface="宋体" panose="02010600030101010101" pitchFamily="2" charset="-122"/>
                        </a:rPr>
                        <a:t>值</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46902087"/>
                  </a:ext>
                </a:extLst>
              </a:tr>
              <a:tr h="468052">
                <a:tc>
                  <a:txBody>
                    <a:bodyPr/>
                    <a:lstStyle/>
                    <a:p>
                      <a:pPr algn="l">
                        <a:lnSpc>
                          <a:spcPts val="2000"/>
                        </a:lnSpc>
                        <a:spcAft>
                          <a:spcPts val="0"/>
                        </a:spcAft>
                      </a:pPr>
                      <a:r>
                        <a:rPr lang="zh-CN" altLang="en-US" sz="1800" b="0" dirty="0" smtClean="0">
                          <a:solidFill>
                            <a:srgbClr val="303B41"/>
                          </a:solidFill>
                          <a:effectLst/>
                          <a:latin typeface="+mj-lt"/>
                          <a:ea typeface="宋体" panose="02010600030101010101" pitchFamily="2" charset="-122"/>
                        </a:rPr>
                        <a:t>精确标准</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l">
                        <a:spcAft>
                          <a:spcPts val="0"/>
                        </a:spcAft>
                        <a:tabLst>
                          <a:tab pos="685800" algn="l"/>
                          <a:tab pos="266700" algn="l"/>
                        </a:tabLst>
                      </a:pPr>
                      <a:r>
                        <a:rPr lang="en-US" sz="1800" b="0" kern="100" dirty="0" smtClean="0">
                          <a:solidFill>
                            <a:srgbClr val="303B41"/>
                          </a:solidFill>
                          <a:effectLst/>
                          <a:latin typeface="+mj-lt"/>
                        </a:rPr>
                        <a:t>0.375</a:t>
                      </a:r>
                      <a:endParaRPr lang="zh-CN" sz="1800" b="0" kern="100" dirty="0">
                        <a:solidFill>
                          <a:srgbClr val="303B41"/>
                        </a:solidFill>
                        <a:effectLst/>
                        <a:latin typeface="+mj-lt"/>
                        <a:ea typeface="宋体" panose="02010600030101010101" pitchFamily="2" charset="-122"/>
                        <a:cs typeface="Arial" panose="020B0604020202020204" pitchFamily="34" charset="0"/>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800" b="0" dirty="0" smtClean="0">
                          <a:solidFill>
                            <a:srgbClr val="303B41"/>
                          </a:solidFill>
                          <a:effectLst/>
                          <a:latin typeface="+mj-lt"/>
                        </a:rPr>
                        <a:t>0.3155</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a:lnSpc>
                          <a:spcPts val="2000"/>
                        </a:lnSpc>
                        <a:spcAft>
                          <a:spcPts val="0"/>
                        </a:spcAft>
                      </a:pPr>
                      <a:r>
                        <a:rPr lang="en-US" sz="1800" b="0" dirty="0" smtClean="0">
                          <a:solidFill>
                            <a:srgbClr val="303B41"/>
                          </a:solidFill>
                          <a:effectLst/>
                          <a:latin typeface="+mj-lt"/>
                        </a:rPr>
                        <a:t>0.3427</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21088097"/>
                  </a:ext>
                </a:extLst>
              </a:tr>
              <a:tr h="468052">
                <a:tc>
                  <a:txBody>
                    <a:bodyPr/>
                    <a:lstStyle/>
                    <a:p>
                      <a:pPr algn="l">
                        <a:lnSpc>
                          <a:spcPts val="2000"/>
                        </a:lnSpc>
                        <a:spcAft>
                          <a:spcPts val="0"/>
                        </a:spcAft>
                      </a:pPr>
                      <a:r>
                        <a:rPr lang="zh-CN" altLang="en-US" sz="1800" b="0" dirty="0" smtClean="0">
                          <a:solidFill>
                            <a:srgbClr val="303B41"/>
                          </a:solidFill>
                          <a:effectLst/>
                          <a:latin typeface="+mj-lt"/>
                          <a:ea typeface="宋体" panose="02010600030101010101" pitchFamily="2" charset="-122"/>
                        </a:rPr>
                        <a:t>宽松标准</a:t>
                      </a:r>
                      <a:endParaRPr lang="zh-CN" sz="1800" b="0" dirty="0">
                        <a:solidFill>
                          <a:srgbClr val="303B41"/>
                        </a:solidFill>
                        <a:effectLst/>
                        <a:latin typeface="+mj-lt"/>
                        <a:ea typeface="宋体" panose="02010600030101010101" pitchFamily="2" charset="-122"/>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rgbClr val="E7EDF8"/>
                    </a:solidFill>
                  </a:tcPr>
                </a:tc>
                <a:tc>
                  <a:txBody>
                    <a:bodyPr/>
                    <a:lstStyle/>
                    <a:p>
                      <a:pPr algn="l">
                        <a:spcAft>
                          <a:spcPts val="0"/>
                        </a:spcAft>
                        <a:tabLst>
                          <a:tab pos="685800" algn="l"/>
                          <a:tab pos="266700" algn="l"/>
                        </a:tabLst>
                      </a:pPr>
                      <a:r>
                        <a:rPr lang="en-US" altLang="zh-CN" sz="1800" b="0" kern="100" dirty="0" smtClean="0">
                          <a:solidFill>
                            <a:srgbClr val="303B41"/>
                          </a:solidFill>
                          <a:effectLst/>
                          <a:latin typeface="+mj-lt"/>
                          <a:ea typeface="宋体" panose="02010600030101010101" pitchFamily="2" charset="-122"/>
                          <a:cs typeface="Arial" panose="020B0604020202020204" pitchFamily="34" charset="0"/>
                        </a:rPr>
                        <a:t>0.5006</a:t>
                      </a:r>
                      <a:endParaRPr lang="zh-CN" sz="1800" b="0" kern="100" dirty="0">
                        <a:solidFill>
                          <a:srgbClr val="303B41"/>
                        </a:solidFill>
                        <a:effectLst/>
                        <a:latin typeface="+mj-lt"/>
                        <a:ea typeface="宋体" panose="02010600030101010101" pitchFamily="2" charset="-122"/>
                        <a:cs typeface="Arial" panose="020B0604020202020204" pitchFamily="34" charset="0"/>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rgbClr val="E7EDF8"/>
                    </a:solidFill>
                  </a:tcPr>
                </a:tc>
                <a:tc>
                  <a:txBody>
                    <a:bodyPr/>
                    <a:lstStyle/>
                    <a:p>
                      <a:pPr algn="l">
                        <a:lnSpc>
                          <a:spcPts val="2000"/>
                        </a:lnSpc>
                        <a:spcAft>
                          <a:spcPts val="0"/>
                        </a:spcAft>
                      </a:pPr>
                      <a:r>
                        <a:rPr lang="en-US" altLang="zh-CN" sz="1800" b="0" dirty="0" smtClean="0">
                          <a:solidFill>
                            <a:srgbClr val="303B41"/>
                          </a:solidFill>
                          <a:effectLst/>
                          <a:latin typeface="+mj-lt"/>
                          <a:ea typeface="宋体" panose="02010600030101010101" pitchFamily="2" charset="-122"/>
                        </a:rPr>
                        <a:t>0.4203</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rgbClr val="E7EDF8"/>
                    </a:solidFill>
                  </a:tcPr>
                </a:tc>
                <a:tc>
                  <a:txBody>
                    <a:bodyPr/>
                    <a:lstStyle/>
                    <a:p>
                      <a:pPr algn="l">
                        <a:lnSpc>
                          <a:spcPts val="2000"/>
                        </a:lnSpc>
                        <a:spcAft>
                          <a:spcPts val="0"/>
                        </a:spcAft>
                      </a:pPr>
                      <a:r>
                        <a:rPr lang="en-US" altLang="zh-CN" sz="1800" b="0" dirty="0" smtClean="0">
                          <a:solidFill>
                            <a:srgbClr val="303B41"/>
                          </a:solidFill>
                          <a:effectLst/>
                          <a:latin typeface="+mj-lt"/>
                          <a:ea typeface="宋体" panose="02010600030101010101" pitchFamily="2" charset="-122"/>
                        </a:rPr>
                        <a:t>0.457</a:t>
                      </a:r>
                      <a:endParaRPr lang="zh-CN" sz="1800" b="0" dirty="0">
                        <a:solidFill>
                          <a:srgbClr val="303B41"/>
                        </a:solidFill>
                        <a:effectLst/>
                        <a:latin typeface="+mj-lt"/>
                        <a:ea typeface="宋体" panose="02010600030101010101" pitchFamily="2" charset="-122"/>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rgbClr val="E7EDF8"/>
                    </a:solidFill>
                  </a:tcPr>
                </a:tc>
                <a:extLst>
                  <a:ext uri="{0D108BD9-81ED-4DB2-BD59-A6C34878D82A}">
                    <a16:rowId xmlns:a16="http://schemas.microsoft.com/office/drawing/2014/main" val="631264031"/>
                  </a:ext>
                </a:extLst>
              </a:tr>
            </a:tbl>
          </a:graphicData>
        </a:graphic>
      </p:graphicFrame>
    </p:spTree>
    <p:extLst>
      <p:ext uri="{BB962C8B-B14F-4D97-AF65-F5344CB8AC3E}">
        <p14:creationId xmlns:p14="http://schemas.microsoft.com/office/powerpoint/2010/main" val="1085952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37</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语义规则对情感分析性能的影响</a:t>
            </a:r>
            <a:endParaRPr lang="zh-CN" altLang="en-US" dirty="0"/>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2264187335"/>
              </p:ext>
            </p:extLst>
          </p:nvPr>
        </p:nvGraphicFramePr>
        <p:xfrm>
          <a:off x="290066" y="1844824"/>
          <a:ext cx="8068148"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99283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38</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zh-CN" altLang="en-US" dirty="0" smtClean="0"/>
              <a:t>语义规则对评价对象抽取性能的影响</a:t>
            </a:r>
            <a:endParaRPr lang="zh-CN" altLang="en-US" dirty="0"/>
          </a:p>
        </p:txBody>
      </p:sp>
      <p:graphicFrame>
        <p:nvGraphicFramePr>
          <p:cNvPr id="9" name="图表 8"/>
          <p:cNvGraphicFramePr/>
          <p:nvPr>
            <p:extLst>
              <p:ext uri="{D42A27DB-BD31-4B8C-83A1-F6EECF244321}">
                <p14:modId xmlns:p14="http://schemas.microsoft.com/office/powerpoint/2010/main" val="133791272"/>
              </p:ext>
            </p:extLst>
          </p:nvPr>
        </p:nvGraphicFramePr>
        <p:xfrm>
          <a:off x="316530" y="1844824"/>
          <a:ext cx="8041684" cy="4032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7958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39</a:t>
            </a:fld>
            <a:endParaRPr lang="zh-CN" altLang="en-US"/>
          </a:p>
        </p:txBody>
      </p:sp>
      <p:sp>
        <p:nvSpPr>
          <p:cNvPr id="6" name="文本占位符 5"/>
          <p:cNvSpPr>
            <a:spLocks noGrp="1"/>
          </p:cNvSpPr>
          <p:nvPr>
            <p:ph type="body" sz="quarter" idx="20"/>
          </p:nvPr>
        </p:nvSpPr>
        <p:spPr>
          <a:xfrm>
            <a:off x="251520" y="1142984"/>
            <a:ext cx="8143902" cy="357187"/>
          </a:xfrm>
        </p:spPr>
        <p:txBody>
          <a:bodyPr>
            <a:normAutofit fontScale="92500" lnSpcReduction="10000"/>
          </a:bodyPr>
          <a:lstStyle/>
          <a:p>
            <a:r>
              <a:rPr lang="zh-CN" altLang="en-US" dirty="0" smtClean="0"/>
              <a:t>依存关系间接规则对情感分析性能的影响</a:t>
            </a:r>
            <a:endParaRPr lang="zh-CN" altLang="en-US" dirty="0"/>
          </a:p>
        </p:txBody>
      </p:sp>
      <p:graphicFrame>
        <p:nvGraphicFramePr>
          <p:cNvPr id="9" name="图表 8"/>
          <p:cNvGraphicFramePr/>
          <p:nvPr>
            <p:extLst>
              <p:ext uri="{D42A27DB-BD31-4B8C-83A1-F6EECF244321}">
                <p14:modId xmlns:p14="http://schemas.microsoft.com/office/powerpoint/2010/main" val="2282869991"/>
              </p:ext>
            </p:extLst>
          </p:nvPr>
        </p:nvGraphicFramePr>
        <p:xfrm>
          <a:off x="276252" y="1772816"/>
          <a:ext cx="8081962" cy="41044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58566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36912"/>
            <a:ext cx="3905947" cy="1903216"/>
          </a:xfrm>
          <a:prstGeom prst="rect">
            <a:avLst/>
          </a:prstGeom>
        </p:spPr>
      </p:pic>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4</a:t>
            </a:fld>
            <a:endParaRPr lang="zh-CN" altLang="en-US">
              <a:latin typeface="+mj-lt"/>
            </a:endParaRPr>
          </a:p>
        </p:txBody>
      </p:sp>
      <p:sp>
        <p:nvSpPr>
          <p:cNvPr id="7" name="文本占位符 6"/>
          <p:cNvSpPr>
            <a:spLocks noGrp="1"/>
          </p:cNvSpPr>
          <p:nvPr>
            <p:ph type="body" sz="quarter" idx="15"/>
          </p:nvPr>
        </p:nvSpPr>
        <p:spPr/>
        <p:txBody>
          <a:bodyPr/>
          <a:lstStyle/>
          <a:p>
            <a:r>
              <a:rPr lang="zh-CN" altLang="en-US" dirty="0">
                <a:latin typeface="+mj-lt"/>
              </a:rPr>
              <a:t>评价</a:t>
            </a:r>
            <a:r>
              <a:rPr lang="zh-CN" altLang="en-US" dirty="0" smtClean="0">
                <a:latin typeface="+mj-lt"/>
              </a:rPr>
              <a:t>对象抽取</a:t>
            </a:r>
            <a:endParaRPr lang="en-US" altLang="zh-CN" dirty="0" smtClean="0">
              <a:latin typeface="+mj-lt"/>
            </a:endParaRPr>
          </a:p>
          <a:p>
            <a:pPr lvl="1"/>
            <a:r>
              <a:rPr lang="zh-CN" altLang="en-US" dirty="0" smtClean="0">
                <a:latin typeface="+mj-lt"/>
              </a:rPr>
              <a:t>抽取出</a:t>
            </a:r>
            <a:r>
              <a:rPr lang="zh-CN" altLang="zh-CN" dirty="0" smtClean="0">
                <a:latin typeface="+mj-lt"/>
              </a:rPr>
              <a:t>一段</a:t>
            </a:r>
            <a:r>
              <a:rPr lang="zh-CN" altLang="zh-CN" dirty="0">
                <a:latin typeface="+mj-lt"/>
              </a:rPr>
              <a:t>文本中所讨论或者描述的</a:t>
            </a:r>
            <a:r>
              <a:rPr lang="zh-CN" altLang="zh-CN" dirty="0">
                <a:solidFill>
                  <a:srgbClr val="34ADEF"/>
                </a:solidFill>
                <a:latin typeface="+mj-lt"/>
              </a:rPr>
              <a:t>主题、实体</a:t>
            </a:r>
            <a:r>
              <a:rPr lang="zh-CN" altLang="zh-CN" dirty="0">
                <a:latin typeface="+mj-lt"/>
              </a:rPr>
              <a:t>或者实体的</a:t>
            </a:r>
            <a:r>
              <a:rPr lang="zh-CN" altLang="zh-CN" dirty="0">
                <a:solidFill>
                  <a:srgbClr val="34ADEF"/>
                </a:solidFill>
                <a:latin typeface="+mj-lt"/>
              </a:rPr>
              <a:t>某些方面和属性</a:t>
            </a:r>
            <a:r>
              <a:rPr lang="zh-CN" altLang="zh-CN" dirty="0">
                <a:latin typeface="+mj-lt"/>
              </a:rPr>
              <a:t>等</a:t>
            </a:r>
            <a:r>
              <a:rPr lang="zh-CN" altLang="zh-CN" dirty="0" smtClean="0">
                <a:latin typeface="+mj-lt"/>
              </a:rPr>
              <a:t>，</a:t>
            </a:r>
            <a:r>
              <a:rPr lang="zh-CN" altLang="en-US" dirty="0" smtClean="0">
                <a:latin typeface="+mj-lt"/>
              </a:rPr>
              <a:t>即</a:t>
            </a:r>
            <a:r>
              <a:rPr lang="zh-CN" altLang="zh-CN" dirty="0" smtClean="0">
                <a:latin typeface="+mj-lt"/>
              </a:rPr>
              <a:t>评论</a:t>
            </a:r>
            <a:r>
              <a:rPr lang="zh-CN" altLang="zh-CN" dirty="0">
                <a:latin typeface="+mj-lt"/>
              </a:rPr>
              <a:t>文本中修饰词语或评论词语所修饰的对象</a:t>
            </a:r>
            <a:r>
              <a:rPr lang="zh-CN" altLang="en-US" dirty="0" smtClean="0">
                <a:latin typeface="+mj-lt"/>
              </a:rPr>
              <a:t>。</a:t>
            </a:r>
            <a:endParaRPr lang="en-US" altLang="zh-CN" dirty="0" smtClean="0">
              <a:latin typeface="+mj-lt"/>
            </a:endParaRPr>
          </a:p>
          <a:p>
            <a:pPr lvl="1"/>
            <a:endParaRPr lang="en-US" altLang="zh-CN" dirty="0" smtClean="0">
              <a:latin typeface="+mj-lt"/>
            </a:endParaRPr>
          </a:p>
          <a:p>
            <a:r>
              <a:rPr lang="zh-CN" altLang="en-US" dirty="0" smtClean="0">
                <a:latin typeface="+mj-lt"/>
              </a:rPr>
              <a:t>倾向性分析</a:t>
            </a:r>
            <a:endParaRPr lang="en-US" altLang="zh-CN" dirty="0" smtClean="0">
              <a:latin typeface="+mj-lt"/>
            </a:endParaRPr>
          </a:p>
          <a:p>
            <a:pPr lvl="1"/>
            <a:r>
              <a:rPr lang="zh-CN" altLang="zh-CN" dirty="0">
                <a:latin typeface="+mj-lt"/>
              </a:rPr>
              <a:t>抽取出文本中描述评价对象的情感词、极性词，并对其做情感</a:t>
            </a:r>
            <a:r>
              <a:rPr lang="zh-CN" altLang="zh-CN" dirty="0" smtClean="0">
                <a:latin typeface="+mj-lt"/>
              </a:rPr>
              <a:t>倾向性</a:t>
            </a:r>
            <a:r>
              <a:rPr lang="zh-CN" altLang="en-US" dirty="0" smtClean="0">
                <a:latin typeface="+mj-lt"/>
              </a:rPr>
              <a:t>进行</a:t>
            </a:r>
            <a:r>
              <a:rPr lang="zh-CN" altLang="zh-CN" dirty="0" smtClean="0">
                <a:latin typeface="+mj-lt"/>
              </a:rPr>
              <a:t>分析</a:t>
            </a:r>
            <a:r>
              <a:rPr lang="zh-CN" altLang="zh-CN" dirty="0">
                <a:latin typeface="+mj-lt"/>
              </a:rPr>
              <a:t>（正面评价或负面评价）</a:t>
            </a:r>
            <a:r>
              <a:rPr lang="zh-CN" altLang="en-US" dirty="0" smtClean="0">
                <a:latin typeface="+mj-lt"/>
              </a:rPr>
              <a:t>。</a:t>
            </a:r>
            <a:endParaRPr lang="en-US" altLang="zh-CN" dirty="0" smtClean="0">
              <a:latin typeface="+mj-lt"/>
            </a:endParaRPr>
          </a:p>
          <a:p>
            <a:pPr lvl="1"/>
            <a:endParaRPr lang="en-US" altLang="zh-CN" dirty="0">
              <a:latin typeface="+mj-lt"/>
            </a:endParaRPr>
          </a:p>
          <a:p>
            <a:endParaRPr lang="zh-CN" altLang="en-US"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评价对象抽取和倾向性分析</a:t>
            </a:r>
            <a:endParaRPr lang="zh-CN" altLang="en-US" dirty="0">
              <a:latin typeface="+mj-lt"/>
            </a:endParaRPr>
          </a:p>
        </p:txBody>
      </p:sp>
    </p:spTree>
    <p:extLst>
      <p:ext uri="{BB962C8B-B14F-4D97-AF65-F5344CB8AC3E}">
        <p14:creationId xmlns:p14="http://schemas.microsoft.com/office/powerpoint/2010/main" val="12230362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40</a:t>
            </a:fld>
            <a:endParaRPr lang="zh-CN" altLang="en-US"/>
          </a:p>
        </p:txBody>
      </p:sp>
      <p:sp>
        <p:nvSpPr>
          <p:cNvPr id="6" name="文本占位符 5"/>
          <p:cNvSpPr>
            <a:spLocks noGrp="1"/>
          </p:cNvSpPr>
          <p:nvPr>
            <p:ph type="body" sz="quarter" idx="20"/>
          </p:nvPr>
        </p:nvSpPr>
        <p:spPr>
          <a:xfrm>
            <a:off x="316530" y="1142984"/>
            <a:ext cx="8143902" cy="357187"/>
          </a:xfrm>
        </p:spPr>
        <p:txBody>
          <a:bodyPr>
            <a:normAutofit fontScale="92500" lnSpcReduction="10000"/>
          </a:bodyPr>
          <a:lstStyle/>
          <a:p>
            <a:r>
              <a:rPr lang="en-US" altLang="zh-CN" dirty="0" smtClean="0"/>
              <a:t>ATT</a:t>
            </a:r>
            <a:r>
              <a:rPr lang="zh-CN" altLang="en-US" dirty="0" smtClean="0"/>
              <a:t>规则和名词短语方法对比实验</a:t>
            </a:r>
            <a:endParaRPr lang="zh-CN" altLang="en-US" dirty="0"/>
          </a:p>
        </p:txBody>
      </p:sp>
      <p:graphicFrame>
        <p:nvGraphicFramePr>
          <p:cNvPr id="8" name="内容占位符 7"/>
          <p:cNvGraphicFramePr>
            <a:graphicFrameLocks noGrp="1"/>
          </p:cNvGraphicFramePr>
          <p:nvPr>
            <p:ph sz="quarter" idx="1"/>
            <p:extLst>
              <p:ext uri="{D42A27DB-BD31-4B8C-83A1-F6EECF244321}">
                <p14:modId xmlns:p14="http://schemas.microsoft.com/office/powerpoint/2010/main" val="4012542322"/>
              </p:ext>
            </p:extLst>
          </p:nvPr>
        </p:nvGraphicFramePr>
        <p:xfrm>
          <a:off x="285750" y="1844824"/>
          <a:ext cx="8143902" cy="4104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933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41</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评价对象搜索算法对情感分析性能的影响</a:t>
            </a:r>
            <a:endParaRPr lang="zh-CN" altLang="en-US" dirty="0"/>
          </a:p>
        </p:txBody>
      </p:sp>
      <p:graphicFrame>
        <p:nvGraphicFramePr>
          <p:cNvPr id="9" name="内容占位符 8"/>
          <p:cNvGraphicFramePr>
            <a:graphicFrameLocks noGrp="1"/>
          </p:cNvGraphicFramePr>
          <p:nvPr>
            <p:ph sz="quarter" idx="1"/>
            <p:extLst>
              <p:ext uri="{D42A27DB-BD31-4B8C-83A1-F6EECF244321}">
                <p14:modId xmlns:p14="http://schemas.microsoft.com/office/powerpoint/2010/main" val="4048138923"/>
              </p:ext>
            </p:extLst>
          </p:nvPr>
        </p:nvGraphicFramePr>
        <p:xfrm>
          <a:off x="285750" y="2022627"/>
          <a:ext cx="8072464" cy="39266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01803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42</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人名实体检测对情感分析性能的影响</a:t>
            </a:r>
            <a:endParaRPr lang="zh-CN" altLang="en-US" dirty="0"/>
          </a:p>
        </p:txBody>
      </p:sp>
      <p:graphicFrame>
        <p:nvGraphicFramePr>
          <p:cNvPr id="10" name="图表 9"/>
          <p:cNvGraphicFramePr/>
          <p:nvPr>
            <p:extLst>
              <p:ext uri="{D42A27DB-BD31-4B8C-83A1-F6EECF244321}">
                <p14:modId xmlns:p14="http://schemas.microsoft.com/office/powerpoint/2010/main" val="3473855768"/>
              </p:ext>
            </p:extLst>
          </p:nvPr>
        </p:nvGraphicFramePr>
        <p:xfrm>
          <a:off x="285750" y="1988840"/>
          <a:ext cx="8072463"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6318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实验与分析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43</a:t>
            </a:fld>
            <a:endParaRPr lang="zh-CN" altLang="en-US"/>
          </a:p>
        </p:txBody>
      </p:sp>
      <p:sp>
        <p:nvSpPr>
          <p:cNvPr id="6" name="文本占位符 5"/>
          <p:cNvSpPr>
            <a:spLocks noGrp="1"/>
          </p:cNvSpPr>
          <p:nvPr>
            <p:ph type="body" sz="quarter" idx="20"/>
          </p:nvPr>
        </p:nvSpPr>
        <p:spPr/>
        <p:txBody>
          <a:bodyPr>
            <a:normAutofit fontScale="92500" lnSpcReduction="10000"/>
          </a:bodyPr>
          <a:lstStyle/>
          <a:p>
            <a:r>
              <a:rPr lang="zh-CN" altLang="en-US" dirty="0"/>
              <a:t>人名实体检测对情感分析性能的影响</a:t>
            </a: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1237492489"/>
              </p:ext>
            </p:extLst>
          </p:nvPr>
        </p:nvGraphicFramePr>
        <p:xfrm>
          <a:off x="971600" y="1988840"/>
          <a:ext cx="6707833" cy="2006395"/>
        </p:xfrm>
        <a:graphic>
          <a:graphicData uri="http://schemas.openxmlformats.org/drawingml/2006/table">
            <a:tbl>
              <a:tblPr firstRow="1" firstCol="1" bandRow="1">
                <a:tableStyleId>{0660B408-B3CF-4A94-85FC-2B1E0A45F4A2}</a:tableStyleId>
              </a:tblPr>
              <a:tblGrid>
                <a:gridCol w="865277">
                  <a:extLst>
                    <a:ext uri="{9D8B030D-6E8A-4147-A177-3AD203B41FA5}">
                      <a16:colId xmlns:a16="http://schemas.microsoft.com/office/drawing/2014/main" val="207816411"/>
                    </a:ext>
                  </a:extLst>
                </a:gridCol>
                <a:gridCol w="584115">
                  <a:extLst>
                    <a:ext uri="{9D8B030D-6E8A-4147-A177-3AD203B41FA5}">
                      <a16:colId xmlns:a16="http://schemas.microsoft.com/office/drawing/2014/main" val="4221438581"/>
                    </a:ext>
                  </a:extLst>
                </a:gridCol>
                <a:gridCol w="584115">
                  <a:extLst>
                    <a:ext uri="{9D8B030D-6E8A-4147-A177-3AD203B41FA5}">
                      <a16:colId xmlns:a16="http://schemas.microsoft.com/office/drawing/2014/main" val="1564005773"/>
                    </a:ext>
                  </a:extLst>
                </a:gridCol>
                <a:gridCol w="584115">
                  <a:extLst>
                    <a:ext uri="{9D8B030D-6E8A-4147-A177-3AD203B41FA5}">
                      <a16:colId xmlns:a16="http://schemas.microsoft.com/office/drawing/2014/main" val="1155733692"/>
                    </a:ext>
                  </a:extLst>
                </a:gridCol>
                <a:gridCol w="584115">
                  <a:extLst>
                    <a:ext uri="{9D8B030D-6E8A-4147-A177-3AD203B41FA5}">
                      <a16:colId xmlns:a16="http://schemas.microsoft.com/office/drawing/2014/main" val="3694691721"/>
                    </a:ext>
                  </a:extLst>
                </a:gridCol>
                <a:gridCol w="584115">
                  <a:extLst>
                    <a:ext uri="{9D8B030D-6E8A-4147-A177-3AD203B41FA5}">
                      <a16:colId xmlns:a16="http://schemas.microsoft.com/office/drawing/2014/main" val="1793830661"/>
                    </a:ext>
                  </a:extLst>
                </a:gridCol>
                <a:gridCol w="584115">
                  <a:extLst>
                    <a:ext uri="{9D8B030D-6E8A-4147-A177-3AD203B41FA5}">
                      <a16:colId xmlns:a16="http://schemas.microsoft.com/office/drawing/2014/main" val="646991693"/>
                    </a:ext>
                  </a:extLst>
                </a:gridCol>
                <a:gridCol w="584115">
                  <a:extLst>
                    <a:ext uri="{9D8B030D-6E8A-4147-A177-3AD203B41FA5}">
                      <a16:colId xmlns:a16="http://schemas.microsoft.com/office/drawing/2014/main" val="1115729162"/>
                    </a:ext>
                  </a:extLst>
                </a:gridCol>
                <a:gridCol w="584115">
                  <a:extLst>
                    <a:ext uri="{9D8B030D-6E8A-4147-A177-3AD203B41FA5}">
                      <a16:colId xmlns:a16="http://schemas.microsoft.com/office/drawing/2014/main" val="320522275"/>
                    </a:ext>
                  </a:extLst>
                </a:gridCol>
                <a:gridCol w="584115">
                  <a:extLst>
                    <a:ext uri="{9D8B030D-6E8A-4147-A177-3AD203B41FA5}">
                      <a16:colId xmlns:a16="http://schemas.microsoft.com/office/drawing/2014/main" val="3735738260"/>
                    </a:ext>
                  </a:extLst>
                </a:gridCol>
                <a:gridCol w="585521">
                  <a:extLst>
                    <a:ext uri="{9D8B030D-6E8A-4147-A177-3AD203B41FA5}">
                      <a16:colId xmlns:a16="http://schemas.microsoft.com/office/drawing/2014/main" val="273368172"/>
                    </a:ext>
                  </a:extLst>
                </a:gridCol>
              </a:tblGrid>
              <a:tr h="383269">
                <a:tc>
                  <a:txBody>
                    <a:bodyPr/>
                    <a:lstStyle/>
                    <a:p>
                      <a:pPr algn="ctr">
                        <a:lnSpc>
                          <a:spcPts val="2000"/>
                        </a:lnSpc>
                        <a:spcAft>
                          <a:spcPts val="0"/>
                        </a:spcAft>
                      </a:pPr>
                      <a:r>
                        <a:rPr lang="zh-CN" sz="1200">
                          <a:solidFill>
                            <a:srgbClr val="303B41"/>
                          </a:solidFill>
                          <a:effectLst/>
                          <a:latin typeface="+mj-lt"/>
                        </a:rPr>
                        <a:t>主题</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dirty="0">
                          <a:solidFill>
                            <a:srgbClr val="303B41"/>
                          </a:solidFill>
                          <a:effectLst/>
                          <a:latin typeface="+mj-lt"/>
                        </a:rPr>
                        <a:t>0</a:t>
                      </a:r>
                      <a:endParaRPr lang="zh-CN" sz="1600" dirty="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1</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2</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3</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4</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5</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6</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7</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8</a:t>
                      </a:r>
                      <a:endParaRPr lang="zh-CN" sz="1600">
                        <a:solidFill>
                          <a:srgbClr val="303B41"/>
                        </a:solidFill>
                        <a:effectLst/>
                        <a:latin typeface="+mj-lt"/>
                        <a:ea typeface="宋体" panose="02010600030101010101" pitchFamily="2" charset="-122"/>
                      </a:endParaRPr>
                    </a:p>
                  </a:txBody>
                  <a:tcPr marL="68580" marR="68580" marT="0" marB="0" anchor="ctr"/>
                </a:tc>
                <a:tc>
                  <a:txBody>
                    <a:bodyPr/>
                    <a:lstStyle/>
                    <a:p>
                      <a:pPr algn="ctr">
                        <a:lnSpc>
                          <a:spcPts val="2000"/>
                        </a:lnSpc>
                        <a:spcAft>
                          <a:spcPts val="0"/>
                        </a:spcAft>
                      </a:pPr>
                      <a:r>
                        <a:rPr lang="en-US" sz="1200">
                          <a:solidFill>
                            <a:srgbClr val="303B41"/>
                          </a:solidFill>
                          <a:effectLst/>
                          <a:latin typeface="+mj-lt"/>
                        </a:rPr>
                        <a:t>9</a:t>
                      </a:r>
                      <a:endParaRPr lang="zh-CN" sz="1600">
                        <a:solidFill>
                          <a:srgbClr val="303B41"/>
                        </a:solidFill>
                        <a:effectLst/>
                        <a:latin typeface="+mj-lt"/>
                        <a:ea typeface="宋体" panose="02010600030101010101" pitchFamily="2" charset="-122"/>
                      </a:endParaRPr>
                    </a:p>
                  </a:txBody>
                  <a:tcPr marL="68580" marR="68580" marT="0" marB="0" anchor="ctr"/>
                </a:tc>
                <a:extLst>
                  <a:ext uri="{0D108BD9-81ED-4DB2-BD59-A6C34878D82A}">
                    <a16:rowId xmlns:a16="http://schemas.microsoft.com/office/drawing/2014/main" val="3503511978"/>
                  </a:ext>
                </a:extLst>
              </a:tr>
              <a:tr h="811563">
                <a:tc>
                  <a:txBody>
                    <a:bodyPr/>
                    <a:lstStyle/>
                    <a:p>
                      <a:pPr algn="ctr">
                        <a:lnSpc>
                          <a:spcPts val="2000"/>
                        </a:lnSpc>
                        <a:spcAft>
                          <a:spcPts val="0"/>
                        </a:spcAft>
                      </a:pPr>
                      <a:r>
                        <a:rPr lang="zh-CN" sz="1200" dirty="0">
                          <a:solidFill>
                            <a:srgbClr val="303B41"/>
                          </a:solidFill>
                          <a:effectLst/>
                          <a:latin typeface="+mj-lt"/>
                        </a:rPr>
                        <a:t>无人名</a:t>
                      </a:r>
                      <a:endParaRPr lang="zh-CN" sz="1600" dirty="0">
                        <a:solidFill>
                          <a:srgbClr val="303B41"/>
                        </a:solidFill>
                        <a:effectLst/>
                        <a:latin typeface="+mj-lt"/>
                      </a:endParaRPr>
                    </a:p>
                    <a:p>
                      <a:pPr algn="ctr">
                        <a:lnSpc>
                          <a:spcPts val="2000"/>
                        </a:lnSpc>
                        <a:spcAft>
                          <a:spcPts val="0"/>
                        </a:spcAft>
                      </a:pPr>
                      <a:r>
                        <a:rPr lang="zh-CN" sz="1200" dirty="0">
                          <a:solidFill>
                            <a:srgbClr val="303B41"/>
                          </a:solidFill>
                          <a:effectLst/>
                          <a:latin typeface="+mj-lt"/>
                        </a:rPr>
                        <a:t>实体检测</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0.5485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0.3633</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0.4846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0.4376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0.3574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0.3328</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0.6169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0.4748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0.3293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0.4569</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3303709184"/>
                  </a:ext>
                </a:extLst>
              </a:tr>
              <a:tr h="811563">
                <a:tc>
                  <a:txBody>
                    <a:bodyPr/>
                    <a:lstStyle/>
                    <a:p>
                      <a:pPr algn="ctr">
                        <a:lnSpc>
                          <a:spcPts val="2000"/>
                        </a:lnSpc>
                        <a:spcAft>
                          <a:spcPts val="0"/>
                        </a:spcAft>
                      </a:pPr>
                      <a:r>
                        <a:rPr lang="zh-CN" sz="1200">
                          <a:solidFill>
                            <a:srgbClr val="303B41"/>
                          </a:solidFill>
                          <a:effectLst/>
                          <a:latin typeface="+mj-lt"/>
                        </a:rPr>
                        <a:t>有人名</a:t>
                      </a:r>
                      <a:endParaRPr lang="zh-CN" sz="1600">
                        <a:solidFill>
                          <a:srgbClr val="303B41"/>
                        </a:solidFill>
                        <a:effectLst/>
                        <a:latin typeface="+mj-lt"/>
                      </a:endParaRPr>
                    </a:p>
                    <a:p>
                      <a:pPr algn="ctr">
                        <a:lnSpc>
                          <a:spcPts val="2000"/>
                        </a:lnSpc>
                        <a:spcAft>
                          <a:spcPts val="0"/>
                        </a:spcAft>
                      </a:pPr>
                      <a:r>
                        <a:rPr lang="zh-CN" sz="1200">
                          <a:solidFill>
                            <a:srgbClr val="303B41"/>
                          </a:solidFill>
                          <a:effectLst/>
                          <a:latin typeface="+mj-lt"/>
                        </a:rPr>
                        <a:t>实体检测</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0.5538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0.5388</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0.4883</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0.4354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a:solidFill>
                            <a:srgbClr val="303B41"/>
                          </a:solidFill>
                          <a:effectLst/>
                          <a:latin typeface="+mj-lt"/>
                        </a:rPr>
                        <a:t>0.3494</a:t>
                      </a:r>
                      <a:endParaRPr lang="zh-CN" sz="160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0.3339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0.6116</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0.4784</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0.3295</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tc>
                  <a:txBody>
                    <a:bodyPr/>
                    <a:lstStyle/>
                    <a:p>
                      <a:pPr algn="ctr">
                        <a:lnSpc>
                          <a:spcPts val="2000"/>
                        </a:lnSpc>
                        <a:spcAft>
                          <a:spcPts val="0"/>
                        </a:spcAft>
                      </a:pPr>
                      <a:r>
                        <a:rPr lang="en-US" sz="1200" dirty="0">
                          <a:solidFill>
                            <a:srgbClr val="303B41"/>
                          </a:solidFill>
                          <a:effectLst/>
                          <a:latin typeface="+mj-lt"/>
                        </a:rPr>
                        <a:t>0.4569</a:t>
                      </a:r>
                      <a:endParaRPr lang="zh-CN" sz="1600" dirty="0">
                        <a:solidFill>
                          <a:srgbClr val="303B41"/>
                        </a:solidFill>
                        <a:effectLst/>
                        <a:latin typeface="+mj-lt"/>
                        <a:ea typeface="宋体" panose="02010600030101010101" pitchFamily="2" charset="-122"/>
                      </a:endParaRPr>
                    </a:p>
                  </a:txBody>
                  <a:tcPr marL="68580" marR="68580" marT="0" marB="0" anchor="ctr">
                    <a:solidFill>
                      <a:srgbClr val="E7EDF8"/>
                    </a:solidFill>
                  </a:tcPr>
                </a:tc>
                <a:extLst>
                  <a:ext uri="{0D108BD9-81ED-4DB2-BD59-A6C34878D82A}">
                    <a16:rowId xmlns:a16="http://schemas.microsoft.com/office/drawing/2014/main" val="2897289559"/>
                  </a:ext>
                </a:extLst>
              </a:tr>
            </a:tbl>
          </a:graphicData>
        </a:graphic>
      </p:graphicFrame>
      <p:sp>
        <p:nvSpPr>
          <p:cNvPr id="9" name="内容占位符 4"/>
          <p:cNvSpPr>
            <a:spLocks noGrp="1"/>
          </p:cNvSpPr>
          <p:nvPr>
            <p:ph sz="quarter" idx="1"/>
          </p:nvPr>
        </p:nvSpPr>
        <p:spPr>
          <a:xfrm>
            <a:off x="419128" y="4221088"/>
            <a:ext cx="7867648" cy="1493928"/>
          </a:xfrm>
        </p:spPr>
        <p:txBody>
          <a:bodyPr>
            <a:normAutofit/>
          </a:bodyPr>
          <a:lstStyle/>
          <a:p>
            <a:r>
              <a:rPr lang="zh-CN" altLang="zh-CN" dirty="0">
                <a:solidFill>
                  <a:srgbClr val="303B41"/>
                </a:solidFill>
                <a:latin typeface="+mj-lt"/>
              </a:rPr>
              <a:t>此处性能以宽松标准下的</a:t>
            </a:r>
            <a:r>
              <a:rPr lang="en-US" altLang="zh-CN" dirty="0">
                <a:solidFill>
                  <a:srgbClr val="303B41"/>
                </a:solidFill>
                <a:latin typeface="+mj-lt"/>
              </a:rPr>
              <a:t>F1</a:t>
            </a:r>
            <a:r>
              <a:rPr lang="zh-CN" altLang="zh-CN" dirty="0">
                <a:solidFill>
                  <a:srgbClr val="303B41"/>
                </a:solidFill>
                <a:latin typeface="+mj-lt"/>
              </a:rPr>
              <a:t>值为主。编号和主题对应如下：</a:t>
            </a:r>
            <a:r>
              <a:rPr lang="en-US" altLang="zh-CN" dirty="0">
                <a:solidFill>
                  <a:srgbClr val="303B41"/>
                </a:solidFill>
                <a:latin typeface="+mj-lt"/>
              </a:rPr>
              <a:t>0-</a:t>
            </a:r>
            <a:r>
              <a:rPr lang="zh-CN" altLang="zh-CN" dirty="0">
                <a:solidFill>
                  <a:srgbClr val="303B41"/>
                </a:solidFill>
                <a:latin typeface="+mj-lt"/>
              </a:rPr>
              <a:t>不动产登记条例，</a:t>
            </a:r>
            <a:r>
              <a:rPr lang="en-US" altLang="zh-CN" dirty="0">
                <a:solidFill>
                  <a:srgbClr val="303B41"/>
                </a:solidFill>
                <a:latin typeface="+mj-lt"/>
              </a:rPr>
              <a:t>1-</a:t>
            </a:r>
            <a:r>
              <a:rPr lang="zh-CN" altLang="zh-CN" dirty="0">
                <a:solidFill>
                  <a:srgbClr val="303B41"/>
                </a:solidFill>
                <a:latin typeface="+mj-lt"/>
              </a:rPr>
              <a:t>查韦斯，</a:t>
            </a:r>
            <a:r>
              <a:rPr lang="en-US" altLang="zh-CN" dirty="0">
                <a:solidFill>
                  <a:srgbClr val="303B41"/>
                </a:solidFill>
                <a:latin typeface="+mj-lt"/>
              </a:rPr>
              <a:t>2-</a:t>
            </a:r>
            <a:r>
              <a:rPr lang="zh-CN" altLang="zh-CN" dirty="0">
                <a:solidFill>
                  <a:srgbClr val="303B41"/>
                </a:solidFill>
                <a:latin typeface="+mj-lt"/>
              </a:rPr>
              <a:t>锤子</a:t>
            </a:r>
            <a:r>
              <a:rPr lang="en-US" altLang="zh-CN" dirty="0">
                <a:solidFill>
                  <a:srgbClr val="303B41"/>
                </a:solidFill>
                <a:latin typeface="+mj-lt"/>
              </a:rPr>
              <a:t>ROM</a:t>
            </a:r>
            <a:r>
              <a:rPr lang="zh-CN" altLang="zh-CN" dirty="0">
                <a:solidFill>
                  <a:srgbClr val="303B41"/>
                </a:solidFill>
                <a:latin typeface="+mj-lt"/>
              </a:rPr>
              <a:t>，</a:t>
            </a:r>
            <a:r>
              <a:rPr lang="en-US" altLang="zh-CN" dirty="0">
                <a:solidFill>
                  <a:srgbClr val="303B41"/>
                </a:solidFill>
                <a:latin typeface="+mj-lt"/>
              </a:rPr>
              <a:t>3-</a:t>
            </a:r>
            <a:r>
              <a:rPr lang="zh-CN" altLang="zh-CN" dirty="0">
                <a:solidFill>
                  <a:srgbClr val="303B41"/>
                </a:solidFill>
                <a:latin typeface="+mj-lt"/>
              </a:rPr>
              <a:t>厨子戏子痞子，</a:t>
            </a:r>
            <a:r>
              <a:rPr lang="en-US" altLang="zh-CN" dirty="0">
                <a:solidFill>
                  <a:srgbClr val="303B41"/>
                </a:solidFill>
                <a:latin typeface="+mj-lt"/>
              </a:rPr>
              <a:t>4-</a:t>
            </a:r>
            <a:r>
              <a:rPr lang="zh-CN" altLang="zh-CN" dirty="0">
                <a:solidFill>
                  <a:srgbClr val="303B41"/>
                </a:solidFill>
                <a:latin typeface="+mj-lt"/>
              </a:rPr>
              <a:t>毒玩具，</a:t>
            </a:r>
            <a:r>
              <a:rPr lang="en-US" altLang="zh-CN" dirty="0">
                <a:solidFill>
                  <a:srgbClr val="303B41"/>
                </a:solidFill>
                <a:latin typeface="+mj-lt"/>
              </a:rPr>
              <a:t>5-</a:t>
            </a:r>
            <a:r>
              <a:rPr lang="zh-CN" altLang="zh-CN" dirty="0">
                <a:solidFill>
                  <a:srgbClr val="303B41"/>
                </a:solidFill>
                <a:latin typeface="+mj-lt"/>
              </a:rPr>
              <a:t>曼联</a:t>
            </a:r>
            <a:r>
              <a:rPr lang="en-US" altLang="zh-CN" dirty="0">
                <a:solidFill>
                  <a:srgbClr val="303B41"/>
                </a:solidFill>
                <a:latin typeface="+mj-lt"/>
              </a:rPr>
              <a:t>VS</a:t>
            </a:r>
            <a:r>
              <a:rPr lang="zh-CN" altLang="zh-CN" dirty="0">
                <a:solidFill>
                  <a:srgbClr val="303B41"/>
                </a:solidFill>
                <a:latin typeface="+mj-lt"/>
              </a:rPr>
              <a:t>皇马，</a:t>
            </a:r>
            <a:r>
              <a:rPr lang="en-US" altLang="zh-CN" dirty="0">
                <a:solidFill>
                  <a:srgbClr val="303B41"/>
                </a:solidFill>
                <a:latin typeface="+mj-lt"/>
              </a:rPr>
              <a:t>6-</a:t>
            </a:r>
            <a:r>
              <a:rPr lang="zh-CN" altLang="zh-CN" dirty="0">
                <a:solidFill>
                  <a:srgbClr val="303B41"/>
                </a:solidFill>
                <a:latin typeface="+mj-lt"/>
              </a:rPr>
              <a:t>魔境仙踪，</a:t>
            </a:r>
            <a:r>
              <a:rPr lang="en-US" altLang="zh-CN" dirty="0">
                <a:solidFill>
                  <a:srgbClr val="303B41"/>
                </a:solidFill>
                <a:latin typeface="+mj-lt"/>
              </a:rPr>
              <a:t>7-</a:t>
            </a:r>
            <a:r>
              <a:rPr lang="zh-CN" altLang="zh-CN" dirty="0">
                <a:solidFill>
                  <a:srgbClr val="303B41"/>
                </a:solidFill>
                <a:latin typeface="+mj-lt"/>
              </a:rPr>
              <a:t>王语嫣，</a:t>
            </a:r>
            <a:r>
              <a:rPr lang="en-US" altLang="zh-CN" dirty="0">
                <a:solidFill>
                  <a:srgbClr val="303B41"/>
                </a:solidFill>
                <a:latin typeface="+mj-lt"/>
              </a:rPr>
              <a:t>8-</a:t>
            </a:r>
            <a:r>
              <a:rPr lang="zh-CN" altLang="zh-CN" dirty="0">
                <a:solidFill>
                  <a:srgbClr val="303B41"/>
                </a:solidFill>
                <a:latin typeface="+mj-lt"/>
              </a:rPr>
              <a:t>笑傲江湖，</a:t>
            </a:r>
            <a:r>
              <a:rPr lang="en-US" altLang="zh-CN" dirty="0">
                <a:solidFill>
                  <a:srgbClr val="303B41"/>
                </a:solidFill>
                <a:latin typeface="+mj-lt"/>
              </a:rPr>
              <a:t>9-</a:t>
            </a:r>
            <a:r>
              <a:rPr lang="zh-CN" altLang="zh-CN" dirty="0">
                <a:solidFill>
                  <a:srgbClr val="303B41"/>
                </a:solidFill>
                <a:latin typeface="+mj-lt"/>
              </a:rPr>
              <a:t>中国方言式英语。</a:t>
            </a:r>
          </a:p>
          <a:p>
            <a:endParaRPr lang="en-US" altLang="zh-CN" dirty="0" smtClean="0">
              <a:solidFill>
                <a:schemeClr val="bg1"/>
              </a:solidFill>
            </a:endParaRPr>
          </a:p>
        </p:txBody>
      </p:sp>
      <p:sp>
        <p:nvSpPr>
          <p:cNvPr id="10" name="矩形 9"/>
          <p:cNvSpPr/>
          <p:nvPr/>
        </p:nvSpPr>
        <p:spPr>
          <a:xfrm>
            <a:off x="2411760" y="1988840"/>
            <a:ext cx="576064" cy="2006395"/>
          </a:xfrm>
          <a:prstGeom prst="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940152" y="1988096"/>
            <a:ext cx="576064" cy="2006395"/>
          </a:xfrm>
          <a:prstGeom prst="rect">
            <a:avLst/>
          </a:prstGeom>
          <a:solidFill>
            <a:schemeClr val="accent1">
              <a:alpha val="0"/>
            </a:schemeClr>
          </a:solidFill>
          <a:ln w="31750">
            <a:solidFill>
              <a:srgbClr val="303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595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44</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smtClean="0">
                <a:solidFill>
                  <a:schemeClr val="bg1"/>
                </a:solidFill>
              </a:rPr>
              <a:t>通过依存关系关联的评价对象和观点词有时并非具有情感上的关联性。</a:t>
            </a:r>
            <a:endParaRPr lang="en-US" altLang="zh-CN" dirty="0" smtClean="0">
              <a:solidFill>
                <a:schemeClr val="bg1"/>
              </a:solidFill>
            </a:endParaRPr>
          </a:p>
          <a:p>
            <a:pPr marL="457200" indent="-457200">
              <a:buSzPct val="100000"/>
              <a:buFont typeface="+mj-ea"/>
              <a:buAutoNum type="circleNumDbPlain"/>
            </a:pPr>
            <a:r>
              <a:rPr lang="zh-CN" altLang="en-US" dirty="0">
                <a:solidFill>
                  <a:schemeClr val="bg1"/>
                </a:solidFill>
              </a:rPr>
              <a:t>评价</a:t>
            </a:r>
            <a:r>
              <a:rPr lang="zh-CN" altLang="en-US" dirty="0" smtClean="0">
                <a:solidFill>
                  <a:schemeClr val="bg1"/>
                </a:solidFill>
              </a:rPr>
              <a:t>对象搜索时，缺乏语义理解导致关联上出现的误差。</a:t>
            </a: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a:p>
            <a:pPr marL="457200" indent="-457200">
              <a:buSzPct val="100000"/>
              <a:buFont typeface="+mj-ea"/>
              <a:buAutoNum type="circleNumDbPlain"/>
            </a:pPr>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75784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45</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“不动产统一登记</a:t>
            </a:r>
            <a:r>
              <a:rPr lang="zh-CN" altLang="zh-CN" dirty="0" smtClean="0">
                <a:solidFill>
                  <a:schemeClr val="bg1">
                    <a:lumMod val="60000"/>
                    <a:lumOff val="40000"/>
                  </a:schemeClr>
                </a:solidFill>
              </a:rPr>
              <a:t>制度</a:t>
            </a:r>
            <a:r>
              <a:rPr lang="zh-CN" altLang="zh-CN" dirty="0">
                <a:solidFill>
                  <a:schemeClr val="bg1">
                    <a:lumMod val="60000"/>
                    <a:lumOff val="40000"/>
                  </a:schemeClr>
                </a:solidFill>
              </a:rPr>
              <a:t>建立后，可以更好地落实《物权法》，有效保护不动产权利人的合法财产权。</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句的抽取结果是</a:t>
            </a:r>
            <a:r>
              <a:rPr lang="en-US" altLang="zh-CN" dirty="0">
                <a:solidFill>
                  <a:srgbClr val="303B41"/>
                </a:solidFill>
              </a:rPr>
              <a:t>[</a:t>
            </a:r>
            <a:r>
              <a:rPr lang="zh-CN" altLang="zh-CN" dirty="0">
                <a:solidFill>
                  <a:srgbClr val="303B41"/>
                </a:solidFill>
              </a:rPr>
              <a:t>《物权法》</a:t>
            </a:r>
            <a:r>
              <a:rPr lang="en-US" altLang="zh-CN" dirty="0">
                <a:solidFill>
                  <a:srgbClr val="303B41"/>
                </a:solidFill>
              </a:rPr>
              <a:t>, </a:t>
            </a:r>
            <a:r>
              <a:rPr lang="zh-CN" altLang="zh-CN" dirty="0">
                <a:solidFill>
                  <a:srgbClr val="303B41"/>
                </a:solidFill>
              </a:rPr>
              <a:t>保护</a:t>
            </a:r>
            <a:r>
              <a:rPr lang="en-US" altLang="zh-CN" dirty="0">
                <a:solidFill>
                  <a:srgbClr val="303B41"/>
                </a:solidFill>
              </a:rPr>
              <a:t>]</a:t>
            </a:r>
            <a:r>
              <a:rPr lang="zh-CN" altLang="zh-CN" dirty="0">
                <a:solidFill>
                  <a:srgbClr val="303B41"/>
                </a:solidFill>
              </a:rPr>
              <a:t>，正确的评价对象应该是“不动产统一</a:t>
            </a:r>
            <a:r>
              <a:rPr lang="zh-CN" altLang="zh-CN" dirty="0" smtClean="0">
                <a:solidFill>
                  <a:srgbClr val="303B41"/>
                </a:solidFill>
              </a:rPr>
              <a:t>登记制度</a:t>
            </a:r>
            <a:r>
              <a:rPr lang="zh-CN" altLang="zh-CN" dirty="0">
                <a:solidFill>
                  <a:srgbClr val="303B41"/>
                </a:solidFill>
              </a:rPr>
              <a:t>”。</a:t>
            </a:r>
            <a:endParaRPr lang="en-US" altLang="zh-CN" dirty="0" smtClean="0">
              <a:solidFill>
                <a:srgbClr val="303B41"/>
              </a:solidFill>
            </a:endParaRPr>
          </a:p>
          <a:p>
            <a:endParaRPr lang="en-US" altLang="zh-CN" dirty="0" smtClean="0">
              <a:solidFill>
                <a:schemeClr val="bg1"/>
              </a:solidFill>
            </a:endParaRPr>
          </a:p>
          <a:p>
            <a:r>
              <a:rPr lang="zh-CN" altLang="zh-CN" dirty="0">
                <a:solidFill>
                  <a:schemeClr val="bg1">
                    <a:lumMod val="60000"/>
                    <a:lumOff val="40000"/>
                  </a:schemeClr>
                </a:solidFill>
              </a:rPr>
              <a:t>“有创新但还是</a:t>
            </a:r>
            <a:r>
              <a:rPr lang="en-US" altLang="zh-CN" dirty="0">
                <a:solidFill>
                  <a:schemeClr val="bg1">
                    <a:lumMod val="60000"/>
                    <a:lumOff val="40000"/>
                  </a:schemeClr>
                </a:solidFill>
              </a:rPr>
              <a:t>	</a:t>
            </a:r>
            <a:r>
              <a:rPr lang="zh-CN" altLang="zh-CN" dirty="0">
                <a:solidFill>
                  <a:schemeClr val="bg1">
                    <a:lumMod val="60000"/>
                    <a:lumOff val="40000"/>
                  </a:schemeClr>
                </a:solidFill>
              </a:rPr>
              <a:t>要看正式版</a:t>
            </a:r>
            <a:r>
              <a:rPr lang="en-US" altLang="zh-CN" dirty="0">
                <a:solidFill>
                  <a:schemeClr val="bg1">
                    <a:lumMod val="60000"/>
                    <a:lumOff val="40000"/>
                  </a:schemeClr>
                </a:solidFill>
              </a:rPr>
              <a:t>ROM</a:t>
            </a:r>
            <a:r>
              <a:rPr lang="zh-CN" altLang="zh-CN" dirty="0">
                <a:solidFill>
                  <a:schemeClr val="bg1">
                    <a:lumMod val="60000"/>
                    <a:lumOff val="40000"/>
                  </a:schemeClr>
                </a:solidFill>
              </a:rPr>
              <a:t>的发布了 来自《罗永浩锤子</a:t>
            </a:r>
            <a:r>
              <a:rPr lang="en-US" altLang="zh-CN" dirty="0">
                <a:solidFill>
                  <a:schemeClr val="bg1">
                    <a:lumMod val="60000"/>
                    <a:lumOff val="40000"/>
                  </a:schemeClr>
                </a:solidFill>
              </a:rPr>
              <a:t>ROM 6</a:t>
            </a:r>
            <a:r>
              <a:rPr lang="zh-CN" altLang="zh-CN" dirty="0">
                <a:solidFill>
                  <a:schemeClr val="bg1">
                    <a:lumMod val="60000"/>
                    <a:lumOff val="40000"/>
                  </a:schemeClr>
                </a:solidFill>
              </a:rPr>
              <a:t>月开放下载 明年推手机</a:t>
            </a:r>
            <a:r>
              <a:rPr lang="zh-CN" altLang="zh-CN" dirty="0" smtClean="0">
                <a:solidFill>
                  <a:schemeClr val="bg1">
                    <a:lumMod val="60000"/>
                    <a:lumOff val="40000"/>
                  </a:schemeClr>
                </a:solidFill>
              </a:rPr>
              <a:t>硬件</a:t>
            </a:r>
            <a:r>
              <a:rPr lang="zh-CN" altLang="zh-CN" dirty="0">
                <a:solidFill>
                  <a:schemeClr val="bg1">
                    <a:lumMod val="60000"/>
                    <a:lumOff val="40000"/>
                  </a:schemeClr>
                </a:solidFill>
              </a:rPr>
              <a:t>》： </a:t>
            </a:r>
            <a:r>
              <a:rPr lang="zh-CN" altLang="zh-CN" dirty="0" smtClean="0">
                <a:solidFill>
                  <a:schemeClr val="bg1">
                    <a:lumMod val="60000"/>
                    <a:lumOff val="40000"/>
                  </a:schemeClr>
                </a:solidFill>
              </a:rPr>
              <a:t>罗永</a:t>
            </a:r>
            <a:r>
              <a:rPr lang="zh-CN" altLang="zh-CN" dirty="0">
                <a:solidFill>
                  <a:schemeClr val="bg1">
                    <a:lumMod val="60000"/>
                    <a:lumOff val="40000"/>
                  </a:schemeClr>
                </a:solidFill>
              </a:rPr>
              <a:t>浩锤子科</a:t>
            </a:r>
            <a:r>
              <a:rPr lang="en-US" altLang="zh-CN" dirty="0">
                <a:solidFill>
                  <a:schemeClr val="bg1">
                    <a:lumMod val="60000"/>
                    <a:lumOff val="40000"/>
                  </a:schemeClr>
                </a:solidFill>
              </a:rPr>
              <a:t>...</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en-US" dirty="0" smtClean="0">
                <a:solidFill>
                  <a:srgbClr val="303B41"/>
                </a:solidFill>
              </a:rPr>
              <a:t>评价</a:t>
            </a:r>
            <a:r>
              <a:rPr lang="zh-CN" altLang="zh-CN" dirty="0" smtClean="0">
                <a:solidFill>
                  <a:srgbClr val="303B41"/>
                </a:solidFill>
              </a:rPr>
              <a:t>对象</a:t>
            </a:r>
            <a:r>
              <a:rPr lang="zh-CN" altLang="zh-CN" dirty="0">
                <a:solidFill>
                  <a:srgbClr val="303B41"/>
                </a:solidFill>
              </a:rPr>
              <a:t>可能在观点词的上文（多数情况下），也可能在</a:t>
            </a:r>
            <a:r>
              <a:rPr lang="zh-CN" altLang="zh-CN" dirty="0" smtClean="0">
                <a:solidFill>
                  <a:srgbClr val="303B41"/>
                </a:solidFill>
              </a:rPr>
              <a:t>下文</a:t>
            </a:r>
            <a:r>
              <a:rPr lang="zh-CN" altLang="en-US" dirty="0" smtClean="0">
                <a:solidFill>
                  <a:srgbClr val="303B41"/>
                </a:solidFill>
              </a:rPr>
              <a:t>。</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78003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fade">
                                      <p:cBhvr>
                                        <p:cTn id="1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46</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9128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47</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组合拳：一个小小的不动产登记条例涉及太多人的既得利益，虽然是明年六月份才出台和实施，但也引发了相继抛售行为，只是更多以房产税为借口，由此反映出我们的反腐败更多是给腐败留一道门缝，给腐败一点漂白的时间，让其从眼皮底下自觉逃离，而不是与之正面冲突，这是一种中庸的智慧，也是无奈之举。</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这</a:t>
            </a:r>
            <a:r>
              <a:rPr lang="zh-CN" altLang="zh-CN" dirty="0">
                <a:solidFill>
                  <a:srgbClr val="303B41"/>
                </a:solidFill>
              </a:rPr>
              <a:t>句中评价对象实际是“不动产登记条例”，但因为句子过于复杂，关联距离太长，语义规则和其他基于依存关系的抽取规则都不能很好地做出处理，系统只抽取出“组合拳”。</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4786481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48</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很多名词性成分，虽然不作为评价对象，但是偏向贬义或褒义，一旦与一些动词结合就会表示一定的情感倾向。</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14586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49</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“这些都将给囤积房和炒房的予以打击，</a:t>
            </a:r>
            <a:r>
              <a:rPr lang="zh-CN" altLang="zh-CN" dirty="0" smtClean="0">
                <a:solidFill>
                  <a:schemeClr val="bg1">
                    <a:lumMod val="60000"/>
                    <a:lumOff val="40000"/>
                  </a:schemeClr>
                </a:solidFill>
              </a:rPr>
              <a:t>必使</a:t>
            </a:r>
            <a:r>
              <a:rPr lang="zh-CN" altLang="zh-CN" dirty="0">
                <a:solidFill>
                  <a:schemeClr val="bg1">
                    <a:lumMod val="60000"/>
                    <a:lumOff val="40000"/>
                  </a:schemeClr>
                </a:solidFill>
              </a:rPr>
              <a:t>房价大跌</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rgbClr val="303B41"/>
                </a:solidFill>
              </a:rPr>
              <a:t>“</a:t>
            </a:r>
            <a:r>
              <a:rPr lang="zh-CN" altLang="zh-CN" dirty="0">
                <a:solidFill>
                  <a:srgbClr val="303B41"/>
                </a:solidFill>
              </a:rPr>
              <a:t>囤积房和炒房的”的就偏贬义，加上“打击”就变成了</a:t>
            </a:r>
            <a:r>
              <a:rPr lang="en-US" altLang="zh-CN" dirty="0">
                <a:solidFill>
                  <a:srgbClr val="303B41"/>
                </a:solidFill>
              </a:rPr>
              <a:t>	</a:t>
            </a:r>
            <a:r>
              <a:rPr lang="zh-CN" altLang="zh-CN" dirty="0">
                <a:solidFill>
                  <a:srgbClr val="303B41"/>
                </a:solidFill>
              </a:rPr>
              <a:t>对“不动产登记条例”（“这些”指代的评价对象）的正面评价。</a:t>
            </a:r>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281704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 </a:t>
            </a:r>
            <a:r>
              <a:rPr lang="zh-CN" altLang="en-US" dirty="0"/>
              <a:t>绪论</a:t>
            </a:r>
          </a:p>
        </p:txBody>
      </p:sp>
      <p:sp>
        <p:nvSpPr>
          <p:cNvPr id="5" name="页脚占位符 4"/>
          <p:cNvSpPr>
            <a:spLocks noGrp="1"/>
          </p:cNvSpPr>
          <p:nvPr>
            <p:ph type="ftr" sz="quarter" idx="11"/>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a:t>
            </a:fld>
            <a:endParaRPr lang="zh-CN" altLang="en-US">
              <a:latin typeface="+mj-lt"/>
            </a:endParaRPr>
          </a:p>
        </p:txBody>
      </p:sp>
      <p:sp>
        <p:nvSpPr>
          <p:cNvPr id="7" name="副标题 6"/>
          <p:cNvSpPr>
            <a:spLocks noGrp="1"/>
          </p:cNvSpPr>
          <p:nvPr>
            <p:ph sz="quarter" idx="1"/>
          </p:nvPr>
        </p:nvSpPr>
        <p:spPr/>
        <p:txBody>
          <a:bodyPr>
            <a:noAutofit/>
          </a:bodyPr>
          <a:lstStyle/>
          <a:p>
            <a:pPr marL="457200" lvl="0" indent="-457200">
              <a:buSzPct val="100000"/>
              <a:buFont typeface="+mj-ea"/>
              <a:buAutoNum type="circleNumDbPlain"/>
            </a:pPr>
            <a:r>
              <a:rPr lang="zh-CN" altLang="zh-CN" sz="1800" dirty="0">
                <a:solidFill>
                  <a:schemeClr val="bg1"/>
                </a:solidFill>
                <a:latin typeface="+mj-lt"/>
              </a:rPr>
              <a:t>同一句中评价对象与观点词的距离较远，同时，二者之间存在其他干扰性的</a:t>
            </a:r>
            <a:r>
              <a:rPr lang="zh-CN" altLang="zh-CN" sz="1800" dirty="0" smtClean="0">
                <a:solidFill>
                  <a:schemeClr val="bg1"/>
                </a:solidFill>
                <a:latin typeface="+mj-lt"/>
              </a:rPr>
              <a:t>评价</a:t>
            </a:r>
            <a:r>
              <a:rPr lang="zh-CN" altLang="zh-CN" sz="1800" dirty="0">
                <a:solidFill>
                  <a:schemeClr val="bg1"/>
                </a:solidFill>
                <a:latin typeface="+mj-lt"/>
              </a:rPr>
              <a:t>对象和观点词，导致二者无法被正确地关联和抽取出来。</a:t>
            </a:r>
          </a:p>
          <a:p>
            <a:pPr marL="457200" lvl="0" indent="-457200">
              <a:buSzPct val="100000"/>
              <a:buFont typeface="+mj-ea"/>
              <a:buAutoNum type="circleNumDbPlain"/>
            </a:pPr>
            <a:r>
              <a:rPr lang="zh-CN" altLang="zh-CN" sz="1800" dirty="0">
                <a:solidFill>
                  <a:schemeClr val="bg1"/>
                </a:solidFill>
                <a:latin typeface="+mj-lt"/>
              </a:rPr>
              <a:t>情感词存在，但是句中无明显的评价对象或只有相应的代词存在时，即评价</a:t>
            </a:r>
            <a:r>
              <a:rPr lang="zh-CN" altLang="zh-CN" sz="1800" dirty="0" smtClean="0">
                <a:solidFill>
                  <a:schemeClr val="bg1"/>
                </a:solidFill>
                <a:latin typeface="+mj-lt"/>
              </a:rPr>
              <a:t>对象</a:t>
            </a:r>
            <a:r>
              <a:rPr lang="zh-CN" altLang="zh-CN" sz="1800" dirty="0">
                <a:solidFill>
                  <a:schemeClr val="bg1"/>
                </a:solidFill>
                <a:latin typeface="+mj-lt"/>
              </a:rPr>
              <a:t>缺失，如何根据上下文正确找到情感词关联的评价对象。</a:t>
            </a:r>
          </a:p>
          <a:p>
            <a:pPr marL="457200" lvl="0" indent="-457200">
              <a:buSzPct val="100000"/>
              <a:buFont typeface="+mj-ea"/>
              <a:buAutoNum type="circleNumDbPlain"/>
            </a:pPr>
            <a:r>
              <a:rPr lang="zh-CN" altLang="zh-CN" sz="1800" dirty="0">
                <a:solidFill>
                  <a:schemeClr val="bg1"/>
                </a:solidFill>
                <a:latin typeface="+mj-lt"/>
              </a:rPr>
              <a:t>句子含有情感词，但是并不包含情感倾向性，可能只是表达某种心理活动或</a:t>
            </a:r>
            <a:r>
              <a:rPr lang="zh-CN" altLang="zh-CN" sz="1800" dirty="0" smtClean="0">
                <a:solidFill>
                  <a:schemeClr val="bg1"/>
                </a:solidFill>
                <a:latin typeface="+mj-lt"/>
              </a:rPr>
              <a:t>非评价</a:t>
            </a:r>
            <a:r>
              <a:rPr lang="zh-CN" altLang="zh-CN" sz="1800" dirty="0">
                <a:solidFill>
                  <a:schemeClr val="bg1"/>
                </a:solidFill>
                <a:latin typeface="+mj-lt"/>
              </a:rPr>
              <a:t>性的想法、愿望等</a:t>
            </a:r>
            <a:r>
              <a:rPr lang="zh-CN" altLang="zh-CN" sz="1800" dirty="0" smtClean="0">
                <a:solidFill>
                  <a:schemeClr val="bg1"/>
                </a:solidFill>
                <a:latin typeface="+mj-lt"/>
              </a:rPr>
              <a:t>。</a:t>
            </a:r>
          </a:p>
          <a:p>
            <a:pPr marL="457200" lvl="0" indent="-457200">
              <a:buSzPct val="100000"/>
              <a:buFont typeface="+mj-ea"/>
              <a:buAutoNum type="circleNumDbPlain"/>
            </a:pPr>
            <a:r>
              <a:rPr lang="zh-CN" altLang="zh-CN" sz="1800" dirty="0" smtClean="0">
                <a:solidFill>
                  <a:schemeClr val="bg1"/>
                </a:solidFill>
                <a:latin typeface="+mj-lt"/>
              </a:rPr>
              <a:t>句子中无明显的情感词存在，但依旧表达情感倾向性。</a:t>
            </a:r>
          </a:p>
          <a:p>
            <a:pPr marL="457200" lvl="0" indent="-457200">
              <a:buSzPct val="100000"/>
              <a:buFont typeface="+mj-ea"/>
              <a:buAutoNum type="circleNumDbPlain"/>
            </a:pPr>
            <a:r>
              <a:rPr lang="zh-CN" altLang="zh-CN" sz="1800" dirty="0" smtClean="0">
                <a:solidFill>
                  <a:schemeClr val="bg1"/>
                </a:solidFill>
                <a:latin typeface="+mj-lt"/>
              </a:rPr>
              <a:t>转折</a:t>
            </a:r>
            <a:r>
              <a:rPr lang="zh-CN" altLang="zh-CN" sz="1800" dirty="0">
                <a:solidFill>
                  <a:schemeClr val="bg1"/>
                </a:solidFill>
                <a:latin typeface="+mj-lt"/>
              </a:rPr>
              <a:t>词、否定词、情态动词等表达方式及其位置给倾向性分析带来不确定性。</a:t>
            </a:r>
          </a:p>
          <a:p>
            <a:pPr marL="457200" lvl="0" indent="-457200">
              <a:buSzPct val="100000"/>
              <a:buFont typeface="+mj-ea"/>
              <a:buAutoNum type="circleNumDbPlain"/>
            </a:pPr>
            <a:r>
              <a:rPr lang="zh-CN" altLang="zh-CN" sz="1800" dirty="0">
                <a:solidFill>
                  <a:schemeClr val="bg1"/>
                </a:solidFill>
                <a:latin typeface="+mj-lt"/>
              </a:rPr>
              <a:t>一些与情感词关联的名词，干扰了真正评价对象的</a:t>
            </a:r>
            <a:r>
              <a:rPr lang="zh-CN" altLang="zh-CN" sz="1800" dirty="0" smtClean="0">
                <a:solidFill>
                  <a:schemeClr val="bg1"/>
                </a:solidFill>
                <a:latin typeface="+mj-lt"/>
              </a:rPr>
              <a:t>抽取</a:t>
            </a:r>
            <a:r>
              <a:rPr lang="zh-CN" altLang="en-US" sz="1800" dirty="0" smtClean="0">
                <a:solidFill>
                  <a:schemeClr val="bg1"/>
                </a:solidFill>
                <a:latin typeface="+mj-lt"/>
              </a:rPr>
              <a:t>。</a:t>
            </a:r>
            <a:endParaRPr lang="zh-CN" altLang="zh-CN" sz="1800" dirty="0">
              <a:solidFill>
                <a:schemeClr val="bg1"/>
              </a:solidFill>
              <a:latin typeface="+mj-lt"/>
            </a:endParaRPr>
          </a:p>
        </p:txBody>
      </p:sp>
      <p:sp>
        <p:nvSpPr>
          <p:cNvPr id="8" name="文本占位符 7"/>
          <p:cNvSpPr>
            <a:spLocks noGrp="1"/>
          </p:cNvSpPr>
          <p:nvPr>
            <p:ph type="body" sz="quarter" idx="20"/>
          </p:nvPr>
        </p:nvSpPr>
        <p:spPr/>
        <p:txBody>
          <a:bodyPr>
            <a:normAutofit fontScale="92500" lnSpcReduction="10000"/>
          </a:bodyPr>
          <a:lstStyle/>
          <a:p>
            <a:r>
              <a:rPr lang="zh-CN" altLang="en-US" dirty="0" smtClean="0">
                <a:latin typeface="+mj-lt"/>
              </a:rPr>
              <a:t>中文评价对象抽取和倾向性分析的难点</a:t>
            </a:r>
            <a:endParaRPr lang="zh-CN" altLang="en-US" dirty="0">
              <a:latin typeface="+mj-lt"/>
            </a:endParaRPr>
          </a:p>
        </p:txBody>
      </p:sp>
    </p:spTree>
    <p:extLst>
      <p:ext uri="{BB962C8B-B14F-4D97-AF65-F5344CB8AC3E}">
        <p14:creationId xmlns:p14="http://schemas.microsoft.com/office/powerpoint/2010/main" val="305828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50</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chemeClr val="bg1"/>
                </a:solidFill>
              </a:rPr>
              <a:t>通过依存关系关联的评价对象和观点词有时并非具有情感上的关联性。</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评价对象搜索时，缺乏语义理解导致关联上出现的误差。</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相对复杂的句子进行评价对象抽取时，干扰因素太多。</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很多名词性成分，虽然不作为评价独享，但是偏向贬义或褒义，一旦与一些动词结合就会表示一定的情感倾向。</a:t>
            </a:r>
            <a:endParaRPr lang="en-US" altLang="zh-CN" dirty="0">
              <a:solidFill>
                <a:schemeClr val="bg1"/>
              </a:solidFill>
            </a:endParaRPr>
          </a:p>
          <a:p>
            <a:pPr marL="457200" indent="-457200">
              <a:buSzPct val="100000"/>
              <a:buFont typeface="+mj-ea"/>
              <a:buAutoNum type="circleNumDbPlain"/>
            </a:pPr>
            <a:r>
              <a:rPr lang="zh-CN" altLang="en-US" dirty="0">
                <a:solidFill>
                  <a:schemeClr val="bg1"/>
                </a:solidFill>
              </a:rPr>
              <a:t>情感词典还不够完善，</a:t>
            </a:r>
            <a:r>
              <a:rPr lang="zh-CN" altLang="zh-CN" dirty="0">
                <a:solidFill>
                  <a:schemeClr val="bg1"/>
                </a:solidFill>
              </a:rPr>
              <a:t>非明显情感词也可表达观点，包括一些惯用语、作者特定表达方式、外语混搭、音译词等。</a:t>
            </a:r>
            <a:endParaRPr lang="en-US" altLang="zh-CN" dirty="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a:p>
            <a:endParaRPr lang="en-US" altLang="zh-CN" dirty="0" smtClean="0">
              <a:solidFill>
                <a:schemeClr val="bg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094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51</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r>
              <a:rPr lang="zh-CN" altLang="zh-CN" dirty="0">
                <a:solidFill>
                  <a:schemeClr val="bg1">
                    <a:lumMod val="60000"/>
                    <a:lumOff val="40000"/>
                  </a:schemeClr>
                </a:solidFill>
              </a:rPr>
              <a:t>“总体感觉还是可以的！</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这款产品</a:t>
            </a:r>
            <a:r>
              <a:rPr lang="en-US" altLang="zh-CN" dirty="0">
                <a:solidFill>
                  <a:schemeClr val="bg1">
                    <a:lumMod val="60000"/>
                    <a:lumOff val="40000"/>
                  </a:schemeClr>
                </a:solidFill>
              </a:rPr>
              <a:t>waste</a:t>
            </a:r>
            <a:r>
              <a:rPr lang="zh-CN" altLang="zh-CN" dirty="0">
                <a:solidFill>
                  <a:schemeClr val="bg1">
                    <a:lumMod val="60000"/>
                    <a:lumOff val="40000"/>
                  </a:schemeClr>
                </a:solidFill>
              </a:rPr>
              <a:t>我的时间。</a:t>
            </a:r>
            <a:r>
              <a:rPr lang="zh-CN" altLang="zh-CN" dirty="0" smtClean="0">
                <a:solidFill>
                  <a:schemeClr val="bg1">
                    <a:lumMod val="60000"/>
                    <a:lumOff val="40000"/>
                  </a:schemeClr>
                </a:solidFill>
              </a:rPr>
              <a:t>”</a:t>
            </a:r>
            <a:endParaRPr lang="en-US" altLang="zh-CN" dirty="0" smtClean="0">
              <a:solidFill>
                <a:schemeClr val="bg1">
                  <a:lumMod val="60000"/>
                  <a:lumOff val="40000"/>
                </a:schemeClr>
              </a:solidFill>
            </a:endParaRPr>
          </a:p>
          <a:p>
            <a:r>
              <a:rPr lang="zh-CN" altLang="zh-CN" dirty="0" smtClean="0">
                <a:solidFill>
                  <a:schemeClr val="bg1">
                    <a:lumMod val="60000"/>
                    <a:lumOff val="40000"/>
                  </a:schemeClr>
                </a:solidFill>
              </a:rPr>
              <a:t>“</a:t>
            </a:r>
            <a:r>
              <a:rPr lang="zh-CN" altLang="zh-CN" dirty="0">
                <a:solidFill>
                  <a:schemeClr val="bg1">
                    <a:lumMod val="60000"/>
                    <a:lumOff val="40000"/>
                  </a:schemeClr>
                </a:solidFill>
              </a:rPr>
              <a:t>对此，我</a:t>
            </a:r>
            <a:r>
              <a:rPr lang="zh-CN" altLang="zh-CN" dirty="0" smtClean="0">
                <a:solidFill>
                  <a:schemeClr val="bg1">
                    <a:lumMod val="60000"/>
                    <a:lumOff val="40000"/>
                  </a:schemeClr>
                </a:solidFill>
              </a:rPr>
              <a:t>表示</a:t>
            </a:r>
            <a:r>
              <a:rPr lang="zh-CN" altLang="zh-CN" dirty="0">
                <a:solidFill>
                  <a:schemeClr val="bg1">
                    <a:lumMod val="60000"/>
                    <a:lumOff val="40000"/>
                  </a:schemeClr>
                </a:solidFill>
              </a:rPr>
              <a:t>呵呵！”</a:t>
            </a:r>
            <a:endParaRPr lang="en-US" altLang="zh-CN" dirty="0" smtClean="0">
              <a:solidFill>
                <a:schemeClr val="bg1">
                  <a:lumMod val="60000"/>
                  <a:lumOff val="40000"/>
                </a:schemeClr>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820108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 </a:t>
            </a:r>
            <a:r>
              <a:rPr lang="zh-CN" altLang="en-US" dirty="0" smtClean="0"/>
              <a:t>实</a:t>
            </a:r>
            <a:r>
              <a:rPr lang="zh-CN" altLang="en-US" dirty="0"/>
              <a:t>验与分析</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52</a:t>
            </a:fld>
            <a:endParaRPr lang="zh-CN" altLang="en-US"/>
          </a:p>
        </p:txBody>
      </p:sp>
      <p:sp>
        <p:nvSpPr>
          <p:cNvPr id="5" name="内容占位符 4"/>
          <p:cNvSpPr>
            <a:spLocks noGrp="1"/>
          </p:cNvSpPr>
          <p:nvPr>
            <p:ph sz="quarter" idx="1"/>
          </p:nvPr>
        </p:nvSpPr>
        <p:spPr>
          <a:xfrm>
            <a:off x="419128" y="1857364"/>
            <a:ext cx="7867648" cy="3857652"/>
          </a:xfrm>
        </p:spPr>
        <p:txBody>
          <a:bodyPr>
            <a:normAutofit/>
          </a:bodyPr>
          <a:lstStyle/>
          <a:p>
            <a:pPr marL="457200" indent="-457200">
              <a:buSzPct val="100000"/>
              <a:buFont typeface="+mj-ea"/>
              <a:buAutoNum type="circleNumDbPlain"/>
            </a:pPr>
            <a:r>
              <a:rPr lang="zh-CN" altLang="en-US" dirty="0">
                <a:solidFill>
                  <a:srgbClr val="303B41"/>
                </a:solidFill>
              </a:rPr>
              <a:t>通过依存关系关联的评价对象和观点词有时并非具有情感上的关联性。</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评价对象搜索时，缺乏语义理解导致关联上出现的误差。</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相对复杂的句子进行评价对象抽取时，干扰因素太多。</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很多名词性成分，虽然不作为评价独享，但是偏向贬义或褒义，一旦与一些动词结合就会表示一定的情感倾向。</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情感词典还不够完善，</a:t>
            </a:r>
            <a:r>
              <a:rPr lang="zh-CN" altLang="zh-CN" dirty="0">
                <a:solidFill>
                  <a:srgbClr val="303B41"/>
                </a:solidFill>
              </a:rPr>
              <a:t>非明显情感词也可表达观点，包括一些惯用语、作者特定表达方式、外语混搭、音译词等。</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语言处理部分错误。</a:t>
            </a:r>
            <a:endParaRPr lang="en-US" altLang="zh-CN" dirty="0">
              <a:solidFill>
                <a:srgbClr val="303B41"/>
              </a:solidFill>
            </a:endParaRPr>
          </a:p>
          <a:p>
            <a:pPr marL="457200" indent="-457200">
              <a:buSzPct val="100000"/>
              <a:buFont typeface="+mj-ea"/>
              <a:buAutoNum type="circleNumDbPlain"/>
            </a:pPr>
            <a:r>
              <a:rPr lang="zh-CN" altLang="en-US" dirty="0">
                <a:solidFill>
                  <a:srgbClr val="303B41"/>
                </a:solidFill>
              </a:rPr>
              <a:t>评价对象抽取不完整。</a:t>
            </a:r>
            <a:endParaRPr lang="en-US" altLang="zh-CN" dirty="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a:p>
            <a:endParaRPr lang="en-US" altLang="zh-CN" dirty="0" smtClean="0">
              <a:solidFill>
                <a:srgbClr val="303B41"/>
              </a:solidFill>
            </a:endParaRPr>
          </a:p>
        </p:txBody>
      </p:sp>
      <p:sp>
        <p:nvSpPr>
          <p:cNvPr id="6" name="文本占位符 5"/>
          <p:cNvSpPr>
            <a:spLocks noGrp="1"/>
          </p:cNvSpPr>
          <p:nvPr>
            <p:ph type="body" sz="quarter" idx="20"/>
          </p:nvPr>
        </p:nvSpPr>
        <p:spPr/>
        <p:txBody>
          <a:bodyPr>
            <a:normAutofit fontScale="92500" lnSpcReduction="10000"/>
          </a:bodyPr>
          <a:lstStyle/>
          <a:p>
            <a:r>
              <a:rPr lang="zh-CN" altLang="en-US" dirty="0" smtClean="0"/>
              <a:t>误差分析</a:t>
            </a:r>
            <a:endParaRPr lang="zh-CN" altLang="en-US" dirty="0"/>
          </a:p>
        </p:txBody>
      </p:sp>
    </p:spTree>
    <p:extLst>
      <p:ext uri="{BB962C8B-B14F-4D97-AF65-F5344CB8AC3E}">
        <p14:creationId xmlns:p14="http://schemas.microsoft.com/office/powerpoint/2010/main" val="338248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53</a:t>
            </a:fld>
            <a:endParaRPr lang="zh-CN" altLang="en-US"/>
          </a:p>
        </p:txBody>
      </p:sp>
      <p:sp>
        <p:nvSpPr>
          <p:cNvPr id="5" name="内容占位符 4"/>
          <p:cNvSpPr>
            <a:spLocks noGrp="1"/>
          </p:cNvSpPr>
          <p:nvPr>
            <p:ph sz="quarter" idx="1"/>
          </p:nvPr>
        </p:nvSpPr>
        <p:spPr>
          <a:xfrm>
            <a:off x="419128" y="1590422"/>
            <a:ext cx="7867648" cy="4214842"/>
          </a:xfrm>
        </p:spPr>
        <p:txBody>
          <a:bodyPr>
            <a:normAutofit/>
          </a:bodyPr>
          <a:lstStyle/>
          <a:p>
            <a:r>
              <a:rPr lang="zh-CN" altLang="en-US" dirty="0" smtClean="0">
                <a:solidFill>
                  <a:schemeClr val="bg1"/>
                </a:solidFill>
                <a:latin typeface="+mj-lt"/>
              </a:rPr>
              <a:t>本文</a:t>
            </a:r>
            <a:r>
              <a:rPr lang="zh-CN" altLang="en-US" dirty="0">
                <a:solidFill>
                  <a:schemeClr val="bg1"/>
                </a:solidFill>
                <a:latin typeface="+mj-lt"/>
              </a:rPr>
              <a:t>的</a:t>
            </a:r>
            <a:r>
              <a:rPr lang="zh-CN" altLang="en-US" dirty="0" smtClean="0">
                <a:solidFill>
                  <a:schemeClr val="bg1"/>
                </a:solidFill>
                <a:latin typeface="+mj-lt"/>
              </a:rPr>
              <a:t>主要工作在于：</a:t>
            </a:r>
            <a:endParaRPr lang="en-US" altLang="zh-CN" dirty="0" smtClean="0">
              <a:solidFill>
                <a:schemeClr val="bg1"/>
              </a:solidFill>
              <a:latin typeface="+mj-lt"/>
            </a:endParaRPr>
          </a:p>
          <a:p>
            <a:pPr marL="457200" indent="-457200">
              <a:buSzPct val="100000"/>
              <a:buFont typeface="+mj-ea"/>
              <a:buAutoNum type="circleNumDbPlain"/>
            </a:pPr>
            <a:r>
              <a:rPr lang="zh-CN" altLang="en-US" dirty="0">
                <a:solidFill>
                  <a:srgbClr val="303B41"/>
                </a:solidFill>
                <a:latin typeface="+mj-lt"/>
              </a:rPr>
              <a:t>构建用于情感分析的情感词典，用于</a:t>
            </a:r>
            <a:r>
              <a:rPr lang="zh-CN" altLang="zh-CN" dirty="0">
                <a:solidFill>
                  <a:srgbClr val="303B41"/>
                </a:solidFill>
                <a:latin typeface="+mj-lt"/>
              </a:rPr>
              <a:t>过滤非观点表述成分，提供语义规则和倾向性分析需要的词库支持。</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在依存句法分析的基础上，利用语义角色标注，设计了</a:t>
            </a:r>
            <a:r>
              <a:rPr lang="en-US" altLang="zh-CN" dirty="0">
                <a:solidFill>
                  <a:srgbClr val="303B41"/>
                </a:solidFill>
                <a:latin typeface="+mj-lt"/>
              </a:rPr>
              <a:t>SR</a:t>
            </a:r>
            <a:r>
              <a:rPr lang="zh-CN" altLang="zh-CN" dirty="0">
                <a:solidFill>
                  <a:srgbClr val="303B41"/>
                </a:solidFill>
                <a:latin typeface="+mj-lt"/>
              </a:rPr>
              <a:t>规则、</a:t>
            </a:r>
            <a:r>
              <a:rPr lang="en-US" altLang="zh-CN" dirty="0">
                <a:solidFill>
                  <a:srgbClr val="303B41"/>
                </a:solidFill>
                <a:latin typeface="+mj-lt"/>
              </a:rPr>
              <a:t>ATT</a:t>
            </a:r>
            <a:r>
              <a:rPr lang="zh-CN" altLang="zh-CN" dirty="0">
                <a:solidFill>
                  <a:srgbClr val="303B41"/>
                </a:solidFill>
                <a:latin typeface="+mj-lt"/>
              </a:rPr>
              <a:t>规则、</a:t>
            </a:r>
            <a:r>
              <a:rPr lang="en-US" altLang="zh-CN" dirty="0">
                <a:solidFill>
                  <a:srgbClr val="303B41"/>
                </a:solidFill>
                <a:latin typeface="+mj-lt"/>
              </a:rPr>
              <a:t>SN</a:t>
            </a:r>
            <a:r>
              <a:rPr lang="zh-CN" altLang="zh-CN" dirty="0">
                <a:solidFill>
                  <a:srgbClr val="303B41"/>
                </a:solidFill>
                <a:latin typeface="+mj-lt"/>
              </a:rPr>
              <a:t>规则和</a:t>
            </a:r>
            <a:r>
              <a:rPr lang="en-US" altLang="zh-CN" dirty="0">
                <a:solidFill>
                  <a:srgbClr val="303B41"/>
                </a:solidFill>
                <a:latin typeface="+mj-lt"/>
              </a:rPr>
              <a:t>SO</a:t>
            </a:r>
            <a:r>
              <a:rPr lang="zh-CN" altLang="zh-CN" dirty="0">
                <a:solidFill>
                  <a:srgbClr val="303B41"/>
                </a:solidFill>
                <a:latin typeface="+mj-lt"/>
              </a:rPr>
              <a:t>规则</a:t>
            </a:r>
            <a:r>
              <a:rPr lang="zh-CN" altLang="en-US" dirty="0">
                <a:solidFill>
                  <a:srgbClr val="303B41"/>
                </a:solidFill>
                <a:latin typeface="+mj-lt"/>
              </a:rPr>
              <a:t>等</a:t>
            </a:r>
            <a:r>
              <a:rPr lang="zh-CN" altLang="zh-CN" dirty="0">
                <a:solidFill>
                  <a:srgbClr val="303B41"/>
                </a:solidFill>
                <a:latin typeface="+mj-lt"/>
              </a:rPr>
              <a:t>进行情感要素抽取</a:t>
            </a:r>
            <a:r>
              <a:rPr lang="zh-CN" altLang="en-US" dirty="0">
                <a:solidFill>
                  <a:srgbClr val="303B41"/>
                </a:solidFill>
                <a:latin typeface="+mj-lt"/>
              </a:rPr>
              <a:t>，改善单纯使用依存句法分析抽取评价对象的性能。</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结合词义和词语相似度计算算法，提出一种评价对象搜索算法，用于改善在只抽取出代词或句法关系中缺少评价对象的情况下，搜索上下文中真正的评价对象的精确度。</a:t>
            </a:r>
            <a:endParaRPr lang="zh-CN" altLang="en-US"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t>总结</a:t>
            </a:r>
            <a:endParaRPr lang="zh-CN" altLang="en-US" dirty="0"/>
          </a:p>
        </p:txBody>
      </p:sp>
    </p:spTree>
    <p:extLst>
      <p:ext uri="{BB962C8B-B14F-4D97-AF65-F5344CB8AC3E}">
        <p14:creationId xmlns:p14="http://schemas.microsoft.com/office/powerpoint/2010/main" val="42119983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en-US" dirty="0" smtClean="0"/>
              <a:t>总结与未来工作</a:t>
            </a:r>
            <a:endParaRPr lang="zh-CN" altLang="en-US" dirty="0"/>
          </a:p>
        </p:txBody>
      </p:sp>
      <p:sp>
        <p:nvSpPr>
          <p:cNvPr id="3" name="页脚占位符 2"/>
          <p:cNvSpPr>
            <a:spLocks noGrp="1"/>
          </p:cNvSpPr>
          <p:nvPr>
            <p:ph type="ftr" sz="quarter" idx="11"/>
          </p:nvPr>
        </p:nvSpPr>
        <p:spPr/>
        <p:txBody>
          <a:bodyPr/>
          <a:lstStyle/>
          <a:p>
            <a:r>
              <a:rPr lang="zh-CN" altLang="en-US" smtClean="0">
                <a:latin typeface="+mj-lt"/>
              </a:rPr>
              <a:t>东南大学计算机科学与工程学院</a:t>
            </a:r>
            <a:endParaRPr lang="en-US" altLang="zh-CN" dirty="0" smtClean="0">
              <a:latin typeface="+mj-lt"/>
            </a:endParaRPr>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latin typeface="+mj-lt"/>
              </a:rPr>
              <a:pPr/>
              <a:t>54</a:t>
            </a:fld>
            <a:endParaRPr lang="zh-CN" altLang="en-US">
              <a:latin typeface="+mj-lt"/>
            </a:endParaRPr>
          </a:p>
        </p:txBody>
      </p:sp>
      <p:sp>
        <p:nvSpPr>
          <p:cNvPr id="5" name="内容占位符 4"/>
          <p:cNvSpPr>
            <a:spLocks noGrp="1"/>
          </p:cNvSpPr>
          <p:nvPr>
            <p:ph sz="quarter" idx="1"/>
          </p:nvPr>
        </p:nvSpPr>
        <p:spPr/>
        <p:txBody>
          <a:bodyPr>
            <a:normAutofit/>
          </a:bodyPr>
          <a:lstStyle/>
          <a:p>
            <a:pPr marL="457200" indent="-457200">
              <a:buSzPct val="100000"/>
              <a:buFont typeface="+mj-ea"/>
              <a:buAutoNum type="circleNumDbPlain"/>
            </a:pPr>
            <a:r>
              <a:rPr lang="zh-CN" altLang="zh-CN" dirty="0">
                <a:solidFill>
                  <a:srgbClr val="303B41"/>
                </a:solidFill>
                <a:latin typeface="+mj-lt"/>
              </a:rPr>
              <a:t>完善基于语义知识的规则，提高评价对象抽取的完整性和准确性。</a:t>
            </a:r>
            <a:endParaRPr lang="en-US" altLang="zh-CN" dirty="0">
              <a:solidFill>
                <a:srgbClr val="303B41"/>
              </a:solidFill>
              <a:latin typeface="+mj-lt"/>
            </a:endParaRPr>
          </a:p>
          <a:p>
            <a:pPr marL="457200" indent="-457200">
              <a:buSzPct val="100000"/>
              <a:buFont typeface="+mj-ea"/>
              <a:buAutoNum type="circleNumDbPlain"/>
            </a:pPr>
            <a:r>
              <a:rPr lang="zh-CN" altLang="zh-CN" dirty="0">
                <a:solidFill>
                  <a:srgbClr val="303B41"/>
                </a:solidFill>
                <a:latin typeface="+mj-lt"/>
              </a:rPr>
              <a:t>考虑创建主题相关的特征词库，用于评价对象搜索。</a:t>
            </a:r>
            <a:endParaRPr lang="en-US" altLang="zh-CN" dirty="0">
              <a:solidFill>
                <a:srgbClr val="303B41"/>
              </a:solidFill>
              <a:latin typeface="+mj-lt"/>
            </a:endParaRPr>
          </a:p>
          <a:p>
            <a:pPr marL="457200" indent="-457200">
              <a:buSzPct val="100000"/>
              <a:buFont typeface="+mj-ea"/>
              <a:buAutoNum type="circleNumDbPlain"/>
            </a:pPr>
            <a:r>
              <a:rPr lang="zh-CN" altLang="zh-CN" dirty="0" smtClean="0">
                <a:solidFill>
                  <a:srgbClr val="303B41"/>
                </a:solidFill>
                <a:latin typeface="+mj-lt"/>
              </a:rPr>
              <a:t>评价对象搜索算法依旧有很大的完善空间，是否能结合现有的依存关系方法，寻找其他以语义关系为驱动的搜索方法，这是以后研究的一个重点。</a:t>
            </a:r>
            <a:endParaRPr lang="en-US" altLang="zh-CN" dirty="0" smtClean="0">
              <a:solidFill>
                <a:srgbClr val="303B41"/>
              </a:solidFill>
              <a:latin typeface="+mj-lt"/>
            </a:endParaRPr>
          </a:p>
          <a:p>
            <a:pPr marL="457200" indent="-457200">
              <a:buSzPct val="100000"/>
              <a:buFont typeface="+mj-ea"/>
              <a:buAutoNum type="circleNumDbPlain"/>
            </a:pPr>
            <a:r>
              <a:rPr lang="zh-CN" altLang="zh-CN" dirty="0" smtClean="0">
                <a:solidFill>
                  <a:srgbClr val="303B41"/>
                </a:solidFill>
              </a:rPr>
              <a:t>对于</a:t>
            </a:r>
            <a:r>
              <a:rPr lang="zh-CN" altLang="zh-CN" dirty="0">
                <a:solidFill>
                  <a:srgbClr val="303B41"/>
                </a:solidFill>
              </a:rPr>
              <a:t>复杂的句子，本文只过滤了引述性成分，如何进一步过滤掉情感无关成分，缩短情感关联距离也是值得去深究的</a:t>
            </a:r>
            <a:r>
              <a:rPr lang="zh-CN" altLang="zh-CN" dirty="0" smtClean="0">
                <a:solidFill>
                  <a:srgbClr val="303B41"/>
                </a:solidFill>
              </a:rPr>
              <a:t>。</a:t>
            </a:r>
            <a:endParaRPr lang="en-US" altLang="zh-CN" dirty="0" smtClean="0">
              <a:solidFill>
                <a:srgbClr val="303B41"/>
              </a:solidFill>
            </a:endParaRPr>
          </a:p>
          <a:p>
            <a:pPr marL="457200" indent="-457200">
              <a:buSzPct val="100000"/>
              <a:buFont typeface="+mj-ea"/>
              <a:buAutoNum type="circleNumDbPlain"/>
            </a:pPr>
            <a:r>
              <a:rPr lang="zh-CN" altLang="zh-CN" dirty="0" smtClean="0">
                <a:solidFill>
                  <a:srgbClr val="303B41"/>
                </a:solidFill>
              </a:rPr>
              <a:t>创建</a:t>
            </a:r>
            <a:r>
              <a:rPr lang="zh-CN" altLang="zh-CN" dirty="0">
                <a:solidFill>
                  <a:srgbClr val="303B41"/>
                </a:solidFill>
              </a:rPr>
              <a:t>更加完善的情感资源库。</a:t>
            </a:r>
            <a:endParaRPr lang="zh-CN" altLang="zh-CN" dirty="0">
              <a:solidFill>
                <a:srgbClr val="303B41"/>
              </a:solidFill>
              <a:latin typeface="+mj-lt"/>
            </a:endParaRPr>
          </a:p>
        </p:txBody>
      </p:sp>
      <p:sp>
        <p:nvSpPr>
          <p:cNvPr id="6" name="文本占位符 5"/>
          <p:cNvSpPr>
            <a:spLocks noGrp="1"/>
          </p:cNvSpPr>
          <p:nvPr>
            <p:ph type="body" sz="quarter" idx="20"/>
          </p:nvPr>
        </p:nvSpPr>
        <p:spPr>
          <a:xfrm>
            <a:off x="285750" y="1142984"/>
            <a:ext cx="8143902" cy="357187"/>
          </a:xfrm>
        </p:spPr>
        <p:txBody>
          <a:bodyPr>
            <a:normAutofit fontScale="92500" lnSpcReduction="10000"/>
          </a:bodyPr>
          <a:lstStyle/>
          <a:p>
            <a:r>
              <a:rPr lang="zh-CN" altLang="en-US" dirty="0" smtClean="0">
                <a:latin typeface="+mj-lt"/>
              </a:rPr>
              <a:t>未来工作</a:t>
            </a:r>
            <a:endParaRPr lang="zh-CN" altLang="en-US" dirty="0">
              <a:latin typeface="+mj-lt"/>
            </a:endParaRPr>
          </a:p>
        </p:txBody>
      </p:sp>
    </p:spTree>
    <p:extLst>
      <p:ext uri="{BB962C8B-B14F-4D97-AF65-F5344CB8AC3E}">
        <p14:creationId xmlns:p14="http://schemas.microsoft.com/office/powerpoint/2010/main" val="28903423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55</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[1] Bing </a:t>
            </a:r>
            <a:r>
              <a:rPr lang="en-US" altLang="zh-CN" sz="800" dirty="0">
                <a:solidFill>
                  <a:srgbClr val="303B41"/>
                </a:solidFill>
                <a:latin typeface="+mj-lt"/>
              </a:rPr>
              <a:t>Liu. Sentiment Analysis and Opinion Mining, Morgan &amp; Claypool Publishers, 2012.</a:t>
            </a:r>
            <a:endParaRPr lang="zh-CN" altLang="zh-CN" sz="800" dirty="0">
              <a:solidFill>
                <a:srgbClr val="303B41"/>
              </a:solidFill>
              <a:latin typeface="+mj-lt"/>
            </a:endParaRPr>
          </a:p>
          <a:p>
            <a:pPr lvl="0"/>
            <a:r>
              <a:rPr lang="en-US" altLang="zh-CN" sz="800" dirty="0" smtClean="0">
                <a:solidFill>
                  <a:srgbClr val="303B41"/>
                </a:solidFill>
                <a:latin typeface="+mj-lt"/>
              </a:rPr>
              <a:t>[2]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[3] Hu</a:t>
            </a:r>
            <a:r>
              <a:rPr lang="en-US" altLang="zh-CN" sz="800" dirty="0">
                <a:solidFill>
                  <a:srgbClr val="303B41"/>
                </a:solidFill>
                <a:latin typeface="+mj-lt"/>
              </a:rPr>
              <a:t>, Nan, Paul A </a:t>
            </a:r>
            <a:r>
              <a:rPr lang="en-US" altLang="zh-CN" sz="800" dirty="0" err="1">
                <a:solidFill>
                  <a:srgbClr val="303B41"/>
                </a:solidFill>
                <a:latin typeface="+mj-lt"/>
              </a:rPr>
              <a:t>Pavlou</a:t>
            </a:r>
            <a:r>
              <a:rPr lang="en-US" altLang="zh-CN" sz="800" dirty="0">
                <a:solidFill>
                  <a:srgbClr val="303B41"/>
                </a:solidFill>
                <a:latin typeface="+mj-lt"/>
              </a:rPr>
              <a:t>, and Jennifer Zhang. Can online reviews reveal a product's true quality: empirical findings and analytical modeling of Online word-of-mouth communication. In: Proceedings of Electronic Commerce (EC-2006). 2006.</a:t>
            </a:r>
            <a:endParaRPr lang="zh-CN" altLang="zh-CN" sz="800" dirty="0">
              <a:solidFill>
                <a:srgbClr val="303B41"/>
              </a:solidFill>
              <a:latin typeface="+mj-lt"/>
            </a:endParaRPr>
          </a:p>
          <a:p>
            <a:pPr lvl="0"/>
            <a:r>
              <a:rPr lang="en-US" altLang="zh-CN" sz="800" dirty="0" smtClean="0">
                <a:solidFill>
                  <a:srgbClr val="303B41"/>
                </a:solidFill>
                <a:latin typeface="+mj-lt"/>
              </a:rPr>
              <a:t>[4] Ellen </a:t>
            </a:r>
            <a:r>
              <a:rPr lang="en-US" altLang="zh-CN" sz="800" dirty="0">
                <a:solidFill>
                  <a:srgbClr val="303B41"/>
                </a:solidFill>
                <a:latin typeface="+mj-lt"/>
              </a:rPr>
              <a:t>M, Voorhees. Overview of TREC 2010[C]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[5] </a:t>
            </a:r>
            <a:r>
              <a:rPr lang="en-US" altLang="zh-CN" sz="800" dirty="0" err="1" smtClean="0">
                <a:solidFill>
                  <a:srgbClr val="303B41"/>
                </a:solidFill>
                <a:latin typeface="+mj-lt"/>
              </a:rPr>
              <a:t>Iadh</a:t>
            </a:r>
            <a:r>
              <a:rPr lang="en-US" altLang="zh-CN" sz="800" dirty="0" smtClean="0">
                <a:solidFill>
                  <a:srgbClr val="303B41"/>
                </a:solidFill>
                <a:latin typeface="+mj-lt"/>
              </a:rPr>
              <a:t> </a:t>
            </a:r>
            <a:r>
              <a:rPr lang="en-US" altLang="zh-CN" sz="800" dirty="0" err="1">
                <a:solidFill>
                  <a:srgbClr val="303B41"/>
                </a:solidFill>
                <a:latin typeface="+mj-lt"/>
              </a:rPr>
              <a:t>Ounis</a:t>
            </a:r>
            <a:r>
              <a:rPr lang="en-US" altLang="zh-CN" sz="800" dirty="0">
                <a:solidFill>
                  <a:srgbClr val="303B41"/>
                </a:solidFill>
                <a:latin typeface="+mj-lt"/>
              </a:rPr>
              <a:t>, Craig Macdonald, Ian </a:t>
            </a:r>
            <a:r>
              <a:rPr lang="en-US" altLang="zh-CN" sz="800" dirty="0" err="1">
                <a:solidFill>
                  <a:srgbClr val="303B41"/>
                </a:solidFill>
                <a:latin typeface="+mj-lt"/>
              </a:rPr>
              <a:t>Soboroff</a:t>
            </a:r>
            <a:r>
              <a:rPr lang="en-US" altLang="zh-CN" sz="800" dirty="0">
                <a:solidFill>
                  <a:srgbClr val="303B41"/>
                </a:solidFill>
                <a:latin typeface="+mj-lt"/>
              </a:rPr>
              <a:t>. Overview of the TREC 2010 Blog Track[C] In: Proceedings of the Nineteenth Text Retrieval Conference Proceedings (TREC 2010), NIST, 2010.</a:t>
            </a:r>
            <a:endParaRPr lang="zh-CN" altLang="zh-CN" sz="800" dirty="0">
              <a:solidFill>
                <a:srgbClr val="303B41"/>
              </a:solidFill>
              <a:latin typeface="+mj-lt"/>
            </a:endParaRPr>
          </a:p>
          <a:p>
            <a:pPr lvl="0"/>
            <a:r>
              <a:rPr lang="en-US" altLang="zh-CN" sz="800" dirty="0" smtClean="0">
                <a:solidFill>
                  <a:srgbClr val="303B41"/>
                </a:solidFill>
                <a:latin typeface="+mj-lt"/>
              </a:rPr>
              <a:t>[6] Ku </a:t>
            </a:r>
            <a:r>
              <a:rPr lang="en-US" altLang="zh-CN" sz="800" dirty="0">
                <a:solidFill>
                  <a:srgbClr val="303B41"/>
                </a:solidFill>
                <a:latin typeface="+mj-lt"/>
              </a:rPr>
              <a:t>L W, Lo Y S, Chen H </a:t>
            </a:r>
            <a:r>
              <a:rPr lang="en-US" altLang="zh-CN" sz="800" dirty="0" err="1">
                <a:solidFill>
                  <a:srgbClr val="303B41"/>
                </a:solidFill>
                <a:latin typeface="+mj-lt"/>
              </a:rPr>
              <a:t>H</a:t>
            </a:r>
            <a:r>
              <a:rPr lang="en-US" altLang="zh-CN" sz="800" dirty="0">
                <a:solidFill>
                  <a:srgbClr val="303B41"/>
                </a:solidFill>
                <a:latin typeface="+mj-lt"/>
              </a:rPr>
              <a:t>. Using Polarity Scores of Words for Sentence-level opinion extraction[C] In: Proceedings of the NTCIR-6 Workshop Meeting, 2007.</a:t>
            </a:r>
            <a:endParaRPr lang="zh-CN" altLang="zh-CN" sz="800" dirty="0">
              <a:solidFill>
                <a:srgbClr val="303B41"/>
              </a:solidFill>
              <a:latin typeface="+mj-lt"/>
            </a:endParaRPr>
          </a:p>
          <a:p>
            <a:pPr lvl="0"/>
            <a:r>
              <a:rPr lang="en-US" altLang="zh-CN" sz="800" dirty="0" smtClean="0">
                <a:solidFill>
                  <a:srgbClr val="303B41"/>
                </a:solidFill>
                <a:latin typeface="+mj-lt"/>
              </a:rPr>
              <a:t>[7] Hideo </a:t>
            </a:r>
            <a:r>
              <a:rPr lang="en-US" altLang="zh-CN" sz="800" dirty="0">
                <a:solidFill>
                  <a:srgbClr val="303B41"/>
                </a:solidFill>
                <a:latin typeface="+mj-lt"/>
              </a:rPr>
              <a:t>Joho, Tetsuya Sakai. Overview of NTCIR-10[C] In: Proceedings of the 10</a:t>
            </a:r>
            <a:r>
              <a:rPr lang="en-US" altLang="zh-CN" sz="800" baseline="30000" dirty="0">
                <a:solidFill>
                  <a:srgbClr val="303B41"/>
                </a:solidFill>
                <a:latin typeface="+mj-lt"/>
              </a:rPr>
              <a:t>th</a:t>
            </a:r>
            <a:r>
              <a:rPr lang="en-US" altLang="zh-CN" sz="800" dirty="0">
                <a:solidFill>
                  <a:srgbClr val="303B41"/>
                </a:solidFill>
                <a:latin typeface="+mj-lt"/>
              </a:rPr>
              <a:t> NTCIR Conference, 2013.</a:t>
            </a:r>
            <a:endParaRPr lang="zh-CN" altLang="zh-CN" sz="800" dirty="0">
              <a:solidFill>
                <a:srgbClr val="303B41"/>
              </a:solidFill>
              <a:latin typeface="+mj-lt"/>
            </a:endParaRPr>
          </a:p>
          <a:p>
            <a:pPr lvl="0"/>
            <a:r>
              <a:rPr lang="en-US" altLang="zh-CN" sz="800" dirty="0" smtClean="0">
                <a:solidFill>
                  <a:srgbClr val="303B41"/>
                </a:solidFill>
                <a:latin typeface="+mj-lt"/>
              </a:rPr>
              <a:t>[8] </a:t>
            </a:r>
            <a:r>
              <a:rPr lang="zh-CN" altLang="zh-CN" sz="800" dirty="0" smtClean="0">
                <a:solidFill>
                  <a:srgbClr val="303B41"/>
                </a:solidFill>
                <a:latin typeface="+mj-lt"/>
              </a:rPr>
              <a:t>赵</a:t>
            </a:r>
            <a:r>
              <a:rPr lang="zh-CN" altLang="zh-CN" sz="800" dirty="0">
                <a:solidFill>
                  <a:srgbClr val="303B41"/>
                </a:solidFill>
                <a:latin typeface="+mj-lt"/>
              </a:rPr>
              <a:t>军</a:t>
            </a:r>
            <a:r>
              <a:rPr lang="en-US" altLang="zh-CN" sz="800" dirty="0">
                <a:solidFill>
                  <a:srgbClr val="303B41"/>
                </a:solidFill>
                <a:latin typeface="+mj-lt"/>
              </a:rPr>
              <a:t>, </a:t>
            </a:r>
            <a:r>
              <a:rPr lang="zh-CN" altLang="zh-CN" sz="800" dirty="0">
                <a:solidFill>
                  <a:srgbClr val="303B41"/>
                </a:solidFill>
                <a:latin typeface="+mj-lt"/>
              </a:rPr>
              <a:t>许洪波</a:t>
            </a:r>
            <a:r>
              <a:rPr lang="en-US" altLang="zh-CN" sz="800" dirty="0">
                <a:solidFill>
                  <a:srgbClr val="303B41"/>
                </a:solidFill>
                <a:latin typeface="+mj-lt"/>
              </a:rPr>
              <a:t>, </a:t>
            </a:r>
            <a:r>
              <a:rPr lang="zh-CN" altLang="zh-CN" sz="800" dirty="0">
                <a:solidFill>
                  <a:srgbClr val="303B41"/>
                </a:solidFill>
                <a:latin typeface="+mj-lt"/>
              </a:rPr>
              <a:t>黄萱菁等．中文倾向性分析评测技术报告</a:t>
            </a:r>
            <a:r>
              <a:rPr lang="en-US" altLang="zh-CN" sz="800" dirty="0">
                <a:solidFill>
                  <a:srgbClr val="303B41"/>
                </a:solidFill>
                <a:latin typeface="+mj-lt"/>
              </a:rPr>
              <a:t>[R]</a:t>
            </a:r>
            <a:r>
              <a:rPr lang="zh-CN" altLang="zh-CN" sz="800" dirty="0">
                <a:solidFill>
                  <a:srgbClr val="303B41"/>
                </a:solidFill>
                <a:latin typeface="+mj-lt"/>
              </a:rPr>
              <a:t>．北京</a:t>
            </a:r>
            <a:r>
              <a:rPr lang="en-US" altLang="zh-CN" sz="800" dirty="0">
                <a:solidFill>
                  <a:srgbClr val="303B41"/>
                </a:solidFill>
                <a:latin typeface="+mj-lt"/>
              </a:rPr>
              <a:t>:</a:t>
            </a:r>
            <a:r>
              <a:rPr lang="zh-CN" altLang="zh-CN" sz="800" dirty="0">
                <a:solidFill>
                  <a:srgbClr val="303B41"/>
                </a:solidFill>
                <a:latin typeface="+mj-lt"/>
              </a:rPr>
              <a:t>中文信息学会</a:t>
            </a:r>
            <a:r>
              <a:rPr lang="en-US" altLang="zh-CN" sz="800" dirty="0">
                <a:solidFill>
                  <a:srgbClr val="303B41"/>
                </a:solidFill>
                <a:latin typeface="+mj-lt"/>
              </a:rPr>
              <a:t>, 2008</a:t>
            </a:r>
            <a:r>
              <a:rPr lang="zh-CN" altLang="zh-CN" sz="800" dirty="0">
                <a:solidFill>
                  <a:srgbClr val="303B41"/>
                </a:solidFill>
                <a:latin typeface="+mj-lt"/>
              </a:rPr>
              <a:t>．</a:t>
            </a:r>
          </a:p>
          <a:p>
            <a:pPr lvl="0"/>
            <a:r>
              <a:rPr lang="en-US" altLang="zh-CN" sz="800" dirty="0" smtClean="0">
                <a:solidFill>
                  <a:srgbClr val="303B41"/>
                </a:solidFill>
                <a:latin typeface="+mj-lt"/>
              </a:rPr>
              <a:t>[9] Liu</a:t>
            </a:r>
            <a:r>
              <a:rPr lang="en-US" altLang="zh-CN" sz="800" dirty="0">
                <a:solidFill>
                  <a:srgbClr val="303B41"/>
                </a:solidFill>
                <a:latin typeface="+mj-lt"/>
              </a:rPr>
              <a:t>, Bing, </a:t>
            </a:r>
            <a:r>
              <a:rPr lang="en-US" altLang="zh-CN" sz="800" dirty="0" err="1">
                <a:solidFill>
                  <a:srgbClr val="303B41"/>
                </a:solidFill>
                <a:latin typeface="+mj-lt"/>
              </a:rPr>
              <a:t>Mingqing</a:t>
            </a:r>
            <a:r>
              <a:rPr lang="en-US" altLang="zh-CN" sz="800" dirty="0">
                <a:solidFill>
                  <a:srgbClr val="303B41"/>
                </a:solidFill>
                <a:latin typeface="+mj-lt"/>
              </a:rPr>
              <a:t> Hu, and </a:t>
            </a:r>
            <a:r>
              <a:rPr lang="en-US" altLang="zh-CN" sz="800" dirty="0" err="1">
                <a:solidFill>
                  <a:srgbClr val="303B41"/>
                </a:solidFill>
                <a:latin typeface="+mj-lt"/>
              </a:rPr>
              <a:t>Junsheng</a:t>
            </a:r>
            <a:r>
              <a:rPr lang="en-US" altLang="zh-CN" sz="800" dirty="0">
                <a:solidFill>
                  <a:srgbClr val="303B41"/>
                </a:solidFill>
                <a:latin typeface="+mj-lt"/>
              </a:rPr>
              <a:t> Cheng. Opinion observer: Analyzing and comparing opinions on the web. In: Proceedings of International Conference on World Wide Web (WWW-2005). 2005.</a:t>
            </a:r>
            <a:endParaRPr lang="zh-CN" altLang="zh-CN" sz="800" dirty="0">
              <a:solidFill>
                <a:srgbClr val="303B41"/>
              </a:solidFill>
              <a:latin typeface="+mj-lt"/>
            </a:endParaRPr>
          </a:p>
          <a:p>
            <a:pPr lvl="0"/>
            <a:r>
              <a:rPr lang="en-US" altLang="zh-CN" sz="800" dirty="0" smtClean="0">
                <a:solidFill>
                  <a:srgbClr val="303B41"/>
                </a:solidFill>
                <a:latin typeface="+mj-lt"/>
              </a:rPr>
              <a:t>[10] Hu</a:t>
            </a:r>
            <a:r>
              <a:rPr lang="en-US" altLang="zh-CN" sz="800" dirty="0">
                <a:solidFill>
                  <a:srgbClr val="303B41"/>
                </a:solidFill>
                <a:latin typeface="+mj-lt"/>
              </a:rPr>
              <a:t>, </a:t>
            </a:r>
            <a:r>
              <a:rPr lang="en-US" altLang="zh-CN" sz="800" dirty="0" err="1">
                <a:solidFill>
                  <a:srgbClr val="303B41"/>
                </a:solidFill>
                <a:latin typeface="+mj-lt"/>
              </a:rPr>
              <a:t>Minqing</a:t>
            </a:r>
            <a:r>
              <a:rPr lang="en-US" altLang="zh-CN" sz="800" dirty="0">
                <a:solidFill>
                  <a:srgbClr val="303B41"/>
                </a:solidFill>
                <a:latin typeface="+mj-lt"/>
              </a:rPr>
              <a:t> and Bing Liu. Mining and summarizing customer reviews. In: Proceedings of ACM SIGKDD International Conference on Knowledge Discovery and Data Mining (KDD-2004). 2004.</a:t>
            </a:r>
            <a:endParaRPr lang="zh-CN" altLang="zh-CN" sz="800" dirty="0">
              <a:solidFill>
                <a:srgbClr val="303B41"/>
              </a:solidFill>
              <a:latin typeface="+mj-lt"/>
            </a:endParaRPr>
          </a:p>
          <a:p>
            <a:pPr lvl="0"/>
            <a:r>
              <a:rPr lang="en-US" altLang="zh-CN" sz="800" dirty="0" smtClean="0">
                <a:solidFill>
                  <a:srgbClr val="303B41"/>
                </a:solidFill>
                <a:latin typeface="+mj-lt"/>
              </a:rPr>
              <a:t>[11] </a:t>
            </a:r>
            <a:r>
              <a:rPr lang="en-US" altLang="zh-CN" sz="800" dirty="0" err="1" smtClean="0">
                <a:solidFill>
                  <a:srgbClr val="303B41"/>
                </a:solidFill>
                <a:latin typeface="+mj-lt"/>
              </a:rPr>
              <a:t>Popescu</a:t>
            </a:r>
            <a:r>
              <a:rPr lang="en-US" altLang="zh-CN" sz="800" dirty="0">
                <a:solidFill>
                  <a:srgbClr val="303B41"/>
                </a:solidFill>
                <a:latin typeface="+mj-lt"/>
              </a:rPr>
              <a:t>, Ana-Maria and Oren </a:t>
            </a:r>
            <a:r>
              <a:rPr lang="en-US" altLang="zh-CN" sz="800" dirty="0" err="1">
                <a:solidFill>
                  <a:srgbClr val="303B41"/>
                </a:solidFill>
                <a:latin typeface="+mj-lt"/>
              </a:rPr>
              <a:t>Etzioni</a:t>
            </a:r>
            <a:r>
              <a:rPr lang="en-US" altLang="zh-CN" sz="800" dirty="0">
                <a:solidFill>
                  <a:srgbClr val="303B41"/>
                </a:solidFill>
                <a:latin typeface="+mj-lt"/>
              </a:rPr>
              <a:t>. Extracting product features and opinions from reviews. In: Proceedings of Conference on Empirical Methods in Natural Language Processing (EMNLP-2005). 2005.</a:t>
            </a:r>
            <a:endParaRPr lang="zh-CN" altLang="zh-CN" sz="800" dirty="0">
              <a:solidFill>
                <a:srgbClr val="303B41"/>
              </a:solidFill>
              <a:latin typeface="+mj-lt"/>
            </a:endParaRPr>
          </a:p>
          <a:p>
            <a:pPr lvl="0"/>
            <a:r>
              <a:rPr lang="en-US" altLang="zh-CN" sz="800" dirty="0" smtClean="0">
                <a:solidFill>
                  <a:srgbClr val="303B41"/>
                </a:solidFill>
                <a:latin typeface="+mj-lt"/>
              </a:rPr>
              <a:t>[12] Blair-</a:t>
            </a:r>
            <a:r>
              <a:rPr lang="en-US" altLang="zh-CN" sz="800" dirty="0" err="1" smtClean="0">
                <a:solidFill>
                  <a:srgbClr val="303B41"/>
                </a:solidFill>
                <a:latin typeface="+mj-lt"/>
              </a:rPr>
              <a:t>Goldensohn</a:t>
            </a:r>
            <a:r>
              <a:rPr lang="en-US" altLang="zh-CN" sz="800" dirty="0">
                <a:solidFill>
                  <a:srgbClr val="303B41"/>
                </a:solidFill>
                <a:latin typeface="+mj-lt"/>
              </a:rPr>
              <a:t>, Sasha, Kerry </a:t>
            </a:r>
            <a:r>
              <a:rPr lang="en-US" altLang="zh-CN" sz="800" dirty="0" err="1">
                <a:solidFill>
                  <a:srgbClr val="303B41"/>
                </a:solidFill>
                <a:latin typeface="+mj-lt"/>
              </a:rPr>
              <a:t>Hannan</a:t>
            </a:r>
            <a:r>
              <a:rPr lang="en-US" altLang="zh-CN" sz="800" dirty="0">
                <a:solidFill>
                  <a:srgbClr val="303B41"/>
                </a:solidFill>
                <a:latin typeface="+mj-lt"/>
              </a:rPr>
              <a:t>, Ryan McDonald, Tyler </a:t>
            </a:r>
            <a:r>
              <a:rPr lang="en-US" altLang="zh-CN" sz="800" dirty="0" err="1">
                <a:solidFill>
                  <a:srgbClr val="303B41"/>
                </a:solidFill>
                <a:latin typeface="+mj-lt"/>
              </a:rPr>
              <a:t>Neylon</a:t>
            </a:r>
            <a:r>
              <a:rPr lang="en-US" altLang="zh-CN" sz="800" dirty="0">
                <a:solidFill>
                  <a:srgbClr val="303B41"/>
                </a:solidFill>
                <a:latin typeface="+mj-lt"/>
              </a:rPr>
              <a:t>, George A. Reis, and Jeff Reynar. Building a sentiment summarizer for local service reviews. In: Proceedings of WWW-2008 workshop on NLP in the Information Explosion Era. 2008.</a:t>
            </a:r>
            <a:endParaRPr lang="zh-CN" altLang="zh-CN" sz="800" dirty="0">
              <a:solidFill>
                <a:srgbClr val="303B41"/>
              </a:solidFill>
              <a:latin typeface="+mj-lt"/>
            </a:endParaRPr>
          </a:p>
          <a:p>
            <a:pPr lvl="0"/>
            <a:r>
              <a:rPr lang="en-US" altLang="zh-CN" sz="800" dirty="0" smtClean="0">
                <a:solidFill>
                  <a:srgbClr val="303B41"/>
                </a:solidFill>
                <a:latin typeface="+mj-lt"/>
              </a:rPr>
              <a:t>[13] Long</a:t>
            </a:r>
            <a:r>
              <a:rPr lang="en-US" altLang="zh-CN" sz="800" dirty="0">
                <a:solidFill>
                  <a:srgbClr val="303B41"/>
                </a:solidFill>
                <a:latin typeface="+mj-lt"/>
              </a:rPr>
              <a:t>, Chong, </a:t>
            </a:r>
            <a:r>
              <a:rPr lang="en-US" altLang="zh-CN" sz="800" dirty="0" err="1">
                <a:solidFill>
                  <a:srgbClr val="303B41"/>
                </a:solidFill>
                <a:latin typeface="+mj-lt"/>
              </a:rPr>
              <a:t>Jie</a:t>
            </a:r>
            <a:r>
              <a:rPr lang="en-US" altLang="zh-CN" sz="800" dirty="0">
                <a:solidFill>
                  <a:srgbClr val="303B41"/>
                </a:solidFill>
                <a:latin typeface="+mj-lt"/>
              </a:rPr>
              <a:t> Zhang, and </a:t>
            </a:r>
            <a:r>
              <a:rPr lang="en-US" altLang="zh-CN" sz="800" dirty="0" err="1">
                <a:solidFill>
                  <a:srgbClr val="303B41"/>
                </a:solidFill>
                <a:latin typeface="+mj-lt"/>
              </a:rPr>
              <a:t>Xiaoyan</a:t>
            </a:r>
            <a:r>
              <a:rPr lang="en-US" altLang="zh-CN" sz="800" dirty="0">
                <a:solidFill>
                  <a:srgbClr val="303B41"/>
                </a:solidFill>
                <a:latin typeface="+mj-lt"/>
              </a:rPr>
              <a:t> Zhu. A review selection approach for accurate feature rating estimation. In: Proceedings of </a:t>
            </a:r>
            <a:r>
              <a:rPr lang="en-US" altLang="zh-CN" sz="800" dirty="0" err="1">
                <a:solidFill>
                  <a:srgbClr val="303B41"/>
                </a:solidFill>
                <a:latin typeface="+mj-lt"/>
              </a:rPr>
              <a:t>Coling</a:t>
            </a:r>
            <a:r>
              <a:rPr lang="en-US" altLang="zh-CN" sz="800" dirty="0">
                <a:solidFill>
                  <a:srgbClr val="303B41"/>
                </a:solidFill>
                <a:latin typeface="+mj-lt"/>
              </a:rPr>
              <a:t> 2010: Poster Volume. 2010.</a:t>
            </a:r>
            <a:endParaRPr lang="zh-CN" altLang="zh-CN" sz="800" dirty="0">
              <a:solidFill>
                <a:srgbClr val="303B41"/>
              </a:solidFill>
              <a:latin typeface="+mj-lt"/>
            </a:endParaRPr>
          </a:p>
          <a:p>
            <a:pPr lvl="0"/>
            <a:r>
              <a:rPr lang="en-US" altLang="zh-CN" sz="800" dirty="0" smtClean="0">
                <a:solidFill>
                  <a:srgbClr val="303B41"/>
                </a:solidFill>
                <a:latin typeface="+mj-lt"/>
              </a:rPr>
              <a:t>[14] </a:t>
            </a:r>
            <a:r>
              <a:rPr lang="en-US" altLang="zh-CN" sz="800" dirty="0" err="1" smtClean="0">
                <a:solidFill>
                  <a:srgbClr val="303B41"/>
                </a:solidFill>
                <a:latin typeface="+mj-lt"/>
              </a:rPr>
              <a:t>Cilibrasi</a:t>
            </a:r>
            <a:r>
              <a:rPr lang="en-US" altLang="zh-CN" sz="800" dirty="0">
                <a:solidFill>
                  <a:srgbClr val="303B41"/>
                </a:solidFill>
                <a:latin typeface="+mj-lt"/>
              </a:rPr>
              <a:t>, Rudi L. and Paul M. B. </a:t>
            </a:r>
            <a:r>
              <a:rPr lang="en-US" altLang="zh-CN" sz="800" dirty="0" err="1">
                <a:solidFill>
                  <a:srgbClr val="303B41"/>
                </a:solidFill>
                <a:latin typeface="+mj-lt"/>
              </a:rPr>
              <a:t>Vitanyi</a:t>
            </a:r>
            <a:r>
              <a:rPr lang="en-US" altLang="zh-CN" sz="800" dirty="0">
                <a:solidFill>
                  <a:srgbClr val="303B41"/>
                </a:solidFill>
                <a:latin typeface="+mj-lt"/>
              </a:rPr>
              <a:t>. The google similarity distance. IEEE Transactions on Knowledge and Data Engineering, 2007. 19(3): p. 370-383.</a:t>
            </a:r>
            <a:endParaRPr lang="zh-CN" altLang="zh-CN" sz="800" dirty="0">
              <a:solidFill>
                <a:srgbClr val="303B41"/>
              </a:solidFill>
              <a:latin typeface="+mj-lt"/>
            </a:endParaRPr>
          </a:p>
          <a:p>
            <a:pPr lvl="0"/>
            <a:r>
              <a:rPr lang="en-US" altLang="zh-CN" sz="800" dirty="0" smtClean="0">
                <a:solidFill>
                  <a:srgbClr val="303B41"/>
                </a:solidFill>
                <a:latin typeface="+mj-lt"/>
              </a:rPr>
              <a:t>[15] Zhuang</a:t>
            </a:r>
            <a:r>
              <a:rPr lang="en-US" altLang="zh-CN" sz="800" dirty="0">
                <a:solidFill>
                  <a:srgbClr val="303B41"/>
                </a:solidFill>
                <a:latin typeface="+mj-lt"/>
              </a:rPr>
              <a:t>, Li, Feng Jing, and </a:t>
            </a:r>
            <a:r>
              <a:rPr lang="en-US" altLang="zh-CN" sz="800" dirty="0" err="1">
                <a:solidFill>
                  <a:srgbClr val="303B41"/>
                </a:solidFill>
                <a:latin typeface="+mj-lt"/>
              </a:rPr>
              <a:t>Xiaoyan</a:t>
            </a:r>
            <a:r>
              <a:rPr lang="en-US" altLang="zh-CN" sz="800" dirty="0">
                <a:solidFill>
                  <a:srgbClr val="303B41"/>
                </a:solidFill>
                <a:latin typeface="+mj-lt"/>
              </a:rPr>
              <a:t> Zhu. Movie review mining and summarization. In: Proceedings of ACM International Conference on Information and Knowledge Management (CIKM-2006). 2006.</a:t>
            </a:r>
            <a:endParaRPr lang="zh-CN" altLang="zh-CN" sz="800" dirty="0">
              <a:solidFill>
                <a:srgbClr val="303B41"/>
              </a:solidFill>
              <a:latin typeface="+mj-lt"/>
            </a:endParaRPr>
          </a:p>
          <a:p>
            <a:pPr lvl="0"/>
            <a:r>
              <a:rPr lang="en-US" altLang="zh-CN" sz="800" dirty="0" smtClean="0">
                <a:solidFill>
                  <a:srgbClr val="303B41"/>
                </a:solidFill>
                <a:latin typeface="+mj-lt"/>
              </a:rPr>
              <a:t>[16] </a:t>
            </a:r>
            <a:r>
              <a:rPr lang="en-US" altLang="zh-CN" sz="800" dirty="0" err="1" smtClean="0">
                <a:solidFill>
                  <a:srgbClr val="303B41"/>
                </a:solidFill>
                <a:latin typeface="+mj-lt"/>
              </a:rPr>
              <a:t>Somasundaran</a:t>
            </a:r>
            <a:r>
              <a:rPr lang="en-US" altLang="zh-CN" sz="800" dirty="0">
                <a:solidFill>
                  <a:srgbClr val="303B41"/>
                </a:solidFill>
                <a:latin typeface="+mj-lt"/>
              </a:rPr>
              <a:t>, S., J. </a:t>
            </a:r>
            <a:r>
              <a:rPr lang="en-US" altLang="zh-CN" sz="800" dirty="0" err="1">
                <a:solidFill>
                  <a:srgbClr val="303B41"/>
                </a:solidFill>
                <a:latin typeface="+mj-lt"/>
              </a:rPr>
              <a:t>Ruppenhofer</a:t>
            </a:r>
            <a:r>
              <a:rPr lang="en-US" altLang="zh-CN" sz="800" dirty="0">
                <a:solidFill>
                  <a:srgbClr val="303B41"/>
                </a:solidFill>
                <a:latin typeface="+mj-lt"/>
              </a:rPr>
              <a:t>, and J. </a:t>
            </a:r>
            <a:r>
              <a:rPr lang="en-US" altLang="zh-CN" sz="800" dirty="0" err="1">
                <a:solidFill>
                  <a:srgbClr val="303B41"/>
                </a:solidFill>
                <a:latin typeface="+mj-lt"/>
              </a:rPr>
              <a:t>Wiebe</a:t>
            </a:r>
            <a:r>
              <a:rPr lang="en-US" altLang="zh-CN" sz="800" dirty="0">
                <a:solidFill>
                  <a:srgbClr val="303B41"/>
                </a:solidFill>
                <a:latin typeface="+mj-lt"/>
              </a:rPr>
              <a:t>. Discourse level opinion relations: An annotation study. In: Proceedings of the 9th </a:t>
            </a:r>
            <a:r>
              <a:rPr lang="en-US" altLang="zh-CN" sz="800" dirty="0" err="1">
                <a:solidFill>
                  <a:srgbClr val="303B41"/>
                </a:solidFill>
                <a:latin typeface="+mj-lt"/>
              </a:rPr>
              <a:t>SIGdial</a:t>
            </a:r>
            <a:r>
              <a:rPr lang="en-US" altLang="zh-CN" sz="800" dirty="0">
                <a:solidFill>
                  <a:srgbClr val="303B41"/>
                </a:solidFill>
                <a:latin typeface="+mj-lt"/>
              </a:rPr>
              <a:t> Workshop on Discourse and Dialogue. 2008.</a:t>
            </a:r>
            <a:endParaRPr lang="zh-CN" altLang="zh-CN" sz="800" dirty="0">
              <a:solidFill>
                <a:srgbClr val="303B41"/>
              </a:solidFill>
              <a:latin typeface="+mj-lt"/>
            </a:endParaRPr>
          </a:p>
          <a:p>
            <a:pPr lvl="0"/>
            <a:r>
              <a:rPr lang="en-US" altLang="zh-CN" sz="800" dirty="0" smtClean="0">
                <a:solidFill>
                  <a:srgbClr val="303B41"/>
                </a:solidFill>
                <a:latin typeface="+mj-lt"/>
              </a:rPr>
              <a:t>[17] Kobayashi</a:t>
            </a:r>
            <a:r>
              <a:rPr lang="en-US" altLang="zh-CN" sz="800" dirty="0">
                <a:solidFill>
                  <a:srgbClr val="303B41"/>
                </a:solidFill>
                <a:latin typeface="+mj-lt"/>
              </a:rPr>
              <a:t>, </a:t>
            </a:r>
            <a:r>
              <a:rPr lang="en-US" altLang="zh-CN" sz="800" dirty="0" err="1">
                <a:solidFill>
                  <a:srgbClr val="303B41"/>
                </a:solidFill>
                <a:latin typeface="+mj-lt"/>
              </a:rPr>
              <a:t>Nozomi</a:t>
            </a:r>
            <a:r>
              <a:rPr lang="en-US" altLang="zh-CN" sz="800" dirty="0">
                <a:solidFill>
                  <a:srgbClr val="303B41"/>
                </a:solidFill>
                <a:latin typeface="+mj-lt"/>
              </a:rPr>
              <a:t>, </a:t>
            </a:r>
            <a:r>
              <a:rPr lang="en-US" altLang="zh-CN" sz="800" dirty="0" err="1">
                <a:solidFill>
                  <a:srgbClr val="303B41"/>
                </a:solidFill>
                <a:latin typeface="+mj-lt"/>
              </a:rPr>
              <a:t>Kentaro</a:t>
            </a:r>
            <a:r>
              <a:rPr lang="en-US" altLang="zh-CN" sz="800" dirty="0">
                <a:solidFill>
                  <a:srgbClr val="303B41"/>
                </a:solidFill>
                <a:latin typeface="+mj-lt"/>
              </a:rPr>
              <a:t> Inui, and Yuji Matsumoto. Extracting aspect evaluation and aspect-of relations in opinion mining. In: Proceedings of the 2007 Joint Conference on Empirical Methods in Natural Language Processing and Computational Natural Language Learning. 2007.</a:t>
            </a:r>
            <a:endParaRPr lang="zh-CN" altLang="zh-CN" sz="800" dirty="0">
              <a:solidFill>
                <a:srgbClr val="303B41"/>
              </a:solidFill>
              <a:latin typeface="+mj-lt"/>
            </a:endParaRPr>
          </a:p>
          <a:p>
            <a:pPr lvl="0"/>
            <a:r>
              <a:rPr lang="en-US" altLang="zh-CN" sz="800" dirty="0" smtClean="0">
                <a:solidFill>
                  <a:srgbClr val="303B41"/>
                </a:solidFill>
                <a:latin typeface="+mj-lt"/>
              </a:rPr>
              <a:t>[18] </a:t>
            </a:r>
            <a:r>
              <a:rPr lang="en-US" altLang="zh-CN" sz="800" dirty="0" err="1" smtClean="0">
                <a:solidFill>
                  <a:srgbClr val="303B41"/>
                </a:solidFill>
                <a:latin typeface="+mj-lt"/>
              </a:rPr>
              <a:t>Qiu</a:t>
            </a:r>
            <a:r>
              <a:rPr lang="en-US" altLang="zh-CN" sz="800" dirty="0">
                <a:solidFill>
                  <a:srgbClr val="303B41"/>
                </a:solidFill>
                <a:latin typeface="+mj-lt"/>
              </a:rPr>
              <a:t>, </a:t>
            </a:r>
            <a:r>
              <a:rPr lang="en-US" altLang="zh-CN" sz="800" dirty="0" err="1">
                <a:solidFill>
                  <a:srgbClr val="303B41"/>
                </a:solidFill>
                <a:latin typeface="+mj-lt"/>
              </a:rPr>
              <a:t>Guang</a:t>
            </a:r>
            <a:r>
              <a:rPr lang="en-US" altLang="zh-CN" sz="800" dirty="0">
                <a:solidFill>
                  <a:srgbClr val="303B41"/>
                </a:solidFill>
                <a:latin typeface="+mj-lt"/>
              </a:rPr>
              <a:t>, Bing Liu, </a:t>
            </a:r>
            <a:r>
              <a:rPr lang="en-US" altLang="zh-CN" sz="800" dirty="0" err="1">
                <a:solidFill>
                  <a:srgbClr val="303B41"/>
                </a:solidFill>
                <a:latin typeface="+mj-lt"/>
              </a:rPr>
              <a:t>Jiajun</a:t>
            </a:r>
            <a:r>
              <a:rPr lang="en-US" altLang="zh-CN" sz="800" dirty="0">
                <a:solidFill>
                  <a:srgbClr val="303B41"/>
                </a:solidFill>
                <a:latin typeface="+mj-lt"/>
              </a:rPr>
              <a:t> Bu, and Chun Chen. Opinion Word Expansion and Target Extraction through Double Propagation. Computational Linguistics, 2011</a:t>
            </a:r>
            <a:r>
              <a:rPr lang="en-US" altLang="zh-CN" sz="800" dirty="0" smtClean="0">
                <a:solidFill>
                  <a:srgbClr val="303B41"/>
                </a:solidFill>
                <a:latin typeface="+mj-lt"/>
              </a:rPr>
              <a:t>.</a:t>
            </a:r>
            <a:endParaRPr lang="zh-CN" altLang="zh-CN" sz="800" dirty="0">
              <a:solidFill>
                <a:srgbClr val="303B41"/>
              </a:solidFill>
              <a:latin typeface="+mj-lt"/>
            </a:endParaRPr>
          </a:p>
        </p:txBody>
      </p:sp>
    </p:spTree>
    <p:extLst>
      <p:ext uri="{BB962C8B-B14F-4D97-AF65-F5344CB8AC3E}">
        <p14:creationId xmlns:p14="http://schemas.microsoft.com/office/powerpoint/2010/main" val="9693484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56</a:t>
            </a:fld>
            <a:endParaRPr lang="zh-CN" altLang="en-US"/>
          </a:p>
        </p:txBody>
      </p:sp>
      <p:sp>
        <p:nvSpPr>
          <p:cNvPr id="5" name="内容占位符 4"/>
          <p:cNvSpPr>
            <a:spLocks noGrp="1"/>
          </p:cNvSpPr>
          <p:nvPr>
            <p:ph sz="quarter" idx="1"/>
          </p:nvPr>
        </p:nvSpPr>
        <p:spPr>
          <a:xfrm>
            <a:off x="395536" y="1142984"/>
            <a:ext cx="7867648" cy="4929222"/>
          </a:xfrm>
        </p:spPr>
        <p:txBody>
          <a:bodyPr>
            <a:noAutofit/>
          </a:bodyPr>
          <a:lstStyle/>
          <a:p>
            <a:pPr lvl="0"/>
            <a:r>
              <a:rPr lang="en-US" altLang="zh-CN" sz="800" dirty="0">
                <a:solidFill>
                  <a:srgbClr val="303B41"/>
                </a:solidFill>
              </a:rPr>
              <a:t>[19] Wu, </a:t>
            </a:r>
            <a:r>
              <a:rPr lang="en-US" altLang="zh-CN" sz="800" dirty="0" err="1">
                <a:solidFill>
                  <a:srgbClr val="303B41"/>
                </a:solidFill>
              </a:rPr>
              <a:t>Yuanbin</a:t>
            </a:r>
            <a:r>
              <a:rPr lang="en-US" altLang="zh-CN" sz="800" dirty="0">
                <a:solidFill>
                  <a:srgbClr val="303B41"/>
                </a:solidFill>
              </a:rPr>
              <a:t>, Qi Zhang, </a:t>
            </a:r>
            <a:r>
              <a:rPr lang="en-US" altLang="zh-CN" sz="800" dirty="0" err="1">
                <a:solidFill>
                  <a:srgbClr val="303B41"/>
                </a:solidFill>
              </a:rPr>
              <a:t>Xuanjing</a:t>
            </a:r>
            <a:r>
              <a:rPr lang="en-US" altLang="zh-CN" sz="800" dirty="0">
                <a:solidFill>
                  <a:srgbClr val="303B41"/>
                </a:solidFill>
              </a:rPr>
              <a:t> Huang, and </a:t>
            </a:r>
            <a:r>
              <a:rPr lang="en-US" altLang="zh-CN" sz="800" dirty="0" err="1">
                <a:solidFill>
                  <a:srgbClr val="303B41"/>
                </a:solidFill>
              </a:rPr>
              <a:t>Lide</a:t>
            </a:r>
            <a:r>
              <a:rPr lang="en-US" altLang="zh-CN" sz="800" dirty="0">
                <a:solidFill>
                  <a:srgbClr val="303B41"/>
                </a:solidFill>
              </a:rPr>
              <a:t> Wu. Phrase dependency parsing for opinion mining. In: Proceedings of Conference on Empirical Methods in Natural Language Processing (EMNLP-2009).2009.</a:t>
            </a:r>
            <a:endParaRPr lang="zh-CN" altLang="zh-CN" sz="800" dirty="0">
              <a:solidFill>
                <a:srgbClr val="303B41"/>
              </a:solidFill>
            </a:endParaRPr>
          </a:p>
          <a:p>
            <a:r>
              <a:rPr lang="en-US" altLang="zh-CN" sz="800" dirty="0" smtClean="0">
                <a:solidFill>
                  <a:srgbClr val="303B41"/>
                </a:solidFill>
                <a:latin typeface="+mj-lt"/>
              </a:rPr>
              <a:t>[20] </a:t>
            </a:r>
            <a:r>
              <a:rPr lang="zh-CN" altLang="zh-CN" sz="800" dirty="0" smtClean="0">
                <a:solidFill>
                  <a:srgbClr val="303B41"/>
                </a:solidFill>
                <a:latin typeface="+mj-lt"/>
              </a:rPr>
              <a:t>周红照</a:t>
            </a:r>
            <a:r>
              <a:rPr lang="zh-CN" altLang="zh-CN" sz="800" dirty="0">
                <a:solidFill>
                  <a:srgbClr val="303B41"/>
                </a:solidFill>
                <a:latin typeface="+mj-lt"/>
              </a:rPr>
              <a:t>，侯明午，颜彭莉等</a:t>
            </a:r>
            <a:r>
              <a:rPr lang="en-US" altLang="zh-CN" sz="800" dirty="0">
                <a:solidFill>
                  <a:srgbClr val="303B41"/>
                </a:solidFill>
                <a:latin typeface="+mj-lt"/>
              </a:rPr>
              <a:t>. </a:t>
            </a:r>
            <a:r>
              <a:rPr lang="zh-CN" altLang="zh-CN" sz="800" dirty="0">
                <a:solidFill>
                  <a:srgbClr val="303B41"/>
                </a:solidFill>
                <a:latin typeface="+mj-lt"/>
              </a:rPr>
              <a:t>语义特征在评价对象抽取与极性判定中的作用</a:t>
            </a:r>
            <a:r>
              <a:rPr lang="en-US" altLang="zh-CN" sz="800" dirty="0">
                <a:solidFill>
                  <a:srgbClr val="303B41"/>
                </a:solidFill>
                <a:latin typeface="+mj-lt"/>
              </a:rPr>
              <a:t>. </a:t>
            </a:r>
            <a:r>
              <a:rPr lang="zh-CN" altLang="zh-CN" sz="800" dirty="0">
                <a:solidFill>
                  <a:srgbClr val="303B41"/>
                </a:solidFill>
                <a:latin typeface="+mj-lt"/>
              </a:rPr>
              <a:t>北京大学学报</a:t>
            </a:r>
            <a:r>
              <a:rPr lang="en-US" altLang="zh-CN" sz="800" dirty="0">
                <a:solidFill>
                  <a:srgbClr val="303B41"/>
                </a:solidFill>
                <a:latin typeface="+mj-lt"/>
              </a:rPr>
              <a:t>, </a:t>
            </a:r>
            <a:r>
              <a:rPr lang="zh-CN" altLang="zh-CN" sz="800" dirty="0">
                <a:solidFill>
                  <a:srgbClr val="303B41"/>
                </a:solidFill>
                <a:latin typeface="+mj-lt"/>
              </a:rPr>
              <a:t>第</a:t>
            </a:r>
            <a:r>
              <a:rPr lang="en-US" altLang="zh-CN" sz="800" dirty="0">
                <a:solidFill>
                  <a:srgbClr val="303B41"/>
                </a:solidFill>
                <a:latin typeface="+mj-lt"/>
              </a:rPr>
              <a:t>50</a:t>
            </a:r>
            <a:r>
              <a:rPr lang="zh-CN" altLang="zh-CN" sz="800" dirty="0">
                <a:solidFill>
                  <a:srgbClr val="303B41"/>
                </a:solidFill>
                <a:latin typeface="+mj-lt"/>
              </a:rPr>
              <a:t>卷，第</a:t>
            </a:r>
            <a:r>
              <a:rPr lang="en-US" altLang="zh-CN" sz="800" dirty="0">
                <a:solidFill>
                  <a:srgbClr val="303B41"/>
                </a:solidFill>
                <a:latin typeface="+mj-lt"/>
              </a:rPr>
              <a:t>1</a:t>
            </a:r>
            <a:r>
              <a:rPr lang="zh-CN" altLang="zh-CN" sz="800" dirty="0">
                <a:solidFill>
                  <a:srgbClr val="303B41"/>
                </a:solidFill>
                <a:latin typeface="+mj-lt"/>
              </a:rPr>
              <a:t>期，</a:t>
            </a:r>
            <a:r>
              <a:rPr lang="en-US" altLang="zh-CN" sz="800" dirty="0">
                <a:solidFill>
                  <a:srgbClr val="303B41"/>
                </a:solidFill>
                <a:latin typeface="+mj-lt"/>
              </a:rPr>
              <a:t>2014</a:t>
            </a:r>
            <a:r>
              <a:rPr lang="en-US" altLang="zh-CN" sz="800" dirty="0" smtClean="0">
                <a:solidFill>
                  <a:srgbClr val="303B41"/>
                </a:solidFill>
                <a:latin typeface="+mj-lt"/>
              </a:rPr>
              <a:t>.</a:t>
            </a:r>
            <a:endParaRPr lang="en-US" altLang="zh-CN" sz="800" dirty="0" smtClean="0">
              <a:solidFill>
                <a:schemeClr val="bg1"/>
              </a:solidFill>
              <a:latin typeface="+mj-lt"/>
            </a:endParaRPr>
          </a:p>
          <a:p>
            <a:pPr lvl="0"/>
            <a:r>
              <a:rPr lang="en-US" altLang="zh-CN" sz="800" dirty="0" smtClean="0">
                <a:solidFill>
                  <a:srgbClr val="303B41"/>
                </a:solidFill>
                <a:latin typeface="+mj-lt"/>
              </a:rPr>
              <a:t>[21] </a:t>
            </a:r>
            <a:r>
              <a:rPr lang="en-US" altLang="zh-CN" sz="800" dirty="0" err="1" smtClean="0">
                <a:solidFill>
                  <a:schemeClr val="bg1"/>
                </a:solidFill>
                <a:latin typeface="+mj-lt"/>
              </a:rPr>
              <a:t>Rabiner</a:t>
            </a:r>
            <a:r>
              <a:rPr lang="en-US" altLang="zh-CN" sz="800" dirty="0">
                <a:solidFill>
                  <a:schemeClr val="bg1"/>
                </a:solidFill>
                <a:latin typeface="+mj-lt"/>
              </a:rPr>
              <a:t>, Lawrence R. A tutorial on hidden Markov models and selected applications in speech recognition. Proceedings of the IEEE, 1989.</a:t>
            </a:r>
            <a:endParaRPr lang="zh-CN" altLang="zh-CN" sz="800" dirty="0">
              <a:solidFill>
                <a:schemeClr val="bg1"/>
              </a:solidFill>
              <a:latin typeface="+mj-lt"/>
            </a:endParaRPr>
          </a:p>
          <a:p>
            <a:pPr lvl="0"/>
            <a:r>
              <a:rPr lang="en-US" altLang="zh-CN" sz="800" dirty="0" smtClean="0">
                <a:solidFill>
                  <a:srgbClr val="303B41"/>
                </a:solidFill>
                <a:latin typeface="+mj-lt"/>
              </a:rPr>
              <a:t>[22] </a:t>
            </a:r>
            <a:r>
              <a:rPr lang="en-US" altLang="zh-CN" sz="800" dirty="0" smtClean="0">
                <a:solidFill>
                  <a:schemeClr val="bg1"/>
                </a:solidFill>
                <a:latin typeface="+mj-lt"/>
              </a:rPr>
              <a:t>Lafferty</a:t>
            </a:r>
            <a:r>
              <a:rPr lang="en-US" altLang="zh-CN" sz="800" dirty="0">
                <a:solidFill>
                  <a:schemeClr val="bg1"/>
                </a:solidFill>
                <a:latin typeface="+mj-lt"/>
              </a:rPr>
              <a:t>, John, Andrew McCallum, and Fernando Pereira. Conditional random fields: Probabilistic models for segmenting and labeling sequence data. In: Proceedings of International Conference on Machine Learning (ICML-2001). 2001.</a:t>
            </a:r>
            <a:endParaRPr lang="zh-CN" altLang="zh-CN" sz="800" dirty="0">
              <a:solidFill>
                <a:schemeClr val="bg1"/>
              </a:solidFill>
              <a:latin typeface="+mj-lt"/>
            </a:endParaRPr>
          </a:p>
          <a:p>
            <a:pPr lvl="0"/>
            <a:r>
              <a:rPr lang="en-US" altLang="zh-CN" sz="800" dirty="0" smtClean="0">
                <a:solidFill>
                  <a:srgbClr val="303B41"/>
                </a:solidFill>
                <a:latin typeface="+mj-lt"/>
              </a:rPr>
              <a:t>[23] </a:t>
            </a:r>
            <a:r>
              <a:rPr lang="en-US" altLang="zh-CN" sz="800" dirty="0" err="1" smtClean="0">
                <a:solidFill>
                  <a:schemeClr val="bg1"/>
                </a:solidFill>
                <a:latin typeface="+mj-lt"/>
              </a:rPr>
              <a:t>Jin</a:t>
            </a:r>
            <a:r>
              <a:rPr lang="en-US" altLang="zh-CN" sz="800" dirty="0">
                <a:solidFill>
                  <a:schemeClr val="bg1"/>
                </a:solidFill>
                <a:latin typeface="+mj-lt"/>
              </a:rPr>
              <a:t>, Wei and Hung Hay Ho. A novel lexicalized HMM-based learning framework for web opinion mining. In: Proceedings of International Conference on Machine Learning (ICML-2009). 2009.</a:t>
            </a:r>
            <a:endParaRPr lang="zh-CN" altLang="zh-CN" sz="800" dirty="0">
              <a:solidFill>
                <a:schemeClr val="bg1"/>
              </a:solidFill>
              <a:latin typeface="+mj-lt"/>
            </a:endParaRPr>
          </a:p>
          <a:p>
            <a:pPr lvl="0"/>
            <a:r>
              <a:rPr lang="en-US" altLang="zh-CN" sz="800" dirty="0" smtClean="0">
                <a:solidFill>
                  <a:srgbClr val="303B41"/>
                </a:solidFill>
                <a:latin typeface="+mj-lt"/>
              </a:rPr>
              <a:t>[24] </a:t>
            </a:r>
            <a:r>
              <a:rPr lang="en-US" altLang="zh-CN" sz="800" dirty="0" err="1" smtClean="0">
                <a:solidFill>
                  <a:schemeClr val="bg1"/>
                </a:solidFill>
                <a:latin typeface="+mj-lt"/>
              </a:rPr>
              <a:t>Jakob</a:t>
            </a:r>
            <a:r>
              <a:rPr lang="en-US" altLang="zh-CN" sz="800" dirty="0">
                <a:solidFill>
                  <a:schemeClr val="bg1"/>
                </a:solidFill>
                <a:latin typeface="+mj-lt"/>
              </a:rPr>
              <a:t>, </a:t>
            </a:r>
            <a:r>
              <a:rPr lang="en-US" altLang="zh-CN" sz="800" dirty="0" err="1">
                <a:solidFill>
                  <a:schemeClr val="bg1"/>
                </a:solidFill>
                <a:latin typeface="+mj-lt"/>
              </a:rPr>
              <a:t>Niklas</a:t>
            </a:r>
            <a:r>
              <a:rPr lang="en-US" altLang="zh-CN" sz="800" dirty="0">
                <a:solidFill>
                  <a:schemeClr val="bg1"/>
                </a:solidFill>
                <a:latin typeface="+mj-lt"/>
              </a:rPr>
              <a:t> and </a:t>
            </a:r>
            <a:r>
              <a:rPr lang="en-US" altLang="zh-CN" sz="800" dirty="0" err="1">
                <a:solidFill>
                  <a:schemeClr val="bg1"/>
                </a:solidFill>
                <a:latin typeface="+mj-lt"/>
              </a:rPr>
              <a:t>Iryna</a:t>
            </a:r>
            <a:r>
              <a:rPr lang="en-US" altLang="zh-CN" sz="800" dirty="0">
                <a:solidFill>
                  <a:schemeClr val="bg1"/>
                </a:solidFill>
                <a:latin typeface="+mj-lt"/>
              </a:rPr>
              <a:t> </a:t>
            </a:r>
            <a:r>
              <a:rPr lang="en-US" altLang="zh-CN" sz="800" dirty="0" err="1">
                <a:solidFill>
                  <a:schemeClr val="bg1"/>
                </a:solidFill>
                <a:latin typeface="+mj-lt"/>
              </a:rPr>
              <a:t>Gurevych</a:t>
            </a:r>
            <a:r>
              <a:rPr lang="en-US" altLang="zh-CN" sz="800" dirty="0">
                <a:solidFill>
                  <a:schemeClr val="bg1"/>
                </a:solidFill>
                <a:latin typeface="+mj-lt"/>
              </a:rPr>
              <a:t>. Extracting Opinion Targets in a </a:t>
            </a:r>
            <a:r>
              <a:rPr lang="en-US" altLang="zh-CN" sz="800" dirty="0" err="1">
                <a:solidFill>
                  <a:schemeClr val="bg1"/>
                </a:solidFill>
                <a:latin typeface="+mj-lt"/>
              </a:rPr>
              <a:t>Singleand</a:t>
            </a:r>
            <a:r>
              <a:rPr lang="en-US" altLang="zh-CN" sz="800" dirty="0">
                <a:solidFill>
                  <a:schemeClr val="bg1"/>
                </a:solidFill>
                <a:latin typeface="+mj-lt"/>
              </a:rPr>
              <a:t> Cross-Domain Setting with Conditional Random Fields. In: Proceedings of Conference on Empirical Methods in Natural Language Processing (EMNLP-2010). 2010.</a:t>
            </a:r>
            <a:endParaRPr lang="zh-CN" altLang="zh-CN" sz="800" dirty="0">
              <a:solidFill>
                <a:schemeClr val="bg1"/>
              </a:solidFill>
              <a:latin typeface="+mj-lt"/>
            </a:endParaRPr>
          </a:p>
          <a:p>
            <a:pPr lvl="0"/>
            <a:r>
              <a:rPr lang="en-US" altLang="zh-CN" sz="800" dirty="0" smtClean="0">
                <a:solidFill>
                  <a:srgbClr val="303B41"/>
                </a:solidFill>
                <a:latin typeface="+mj-lt"/>
              </a:rPr>
              <a:t>[25]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Binyang</a:t>
            </a:r>
            <a:r>
              <a:rPr lang="en-US" altLang="zh-CN" sz="800" dirty="0">
                <a:solidFill>
                  <a:schemeClr val="bg1"/>
                </a:solidFill>
                <a:latin typeface="+mj-lt"/>
              </a:rPr>
              <a:t>, </a:t>
            </a:r>
            <a:r>
              <a:rPr lang="en-US" altLang="zh-CN" sz="800" dirty="0" err="1">
                <a:solidFill>
                  <a:schemeClr val="bg1"/>
                </a:solidFill>
                <a:latin typeface="+mj-lt"/>
              </a:rPr>
              <a:t>Lanjun</a:t>
            </a:r>
            <a:r>
              <a:rPr lang="en-US" altLang="zh-CN" sz="800" dirty="0">
                <a:solidFill>
                  <a:schemeClr val="bg1"/>
                </a:solidFill>
                <a:latin typeface="+mj-lt"/>
              </a:rPr>
              <a:t> Zhou, Shi Feng, and </a:t>
            </a:r>
            <a:r>
              <a:rPr lang="en-US" altLang="zh-CN" sz="800" dirty="0" err="1">
                <a:solidFill>
                  <a:schemeClr val="bg1"/>
                </a:solidFill>
                <a:latin typeface="+mj-lt"/>
              </a:rPr>
              <a:t>Kam</a:t>
            </a:r>
            <a:r>
              <a:rPr lang="en-US" altLang="zh-CN" sz="800" dirty="0">
                <a:solidFill>
                  <a:schemeClr val="bg1"/>
                </a:solidFill>
                <a:latin typeface="+mj-lt"/>
              </a:rPr>
              <a:t>-Fai Wong. A Unified Graph Model for Sentence-Based Opinion Retrieval. In: Proceedings of Annual Meeting of the Association for Computational Linguistics (ACL-2010). 2010.</a:t>
            </a:r>
            <a:endParaRPr lang="zh-CN" altLang="zh-CN" sz="800" dirty="0">
              <a:solidFill>
                <a:schemeClr val="bg1"/>
              </a:solidFill>
              <a:latin typeface="+mj-lt"/>
            </a:endParaRPr>
          </a:p>
          <a:p>
            <a:pPr lvl="0"/>
            <a:r>
              <a:rPr lang="en-US" altLang="zh-CN" sz="800" dirty="0" smtClean="0">
                <a:solidFill>
                  <a:srgbClr val="303B41"/>
                </a:solidFill>
                <a:latin typeface="+mj-lt"/>
              </a:rPr>
              <a:t>[26] </a:t>
            </a:r>
            <a:r>
              <a:rPr lang="en-US" altLang="zh-CN" sz="800" dirty="0" smtClean="0">
                <a:solidFill>
                  <a:schemeClr val="bg1"/>
                </a:solidFill>
                <a:latin typeface="+mj-lt"/>
              </a:rPr>
              <a:t>Kobayashi</a:t>
            </a:r>
            <a:r>
              <a:rPr lang="en-US" altLang="zh-CN" sz="800" dirty="0">
                <a:solidFill>
                  <a:schemeClr val="bg1"/>
                </a:solidFill>
                <a:latin typeface="+mj-lt"/>
              </a:rPr>
              <a:t>, </a:t>
            </a:r>
            <a:r>
              <a:rPr lang="en-US" altLang="zh-CN" sz="800" dirty="0" err="1">
                <a:solidFill>
                  <a:schemeClr val="bg1"/>
                </a:solidFill>
                <a:latin typeface="+mj-lt"/>
              </a:rPr>
              <a:t>Nozomi</a:t>
            </a:r>
            <a:r>
              <a:rPr lang="en-US" altLang="zh-CN" sz="800" dirty="0">
                <a:solidFill>
                  <a:schemeClr val="bg1"/>
                </a:solidFill>
                <a:latin typeface="+mj-lt"/>
              </a:rPr>
              <a:t>, </a:t>
            </a:r>
            <a:r>
              <a:rPr lang="en-US" altLang="zh-CN" sz="800" dirty="0" err="1">
                <a:solidFill>
                  <a:schemeClr val="bg1"/>
                </a:solidFill>
                <a:latin typeface="+mj-lt"/>
              </a:rPr>
              <a:t>Kentaro</a:t>
            </a:r>
            <a:r>
              <a:rPr lang="en-US" altLang="zh-CN" sz="800" dirty="0">
                <a:solidFill>
                  <a:schemeClr val="bg1"/>
                </a:solidFill>
                <a:latin typeface="+mj-lt"/>
              </a:rPr>
              <a:t> Inui, and Yuji Matsumoto. Extracting </a:t>
            </a:r>
            <a:r>
              <a:rPr lang="en-US" altLang="zh-CN" sz="800" dirty="0" err="1">
                <a:solidFill>
                  <a:schemeClr val="bg1"/>
                </a:solidFill>
                <a:latin typeface="+mj-lt"/>
              </a:rPr>
              <a:t>aspectevaluation</a:t>
            </a:r>
            <a:r>
              <a:rPr lang="en-US" altLang="zh-CN" sz="800" dirty="0">
                <a:solidFill>
                  <a:schemeClr val="bg1"/>
                </a:solidFill>
                <a:latin typeface="+mj-lt"/>
              </a:rPr>
              <a:t> and aspect-of relations in opinion mining. In: Proceedings of the 2007 Joint Conference on Empirical </a:t>
            </a:r>
            <a:r>
              <a:rPr lang="en-US" altLang="zh-CN" sz="800" dirty="0" smtClean="0">
                <a:solidFill>
                  <a:srgbClr val="303B41"/>
                </a:solidFill>
                <a:latin typeface="+mj-lt"/>
              </a:rPr>
              <a:t> </a:t>
            </a:r>
            <a:r>
              <a:rPr lang="en-US" altLang="zh-CN" sz="800" dirty="0" smtClean="0">
                <a:solidFill>
                  <a:schemeClr val="bg1"/>
                </a:solidFill>
                <a:latin typeface="+mj-lt"/>
              </a:rPr>
              <a:t>Methods </a:t>
            </a:r>
            <a:r>
              <a:rPr lang="en-US" altLang="zh-CN" sz="800" dirty="0">
                <a:solidFill>
                  <a:schemeClr val="bg1"/>
                </a:solidFill>
                <a:latin typeface="+mj-lt"/>
              </a:rPr>
              <a:t>in Natural Language Processing and Computational Natural Language Learning. 2007.</a:t>
            </a:r>
            <a:endParaRPr lang="zh-CN" altLang="zh-CN" sz="800" dirty="0">
              <a:solidFill>
                <a:schemeClr val="bg1"/>
              </a:solidFill>
              <a:latin typeface="+mj-lt"/>
            </a:endParaRPr>
          </a:p>
          <a:p>
            <a:pPr lvl="0"/>
            <a:r>
              <a:rPr lang="en-US" altLang="zh-CN" sz="800" dirty="0" smtClean="0">
                <a:solidFill>
                  <a:srgbClr val="303B41"/>
                </a:solidFill>
                <a:latin typeface="+mj-lt"/>
              </a:rPr>
              <a:t>[27] </a:t>
            </a:r>
            <a:r>
              <a:rPr lang="en-US" altLang="zh-CN" sz="800" dirty="0" smtClean="0">
                <a:solidFill>
                  <a:schemeClr val="bg1"/>
                </a:solidFill>
                <a:latin typeface="+mj-lt"/>
              </a:rPr>
              <a:t>Yu</a:t>
            </a:r>
            <a:r>
              <a:rPr lang="en-US" altLang="zh-CN" sz="800" dirty="0">
                <a:solidFill>
                  <a:schemeClr val="bg1"/>
                </a:solidFill>
                <a:latin typeface="+mj-lt"/>
              </a:rPr>
              <a:t>, </a:t>
            </a:r>
            <a:r>
              <a:rPr lang="en-US" altLang="zh-CN" sz="800" dirty="0" err="1">
                <a:solidFill>
                  <a:schemeClr val="bg1"/>
                </a:solidFill>
                <a:latin typeface="+mj-lt"/>
              </a:rPr>
              <a:t>Jianxing</a:t>
            </a:r>
            <a:r>
              <a:rPr lang="en-US" altLang="zh-CN" sz="800" dirty="0">
                <a:solidFill>
                  <a:schemeClr val="bg1"/>
                </a:solidFill>
                <a:latin typeface="+mj-lt"/>
              </a:rPr>
              <a:t>, Zheng-Jun </a:t>
            </a:r>
            <a:r>
              <a:rPr lang="en-US" altLang="zh-CN" sz="800" dirty="0" err="1">
                <a:solidFill>
                  <a:schemeClr val="bg1"/>
                </a:solidFill>
                <a:latin typeface="+mj-lt"/>
              </a:rPr>
              <a:t>Zha</a:t>
            </a:r>
            <a:r>
              <a:rPr lang="en-US" altLang="zh-CN" sz="800" dirty="0">
                <a:solidFill>
                  <a:schemeClr val="bg1"/>
                </a:solidFill>
                <a:latin typeface="+mj-lt"/>
              </a:rPr>
              <a:t>, </a:t>
            </a:r>
            <a:r>
              <a:rPr lang="en-US" altLang="zh-CN" sz="800" dirty="0" err="1">
                <a:solidFill>
                  <a:schemeClr val="bg1"/>
                </a:solidFill>
                <a:latin typeface="+mj-lt"/>
              </a:rPr>
              <a:t>Meng</a:t>
            </a:r>
            <a:r>
              <a:rPr lang="en-US" altLang="zh-CN" sz="800" dirty="0">
                <a:solidFill>
                  <a:schemeClr val="bg1"/>
                </a:solidFill>
                <a:latin typeface="+mj-lt"/>
              </a:rPr>
              <a:t> Wang, and Tat-Seng Chua. Aspect ranking: identifying important product aspects from online consumer reviews. In: Proceedings of the 49th Annual Meeting of the Association for Computational Linguistics. 2011. </a:t>
            </a:r>
            <a:endParaRPr lang="zh-CN" altLang="zh-CN" sz="800" dirty="0">
              <a:solidFill>
                <a:schemeClr val="bg1"/>
              </a:solidFill>
              <a:latin typeface="+mj-lt"/>
            </a:endParaRPr>
          </a:p>
          <a:p>
            <a:pPr lvl="0"/>
            <a:r>
              <a:rPr lang="en-US" altLang="zh-CN" sz="800" dirty="0" smtClean="0">
                <a:solidFill>
                  <a:srgbClr val="303B41"/>
                </a:solidFill>
                <a:latin typeface="+mj-lt"/>
              </a:rPr>
              <a:t>[28] </a:t>
            </a:r>
            <a:r>
              <a:rPr lang="en-US" altLang="zh-CN" sz="800" dirty="0" err="1" smtClean="0">
                <a:solidFill>
                  <a:schemeClr val="bg1"/>
                </a:solidFill>
                <a:latin typeface="+mj-lt"/>
              </a:rPr>
              <a:t>Manevitz</a:t>
            </a:r>
            <a:r>
              <a:rPr lang="en-US" altLang="zh-CN" sz="800" dirty="0">
                <a:solidFill>
                  <a:schemeClr val="bg1"/>
                </a:solidFill>
                <a:latin typeface="+mj-lt"/>
              </a:rPr>
              <a:t>, Larry M. and Malik Yousef. One-class SVMs for document classification. The Journal of Machine Learning Research, 2002. </a:t>
            </a:r>
            <a:endParaRPr lang="zh-CN" altLang="zh-CN" sz="800" dirty="0">
              <a:solidFill>
                <a:schemeClr val="bg1"/>
              </a:solidFill>
              <a:latin typeface="+mj-lt"/>
            </a:endParaRPr>
          </a:p>
          <a:p>
            <a:pPr lvl="0"/>
            <a:r>
              <a:rPr lang="en-US" altLang="zh-CN" sz="800" dirty="0" smtClean="0">
                <a:solidFill>
                  <a:srgbClr val="303B41"/>
                </a:solidFill>
                <a:latin typeface="+mj-lt"/>
              </a:rPr>
              <a:t>[29] </a:t>
            </a:r>
            <a:r>
              <a:rPr lang="en-US" altLang="zh-CN" sz="800" dirty="0" smtClean="0">
                <a:solidFill>
                  <a:schemeClr val="bg1"/>
                </a:solidFill>
                <a:latin typeface="+mj-lt"/>
              </a:rPr>
              <a:t>Ghani</a:t>
            </a:r>
            <a:r>
              <a:rPr lang="en-US" altLang="zh-CN" sz="800" dirty="0">
                <a:solidFill>
                  <a:schemeClr val="bg1"/>
                </a:solidFill>
                <a:latin typeface="+mj-lt"/>
              </a:rPr>
              <a:t>, </a:t>
            </a:r>
            <a:r>
              <a:rPr lang="en-US" altLang="zh-CN" sz="800" dirty="0" err="1">
                <a:solidFill>
                  <a:schemeClr val="bg1"/>
                </a:solidFill>
                <a:latin typeface="+mj-lt"/>
              </a:rPr>
              <a:t>Rayid</a:t>
            </a:r>
            <a:r>
              <a:rPr lang="en-US" altLang="zh-CN" sz="800" dirty="0">
                <a:solidFill>
                  <a:schemeClr val="bg1"/>
                </a:solidFill>
                <a:latin typeface="+mj-lt"/>
              </a:rPr>
              <a:t>, Katharina Probst, Yan Liu, Marko </a:t>
            </a:r>
            <a:r>
              <a:rPr lang="en-US" altLang="zh-CN" sz="800" dirty="0" err="1">
                <a:solidFill>
                  <a:schemeClr val="bg1"/>
                </a:solidFill>
                <a:latin typeface="+mj-lt"/>
              </a:rPr>
              <a:t>Krema</a:t>
            </a:r>
            <a:r>
              <a:rPr lang="en-US" altLang="zh-CN" sz="800" dirty="0">
                <a:solidFill>
                  <a:schemeClr val="bg1"/>
                </a:solidFill>
                <a:latin typeface="+mj-lt"/>
              </a:rPr>
              <a:t>, and Andrew </a:t>
            </a:r>
            <a:r>
              <a:rPr lang="en-US" altLang="zh-CN" sz="800" dirty="0" err="1">
                <a:solidFill>
                  <a:schemeClr val="bg1"/>
                </a:solidFill>
                <a:latin typeface="+mj-lt"/>
              </a:rPr>
              <a:t>Fano</a:t>
            </a:r>
            <a:r>
              <a:rPr lang="en-US" altLang="zh-CN" sz="800" dirty="0">
                <a:solidFill>
                  <a:schemeClr val="bg1"/>
                </a:solidFill>
                <a:latin typeface="+mj-lt"/>
              </a:rPr>
              <a:t>. Text mining for product attribute extraction. ACM SIGKDD Explorations Newsletter, 2006.</a:t>
            </a:r>
            <a:endParaRPr lang="zh-CN" altLang="zh-CN" sz="800" dirty="0">
              <a:solidFill>
                <a:schemeClr val="bg1"/>
              </a:solidFill>
              <a:latin typeface="+mj-lt"/>
            </a:endParaRPr>
          </a:p>
          <a:p>
            <a:pPr lvl="0"/>
            <a:r>
              <a:rPr lang="en-US" altLang="zh-CN" sz="800" dirty="0" smtClean="0">
                <a:solidFill>
                  <a:srgbClr val="303B41"/>
                </a:solidFill>
                <a:latin typeface="+mj-lt"/>
              </a:rPr>
              <a:t>[30] </a:t>
            </a:r>
            <a:r>
              <a:rPr lang="en-US" altLang="zh-CN" sz="800" dirty="0" err="1" smtClean="0">
                <a:solidFill>
                  <a:schemeClr val="bg1"/>
                </a:solidFill>
                <a:latin typeface="+mj-lt"/>
              </a:rPr>
              <a:t>Kovelamudi</a:t>
            </a:r>
            <a:r>
              <a:rPr lang="en-US" altLang="zh-CN" sz="800" dirty="0">
                <a:solidFill>
                  <a:schemeClr val="bg1"/>
                </a:solidFill>
                <a:latin typeface="+mj-lt"/>
              </a:rPr>
              <a:t>, </a:t>
            </a:r>
            <a:r>
              <a:rPr lang="en-US" altLang="zh-CN" sz="800" dirty="0" err="1">
                <a:solidFill>
                  <a:schemeClr val="bg1"/>
                </a:solidFill>
                <a:latin typeface="+mj-lt"/>
              </a:rPr>
              <a:t>Sudheer</a:t>
            </a:r>
            <a:r>
              <a:rPr lang="en-US" altLang="zh-CN" sz="800" dirty="0">
                <a:solidFill>
                  <a:schemeClr val="bg1"/>
                </a:solidFill>
                <a:latin typeface="+mj-lt"/>
              </a:rPr>
              <a:t>, </a:t>
            </a:r>
            <a:r>
              <a:rPr lang="en-US" altLang="zh-CN" sz="800" dirty="0" err="1">
                <a:solidFill>
                  <a:schemeClr val="bg1"/>
                </a:solidFill>
                <a:latin typeface="+mj-lt"/>
              </a:rPr>
              <a:t>Sethu</a:t>
            </a:r>
            <a:r>
              <a:rPr lang="en-US" altLang="zh-CN" sz="800" dirty="0">
                <a:solidFill>
                  <a:schemeClr val="bg1"/>
                </a:solidFill>
                <a:latin typeface="+mj-lt"/>
              </a:rPr>
              <a:t> </a:t>
            </a:r>
            <a:r>
              <a:rPr lang="en-US" altLang="zh-CN" sz="800" dirty="0" err="1">
                <a:solidFill>
                  <a:schemeClr val="bg1"/>
                </a:solidFill>
                <a:latin typeface="+mj-lt"/>
              </a:rPr>
              <a:t>Ramalingam</a:t>
            </a:r>
            <a:r>
              <a:rPr lang="en-US" altLang="zh-CN" sz="800" dirty="0">
                <a:solidFill>
                  <a:schemeClr val="bg1"/>
                </a:solidFill>
                <a:latin typeface="+mj-lt"/>
              </a:rPr>
              <a:t>, </a:t>
            </a:r>
            <a:r>
              <a:rPr lang="en-US" altLang="zh-CN" sz="800" dirty="0" err="1">
                <a:solidFill>
                  <a:schemeClr val="bg1"/>
                </a:solidFill>
                <a:latin typeface="+mj-lt"/>
              </a:rPr>
              <a:t>Arpit</a:t>
            </a:r>
            <a:r>
              <a:rPr lang="en-US" altLang="zh-CN" sz="800" dirty="0">
                <a:solidFill>
                  <a:schemeClr val="bg1"/>
                </a:solidFill>
                <a:latin typeface="+mj-lt"/>
              </a:rPr>
              <a:t> </a:t>
            </a:r>
            <a:r>
              <a:rPr lang="en-US" altLang="zh-CN" sz="800" dirty="0" err="1">
                <a:solidFill>
                  <a:schemeClr val="bg1"/>
                </a:solidFill>
                <a:latin typeface="+mj-lt"/>
              </a:rPr>
              <a:t>Sood</a:t>
            </a:r>
            <a:r>
              <a:rPr lang="en-US" altLang="zh-CN" sz="800" dirty="0">
                <a:solidFill>
                  <a:schemeClr val="bg1"/>
                </a:solidFill>
                <a:latin typeface="+mj-lt"/>
              </a:rPr>
              <a:t>, and Vasudeva Varma. Domain Independent Model for Product Attribute Extraction from User Reviews using Wikipedia. In: Proceedings of the 5th International Joint Conference on Natural Language Processing (IJCNLP-2010). 2011.</a:t>
            </a:r>
            <a:endParaRPr lang="zh-CN" altLang="zh-CN" sz="800" dirty="0">
              <a:solidFill>
                <a:schemeClr val="bg1"/>
              </a:solidFill>
              <a:latin typeface="+mj-lt"/>
            </a:endParaRPr>
          </a:p>
          <a:p>
            <a:pPr lvl="0"/>
            <a:r>
              <a:rPr lang="en-US" altLang="zh-CN" sz="800" dirty="0" smtClean="0">
                <a:solidFill>
                  <a:srgbClr val="303B41"/>
                </a:solidFill>
                <a:latin typeface="+mj-lt"/>
              </a:rPr>
              <a:t>[31] </a:t>
            </a:r>
            <a:r>
              <a:rPr lang="en-US" altLang="zh-CN" sz="800" dirty="0" smtClean="0">
                <a:solidFill>
                  <a:schemeClr val="bg1"/>
                </a:solidFill>
                <a:latin typeface="+mj-lt"/>
              </a:rPr>
              <a:t>Hofmann</a:t>
            </a:r>
            <a:r>
              <a:rPr lang="en-US" altLang="zh-CN" sz="800" dirty="0">
                <a:solidFill>
                  <a:schemeClr val="bg1"/>
                </a:solidFill>
                <a:latin typeface="+mj-lt"/>
              </a:rPr>
              <a:t>, Thomas. Probabilistic latent semantic indexing. In: Proceedings of Conference on Uncertainty in Artificial Intelligence (UAI-1999). 1999.</a:t>
            </a:r>
            <a:endParaRPr lang="zh-CN" altLang="zh-CN" sz="800" dirty="0">
              <a:solidFill>
                <a:schemeClr val="bg1"/>
              </a:solidFill>
              <a:latin typeface="+mj-lt"/>
            </a:endParaRPr>
          </a:p>
          <a:p>
            <a:pPr lvl="0"/>
            <a:r>
              <a:rPr lang="en-US" altLang="zh-CN" sz="800" dirty="0" smtClean="0">
                <a:solidFill>
                  <a:srgbClr val="303B41"/>
                </a:solidFill>
                <a:latin typeface="+mj-lt"/>
              </a:rPr>
              <a:t>[32] </a:t>
            </a:r>
            <a:r>
              <a:rPr lang="en-US" altLang="zh-CN" sz="800" dirty="0" err="1" smtClean="0">
                <a:solidFill>
                  <a:schemeClr val="bg1"/>
                </a:solidFill>
                <a:latin typeface="+mj-lt"/>
              </a:rPr>
              <a:t>Blei</a:t>
            </a:r>
            <a:r>
              <a:rPr lang="en-US" altLang="zh-CN" sz="800" dirty="0">
                <a:solidFill>
                  <a:schemeClr val="bg1"/>
                </a:solidFill>
                <a:latin typeface="+mj-lt"/>
              </a:rPr>
              <a:t>, David M. and Jon D. McAuliffe. Supervised topic models. In: Proceedings of NIPS. 2007.</a:t>
            </a:r>
            <a:endParaRPr lang="zh-CN" altLang="zh-CN" sz="800" dirty="0">
              <a:solidFill>
                <a:schemeClr val="bg1"/>
              </a:solidFill>
              <a:latin typeface="+mj-lt"/>
            </a:endParaRPr>
          </a:p>
          <a:p>
            <a:pPr lvl="0"/>
            <a:r>
              <a:rPr lang="en-US" altLang="zh-CN" sz="800" dirty="0" smtClean="0">
                <a:solidFill>
                  <a:srgbClr val="303B41"/>
                </a:solidFill>
                <a:latin typeface="+mj-lt"/>
              </a:rPr>
              <a:t>[33] </a:t>
            </a:r>
            <a:r>
              <a:rPr lang="en-US" altLang="zh-CN" sz="800" dirty="0" smtClean="0">
                <a:solidFill>
                  <a:schemeClr val="bg1"/>
                </a:solidFill>
                <a:latin typeface="+mj-lt"/>
              </a:rPr>
              <a:t>Mei</a:t>
            </a:r>
            <a:r>
              <a:rPr lang="en-US" altLang="zh-CN" sz="800" dirty="0">
                <a:solidFill>
                  <a:schemeClr val="bg1"/>
                </a:solidFill>
                <a:latin typeface="+mj-lt"/>
              </a:rPr>
              <a:t>, </a:t>
            </a:r>
            <a:r>
              <a:rPr lang="en-US" altLang="zh-CN" sz="800" dirty="0" err="1">
                <a:solidFill>
                  <a:schemeClr val="bg1"/>
                </a:solidFill>
                <a:latin typeface="+mj-lt"/>
              </a:rPr>
              <a:t>Qiaozhu</a:t>
            </a:r>
            <a:r>
              <a:rPr lang="en-US" altLang="zh-CN" sz="800" dirty="0">
                <a:solidFill>
                  <a:schemeClr val="bg1"/>
                </a:solidFill>
                <a:latin typeface="+mj-lt"/>
              </a:rPr>
              <a:t>, Xu Ling, Matthew </a:t>
            </a:r>
            <a:r>
              <a:rPr lang="en-US" altLang="zh-CN" sz="800" dirty="0" err="1">
                <a:solidFill>
                  <a:schemeClr val="bg1"/>
                </a:solidFill>
                <a:latin typeface="+mj-lt"/>
              </a:rPr>
              <a:t>Wondra</a:t>
            </a:r>
            <a:r>
              <a:rPr lang="en-US" altLang="zh-CN" sz="800" dirty="0">
                <a:solidFill>
                  <a:schemeClr val="bg1"/>
                </a:solidFill>
                <a:latin typeface="+mj-lt"/>
              </a:rPr>
              <a:t>, Hang Su, and </a:t>
            </a:r>
            <a:r>
              <a:rPr lang="en-US" altLang="zh-CN" sz="800" dirty="0" err="1">
                <a:solidFill>
                  <a:schemeClr val="bg1"/>
                </a:solidFill>
                <a:latin typeface="+mj-lt"/>
              </a:rPr>
              <a:t>ChengXiang</a:t>
            </a:r>
            <a:r>
              <a:rPr lang="en-US" altLang="zh-CN" sz="800" dirty="0">
                <a:solidFill>
                  <a:schemeClr val="bg1"/>
                </a:solidFill>
                <a:latin typeface="+mj-lt"/>
              </a:rPr>
              <a:t> </a:t>
            </a:r>
            <a:r>
              <a:rPr lang="en-US" altLang="zh-CN" sz="800" dirty="0" err="1">
                <a:solidFill>
                  <a:schemeClr val="bg1"/>
                </a:solidFill>
                <a:latin typeface="+mj-lt"/>
              </a:rPr>
              <a:t>Zhai</a:t>
            </a:r>
            <a:r>
              <a:rPr lang="en-US" altLang="zh-CN" sz="800" dirty="0">
                <a:solidFill>
                  <a:schemeClr val="bg1"/>
                </a:solidFill>
                <a:latin typeface="+mj-lt"/>
              </a:rPr>
              <a:t>. Topic sentiment mixture: modeling facets and opinions in weblogs. In: Proceedings of International Conference on World Wide Web (WWW-2007). 2007.</a:t>
            </a:r>
            <a:endParaRPr lang="zh-CN" altLang="zh-CN" sz="800" dirty="0">
              <a:solidFill>
                <a:schemeClr val="bg1"/>
              </a:solidFill>
              <a:latin typeface="+mj-lt"/>
            </a:endParaRPr>
          </a:p>
          <a:p>
            <a:pPr lvl="0"/>
            <a:r>
              <a:rPr lang="en-US" altLang="zh-CN" sz="800" dirty="0" smtClean="0">
                <a:solidFill>
                  <a:srgbClr val="303B41"/>
                </a:solidFill>
                <a:latin typeface="+mj-lt"/>
              </a:rPr>
              <a:t>[34] </a:t>
            </a:r>
            <a:r>
              <a:rPr lang="en-US" altLang="zh-CN" sz="800" dirty="0" err="1" smtClean="0">
                <a:solidFill>
                  <a:schemeClr val="bg1"/>
                </a:solidFill>
                <a:latin typeface="+mj-lt"/>
              </a:rPr>
              <a:t>Titov</a:t>
            </a:r>
            <a:r>
              <a:rPr lang="en-US" altLang="zh-CN" sz="800" dirty="0">
                <a:solidFill>
                  <a:schemeClr val="bg1"/>
                </a:solidFill>
                <a:latin typeface="+mj-lt"/>
              </a:rPr>
              <a:t>, Ivan and Ryan McDonald. Modeling online reviews with multi-grain topic models. In: Proceedings of International Conference on World Wide Web (WWW-2008). 2008.</a:t>
            </a:r>
            <a:endParaRPr lang="zh-CN" altLang="zh-CN" sz="800" dirty="0">
              <a:solidFill>
                <a:schemeClr val="bg1"/>
              </a:solidFill>
              <a:latin typeface="+mj-lt"/>
            </a:endParaRPr>
          </a:p>
          <a:p>
            <a:pPr lvl="0"/>
            <a:r>
              <a:rPr lang="en-US" altLang="zh-CN" sz="800" dirty="0" smtClean="0">
                <a:solidFill>
                  <a:srgbClr val="303B41"/>
                </a:solidFill>
                <a:latin typeface="+mj-lt"/>
              </a:rPr>
              <a:t>[35] </a:t>
            </a:r>
            <a:r>
              <a:rPr lang="en-US" altLang="zh-CN" sz="800" dirty="0" smtClean="0">
                <a:solidFill>
                  <a:schemeClr val="bg1"/>
                </a:solidFill>
                <a:latin typeface="+mj-lt"/>
              </a:rPr>
              <a:t>Brody</a:t>
            </a:r>
            <a:r>
              <a:rPr lang="en-US" altLang="zh-CN" sz="800" dirty="0">
                <a:solidFill>
                  <a:schemeClr val="bg1"/>
                </a:solidFill>
                <a:latin typeface="+mj-lt"/>
              </a:rPr>
              <a:t>, Samuel and </a:t>
            </a:r>
            <a:r>
              <a:rPr lang="en-US" altLang="zh-CN" sz="800" dirty="0" err="1">
                <a:solidFill>
                  <a:schemeClr val="bg1"/>
                </a:solidFill>
                <a:latin typeface="+mj-lt"/>
              </a:rPr>
              <a:t>Noemie</a:t>
            </a:r>
            <a:r>
              <a:rPr lang="en-US" altLang="zh-CN" sz="800" dirty="0">
                <a:solidFill>
                  <a:schemeClr val="bg1"/>
                </a:solidFill>
                <a:latin typeface="+mj-lt"/>
              </a:rPr>
              <a:t> </a:t>
            </a:r>
            <a:r>
              <a:rPr lang="en-US" altLang="zh-CN" sz="800" dirty="0" err="1">
                <a:solidFill>
                  <a:schemeClr val="bg1"/>
                </a:solidFill>
                <a:latin typeface="+mj-lt"/>
              </a:rPr>
              <a:t>Elhadad</a:t>
            </a:r>
            <a:r>
              <a:rPr lang="en-US" altLang="zh-CN" sz="800" dirty="0">
                <a:solidFill>
                  <a:schemeClr val="bg1"/>
                </a:solidFill>
                <a:latin typeface="+mj-lt"/>
              </a:rPr>
              <a:t>. An Unsupervised Aspect-Sentiment Model for Online Reviews. In: Proceedings of The 2010 Annual Conference of the North American Chapter of the ACL. 2010.</a:t>
            </a:r>
            <a:endParaRPr lang="zh-CN" altLang="zh-CN" sz="800" dirty="0">
              <a:solidFill>
                <a:schemeClr val="bg1"/>
              </a:solidFill>
              <a:latin typeface="+mj-lt"/>
            </a:endParaRPr>
          </a:p>
          <a:p>
            <a:pPr lvl="0"/>
            <a:r>
              <a:rPr lang="en-US" altLang="zh-CN" sz="800" dirty="0" smtClean="0">
                <a:solidFill>
                  <a:srgbClr val="303B41"/>
                </a:solidFill>
                <a:latin typeface="+mj-lt"/>
              </a:rPr>
              <a:t>[36] </a:t>
            </a:r>
            <a:r>
              <a:rPr lang="en-US" altLang="zh-CN" sz="800" dirty="0" smtClean="0">
                <a:solidFill>
                  <a:schemeClr val="bg1"/>
                </a:solidFill>
                <a:latin typeface="+mj-lt"/>
              </a:rPr>
              <a:t>Li</a:t>
            </a:r>
            <a:r>
              <a:rPr lang="en-US" altLang="zh-CN" sz="800" dirty="0">
                <a:solidFill>
                  <a:schemeClr val="bg1"/>
                </a:solidFill>
                <a:latin typeface="+mj-lt"/>
              </a:rPr>
              <a:t>, </a:t>
            </a:r>
            <a:r>
              <a:rPr lang="en-US" altLang="zh-CN" sz="800" dirty="0" err="1">
                <a:solidFill>
                  <a:schemeClr val="bg1"/>
                </a:solidFill>
                <a:latin typeface="+mj-lt"/>
              </a:rPr>
              <a:t>Fangtao</a:t>
            </a:r>
            <a:r>
              <a:rPr lang="en-US" altLang="zh-CN" sz="800" dirty="0">
                <a:solidFill>
                  <a:schemeClr val="bg1"/>
                </a:solidFill>
                <a:latin typeface="+mj-lt"/>
              </a:rPr>
              <a:t>, </a:t>
            </a:r>
            <a:r>
              <a:rPr lang="en-US" altLang="zh-CN" sz="800" dirty="0" err="1">
                <a:solidFill>
                  <a:schemeClr val="bg1"/>
                </a:solidFill>
                <a:latin typeface="+mj-lt"/>
              </a:rPr>
              <a:t>Minlie</a:t>
            </a:r>
            <a:r>
              <a:rPr lang="en-US" altLang="zh-CN" sz="800" dirty="0">
                <a:solidFill>
                  <a:schemeClr val="bg1"/>
                </a:solidFill>
                <a:latin typeface="+mj-lt"/>
              </a:rPr>
              <a:t> Huang, Yi Yang, and </a:t>
            </a:r>
            <a:r>
              <a:rPr lang="en-US" altLang="zh-CN" sz="800" dirty="0" err="1">
                <a:solidFill>
                  <a:schemeClr val="bg1"/>
                </a:solidFill>
                <a:latin typeface="+mj-lt"/>
              </a:rPr>
              <a:t>Xiaoyan</a:t>
            </a:r>
            <a:r>
              <a:rPr lang="en-US" altLang="zh-CN" sz="800" dirty="0">
                <a:solidFill>
                  <a:schemeClr val="bg1"/>
                </a:solidFill>
                <a:latin typeface="+mj-lt"/>
              </a:rPr>
              <a:t> Zhu. Learning to Identify Review Spam. In: Proceedings of the International Joint Conference on Artificial Intelligence (IJCAI-2011). 2011</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9851237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57</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a:solidFill>
                  <a:srgbClr val="303B41"/>
                </a:solidFill>
              </a:rPr>
              <a:t>[37] </a:t>
            </a:r>
            <a:r>
              <a:rPr lang="en-US" altLang="zh-CN" sz="800" dirty="0">
                <a:solidFill>
                  <a:schemeClr val="bg1"/>
                </a:solidFill>
              </a:rPr>
              <a:t>Mukherjee, Arjun, Bing Liu, and Natalie Glance. Spotting Fake Reviewer Groups in Consumer Reviews. In: Proceedings of International World Web Conference (WWW-2012). 2012.</a:t>
            </a:r>
            <a:endParaRPr lang="zh-CN" altLang="zh-CN" sz="800" dirty="0">
              <a:solidFill>
                <a:schemeClr val="bg1"/>
              </a:solidFill>
            </a:endParaRPr>
          </a:p>
          <a:p>
            <a:pPr lvl="0"/>
            <a:r>
              <a:rPr lang="en-US" altLang="zh-CN" sz="800" dirty="0" smtClean="0">
                <a:solidFill>
                  <a:srgbClr val="303B41"/>
                </a:solidFill>
                <a:latin typeface="+mj-lt"/>
              </a:rPr>
              <a:t>[38] </a:t>
            </a:r>
            <a:r>
              <a:rPr lang="en-US" altLang="zh-CN" sz="800" dirty="0" err="1" smtClean="0">
                <a:solidFill>
                  <a:schemeClr val="bg1"/>
                </a:solidFill>
                <a:latin typeface="+mj-lt"/>
              </a:rPr>
              <a:t>Andrzejewski</a:t>
            </a:r>
            <a:r>
              <a:rPr lang="en-US" altLang="zh-CN" sz="800" dirty="0">
                <a:solidFill>
                  <a:schemeClr val="bg1"/>
                </a:solidFill>
                <a:latin typeface="+mj-lt"/>
              </a:rPr>
              <a:t>, David and </a:t>
            </a:r>
            <a:r>
              <a:rPr lang="en-US" altLang="zh-CN" sz="800" dirty="0" err="1">
                <a:solidFill>
                  <a:schemeClr val="bg1"/>
                </a:solidFill>
                <a:latin typeface="+mj-lt"/>
              </a:rPr>
              <a:t>Xiaojin</a:t>
            </a:r>
            <a:r>
              <a:rPr lang="en-US" altLang="zh-CN" sz="800" dirty="0">
                <a:solidFill>
                  <a:schemeClr val="bg1"/>
                </a:solidFill>
                <a:latin typeface="+mj-lt"/>
              </a:rPr>
              <a:t> Zhu. Latent </a:t>
            </a:r>
            <a:r>
              <a:rPr lang="en-US" altLang="zh-CN" sz="800" dirty="0" err="1">
                <a:solidFill>
                  <a:schemeClr val="bg1"/>
                </a:solidFill>
                <a:latin typeface="+mj-lt"/>
              </a:rPr>
              <a:t>Dirichlet</a:t>
            </a:r>
            <a:r>
              <a:rPr lang="en-US" altLang="zh-CN" sz="800" dirty="0">
                <a:solidFill>
                  <a:schemeClr val="bg1"/>
                </a:solidFill>
                <a:latin typeface="+mj-lt"/>
              </a:rPr>
              <a:t> Allocation with topic-in-set knowledge. In: Proceedings of NAACL HLT. 2009.</a:t>
            </a:r>
            <a:endParaRPr lang="zh-CN" altLang="zh-CN" sz="800" dirty="0">
              <a:solidFill>
                <a:schemeClr val="bg1"/>
              </a:solidFill>
              <a:latin typeface="+mj-lt"/>
            </a:endParaRPr>
          </a:p>
          <a:p>
            <a:pPr lvl="0"/>
            <a:r>
              <a:rPr lang="en-US" altLang="zh-CN" sz="800" dirty="0" smtClean="0">
                <a:solidFill>
                  <a:srgbClr val="303B41"/>
                </a:solidFill>
                <a:latin typeface="+mj-lt"/>
              </a:rPr>
              <a:t>[39] </a:t>
            </a:r>
            <a:r>
              <a:rPr lang="en-US" altLang="zh-CN" sz="800" dirty="0" err="1" smtClean="0">
                <a:solidFill>
                  <a:schemeClr val="bg1"/>
                </a:solidFill>
                <a:latin typeface="+mj-lt"/>
              </a:rPr>
              <a:t>Andrzejewski</a:t>
            </a:r>
            <a:r>
              <a:rPr lang="en-US" altLang="zh-CN" sz="800" dirty="0">
                <a:solidFill>
                  <a:schemeClr val="bg1"/>
                </a:solidFill>
                <a:latin typeface="+mj-lt"/>
              </a:rPr>
              <a:t>, David, </a:t>
            </a:r>
            <a:r>
              <a:rPr lang="en-US" altLang="zh-CN" sz="800" dirty="0" err="1">
                <a:solidFill>
                  <a:schemeClr val="bg1"/>
                </a:solidFill>
                <a:latin typeface="+mj-lt"/>
              </a:rPr>
              <a:t>Xiaojin</a:t>
            </a:r>
            <a:r>
              <a:rPr lang="en-US" altLang="zh-CN" sz="800" dirty="0">
                <a:solidFill>
                  <a:schemeClr val="bg1"/>
                </a:solidFill>
                <a:latin typeface="+mj-lt"/>
              </a:rPr>
              <a:t> Zhu, and Mark Craven. Incorporating domain knowledge into topic modeling via </a:t>
            </a:r>
            <a:r>
              <a:rPr lang="en-US" altLang="zh-CN" sz="800" dirty="0" err="1">
                <a:solidFill>
                  <a:schemeClr val="bg1"/>
                </a:solidFill>
                <a:latin typeface="+mj-lt"/>
              </a:rPr>
              <a:t>Dirichlet</a:t>
            </a:r>
            <a:r>
              <a:rPr lang="en-US" altLang="zh-CN" sz="800" dirty="0">
                <a:solidFill>
                  <a:schemeClr val="bg1"/>
                </a:solidFill>
                <a:latin typeface="+mj-lt"/>
              </a:rPr>
              <a:t> forest priors. In: Proceedings of ICML. 2009.</a:t>
            </a:r>
            <a:endParaRPr lang="zh-CN" altLang="zh-CN" sz="800" dirty="0">
              <a:solidFill>
                <a:schemeClr val="bg1"/>
              </a:solidFill>
              <a:latin typeface="+mj-lt"/>
            </a:endParaRPr>
          </a:p>
          <a:p>
            <a:pPr lvl="0"/>
            <a:r>
              <a:rPr lang="en-US" altLang="zh-CN" sz="800" dirty="0" smtClean="0">
                <a:solidFill>
                  <a:srgbClr val="303B41"/>
                </a:solidFill>
                <a:latin typeface="+mj-lt"/>
              </a:rPr>
              <a:t>[40] </a:t>
            </a:r>
            <a:r>
              <a:rPr lang="en-US" altLang="zh-CN" sz="800" dirty="0" smtClean="0">
                <a:solidFill>
                  <a:schemeClr val="bg1"/>
                </a:solidFill>
                <a:latin typeface="+mj-lt"/>
              </a:rPr>
              <a:t>Mukherjee</a:t>
            </a:r>
            <a:r>
              <a:rPr lang="en-US" altLang="zh-CN" sz="800" dirty="0">
                <a:solidFill>
                  <a:schemeClr val="bg1"/>
                </a:solidFill>
                <a:latin typeface="+mj-lt"/>
              </a:rPr>
              <a:t>, Arjun, Bing Liu, </a:t>
            </a:r>
            <a:r>
              <a:rPr lang="en-US" altLang="zh-CN" sz="800" dirty="0" err="1">
                <a:solidFill>
                  <a:schemeClr val="bg1"/>
                </a:solidFill>
                <a:latin typeface="+mj-lt"/>
              </a:rPr>
              <a:t>Junhui</a:t>
            </a:r>
            <a:r>
              <a:rPr lang="en-US" altLang="zh-CN" sz="800" dirty="0">
                <a:solidFill>
                  <a:schemeClr val="bg1"/>
                </a:solidFill>
                <a:latin typeface="+mj-lt"/>
              </a:rPr>
              <a:t> Wang, Natalie Glance, and Nitin Jindal. Detecting Group Review Spam. In: Proceedings of International Conference on World Wide Web (WWW-2011, poster paper). 2011.</a:t>
            </a:r>
            <a:endParaRPr lang="zh-CN" altLang="zh-CN" sz="800" dirty="0">
              <a:solidFill>
                <a:schemeClr val="bg1"/>
              </a:solidFill>
              <a:latin typeface="+mj-lt"/>
            </a:endParaRPr>
          </a:p>
          <a:p>
            <a:pPr lvl="0"/>
            <a:r>
              <a:rPr lang="en-US" altLang="zh-CN" sz="800" dirty="0" smtClean="0">
                <a:solidFill>
                  <a:srgbClr val="303B41"/>
                </a:solidFill>
                <a:latin typeface="+mj-lt"/>
              </a:rPr>
              <a:t>[41] </a:t>
            </a:r>
            <a:r>
              <a:rPr lang="en-US" altLang="zh-CN" sz="800" dirty="0" err="1" smtClean="0">
                <a:solidFill>
                  <a:schemeClr val="bg1"/>
                </a:solidFill>
                <a:latin typeface="+mj-lt"/>
              </a:rPr>
              <a:t>Zhai</a:t>
            </a:r>
            <a:r>
              <a:rPr lang="en-US" altLang="zh-CN" sz="800" dirty="0">
                <a:solidFill>
                  <a:schemeClr val="bg1"/>
                </a:solidFill>
                <a:latin typeface="+mj-lt"/>
              </a:rPr>
              <a:t>, </a:t>
            </a:r>
            <a:r>
              <a:rPr lang="en-US" altLang="zh-CN" sz="800" dirty="0" err="1">
                <a:solidFill>
                  <a:schemeClr val="bg1"/>
                </a:solidFill>
                <a:latin typeface="+mj-lt"/>
              </a:rPr>
              <a:t>Zhongwu</a:t>
            </a:r>
            <a:r>
              <a:rPr lang="en-US" altLang="zh-CN" sz="800" dirty="0">
                <a:solidFill>
                  <a:schemeClr val="bg1"/>
                </a:solidFill>
                <a:latin typeface="+mj-lt"/>
              </a:rPr>
              <a:t>, Bing Liu, Hua Xu, and </a:t>
            </a:r>
            <a:r>
              <a:rPr lang="en-US" altLang="zh-CN" sz="800" dirty="0" err="1">
                <a:solidFill>
                  <a:schemeClr val="bg1"/>
                </a:solidFill>
                <a:latin typeface="+mj-lt"/>
              </a:rPr>
              <a:t>Peifa</a:t>
            </a:r>
            <a:r>
              <a:rPr lang="en-US" altLang="zh-CN" sz="800" dirty="0">
                <a:solidFill>
                  <a:schemeClr val="bg1"/>
                </a:solidFill>
                <a:latin typeface="+mj-lt"/>
              </a:rPr>
              <a:t> </a:t>
            </a:r>
            <a:r>
              <a:rPr lang="en-US" altLang="zh-CN" sz="800" dirty="0" err="1">
                <a:solidFill>
                  <a:schemeClr val="bg1"/>
                </a:solidFill>
                <a:latin typeface="+mj-lt"/>
              </a:rPr>
              <a:t>Jia</a:t>
            </a:r>
            <a:r>
              <a:rPr lang="en-US" altLang="zh-CN" sz="800" dirty="0">
                <a:solidFill>
                  <a:schemeClr val="bg1"/>
                </a:solidFill>
                <a:latin typeface="+mj-lt"/>
              </a:rPr>
              <a:t>. Constrained LDA for Grouping Product Features in Opinion Mining. In: Proceedings of PAKDD-2011. 2011.</a:t>
            </a:r>
            <a:endParaRPr lang="zh-CN" altLang="zh-CN" sz="800" dirty="0">
              <a:solidFill>
                <a:schemeClr val="bg1"/>
              </a:solidFill>
              <a:latin typeface="+mj-lt"/>
            </a:endParaRPr>
          </a:p>
          <a:p>
            <a:pPr lvl="0"/>
            <a:r>
              <a:rPr lang="en-US" altLang="zh-CN" sz="800" dirty="0" smtClean="0">
                <a:solidFill>
                  <a:srgbClr val="303B41"/>
                </a:solidFill>
                <a:latin typeface="+mj-lt"/>
              </a:rPr>
              <a:t>[42] </a:t>
            </a:r>
            <a:r>
              <a:rPr lang="en-US" altLang="zh-CN" sz="800" dirty="0" smtClean="0">
                <a:solidFill>
                  <a:schemeClr val="bg1"/>
                </a:solidFill>
                <a:latin typeface="+mj-lt"/>
              </a:rPr>
              <a:t>Wei</a:t>
            </a:r>
            <a:r>
              <a:rPr lang="en-US" altLang="zh-CN" sz="800" dirty="0">
                <a:solidFill>
                  <a:schemeClr val="bg1"/>
                </a:solidFill>
                <a:latin typeface="+mj-lt"/>
              </a:rPr>
              <a:t>, Wei and Jon </a:t>
            </a:r>
            <a:r>
              <a:rPr lang="en-US" altLang="zh-CN" sz="800" dirty="0" err="1">
                <a:solidFill>
                  <a:schemeClr val="bg1"/>
                </a:solidFill>
                <a:latin typeface="+mj-lt"/>
              </a:rPr>
              <a:t>Atle</a:t>
            </a:r>
            <a:r>
              <a:rPr lang="en-US" altLang="zh-CN" sz="800" dirty="0">
                <a:solidFill>
                  <a:schemeClr val="bg1"/>
                </a:solidFill>
                <a:latin typeface="+mj-lt"/>
              </a:rPr>
              <a:t> </a:t>
            </a:r>
            <a:r>
              <a:rPr lang="en-US" altLang="zh-CN" sz="800" dirty="0" err="1">
                <a:solidFill>
                  <a:schemeClr val="bg1"/>
                </a:solidFill>
                <a:latin typeface="+mj-lt"/>
              </a:rPr>
              <a:t>Gulla</a:t>
            </a:r>
            <a:r>
              <a:rPr lang="en-US" altLang="zh-CN" sz="800" dirty="0">
                <a:solidFill>
                  <a:schemeClr val="bg1"/>
                </a:solidFill>
                <a:latin typeface="+mj-lt"/>
              </a:rPr>
              <a:t>. Sentiment learning on product reviews via sentiment ontology tree. In: Proceedings of Annual Meeting of the Association for Computational Linguistics (ACL-2010). </a:t>
            </a:r>
            <a:r>
              <a:rPr lang="en-US" altLang="zh-CN" sz="800" dirty="0" smtClean="0">
                <a:solidFill>
                  <a:schemeClr val="bg1"/>
                </a:solidFill>
                <a:latin typeface="+mj-lt"/>
              </a:rPr>
              <a:t>2010.</a:t>
            </a:r>
            <a:endParaRPr lang="zh-CN" altLang="zh-CN" sz="800" dirty="0">
              <a:solidFill>
                <a:schemeClr val="bg1"/>
              </a:solidFill>
              <a:latin typeface="+mj-lt"/>
            </a:endParaRPr>
          </a:p>
          <a:p>
            <a:pPr lvl="0"/>
            <a:r>
              <a:rPr lang="en-US" altLang="zh-CN" sz="800" dirty="0" smtClean="0">
                <a:solidFill>
                  <a:srgbClr val="303B41"/>
                </a:solidFill>
                <a:latin typeface="+mj-lt"/>
              </a:rPr>
              <a:t>[43] </a:t>
            </a:r>
            <a:r>
              <a:rPr lang="en-US" altLang="zh-CN" sz="800" dirty="0" smtClean="0">
                <a:solidFill>
                  <a:schemeClr val="bg1"/>
                </a:solidFill>
                <a:latin typeface="+mj-lt"/>
              </a:rPr>
              <a:t>Jiang</a:t>
            </a:r>
            <a:r>
              <a:rPr lang="en-US" altLang="zh-CN" sz="800" dirty="0">
                <a:solidFill>
                  <a:schemeClr val="bg1"/>
                </a:solidFill>
                <a:latin typeface="+mj-lt"/>
              </a:rPr>
              <a:t>, Long, Mo Yu, Ming Zhou, </a:t>
            </a:r>
            <a:r>
              <a:rPr lang="en-US" altLang="zh-CN" sz="800" dirty="0" err="1">
                <a:solidFill>
                  <a:schemeClr val="bg1"/>
                </a:solidFill>
                <a:latin typeface="+mj-lt"/>
              </a:rPr>
              <a:t>Xiaohua</a:t>
            </a:r>
            <a:r>
              <a:rPr lang="en-US" altLang="zh-CN" sz="800" dirty="0">
                <a:solidFill>
                  <a:schemeClr val="bg1"/>
                </a:solidFill>
                <a:latin typeface="+mj-lt"/>
              </a:rPr>
              <a:t> Liu, and </a:t>
            </a:r>
            <a:r>
              <a:rPr lang="en-US" altLang="zh-CN" sz="800" dirty="0" err="1">
                <a:solidFill>
                  <a:schemeClr val="bg1"/>
                </a:solidFill>
                <a:latin typeface="+mj-lt"/>
              </a:rPr>
              <a:t>Tiejun</a:t>
            </a:r>
            <a:r>
              <a:rPr lang="en-US" altLang="zh-CN" sz="800" dirty="0">
                <a:solidFill>
                  <a:schemeClr val="bg1"/>
                </a:solidFill>
                <a:latin typeface="+mj-lt"/>
              </a:rPr>
              <a:t> Zhao. Target </a:t>
            </a:r>
            <a:r>
              <a:rPr lang="en-US" altLang="zh-CN" sz="800" dirty="0" err="1">
                <a:solidFill>
                  <a:schemeClr val="bg1"/>
                </a:solidFill>
                <a:latin typeface="+mj-lt"/>
              </a:rPr>
              <a:t>ependent</a:t>
            </a:r>
            <a:r>
              <a:rPr lang="en-US" altLang="zh-CN" sz="800" dirty="0">
                <a:solidFill>
                  <a:schemeClr val="bg1"/>
                </a:solidFill>
                <a:latin typeface="+mj-lt"/>
              </a:rPr>
              <a:t> twitter sentiment </a:t>
            </a:r>
            <a:r>
              <a:rPr lang="en-US" altLang="zh-CN" sz="800" dirty="0" err="1">
                <a:solidFill>
                  <a:schemeClr val="bg1"/>
                </a:solidFill>
                <a:latin typeface="+mj-lt"/>
              </a:rPr>
              <a:t>cassification</a:t>
            </a:r>
            <a:r>
              <a:rPr lang="en-US" altLang="zh-CN" sz="800" dirty="0">
                <a:solidFill>
                  <a:schemeClr val="bg1"/>
                </a:solidFill>
                <a:latin typeface="+mj-lt"/>
              </a:rPr>
              <a:t>. In: Proceedings of the 49th Annual Meeting of the Association for Computational Linguistics (ACL-2011). 2011.</a:t>
            </a:r>
            <a:endParaRPr lang="zh-CN" altLang="zh-CN" sz="800" dirty="0">
              <a:solidFill>
                <a:schemeClr val="bg1"/>
              </a:solidFill>
              <a:latin typeface="+mj-lt"/>
            </a:endParaRPr>
          </a:p>
          <a:p>
            <a:pPr lvl="0"/>
            <a:r>
              <a:rPr lang="en-US" altLang="zh-CN" sz="800" dirty="0" smtClean="0">
                <a:solidFill>
                  <a:srgbClr val="303B41"/>
                </a:solidFill>
                <a:latin typeface="+mj-lt"/>
              </a:rPr>
              <a:t>[44] </a:t>
            </a:r>
            <a:r>
              <a:rPr lang="en-US" altLang="zh-CN" sz="800" dirty="0" err="1" smtClean="0">
                <a:solidFill>
                  <a:schemeClr val="bg1"/>
                </a:solidFill>
                <a:latin typeface="+mj-lt"/>
              </a:rPr>
              <a:t>Boiy</a:t>
            </a:r>
            <a:r>
              <a:rPr lang="en-US" altLang="zh-CN" sz="800" dirty="0">
                <a:solidFill>
                  <a:schemeClr val="bg1"/>
                </a:solidFill>
                <a:latin typeface="+mj-lt"/>
              </a:rPr>
              <a:t>, Erik and Marie-Francine </a:t>
            </a:r>
            <a:r>
              <a:rPr lang="en-US" altLang="zh-CN" sz="800" dirty="0" err="1">
                <a:solidFill>
                  <a:schemeClr val="bg1"/>
                </a:solidFill>
                <a:latin typeface="+mj-lt"/>
              </a:rPr>
              <a:t>Moens</a:t>
            </a:r>
            <a:r>
              <a:rPr lang="en-US" altLang="zh-CN" sz="800" dirty="0">
                <a:solidFill>
                  <a:schemeClr val="bg1"/>
                </a:solidFill>
                <a:latin typeface="+mj-lt"/>
              </a:rPr>
              <a:t>. A machine learning approach to sentiment analysis in multilingual Web texts. Information retrieval, 2009.</a:t>
            </a:r>
            <a:endParaRPr lang="zh-CN" altLang="zh-CN" sz="800" dirty="0">
              <a:solidFill>
                <a:schemeClr val="bg1"/>
              </a:solidFill>
              <a:latin typeface="+mj-lt"/>
            </a:endParaRPr>
          </a:p>
          <a:p>
            <a:pPr lvl="0"/>
            <a:r>
              <a:rPr lang="en-US" altLang="zh-CN" sz="800" dirty="0" smtClean="0">
                <a:solidFill>
                  <a:srgbClr val="303B41"/>
                </a:solidFill>
                <a:latin typeface="+mj-lt"/>
              </a:rPr>
              <a:t>[45]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Lei Zhang. Entity discovery and assignment for opinion mining applications. In: Proceedings of ACM SIGKDD International Conference on Knowledge Discovery and Data Mining (KDD-2009). 2009.</a:t>
            </a:r>
            <a:endParaRPr lang="zh-CN" altLang="zh-CN" sz="800" dirty="0">
              <a:solidFill>
                <a:schemeClr val="bg1"/>
              </a:solidFill>
              <a:latin typeface="+mj-lt"/>
            </a:endParaRPr>
          </a:p>
          <a:p>
            <a:pPr lvl="0"/>
            <a:r>
              <a:rPr lang="en-US" altLang="zh-CN" sz="800" dirty="0" smtClean="0">
                <a:solidFill>
                  <a:srgbClr val="303B41"/>
                </a:solidFill>
                <a:latin typeface="+mj-lt"/>
              </a:rPr>
              <a:t>[46] </a:t>
            </a:r>
            <a:r>
              <a:rPr lang="en-US" altLang="zh-CN" sz="800" dirty="0" err="1" smtClean="0">
                <a:solidFill>
                  <a:schemeClr val="bg1"/>
                </a:solidFill>
                <a:latin typeface="+mj-lt"/>
              </a:rPr>
              <a:t>Ganapathibhotla</a:t>
            </a:r>
            <a:r>
              <a:rPr lang="en-US" altLang="zh-CN" sz="800" dirty="0">
                <a:solidFill>
                  <a:schemeClr val="bg1"/>
                </a:solidFill>
                <a:latin typeface="+mj-lt"/>
              </a:rPr>
              <a:t>, Murthy and Bing Liu. Mining opinions in comparative sentences. In: Proceedings of International Conference on Computational Linguistics (COLING-2008). 2008.</a:t>
            </a:r>
            <a:endParaRPr lang="zh-CN" altLang="zh-CN" sz="800" dirty="0">
              <a:solidFill>
                <a:schemeClr val="bg1"/>
              </a:solidFill>
              <a:latin typeface="+mj-lt"/>
            </a:endParaRPr>
          </a:p>
          <a:p>
            <a:pPr lvl="0"/>
            <a:r>
              <a:rPr lang="en-US" altLang="zh-CN" sz="800" dirty="0" smtClean="0">
                <a:solidFill>
                  <a:srgbClr val="303B41"/>
                </a:solidFill>
                <a:latin typeface="+mj-lt"/>
              </a:rPr>
              <a:t>[47] </a:t>
            </a:r>
            <a:r>
              <a:rPr lang="en-US" altLang="zh-CN" sz="800" dirty="0" smtClean="0">
                <a:solidFill>
                  <a:schemeClr val="bg1"/>
                </a:solidFill>
                <a:latin typeface="+mj-lt"/>
              </a:rPr>
              <a:t>Ding</a:t>
            </a:r>
            <a:r>
              <a:rPr lang="en-US" altLang="zh-CN" sz="800" dirty="0">
                <a:solidFill>
                  <a:schemeClr val="bg1"/>
                </a:solidFill>
                <a:latin typeface="+mj-lt"/>
              </a:rPr>
              <a:t>, </a:t>
            </a:r>
            <a:r>
              <a:rPr lang="en-US" altLang="zh-CN" sz="800" dirty="0" err="1">
                <a:solidFill>
                  <a:schemeClr val="bg1"/>
                </a:solidFill>
                <a:latin typeface="+mj-lt"/>
              </a:rPr>
              <a:t>Xiaowen</a:t>
            </a:r>
            <a:r>
              <a:rPr lang="en-US" altLang="zh-CN" sz="800" dirty="0">
                <a:solidFill>
                  <a:schemeClr val="bg1"/>
                </a:solidFill>
                <a:latin typeface="+mj-lt"/>
              </a:rPr>
              <a:t>, Bing Liu, and Philip S. Yu. A holistic lexicon-based approach to opinion mining. In: Proceedings of the Conference on Web Search and Web Data Mining (WSDM-2008). 2008.</a:t>
            </a:r>
            <a:endParaRPr lang="zh-CN" altLang="zh-CN" sz="800" dirty="0">
              <a:solidFill>
                <a:schemeClr val="bg1"/>
              </a:solidFill>
              <a:latin typeface="+mj-lt"/>
            </a:endParaRPr>
          </a:p>
          <a:p>
            <a:pPr lvl="0"/>
            <a:r>
              <a:rPr lang="en-US" altLang="zh-CN" sz="800" dirty="0" smtClean="0">
                <a:solidFill>
                  <a:srgbClr val="303B41"/>
                </a:solidFill>
                <a:latin typeface="+mj-lt"/>
              </a:rPr>
              <a:t>[48] </a:t>
            </a:r>
            <a:r>
              <a:rPr lang="en-US" altLang="zh-CN" sz="800" dirty="0" smtClean="0">
                <a:solidFill>
                  <a:schemeClr val="bg1"/>
                </a:solidFill>
                <a:latin typeface="+mj-lt"/>
              </a:rPr>
              <a:t>Kim</a:t>
            </a:r>
            <a:r>
              <a:rPr lang="en-US" altLang="zh-CN" sz="800" dirty="0">
                <a:solidFill>
                  <a:schemeClr val="bg1"/>
                </a:solidFill>
                <a:latin typeface="+mj-lt"/>
              </a:rPr>
              <a:t>, Soo-Min and Eduard </a:t>
            </a:r>
            <a:r>
              <a:rPr lang="en-US" altLang="zh-CN" sz="800" dirty="0" err="1">
                <a:solidFill>
                  <a:schemeClr val="bg1"/>
                </a:solidFill>
                <a:latin typeface="+mj-lt"/>
              </a:rPr>
              <a:t>Hovy</a:t>
            </a:r>
            <a:r>
              <a:rPr lang="en-US" altLang="zh-CN" sz="800" dirty="0">
                <a:solidFill>
                  <a:schemeClr val="bg1"/>
                </a:solidFill>
                <a:latin typeface="+mj-lt"/>
              </a:rPr>
              <a:t>. Determining the sentiment of opinions. In: Proceedings of </a:t>
            </a:r>
            <a:r>
              <a:rPr lang="en-US" altLang="zh-CN" sz="800" dirty="0" err="1">
                <a:solidFill>
                  <a:schemeClr val="bg1"/>
                </a:solidFill>
                <a:latin typeface="+mj-lt"/>
              </a:rPr>
              <a:t>Interntional</a:t>
            </a:r>
            <a:r>
              <a:rPr lang="en-US" altLang="zh-CN" sz="800" dirty="0">
                <a:solidFill>
                  <a:schemeClr val="bg1"/>
                </a:solidFill>
                <a:latin typeface="+mj-lt"/>
              </a:rPr>
              <a:t> Conference on Computational Linguistics (COLING-2004). 2004.</a:t>
            </a:r>
            <a:endParaRPr lang="zh-CN" altLang="zh-CN" sz="800" dirty="0">
              <a:solidFill>
                <a:schemeClr val="bg1"/>
              </a:solidFill>
              <a:latin typeface="+mj-lt"/>
            </a:endParaRPr>
          </a:p>
          <a:p>
            <a:pPr lvl="0"/>
            <a:r>
              <a:rPr lang="en-US" altLang="zh-CN" sz="800" dirty="0" smtClean="0">
                <a:solidFill>
                  <a:srgbClr val="303B41"/>
                </a:solidFill>
                <a:latin typeface="+mj-lt"/>
              </a:rPr>
              <a:t>[49] </a:t>
            </a:r>
            <a:r>
              <a:rPr lang="en-US" altLang="zh-CN" sz="800" dirty="0" smtClean="0">
                <a:solidFill>
                  <a:schemeClr val="bg1"/>
                </a:solidFill>
                <a:latin typeface="+mj-lt"/>
              </a:rPr>
              <a:t>Wan</a:t>
            </a:r>
            <a:r>
              <a:rPr lang="en-US" altLang="zh-CN" sz="800" dirty="0">
                <a:solidFill>
                  <a:schemeClr val="bg1"/>
                </a:solidFill>
                <a:latin typeface="+mj-lt"/>
              </a:rPr>
              <a:t>, </a:t>
            </a:r>
            <a:r>
              <a:rPr lang="en-US" altLang="zh-CN" sz="800" dirty="0" err="1">
                <a:solidFill>
                  <a:schemeClr val="bg1"/>
                </a:solidFill>
                <a:latin typeface="+mj-lt"/>
              </a:rPr>
              <a:t>Xiaojun</a:t>
            </a:r>
            <a:r>
              <a:rPr lang="en-US" altLang="zh-CN" sz="800" dirty="0">
                <a:solidFill>
                  <a:schemeClr val="bg1"/>
                </a:solidFill>
                <a:latin typeface="+mj-lt"/>
              </a:rPr>
              <a:t>. Using bilingual knowledge and ensemble techniques for unsupervised Chinese sentiment analysis. In: Proceedings of Conference on Empirical Methods in Natural Language Processing (EMNLP-2008). 2008.</a:t>
            </a:r>
            <a:endParaRPr lang="zh-CN" altLang="zh-CN" sz="800" dirty="0">
              <a:solidFill>
                <a:schemeClr val="bg1"/>
              </a:solidFill>
              <a:latin typeface="+mj-lt"/>
            </a:endParaRPr>
          </a:p>
          <a:p>
            <a:pPr lvl="0"/>
            <a:r>
              <a:rPr lang="en-US" altLang="zh-CN" sz="800" dirty="0" smtClean="0">
                <a:solidFill>
                  <a:srgbClr val="303B41"/>
                </a:solidFill>
                <a:latin typeface="+mj-lt"/>
              </a:rPr>
              <a:t>[50] </a:t>
            </a:r>
            <a:r>
              <a:rPr lang="en-US" altLang="zh-CN" sz="800" dirty="0" smtClean="0">
                <a:solidFill>
                  <a:schemeClr val="bg1"/>
                </a:solidFill>
                <a:latin typeface="+mj-lt"/>
              </a:rPr>
              <a:t>Zhu</a:t>
            </a:r>
            <a:r>
              <a:rPr lang="en-US" altLang="zh-CN" sz="800" dirty="0">
                <a:solidFill>
                  <a:schemeClr val="bg1"/>
                </a:solidFill>
                <a:latin typeface="+mj-lt"/>
              </a:rPr>
              <a:t>, </a:t>
            </a:r>
            <a:r>
              <a:rPr lang="en-US" altLang="zh-CN" sz="800" dirty="0" err="1">
                <a:solidFill>
                  <a:schemeClr val="bg1"/>
                </a:solidFill>
                <a:latin typeface="+mj-lt"/>
              </a:rPr>
              <a:t>Jingbo</a:t>
            </a:r>
            <a:r>
              <a:rPr lang="en-US" altLang="zh-CN" sz="800" dirty="0">
                <a:solidFill>
                  <a:schemeClr val="bg1"/>
                </a:solidFill>
                <a:latin typeface="+mj-lt"/>
              </a:rPr>
              <a:t>, </a:t>
            </a:r>
            <a:r>
              <a:rPr lang="en-US" altLang="zh-CN" sz="800" dirty="0" err="1">
                <a:solidFill>
                  <a:schemeClr val="bg1"/>
                </a:solidFill>
                <a:latin typeface="+mj-lt"/>
              </a:rPr>
              <a:t>Huizhen</a:t>
            </a:r>
            <a:r>
              <a:rPr lang="en-US" altLang="zh-CN" sz="800" dirty="0">
                <a:solidFill>
                  <a:schemeClr val="bg1"/>
                </a:solidFill>
                <a:latin typeface="+mj-lt"/>
              </a:rPr>
              <a:t> Wang, Benjamin K. Tsou, and </a:t>
            </a:r>
            <a:r>
              <a:rPr lang="en-US" altLang="zh-CN" sz="800" dirty="0" err="1">
                <a:solidFill>
                  <a:schemeClr val="bg1"/>
                </a:solidFill>
                <a:latin typeface="+mj-lt"/>
              </a:rPr>
              <a:t>Muhua</a:t>
            </a:r>
            <a:r>
              <a:rPr lang="en-US" altLang="zh-CN" sz="800" dirty="0">
                <a:solidFill>
                  <a:schemeClr val="bg1"/>
                </a:solidFill>
                <a:latin typeface="+mj-lt"/>
              </a:rPr>
              <a:t> Zhu. </a:t>
            </a:r>
            <a:r>
              <a:rPr lang="en-US" altLang="zh-CN" sz="800" dirty="0" err="1">
                <a:solidFill>
                  <a:schemeClr val="bg1"/>
                </a:solidFill>
                <a:latin typeface="+mj-lt"/>
              </a:rPr>
              <a:t>Multiaspect</a:t>
            </a:r>
            <a:r>
              <a:rPr lang="en-US" altLang="zh-CN" sz="800" dirty="0">
                <a:solidFill>
                  <a:schemeClr val="bg1"/>
                </a:solidFill>
                <a:latin typeface="+mj-lt"/>
              </a:rPr>
              <a:t> opinion polling from textual reviews. In: Proceedings of ACM International Conference on Information and Knowledge Management (CIKM-2009). 2009.</a:t>
            </a:r>
            <a:endParaRPr lang="zh-CN" altLang="zh-CN" sz="800" dirty="0">
              <a:solidFill>
                <a:schemeClr val="bg1"/>
              </a:solidFill>
              <a:latin typeface="+mj-lt"/>
            </a:endParaRPr>
          </a:p>
          <a:p>
            <a:pPr lvl="0"/>
            <a:r>
              <a:rPr lang="en-US" altLang="zh-CN" sz="800" dirty="0" smtClean="0">
                <a:solidFill>
                  <a:srgbClr val="303B41"/>
                </a:solidFill>
                <a:latin typeface="+mj-lt"/>
              </a:rPr>
              <a:t>[51] </a:t>
            </a:r>
            <a:r>
              <a:rPr lang="en-US" altLang="zh-CN" sz="800" dirty="0" smtClean="0">
                <a:solidFill>
                  <a:schemeClr val="bg1"/>
                </a:solidFill>
                <a:latin typeface="+mj-lt"/>
              </a:rPr>
              <a:t>Blair-</a:t>
            </a:r>
            <a:r>
              <a:rPr lang="en-US" altLang="zh-CN" sz="800" dirty="0" err="1" smtClean="0">
                <a:solidFill>
                  <a:schemeClr val="bg1"/>
                </a:solidFill>
                <a:latin typeface="+mj-lt"/>
              </a:rPr>
              <a:t>Goldensohn</a:t>
            </a:r>
            <a:r>
              <a:rPr lang="en-US" altLang="zh-CN" sz="800" dirty="0">
                <a:solidFill>
                  <a:schemeClr val="bg1"/>
                </a:solidFill>
                <a:latin typeface="+mj-lt"/>
              </a:rPr>
              <a:t>, Sasha, Kerry </a:t>
            </a:r>
            <a:r>
              <a:rPr lang="en-US" altLang="zh-CN" sz="800" dirty="0" err="1">
                <a:solidFill>
                  <a:schemeClr val="bg1"/>
                </a:solidFill>
                <a:latin typeface="+mj-lt"/>
              </a:rPr>
              <a:t>Hannan</a:t>
            </a:r>
            <a:r>
              <a:rPr lang="en-US" altLang="zh-CN" sz="800" dirty="0">
                <a:solidFill>
                  <a:schemeClr val="bg1"/>
                </a:solidFill>
                <a:latin typeface="+mj-lt"/>
              </a:rPr>
              <a:t>, Ryan McDonald, Tyler </a:t>
            </a:r>
            <a:r>
              <a:rPr lang="en-US" altLang="zh-CN" sz="800" dirty="0" err="1">
                <a:solidFill>
                  <a:schemeClr val="bg1"/>
                </a:solidFill>
                <a:latin typeface="+mj-lt"/>
              </a:rPr>
              <a:t>Neylon</a:t>
            </a:r>
            <a:r>
              <a:rPr lang="en-US" altLang="zh-CN" sz="800" dirty="0">
                <a:solidFill>
                  <a:schemeClr val="bg1"/>
                </a:solidFill>
                <a:latin typeface="+mj-lt"/>
              </a:rPr>
              <a:t>, George A. Reis, and Jeff Reynar. Building a sentiment summarizer for local service reviews. In: Proceedings of WWW-2008 workshop on NLP in the Information Explosion Era. 2008.</a:t>
            </a:r>
            <a:endParaRPr lang="zh-CN" altLang="zh-CN" sz="800" dirty="0">
              <a:solidFill>
                <a:schemeClr val="bg1"/>
              </a:solidFill>
              <a:latin typeface="+mj-lt"/>
            </a:endParaRPr>
          </a:p>
          <a:p>
            <a:pPr lvl="0"/>
            <a:r>
              <a:rPr lang="en-US" altLang="zh-CN" sz="800" dirty="0" smtClean="0">
                <a:solidFill>
                  <a:srgbClr val="303B41"/>
                </a:solidFill>
                <a:latin typeface="+mj-lt"/>
              </a:rPr>
              <a:t>[52] </a:t>
            </a:r>
            <a:r>
              <a:rPr lang="en-US" altLang="zh-CN" sz="800" dirty="0" smtClean="0">
                <a:solidFill>
                  <a:schemeClr val="bg1"/>
                </a:solidFill>
                <a:latin typeface="+mj-lt"/>
              </a:rPr>
              <a:t>Kessler</a:t>
            </a:r>
            <a:r>
              <a:rPr lang="en-US" altLang="zh-CN" sz="800" dirty="0">
                <a:solidFill>
                  <a:schemeClr val="bg1"/>
                </a:solidFill>
                <a:latin typeface="+mj-lt"/>
              </a:rPr>
              <a:t>, Jason S. and Nicolas </a:t>
            </a:r>
            <a:r>
              <a:rPr lang="en-US" altLang="zh-CN" sz="800" dirty="0" err="1">
                <a:solidFill>
                  <a:schemeClr val="bg1"/>
                </a:solidFill>
                <a:latin typeface="+mj-lt"/>
              </a:rPr>
              <a:t>Nicolov</a:t>
            </a:r>
            <a:r>
              <a:rPr lang="en-US" altLang="zh-CN" sz="800" dirty="0">
                <a:solidFill>
                  <a:schemeClr val="bg1"/>
                </a:solidFill>
                <a:latin typeface="+mj-lt"/>
              </a:rPr>
              <a:t>. Targeting sentiment expressions through supervised ranking of linguistic configurations. In: Proceedings of the Third International AAAI Conference on Weblogs and Social Media (ICWSM-2009). 2009</a:t>
            </a:r>
            <a:endParaRPr lang="zh-CN" altLang="zh-CN" sz="800" dirty="0">
              <a:solidFill>
                <a:schemeClr val="bg1"/>
              </a:solidFill>
              <a:latin typeface="+mj-lt"/>
            </a:endParaRPr>
          </a:p>
          <a:p>
            <a:pPr lvl="0"/>
            <a:r>
              <a:rPr lang="en-US" altLang="zh-CN" sz="800" dirty="0" smtClean="0">
                <a:solidFill>
                  <a:srgbClr val="303B41"/>
                </a:solidFill>
                <a:latin typeface="+mj-lt"/>
              </a:rPr>
              <a:t>[53] </a:t>
            </a:r>
            <a:r>
              <a:rPr lang="en-US" altLang="zh-CN" sz="800" dirty="0" smtClean="0">
                <a:solidFill>
                  <a:schemeClr val="bg1"/>
                </a:solidFill>
                <a:latin typeface="+mj-lt"/>
              </a:rPr>
              <a:t>Liu</a:t>
            </a:r>
            <a:r>
              <a:rPr lang="en-US" altLang="zh-CN" sz="800" dirty="0">
                <a:solidFill>
                  <a:schemeClr val="bg1"/>
                </a:solidFill>
                <a:latin typeface="+mj-lt"/>
              </a:rPr>
              <a:t>, </a:t>
            </a:r>
            <a:r>
              <a:rPr lang="en-US" altLang="zh-CN" sz="800" dirty="0" err="1">
                <a:solidFill>
                  <a:schemeClr val="bg1"/>
                </a:solidFill>
                <a:latin typeface="+mj-lt"/>
              </a:rPr>
              <a:t>Feifan</a:t>
            </a:r>
            <a:r>
              <a:rPr lang="en-US" altLang="zh-CN" sz="800" dirty="0">
                <a:solidFill>
                  <a:schemeClr val="bg1"/>
                </a:solidFill>
                <a:latin typeface="+mj-lt"/>
              </a:rPr>
              <a:t>, Dong Wang, Bin Li, and Yang Liu. Improving blog polarity classification via topic analysis and adaptive methods. In: Proceedings of Human Language Technologies: The 2010 Annual Conference of the North American Chapter of the ACL (HLT-NAACL-2010). 2010.</a:t>
            </a:r>
            <a:endParaRPr lang="zh-CN" altLang="zh-CN" sz="800" dirty="0">
              <a:solidFill>
                <a:schemeClr val="bg1"/>
              </a:solidFill>
              <a:latin typeface="+mj-lt"/>
            </a:endParaRPr>
          </a:p>
          <a:p>
            <a:pPr lvl="0"/>
            <a:r>
              <a:rPr lang="en-US" altLang="zh-CN" sz="800" dirty="0" smtClean="0">
                <a:solidFill>
                  <a:srgbClr val="303B41"/>
                </a:solidFill>
                <a:latin typeface="+mj-lt"/>
              </a:rPr>
              <a:t>[54] </a:t>
            </a:r>
            <a:r>
              <a:rPr lang="en-US" altLang="zh-CN" sz="800" dirty="0" err="1" smtClean="0">
                <a:solidFill>
                  <a:schemeClr val="bg1"/>
                </a:solidFill>
                <a:latin typeface="+mj-lt"/>
              </a:rPr>
              <a:t>Tesniere</a:t>
            </a:r>
            <a:r>
              <a:rPr lang="en-US" altLang="zh-CN" sz="800" dirty="0">
                <a:solidFill>
                  <a:schemeClr val="bg1"/>
                </a:solidFill>
                <a:latin typeface="+mj-lt"/>
              </a:rPr>
              <a:t>, L. </a:t>
            </a:r>
            <a:r>
              <a:rPr lang="en-US" altLang="zh-CN" sz="800" dirty="0" err="1">
                <a:solidFill>
                  <a:schemeClr val="bg1"/>
                </a:solidFill>
                <a:latin typeface="+mj-lt"/>
              </a:rPr>
              <a:t>Élements</a:t>
            </a:r>
            <a:r>
              <a:rPr lang="en-US" altLang="zh-CN" sz="800" dirty="0">
                <a:solidFill>
                  <a:schemeClr val="bg1"/>
                </a:solidFill>
                <a:latin typeface="+mj-lt"/>
              </a:rPr>
              <a:t> de </a:t>
            </a:r>
            <a:r>
              <a:rPr lang="en-US" altLang="zh-CN" sz="800" dirty="0" err="1">
                <a:solidFill>
                  <a:schemeClr val="bg1"/>
                </a:solidFill>
                <a:latin typeface="+mj-lt"/>
              </a:rPr>
              <a:t>syntaxe</a:t>
            </a:r>
            <a:r>
              <a:rPr lang="en-US" altLang="zh-CN" sz="800" dirty="0">
                <a:solidFill>
                  <a:schemeClr val="bg1"/>
                </a:solidFill>
                <a:latin typeface="+mj-lt"/>
              </a:rPr>
              <a:t> </a:t>
            </a:r>
            <a:r>
              <a:rPr lang="en-US" altLang="zh-CN" sz="800" dirty="0" err="1">
                <a:solidFill>
                  <a:schemeClr val="bg1"/>
                </a:solidFill>
                <a:latin typeface="+mj-lt"/>
              </a:rPr>
              <a:t>structurale</a:t>
            </a:r>
            <a:r>
              <a:rPr lang="en-US" altLang="zh-CN" sz="800" dirty="0">
                <a:solidFill>
                  <a:schemeClr val="bg1"/>
                </a:solidFill>
                <a:latin typeface="+mj-lt"/>
              </a:rPr>
              <a:t>: </a:t>
            </a:r>
            <a:r>
              <a:rPr lang="en-US" altLang="zh-CN" sz="800" dirty="0" err="1">
                <a:solidFill>
                  <a:schemeClr val="bg1"/>
                </a:solidFill>
                <a:latin typeface="+mj-lt"/>
              </a:rPr>
              <a:t>Préf</a:t>
            </a:r>
            <a:r>
              <a:rPr lang="en-US" altLang="zh-CN" sz="800" dirty="0">
                <a:solidFill>
                  <a:schemeClr val="bg1"/>
                </a:solidFill>
                <a:latin typeface="+mj-lt"/>
              </a:rPr>
              <a:t>. de Jean Fourquet1959: C. </a:t>
            </a:r>
            <a:r>
              <a:rPr lang="en-US" altLang="zh-CN" sz="800" dirty="0" err="1">
                <a:solidFill>
                  <a:schemeClr val="bg1"/>
                </a:solidFill>
                <a:latin typeface="+mj-lt"/>
              </a:rPr>
              <a:t>Klincksieck</a:t>
            </a:r>
            <a:r>
              <a:rPr lang="en-US" altLang="zh-CN" sz="800" dirty="0" smtClean="0">
                <a:solidFill>
                  <a:schemeClr val="bg1"/>
                </a:solidFill>
                <a:latin typeface="+mj-lt"/>
              </a:rPr>
              <a:t>.</a:t>
            </a:r>
            <a:endParaRPr lang="zh-CN" altLang="zh-CN" sz="800" dirty="0">
              <a:solidFill>
                <a:schemeClr val="bg1"/>
              </a:solidFill>
              <a:latin typeface="+mj-lt"/>
            </a:endParaRPr>
          </a:p>
        </p:txBody>
      </p:sp>
    </p:spTree>
    <p:extLst>
      <p:ext uri="{BB962C8B-B14F-4D97-AF65-F5344CB8AC3E}">
        <p14:creationId xmlns:p14="http://schemas.microsoft.com/office/powerpoint/2010/main" val="32022461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58</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[55] </a:t>
            </a:r>
            <a:r>
              <a:rPr lang="en-US" altLang="zh-CN" sz="800" dirty="0" smtClean="0">
                <a:solidFill>
                  <a:schemeClr val="bg1"/>
                </a:solidFill>
                <a:latin typeface="+mj-lt"/>
              </a:rPr>
              <a:t>Lin</a:t>
            </a:r>
            <a:r>
              <a:rPr lang="en-US" altLang="zh-CN" sz="800" dirty="0">
                <a:solidFill>
                  <a:schemeClr val="bg1"/>
                </a:solidFill>
                <a:latin typeface="+mj-lt"/>
              </a:rPr>
              <a:t>, </a:t>
            </a:r>
            <a:r>
              <a:rPr lang="en-US" altLang="zh-CN" sz="800" dirty="0" err="1">
                <a:solidFill>
                  <a:schemeClr val="bg1"/>
                </a:solidFill>
                <a:latin typeface="+mj-lt"/>
              </a:rPr>
              <a:t>Dekang</a:t>
            </a:r>
            <a:r>
              <a:rPr lang="en-US" altLang="zh-CN" sz="800" dirty="0">
                <a:solidFill>
                  <a:schemeClr val="bg1"/>
                </a:solidFill>
                <a:latin typeface="+mj-lt"/>
              </a:rPr>
              <a:t>. </a:t>
            </a:r>
            <a:r>
              <a:rPr lang="en-US" altLang="zh-CN" sz="800" dirty="0" err="1">
                <a:solidFill>
                  <a:schemeClr val="bg1"/>
                </a:solidFill>
                <a:latin typeface="+mj-lt"/>
              </a:rPr>
              <a:t>Minipar</a:t>
            </a:r>
            <a:r>
              <a:rPr lang="en-US" altLang="zh-CN" sz="800" dirty="0">
                <a:solidFill>
                  <a:schemeClr val="bg1"/>
                </a:solidFill>
                <a:latin typeface="+mj-lt"/>
              </a:rPr>
              <a:t>. http://webdocs.cs.ualberta.ca/lindek/minipar.htm. 2007.</a:t>
            </a:r>
            <a:endParaRPr lang="zh-CN" altLang="zh-CN" sz="800" dirty="0">
              <a:solidFill>
                <a:schemeClr val="bg1"/>
              </a:solidFill>
              <a:latin typeface="+mj-lt"/>
            </a:endParaRPr>
          </a:p>
          <a:p>
            <a:pPr lvl="0"/>
            <a:r>
              <a:rPr lang="en-US" altLang="zh-CN" sz="800" dirty="0" smtClean="0">
                <a:solidFill>
                  <a:srgbClr val="303B41"/>
                </a:solidFill>
                <a:latin typeface="+mj-lt"/>
              </a:rPr>
              <a:t>[56] </a:t>
            </a:r>
            <a:r>
              <a:rPr lang="zh-CN" altLang="zh-CN" sz="800" dirty="0" smtClean="0">
                <a:solidFill>
                  <a:schemeClr val="bg1"/>
                </a:solidFill>
                <a:latin typeface="+mj-lt"/>
              </a:rPr>
              <a:t>张莉</a:t>
            </a:r>
            <a:r>
              <a:rPr lang="zh-CN" altLang="zh-CN" sz="800" dirty="0">
                <a:solidFill>
                  <a:schemeClr val="bg1"/>
                </a:solidFill>
                <a:latin typeface="+mj-lt"/>
              </a:rPr>
              <a:t>，钱玲飞，许鑫</a:t>
            </a:r>
            <a:r>
              <a:rPr lang="en-US" altLang="zh-CN" sz="800" dirty="0">
                <a:solidFill>
                  <a:schemeClr val="bg1"/>
                </a:solidFill>
                <a:latin typeface="+mj-lt"/>
              </a:rPr>
              <a:t>. </a:t>
            </a:r>
            <a:r>
              <a:rPr lang="zh-CN" altLang="zh-CN" sz="800" dirty="0">
                <a:solidFill>
                  <a:schemeClr val="bg1"/>
                </a:solidFill>
                <a:latin typeface="+mj-lt"/>
              </a:rPr>
              <a:t>基于核心句及句法关系的评价对象抽取</a:t>
            </a:r>
            <a:r>
              <a:rPr lang="en-US" altLang="zh-CN" sz="800" dirty="0">
                <a:solidFill>
                  <a:schemeClr val="bg1"/>
                </a:solidFill>
                <a:latin typeface="+mj-lt"/>
              </a:rPr>
              <a:t>. </a:t>
            </a:r>
            <a:r>
              <a:rPr lang="zh-CN" altLang="zh-CN" sz="800" dirty="0">
                <a:solidFill>
                  <a:schemeClr val="bg1"/>
                </a:solidFill>
                <a:latin typeface="+mj-lt"/>
              </a:rPr>
              <a:t>中文信息学报</a:t>
            </a:r>
            <a:r>
              <a:rPr lang="en-US" altLang="zh-CN" sz="800" dirty="0">
                <a:solidFill>
                  <a:schemeClr val="bg1"/>
                </a:solidFill>
                <a:latin typeface="+mj-lt"/>
              </a:rPr>
              <a:t>. 2011.</a:t>
            </a:r>
            <a:endParaRPr lang="zh-CN" altLang="zh-CN" sz="800" dirty="0">
              <a:solidFill>
                <a:schemeClr val="bg1"/>
              </a:solidFill>
              <a:latin typeface="+mj-lt"/>
            </a:endParaRPr>
          </a:p>
          <a:p>
            <a:pPr lvl="0"/>
            <a:r>
              <a:rPr lang="en-US" altLang="zh-CN" sz="800" dirty="0" smtClean="0">
                <a:solidFill>
                  <a:srgbClr val="303B41"/>
                </a:solidFill>
                <a:latin typeface="+mj-lt"/>
              </a:rPr>
              <a:t>[57] </a:t>
            </a:r>
            <a:r>
              <a:rPr lang="zh-CN" altLang="zh-CN" sz="800" dirty="0" smtClean="0">
                <a:solidFill>
                  <a:schemeClr val="bg1"/>
                </a:solidFill>
                <a:latin typeface="+mj-lt"/>
              </a:rPr>
              <a:t>宗</a:t>
            </a:r>
            <a:r>
              <a:rPr lang="zh-CN" altLang="zh-CN" sz="800" dirty="0">
                <a:solidFill>
                  <a:schemeClr val="bg1"/>
                </a:solidFill>
                <a:latin typeface="+mj-lt"/>
              </a:rPr>
              <a:t>成庆</a:t>
            </a:r>
            <a:r>
              <a:rPr lang="en-US" altLang="zh-CN" sz="800" dirty="0">
                <a:solidFill>
                  <a:schemeClr val="bg1"/>
                </a:solidFill>
                <a:latin typeface="+mj-lt"/>
              </a:rPr>
              <a:t>. </a:t>
            </a:r>
            <a:r>
              <a:rPr lang="zh-CN" altLang="zh-CN" sz="800" dirty="0">
                <a:solidFill>
                  <a:schemeClr val="bg1"/>
                </a:solidFill>
                <a:latin typeface="+mj-lt"/>
              </a:rPr>
              <a:t>《统计自然语言处理》</a:t>
            </a:r>
            <a:r>
              <a:rPr lang="en-US" altLang="zh-CN" sz="800" dirty="0">
                <a:solidFill>
                  <a:schemeClr val="bg1"/>
                </a:solidFill>
                <a:latin typeface="+mj-lt"/>
              </a:rPr>
              <a:t>.</a:t>
            </a:r>
            <a:r>
              <a:rPr lang="zh-CN" altLang="zh-CN" sz="800" dirty="0">
                <a:solidFill>
                  <a:schemeClr val="bg1"/>
                </a:solidFill>
                <a:latin typeface="+mj-lt"/>
              </a:rPr>
              <a:t>清华大学出版社</a:t>
            </a:r>
            <a:r>
              <a:rPr lang="en-US" altLang="zh-CN" sz="800" dirty="0">
                <a:solidFill>
                  <a:schemeClr val="bg1"/>
                </a:solidFill>
                <a:latin typeface="+mj-lt"/>
              </a:rPr>
              <a:t>. 2013</a:t>
            </a:r>
            <a:endParaRPr lang="zh-CN" altLang="zh-CN" sz="800" dirty="0">
              <a:solidFill>
                <a:schemeClr val="bg1"/>
              </a:solidFill>
              <a:latin typeface="+mj-lt"/>
            </a:endParaRPr>
          </a:p>
          <a:p>
            <a:pPr lvl="0"/>
            <a:r>
              <a:rPr lang="en-US" altLang="zh-CN" sz="800" dirty="0" smtClean="0">
                <a:solidFill>
                  <a:srgbClr val="303B41"/>
                </a:solidFill>
                <a:latin typeface="+mj-lt"/>
              </a:rPr>
              <a:t>[58] </a:t>
            </a:r>
            <a:r>
              <a:rPr lang="en-US" altLang="zh-CN" sz="800" dirty="0" smtClean="0">
                <a:solidFill>
                  <a:schemeClr val="bg1"/>
                </a:solidFill>
                <a:latin typeface="+mj-lt"/>
              </a:rPr>
              <a:t>Robinson </a:t>
            </a:r>
            <a:r>
              <a:rPr lang="en-US" altLang="zh-CN" sz="800" dirty="0">
                <a:solidFill>
                  <a:schemeClr val="bg1"/>
                </a:solidFill>
                <a:latin typeface="+mj-lt"/>
              </a:rPr>
              <a:t>JJ. Dependency Structures and Transformational Rules. Language, 1970. </a:t>
            </a:r>
            <a:endParaRPr lang="zh-CN" altLang="zh-CN" sz="800" dirty="0">
              <a:solidFill>
                <a:schemeClr val="bg1"/>
              </a:solidFill>
              <a:latin typeface="+mj-lt"/>
            </a:endParaRPr>
          </a:p>
          <a:p>
            <a:pPr lvl="0"/>
            <a:r>
              <a:rPr lang="en-US" altLang="zh-CN" sz="800" dirty="0" smtClean="0">
                <a:solidFill>
                  <a:srgbClr val="303B41"/>
                </a:solidFill>
                <a:latin typeface="+mj-lt"/>
              </a:rPr>
              <a:t>[59] </a:t>
            </a:r>
            <a:r>
              <a:rPr lang="zh-CN" altLang="zh-CN" sz="800" dirty="0" smtClean="0">
                <a:solidFill>
                  <a:schemeClr val="bg1"/>
                </a:solidFill>
                <a:latin typeface="+mj-lt"/>
              </a:rPr>
              <a:t>冯志伟</a:t>
            </a:r>
            <a:r>
              <a:rPr lang="en-US" altLang="zh-CN" sz="800" dirty="0">
                <a:solidFill>
                  <a:schemeClr val="bg1"/>
                </a:solidFill>
                <a:latin typeface="+mj-lt"/>
              </a:rPr>
              <a:t>.</a:t>
            </a:r>
            <a:r>
              <a:rPr lang="zh-CN" altLang="zh-CN" sz="800" dirty="0">
                <a:solidFill>
                  <a:schemeClr val="bg1"/>
                </a:solidFill>
                <a:latin typeface="+mj-lt"/>
              </a:rPr>
              <a:t>判断从属树合格性的五个条件</a:t>
            </a:r>
            <a:r>
              <a:rPr lang="en-US" altLang="zh-CN" sz="800" dirty="0">
                <a:solidFill>
                  <a:schemeClr val="bg1"/>
                </a:solidFill>
                <a:latin typeface="+mj-lt"/>
              </a:rPr>
              <a:t>. </a:t>
            </a:r>
            <a:r>
              <a:rPr lang="zh-CN" altLang="zh-CN" sz="800" dirty="0">
                <a:solidFill>
                  <a:schemeClr val="bg1"/>
                </a:solidFill>
                <a:latin typeface="+mj-lt"/>
              </a:rPr>
              <a:t>第二届全国应用语言学讨论会论文集</a:t>
            </a:r>
            <a:r>
              <a:rPr lang="en-US" altLang="zh-CN" sz="800" dirty="0">
                <a:solidFill>
                  <a:schemeClr val="bg1"/>
                </a:solidFill>
                <a:latin typeface="+mj-lt"/>
              </a:rPr>
              <a:t>. 1998.</a:t>
            </a:r>
            <a:endParaRPr lang="zh-CN" altLang="zh-CN" sz="800" dirty="0">
              <a:solidFill>
                <a:schemeClr val="bg1"/>
              </a:solidFill>
              <a:latin typeface="+mj-lt"/>
            </a:endParaRPr>
          </a:p>
          <a:p>
            <a:pPr lvl="0"/>
            <a:r>
              <a:rPr lang="en-US" altLang="zh-CN" sz="800" dirty="0" smtClean="0">
                <a:solidFill>
                  <a:srgbClr val="303B41"/>
                </a:solidFill>
                <a:latin typeface="+mj-lt"/>
              </a:rPr>
              <a:t>[60] </a:t>
            </a:r>
            <a:r>
              <a:rPr lang="en-US" altLang="zh-CN" sz="800" dirty="0" err="1" smtClean="0">
                <a:solidFill>
                  <a:schemeClr val="bg1"/>
                </a:solidFill>
                <a:latin typeface="+mj-lt"/>
              </a:rPr>
              <a:t>Heys</a:t>
            </a:r>
            <a:r>
              <a:rPr lang="en-US" altLang="zh-CN" sz="800" dirty="0" smtClean="0">
                <a:solidFill>
                  <a:schemeClr val="bg1"/>
                </a:solidFill>
                <a:latin typeface="+mj-lt"/>
              </a:rPr>
              <a:t> </a:t>
            </a:r>
            <a:r>
              <a:rPr lang="en-US" altLang="zh-CN" sz="800" dirty="0">
                <a:solidFill>
                  <a:schemeClr val="bg1"/>
                </a:solidFill>
                <a:latin typeface="+mj-lt"/>
              </a:rPr>
              <a:t>DG. Dependency Theory: A Formalism and Some Observations. Language. 1964.</a:t>
            </a:r>
            <a:endParaRPr lang="zh-CN" altLang="zh-CN" sz="800" dirty="0">
              <a:solidFill>
                <a:schemeClr val="bg1"/>
              </a:solidFill>
              <a:latin typeface="+mj-lt"/>
            </a:endParaRPr>
          </a:p>
          <a:p>
            <a:pPr lvl="0"/>
            <a:r>
              <a:rPr lang="en-US" altLang="zh-CN" sz="800" dirty="0" smtClean="0">
                <a:solidFill>
                  <a:srgbClr val="303B41"/>
                </a:solidFill>
                <a:latin typeface="+mj-lt"/>
              </a:rPr>
              <a:t>[61] </a:t>
            </a:r>
            <a:r>
              <a:rPr lang="en-US" altLang="zh-CN" sz="800" dirty="0" err="1" smtClean="0">
                <a:solidFill>
                  <a:schemeClr val="bg1"/>
                </a:solidFill>
                <a:latin typeface="+mj-lt"/>
              </a:rPr>
              <a:t>Gaifman</a:t>
            </a:r>
            <a:r>
              <a:rPr lang="en-US" altLang="zh-CN" sz="800" dirty="0" smtClean="0">
                <a:solidFill>
                  <a:schemeClr val="bg1"/>
                </a:solidFill>
                <a:latin typeface="+mj-lt"/>
              </a:rPr>
              <a:t> </a:t>
            </a:r>
            <a:r>
              <a:rPr lang="en-US" altLang="zh-CN" sz="800" dirty="0">
                <a:solidFill>
                  <a:schemeClr val="bg1"/>
                </a:solidFill>
                <a:latin typeface="+mj-lt"/>
              </a:rPr>
              <a:t>H. Dependency Systems and Phrase-structure Systems. Information and Control, 1965 </a:t>
            </a:r>
            <a:endParaRPr lang="zh-CN" altLang="zh-CN" sz="800" dirty="0">
              <a:solidFill>
                <a:schemeClr val="bg1"/>
              </a:solidFill>
              <a:latin typeface="+mj-lt"/>
            </a:endParaRPr>
          </a:p>
          <a:p>
            <a:pPr lvl="0"/>
            <a:r>
              <a:rPr lang="en-US" altLang="zh-CN" sz="800" dirty="0" smtClean="0">
                <a:solidFill>
                  <a:srgbClr val="303B41"/>
                </a:solidFill>
                <a:latin typeface="+mj-lt"/>
              </a:rPr>
              <a:t>[62] </a:t>
            </a:r>
            <a:r>
              <a:rPr lang="en-US" altLang="zh-CN" sz="800" dirty="0" err="1" smtClean="0">
                <a:solidFill>
                  <a:schemeClr val="bg1"/>
                </a:solidFill>
                <a:latin typeface="+mj-lt"/>
              </a:rPr>
              <a:t>Kasami</a:t>
            </a:r>
            <a:r>
              <a:rPr lang="en-US" altLang="zh-CN" sz="800" dirty="0" smtClean="0">
                <a:solidFill>
                  <a:schemeClr val="bg1"/>
                </a:solidFill>
                <a:latin typeface="+mj-lt"/>
              </a:rPr>
              <a:t> </a:t>
            </a:r>
            <a:r>
              <a:rPr lang="en-US" altLang="zh-CN" sz="800" dirty="0">
                <a:solidFill>
                  <a:schemeClr val="bg1"/>
                </a:solidFill>
                <a:latin typeface="+mj-lt"/>
              </a:rPr>
              <a:t>T. An Efficient Recognition and Syntax Analysis Algorithm for Context-free Languages. Technical Report AFCRL-65-758, Air Force Cambridge Research Laboratory Bedford, MA. 1965</a:t>
            </a:r>
            <a:endParaRPr lang="zh-CN" altLang="zh-CN" sz="800" dirty="0">
              <a:solidFill>
                <a:schemeClr val="bg1"/>
              </a:solidFill>
              <a:latin typeface="+mj-lt"/>
            </a:endParaRPr>
          </a:p>
          <a:p>
            <a:pPr lvl="0"/>
            <a:r>
              <a:rPr lang="en-US" altLang="zh-CN" sz="800" dirty="0" smtClean="0">
                <a:solidFill>
                  <a:srgbClr val="303B41"/>
                </a:solidFill>
                <a:latin typeface="+mj-lt"/>
              </a:rPr>
              <a:t>[63] </a:t>
            </a:r>
            <a:r>
              <a:rPr lang="en-US" altLang="zh-CN" sz="800" dirty="0" smtClean="0">
                <a:solidFill>
                  <a:schemeClr val="bg1"/>
                </a:solidFill>
                <a:latin typeface="+mj-lt"/>
              </a:rPr>
              <a:t>Younger </a:t>
            </a:r>
            <a:r>
              <a:rPr lang="en-US" altLang="zh-CN" sz="800" dirty="0">
                <a:solidFill>
                  <a:schemeClr val="bg1"/>
                </a:solidFill>
                <a:latin typeface="+mj-lt"/>
              </a:rPr>
              <a:t>DH. Recognition and Parsing of Context-free Language in Time n</a:t>
            </a:r>
            <a:r>
              <a:rPr lang="en-US" altLang="zh-CN" sz="800" baseline="30000" dirty="0">
                <a:solidFill>
                  <a:schemeClr val="bg1"/>
                </a:solidFill>
                <a:latin typeface="+mj-lt"/>
              </a:rPr>
              <a:t>3</a:t>
            </a:r>
            <a:r>
              <a:rPr lang="en-US" altLang="zh-CN" sz="800" dirty="0">
                <a:solidFill>
                  <a:schemeClr val="bg1"/>
                </a:solidFill>
                <a:latin typeface="+mj-lt"/>
              </a:rPr>
              <a:t>. Information and Control, 1967</a:t>
            </a:r>
            <a:endParaRPr lang="zh-CN" altLang="zh-CN" sz="800" dirty="0">
              <a:solidFill>
                <a:schemeClr val="bg1"/>
              </a:solidFill>
              <a:latin typeface="+mj-lt"/>
            </a:endParaRPr>
          </a:p>
          <a:p>
            <a:pPr lvl="0"/>
            <a:r>
              <a:rPr lang="en-US" altLang="zh-CN" sz="800" dirty="0" smtClean="0">
                <a:solidFill>
                  <a:srgbClr val="303B41"/>
                </a:solidFill>
                <a:latin typeface="+mj-lt"/>
              </a:rPr>
              <a:t>[64] </a:t>
            </a:r>
            <a:r>
              <a:rPr lang="en-US" altLang="zh-CN" sz="800" dirty="0" err="1" smtClean="0">
                <a:solidFill>
                  <a:schemeClr val="bg1"/>
                </a:solidFill>
                <a:latin typeface="+mj-lt"/>
              </a:rPr>
              <a:t>Earley</a:t>
            </a:r>
            <a:r>
              <a:rPr lang="en-US" altLang="zh-CN" sz="800" dirty="0" smtClean="0">
                <a:solidFill>
                  <a:schemeClr val="bg1"/>
                </a:solidFill>
                <a:latin typeface="+mj-lt"/>
              </a:rPr>
              <a:t> </a:t>
            </a:r>
            <a:r>
              <a:rPr lang="en-US" altLang="zh-CN" sz="800" dirty="0">
                <a:solidFill>
                  <a:schemeClr val="bg1"/>
                </a:solidFill>
                <a:latin typeface="+mj-lt"/>
              </a:rPr>
              <a:t>J. An Efficient Context-free Parsing Algorithm. Communications of the Association for Computing Machinery, 1970.</a:t>
            </a:r>
            <a:endParaRPr lang="zh-CN" altLang="zh-CN" sz="800" dirty="0">
              <a:solidFill>
                <a:schemeClr val="bg1"/>
              </a:solidFill>
              <a:latin typeface="+mj-lt"/>
            </a:endParaRPr>
          </a:p>
          <a:p>
            <a:pPr lvl="0"/>
            <a:r>
              <a:rPr lang="en-US" altLang="zh-CN" sz="800" dirty="0" smtClean="0">
                <a:solidFill>
                  <a:srgbClr val="303B41"/>
                </a:solidFill>
                <a:latin typeface="+mj-lt"/>
              </a:rPr>
              <a:t>[65]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Constraint Grammar as a Framework for Parsing Running Text. In: Proceedings for COLING, 1990. </a:t>
            </a:r>
            <a:endParaRPr lang="zh-CN" altLang="zh-CN" sz="800" dirty="0">
              <a:solidFill>
                <a:schemeClr val="bg1"/>
              </a:solidFill>
              <a:latin typeface="+mj-lt"/>
            </a:endParaRPr>
          </a:p>
          <a:p>
            <a:pPr lvl="0"/>
            <a:r>
              <a:rPr lang="en-US" altLang="zh-CN" sz="800" dirty="0" smtClean="0">
                <a:solidFill>
                  <a:srgbClr val="303B41"/>
                </a:solidFill>
                <a:latin typeface="+mj-lt"/>
              </a:rPr>
              <a:t>[66] </a:t>
            </a:r>
            <a:r>
              <a:rPr lang="en-US" altLang="zh-CN" sz="800" dirty="0" err="1" smtClean="0">
                <a:solidFill>
                  <a:schemeClr val="bg1"/>
                </a:solidFill>
                <a:latin typeface="+mj-lt"/>
              </a:rPr>
              <a:t>Karlsson</a:t>
            </a:r>
            <a:r>
              <a:rPr lang="en-US" altLang="zh-CN" sz="800" dirty="0" smtClean="0">
                <a:solidFill>
                  <a:schemeClr val="bg1"/>
                </a:solidFill>
                <a:latin typeface="+mj-lt"/>
              </a:rPr>
              <a:t> </a:t>
            </a:r>
            <a:r>
              <a:rPr lang="en-US" altLang="zh-CN" sz="800" dirty="0">
                <a:solidFill>
                  <a:schemeClr val="bg1"/>
                </a:solidFill>
                <a:latin typeface="+mj-lt"/>
              </a:rPr>
              <a:t>F, </a:t>
            </a:r>
            <a:r>
              <a:rPr lang="en-US" altLang="zh-CN" sz="800" dirty="0" err="1">
                <a:solidFill>
                  <a:schemeClr val="bg1"/>
                </a:solidFill>
                <a:latin typeface="+mj-lt"/>
              </a:rPr>
              <a:t>Voutilainen</a:t>
            </a:r>
            <a:r>
              <a:rPr lang="en-US" altLang="zh-CN" sz="800" dirty="0">
                <a:solidFill>
                  <a:schemeClr val="bg1"/>
                </a:solidFill>
                <a:latin typeface="+mj-lt"/>
              </a:rPr>
              <a:t> A, Heikkila J, and </a:t>
            </a:r>
            <a:r>
              <a:rPr lang="en-US" altLang="zh-CN" sz="800" dirty="0" err="1">
                <a:solidFill>
                  <a:schemeClr val="bg1"/>
                </a:solidFill>
                <a:latin typeface="+mj-lt"/>
              </a:rPr>
              <a:t>Anttila</a:t>
            </a:r>
            <a:r>
              <a:rPr lang="en-US" altLang="zh-CN" sz="800" dirty="0">
                <a:solidFill>
                  <a:schemeClr val="bg1"/>
                </a:solidFill>
                <a:latin typeface="+mj-lt"/>
              </a:rPr>
              <a:t> A. Constraint Grammar: A Language-independent System for Parsing Unrestricted Text. Mouton de </a:t>
            </a:r>
            <a:r>
              <a:rPr lang="en-US" altLang="zh-CN" sz="800" dirty="0" err="1">
                <a:solidFill>
                  <a:schemeClr val="bg1"/>
                </a:solidFill>
                <a:latin typeface="+mj-lt"/>
              </a:rPr>
              <a:t>Gruyter</a:t>
            </a:r>
            <a:r>
              <a:rPr lang="en-US" altLang="zh-CN" sz="800" dirty="0">
                <a:solidFill>
                  <a:schemeClr val="bg1"/>
                </a:solidFill>
                <a:latin typeface="+mj-lt"/>
              </a:rPr>
              <a:t>. 1995.</a:t>
            </a:r>
            <a:endParaRPr lang="zh-CN" altLang="zh-CN" sz="800" dirty="0">
              <a:solidFill>
                <a:schemeClr val="bg1"/>
              </a:solidFill>
              <a:latin typeface="+mj-lt"/>
            </a:endParaRPr>
          </a:p>
          <a:p>
            <a:pPr lvl="0"/>
            <a:r>
              <a:rPr lang="en-US" altLang="zh-CN" sz="800" dirty="0" smtClean="0">
                <a:solidFill>
                  <a:srgbClr val="303B41"/>
                </a:solidFill>
                <a:latin typeface="+mj-lt"/>
              </a:rPr>
              <a:t>[67] </a:t>
            </a:r>
            <a:r>
              <a:rPr lang="en-US" altLang="zh-CN" sz="800" dirty="0" smtClean="0">
                <a:solidFill>
                  <a:schemeClr val="bg1"/>
                </a:solidFill>
                <a:latin typeface="+mj-lt"/>
              </a:rPr>
              <a:t>Maruyama </a:t>
            </a:r>
            <a:r>
              <a:rPr lang="en-US" altLang="zh-CN" sz="800" dirty="0">
                <a:solidFill>
                  <a:schemeClr val="bg1"/>
                </a:solidFill>
                <a:latin typeface="+mj-lt"/>
              </a:rPr>
              <a:t>H. Structural Disambiguation with Constraint Propagation. In: Proceedings of ACL, 1990.</a:t>
            </a:r>
            <a:endParaRPr lang="zh-CN" altLang="zh-CN" sz="800" dirty="0">
              <a:solidFill>
                <a:schemeClr val="bg1"/>
              </a:solidFill>
              <a:latin typeface="+mj-lt"/>
            </a:endParaRPr>
          </a:p>
          <a:p>
            <a:pPr lvl="0"/>
            <a:r>
              <a:rPr lang="en-US" altLang="zh-CN" sz="800" dirty="0" smtClean="0">
                <a:solidFill>
                  <a:srgbClr val="303B41"/>
                </a:solidFill>
                <a:latin typeface="+mj-lt"/>
              </a:rPr>
              <a:t>[68] </a:t>
            </a:r>
            <a:r>
              <a:rPr lang="en-US" altLang="zh-CN" sz="800" dirty="0" smtClean="0">
                <a:solidFill>
                  <a:schemeClr val="bg1"/>
                </a:solidFill>
                <a:latin typeface="+mj-lt"/>
              </a:rPr>
              <a:t>Covington </a:t>
            </a:r>
            <a:r>
              <a:rPr lang="en-US" altLang="zh-CN" sz="800" dirty="0">
                <a:solidFill>
                  <a:schemeClr val="bg1"/>
                </a:solidFill>
                <a:latin typeface="+mj-lt"/>
              </a:rPr>
              <a:t>MA. A Fundamental Algorithm for Dependency Parsing. In: Proceedings of ACM Southeast Conference, 2001.</a:t>
            </a:r>
            <a:endParaRPr lang="zh-CN" altLang="zh-CN" sz="800" dirty="0">
              <a:solidFill>
                <a:schemeClr val="bg1"/>
              </a:solidFill>
              <a:latin typeface="+mj-lt"/>
            </a:endParaRPr>
          </a:p>
          <a:p>
            <a:pPr lvl="0"/>
            <a:r>
              <a:rPr lang="en-US" altLang="zh-CN" sz="800" dirty="0" smtClean="0">
                <a:solidFill>
                  <a:srgbClr val="303B41"/>
                </a:solidFill>
                <a:latin typeface="+mj-lt"/>
              </a:rPr>
              <a:t>[69] </a:t>
            </a:r>
            <a:r>
              <a:rPr lang="en-US" altLang="zh-CN" sz="800" dirty="0" smtClean="0">
                <a:solidFill>
                  <a:schemeClr val="bg1"/>
                </a:solidFill>
                <a:latin typeface="+mj-lt"/>
              </a:rPr>
              <a:t>Eisner </a:t>
            </a:r>
            <a:r>
              <a:rPr lang="en-US" altLang="zh-CN" sz="800" dirty="0">
                <a:solidFill>
                  <a:schemeClr val="bg1"/>
                </a:solidFill>
                <a:latin typeface="+mj-lt"/>
              </a:rPr>
              <a:t>J. Three New Probabilistic Models for Dependency Parsing: An Exploration. In: Proceedings of COLING, 1996.</a:t>
            </a:r>
            <a:endParaRPr lang="zh-CN" altLang="zh-CN" sz="800" dirty="0">
              <a:solidFill>
                <a:schemeClr val="bg1"/>
              </a:solidFill>
              <a:latin typeface="+mj-lt"/>
            </a:endParaRPr>
          </a:p>
          <a:p>
            <a:pPr lvl="0"/>
            <a:r>
              <a:rPr lang="en-US" altLang="zh-CN" sz="800" dirty="0" smtClean="0">
                <a:solidFill>
                  <a:srgbClr val="303B41"/>
                </a:solidFill>
                <a:latin typeface="+mj-lt"/>
              </a:rPr>
              <a:t>[70] </a:t>
            </a:r>
            <a:r>
              <a:rPr lang="en-US" altLang="zh-CN" sz="800" dirty="0" smtClean="0">
                <a:solidFill>
                  <a:schemeClr val="bg1"/>
                </a:solidFill>
                <a:latin typeface="+mj-lt"/>
              </a:rPr>
              <a:t>Eisner </a:t>
            </a:r>
            <a:r>
              <a:rPr lang="en-US" altLang="zh-CN" sz="800" dirty="0">
                <a:solidFill>
                  <a:schemeClr val="bg1"/>
                </a:solidFill>
                <a:latin typeface="+mj-lt"/>
              </a:rPr>
              <a:t>J. An Empirical Comparison of Probability Models for Dependency Grammar. Technical Report IFCA-96-11, Institute for Research in Cognitive Science, University of Pennsylvania. 1996.</a:t>
            </a:r>
            <a:endParaRPr lang="zh-CN" altLang="zh-CN" sz="800" dirty="0">
              <a:solidFill>
                <a:schemeClr val="bg1"/>
              </a:solidFill>
              <a:latin typeface="+mj-lt"/>
            </a:endParaRPr>
          </a:p>
          <a:p>
            <a:pPr lvl="0"/>
            <a:r>
              <a:rPr lang="en-US" altLang="zh-CN" sz="800" dirty="0" smtClean="0">
                <a:solidFill>
                  <a:srgbClr val="303B41"/>
                </a:solidFill>
                <a:latin typeface="+mj-lt"/>
              </a:rPr>
              <a:t>[71] </a:t>
            </a:r>
            <a:r>
              <a:rPr lang="en-US" altLang="zh-CN" sz="800" dirty="0" smtClean="0">
                <a:solidFill>
                  <a:schemeClr val="bg1"/>
                </a:solidFill>
                <a:latin typeface="+mj-lt"/>
              </a:rPr>
              <a:t>Eisner </a:t>
            </a:r>
            <a:r>
              <a:rPr lang="en-US" altLang="zh-CN" sz="800" dirty="0">
                <a:solidFill>
                  <a:schemeClr val="bg1"/>
                </a:solidFill>
                <a:latin typeface="+mj-lt"/>
              </a:rPr>
              <a:t>J. </a:t>
            </a:r>
            <a:r>
              <a:rPr lang="en-US" altLang="zh-CN" sz="800" dirty="0" err="1">
                <a:solidFill>
                  <a:schemeClr val="bg1"/>
                </a:solidFill>
                <a:latin typeface="+mj-lt"/>
              </a:rPr>
              <a:t>Bilexical</a:t>
            </a:r>
            <a:r>
              <a:rPr lang="en-US" altLang="zh-CN" sz="800" dirty="0">
                <a:solidFill>
                  <a:schemeClr val="bg1"/>
                </a:solidFill>
                <a:latin typeface="+mj-lt"/>
              </a:rPr>
              <a:t> Grammars and Their </a:t>
            </a:r>
            <a:r>
              <a:rPr lang="en-US" altLang="zh-CN" sz="800" dirty="0" err="1">
                <a:solidFill>
                  <a:schemeClr val="bg1"/>
                </a:solidFill>
                <a:latin typeface="+mj-lt"/>
              </a:rPr>
              <a:t>Oubic</a:t>
            </a:r>
            <a:r>
              <a:rPr lang="en-US" altLang="zh-CN" sz="800" dirty="0">
                <a:solidFill>
                  <a:schemeClr val="bg1"/>
                </a:solidFill>
                <a:latin typeface="+mj-lt"/>
              </a:rPr>
              <a:t>-time Parsing Algorithms. in Bunt H. </a:t>
            </a:r>
            <a:r>
              <a:rPr lang="en-US" altLang="zh-CN" sz="800" dirty="0" err="1">
                <a:solidFill>
                  <a:schemeClr val="bg1"/>
                </a:solidFill>
                <a:latin typeface="+mj-lt"/>
              </a:rPr>
              <a:t>Nijholt</a:t>
            </a:r>
            <a:r>
              <a:rPr lang="en-US" altLang="zh-CN" sz="800" dirty="0">
                <a:solidFill>
                  <a:schemeClr val="bg1"/>
                </a:solidFill>
                <a:latin typeface="+mj-lt"/>
              </a:rPr>
              <a:t> A(eds.) Advances in Probabilistic and Other Parsing Technologies. Kluwer. 2000.</a:t>
            </a:r>
            <a:endParaRPr lang="zh-CN" altLang="zh-CN" sz="800" dirty="0">
              <a:solidFill>
                <a:schemeClr val="bg1"/>
              </a:solidFill>
              <a:latin typeface="+mj-lt"/>
            </a:endParaRPr>
          </a:p>
          <a:p>
            <a:pPr lvl="0"/>
            <a:r>
              <a:rPr lang="en-US" altLang="zh-CN" sz="800" dirty="0" smtClean="0">
                <a:solidFill>
                  <a:srgbClr val="303B41"/>
                </a:solidFill>
                <a:latin typeface="+mj-lt"/>
              </a:rPr>
              <a:t>[72] </a:t>
            </a:r>
            <a:r>
              <a:rPr lang="en-US" altLang="zh-CN" sz="800" dirty="0" smtClean="0">
                <a:solidFill>
                  <a:schemeClr val="bg1"/>
                </a:solidFill>
                <a:latin typeface="+mj-lt"/>
              </a:rPr>
              <a:t>McDonald </a:t>
            </a:r>
            <a:r>
              <a:rPr lang="en-US" altLang="zh-CN" sz="800" dirty="0">
                <a:solidFill>
                  <a:schemeClr val="bg1"/>
                </a:solidFill>
                <a:latin typeface="+mj-lt"/>
              </a:rPr>
              <a:t>R, Crammer K, Pereira F. Online Large-margin Training of Dependency Parsers. In: Proceedings of ACL, 2005.</a:t>
            </a:r>
            <a:endParaRPr lang="zh-CN" altLang="zh-CN" sz="800" dirty="0">
              <a:solidFill>
                <a:schemeClr val="bg1"/>
              </a:solidFill>
              <a:latin typeface="+mj-lt"/>
            </a:endParaRPr>
          </a:p>
          <a:p>
            <a:pPr lvl="0"/>
            <a:r>
              <a:rPr lang="en-US" altLang="zh-CN" sz="800" dirty="0" smtClean="0">
                <a:solidFill>
                  <a:srgbClr val="303B41"/>
                </a:solidFill>
                <a:latin typeface="+mj-lt"/>
              </a:rPr>
              <a:t>[73] </a:t>
            </a:r>
            <a:r>
              <a:rPr lang="en-US" altLang="zh-CN" sz="800" dirty="0" smtClean="0">
                <a:solidFill>
                  <a:schemeClr val="bg1"/>
                </a:solidFill>
                <a:latin typeface="+mj-lt"/>
              </a:rPr>
              <a:t>McDonald </a:t>
            </a:r>
            <a:r>
              <a:rPr lang="en-US" altLang="zh-CN" sz="800" dirty="0">
                <a:solidFill>
                  <a:schemeClr val="bg1"/>
                </a:solidFill>
                <a:latin typeface="+mj-lt"/>
              </a:rPr>
              <a:t>R, Pereira F, </a:t>
            </a:r>
            <a:r>
              <a:rPr lang="en-US" altLang="zh-CN" sz="800" dirty="0" err="1">
                <a:solidFill>
                  <a:schemeClr val="bg1"/>
                </a:solidFill>
                <a:latin typeface="+mj-lt"/>
              </a:rPr>
              <a:t>Ribaroy</a:t>
            </a:r>
            <a:r>
              <a:rPr lang="en-US" altLang="zh-CN" sz="800" dirty="0">
                <a:solidFill>
                  <a:schemeClr val="bg1"/>
                </a:solidFill>
                <a:latin typeface="+mj-lt"/>
              </a:rPr>
              <a:t> K, </a:t>
            </a:r>
            <a:r>
              <a:rPr lang="en-US" altLang="zh-CN" sz="800" dirty="0" err="1">
                <a:solidFill>
                  <a:schemeClr val="bg1"/>
                </a:solidFill>
                <a:latin typeface="+mj-lt"/>
              </a:rPr>
              <a:t>Hajic</a:t>
            </a:r>
            <a:r>
              <a:rPr lang="en-US" altLang="zh-CN" sz="800" dirty="0">
                <a:solidFill>
                  <a:schemeClr val="bg1"/>
                </a:solidFill>
                <a:latin typeface="+mj-lt"/>
              </a:rPr>
              <a:t> J. Non-Projective Dependency Parsing Using Spanning Tree Algorithms. In: Proceedings of HLT_EMNLP, 2005.</a:t>
            </a:r>
            <a:endParaRPr lang="zh-CN" altLang="zh-CN" sz="800" dirty="0">
              <a:solidFill>
                <a:schemeClr val="bg1"/>
              </a:solidFill>
              <a:latin typeface="+mj-lt"/>
            </a:endParaRPr>
          </a:p>
          <a:p>
            <a:pPr lvl="0"/>
            <a:r>
              <a:rPr lang="en-US" altLang="zh-CN" sz="800" dirty="0" smtClean="0">
                <a:solidFill>
                  <a:srgbClr val="303B41"/>
                </a:solidFill>
                <a:latin typeface="+mj-lt"/>
              </a:rPr>
              <a:t>[74] </a:t>
            </a:r>
            <a:r>
              <a:rPr lang="en-US" altLang="zh-CN" sz="800" dirty="0" smtClean="0">
                <a:solidFill>
                  <a:schemeClr val="bg1"/>
                </a:solidFill>
                <a:latin typeface="+mj-lt"/>
              </a:rPr>
              <a:t>McDonald </a:t>
            </a:r>
            <a:r>
              <a:rPr lang="en-US" altLang="zh-CN" sz="800" dirty="0">
                <a:solidFill>
                  <a:schemeClr val="bg1"/>
                </a:solidFill>
                <a:latin typeface="+mj-lt"/>
              </a:rPr>
              <a:t>R, </a:t>
            </a:r>
            <a:r>
              <a:rPr lang="en-US" altLang="zh-CN" sz="800" dirty="0" err="1">
                <a:solidFill>
                  <a:schemeClr val="bg1"/>
                </a:solidFill>
                <a:latin typeface="+mj-lt"/>
              </a:rPr>
              <a:t>Lerman</a:t>
            </a:r>
            <a:r>
              <a:rPr lang="en-US" altLang="zh-CN" sz="800" dirty="0">
                <a:solidFill>
                  <a:schemeClr val="bg1"/>
                </a:solidFill>
                <a:latin typeface="+mj-lt"/>
              </a:rPr>
              <a:t> K, and Pereira F. Multilingual Dependency Analysis with a Two-stage Discriminative Parser. In: Proceedings of </a:t>
            </a:r>
            <a:r>
              <a:rPr lang="en-US" altLang="zh-CN" sz="800" dirty="0" err="1">
                <a:solidFill>
                  <a:schemeClr val="bg1"/>
                </a:solidFill>
                <a:latin typeface="+mj-lt"/>
              </a:rPr>
              <a:t>CoNLL</a:t>
            </a:r>
            <a:r>
              <a:rPr lang="en-US" altLang="zh-CN" sz="800" dirty="0">
                <a:solidFill>
                  <a:schemeClr val="bg1"/>
                </a:solidFill>
                <a:latin typeface="+mj-lt"/>
              </a:rPr>
              <a:t>, 2006. </a:t>
            </a:r>
            <a:endParaRPr lang="zh-CN" altLang="zh-CN" sz="800" dirty="0">
              <a:solidFill>
                <a:schemeClr val="bg1"/>
              </a:solidFill>
              <a:latin typeface="+mj-lt"/>
            </a:endParaRPr>
          </a:p>
          <a:p>
            <a:pPr lvl="0"/>
            <a:r>
              <a:rPr lang="en-US" altLang="zh-CN" sz="800" dirty="0" smtClean="0">
                <a:solidFill>
                  <a:srgbClr val="303B41"/>
                </a:solidFill>
                <a:latin typeface="+mj-lt"/>
              </a:rPr>
              <a:t>[75] </a:t>
            </a:r>
            <a:r>
              <a:rPr lang="en-US" altLang="zh-CN" sz="800" dirty="0" err="1" smtClean="0">
                <a:solidFill>
                  <a:schemeClr val="bg1"/>
                </a:solidFill>
                <a:latin typeface="+mj-lt"/>
              </a:rPr>
              <a:t>Danqi</a:t>
            </a:r>
            <a:r>
              <a:rPr lang="en-US" altLang="zh-CN" sz="800" dirty="0">
                <a:solidFill>
                  <a:schemeClr val="bg1"/>
                </a:solidFill>
                <a:latin typeface="+mj-lt"/>
              </a:rPr>
              <a:t> Chen and Christopher Manning. 2014. A Fast and Accurate Dependency Parser using Neural Networks. EMNLP 2014.</a:t>
            </a:r>
            <a:endParaRPr lang="zh-CN" altLang="zh-CN" sz="800" dirty="0">
              <a:solidFill>
                <a:schemeClr val="bg1"/>
              </a:solidFill>
              <a:latin typeface="+mj-lt"/>
            </a:endParaRPr>
          </a:p>
          <a:p>
            <a:r>
              <a:rPr lang="en-US" altLang="zh-CN" sz="800" dirty="0" smtClean="0">
                <a:solidFill>
                  <a:srgbClr val="303B41"/>
                </a:solidFill>
                <a:latin typeface="+mj-lt"/>
              </a:rPr>
              <a:t>[76] </a:t>
            </a:r>
            <a:r>
              <a:rPr lang="en-US" altLang="zh-CN" sz="800" dirty="0" smtClean="0">
                <a:solidFill>
                  <a:schemeClr val="bg1"/>
                </a:solidFill>
                <a:latin typeface="+mj-lt"/>
              </a:rPr>
              <a:t>Yamada </a:t>
            </a:r>
            <a:r>
              <a:rPr lang="en-US" altLang="zh-CN" sz="800" dirty="0">
                <a:solidFill>
                  <a:schemeClr val="bg1"/>
                </a:solidFill>
                <a:latin typeface="+mj-lt"/>
              </a:rPr>
              <a:t>H, Matsumoto Y. Statistical Dependency Analysis with Support Vector Machines. In: Proceedings of IWPT, 2003</a:t>
            </a:r>
            <a:r>
              <a:rPr lang="en-US" altLang="zh-CN" sz="800" dirty="0" smtClean="0">
                <a:solidFill>
                  <a:schemeClr val="bg1"/>
                </a:solidFill>
                <a:latin typeface="+mj-lt"/>
              </a:rPr>
              <a:t>.</a:t>
            </a:r>
          </a:p>
          <a:p>
            <a:r>
              <a:rPr lang="en-US" altLang="zh-CN" sz="800" dirty="0" smtClean="0">
                <a:solidFill>
                  <a:srgbClr val="303B41"/>
                </a:solidFill>
                <a:latin typeface="+mj-lt"/>
              </a:rPr>
              <a:t>[</a:t>
            </a:r>
            <a:r>
              <a:rPr lang="en-US" altLang="zh-CN" sz="800" dirty="0">
                <a:solidFill>
                  <a:srgbClr val="303B41"/>
                </a:solidFill>
                <a:latin typeface="+mj-lt"/>
              </a:rPr>
              <a:t>77] </a:t>
            </a:r>
            <a:r>
              <a:rPr lang="en-US" altLang="zh-CN" sz="800" dirty="0" err="1">
                <a:solidFill>
                  <a:schemeClr val="bg1"/>
                </a:solidFill>
                <a:latin typeface="+mj-lt"/>
              </a:rPr>
              <a:t>Nivre</a:t>
            </a:r>
            <a:r>
              <a:rPr lang="en-US" altLang="zh-CN" sz="800" dirty="0">
                <a:solidFill>
                  <a:schemeClr val="bg1"/>
                </a:solidFill>
                <a:latin typeface="+mj-lt"/>
              </a:rPr>
              <a:t> J and Nilsson J. Three Algorithms for Deterministic Dependency Parsing. In: </a:t>
            </a:r>
            <a:r>
              <a:rPr lang="en-US" altLang="zh-CN" sz="800" dirty="0" err="1">
                <a:solidFill>
                  <a:schemeClr val="bg1"/>
                </a:solidFill>
                <a:latin typeface="+mj-lt"/>
              </a:rPr>
              <a:t>Proceeings</a:t>
            </a:r>
            <a:r>
              <a:rPr lang="en-US" altLang="zh-CN" sz="800" dirty="0">
                <a:solidFill>
                  <a:schemeClr val="bg1"/>
                </a:solidFill>
                <a:latin typeface="+mj-lt"/>
              </a:rPr>
              <a:t> of NODALIDA. 2003.</a:t>
            </a:r>
            <a:endParaRPr lang="zh-CN" altLang="zh-CN" sz="800" dirty="0">
              <a:solidFill>
                <a:schemeClr val="bg1"/>
              </a:solidFill>
              <a:latin typeface="+mj-lt"/>
            </a:endParaRPr>
          </a:p>
          <a:p>
            <a:pPr lvl="0"/>
            <a:endParaRPr lang="zh-CN" altLang="zh-CN" sz="800" dirty="0">
              <a:solidFill>
                <a:schemeClr val="bg1"/>
              </a:solidFill>
              <a:latin typeface="+mj-lt"/>
            </a:endParaRPr>
          </a:p>
        </p:txBody>
      </p:sp>
    </p:spTree>
    <p:extLst>
      <p:ext uri="{BB962C8B-B14F-4D97-AF65-F5344CB8AC3E}">
        <p14:creationId xmlns:p14="http://schemas.microsoft.com/office/powerpoint/2010/main" val="37261330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59</a:t>
            </a:fld>
            <a:endParaRPr lang="zh-CN" altLang="en-US"/>
          </a:p>
        </p:txBody>
      </p:sp>
      <p:sp>
        <p:nvSpPr>
          <p:cNvPr id="5" name="内容占位符 4"/>
          <p:cNvSpPr>
            <a:spLocks noGrp="1"/>
          </p:cNvSpPr>
          <p:nvPr>
            <p:ph sz="quarter" idx="1"/>
          </p:nvPr>
        </p:nvSpPr>
        <p:spPr>
          <a:xfrm>
            <a:off x="419128" y="1142984"/>
            <a:ext cx="7867648" cy="4929222"/>
          </a:xfrm>
        </p:spPr>
        <p:txBody>
          <a:bodyPr>
            <a:noAutofit/>
          </a:bodyPr>
          <a:lstStyle/>
          <a:p>
            <a:pPr lvl="0"/>
            <a:r>
              <a:rPr lang="en-US" altLang="zh-CN" sz="800" dirty="0" smtClean="0">
                <a:solidFill>
                  <a:srgbClr val="303B41"/>
                </a:solidFill>
                <a:latin typeface="+mj-lt"/>
              </a:rPr>
              <a:t>[78] </a:t>
            </a:r>
            <a:r>
              <a:rPr lang="en-US" altLang="zh-CN" sz="800" dirty="0" smtClean="0">
                <a:solidFill>
                  <a:schemeClr val="bg1"/>
                </a:solidFill>
                <a:latin typeface="+mj-lt"/>
              </a:rPr>
              <a:t>Abney </a:t>
            </a:r>
            <a:r>
              <a:rPr lang="en-US" altLang="zh-CN" sz="800" dirty="0">
                <a:solidFill>
                  <a:schemeClr val="bg1"/>
                </a:solidFill>
                <a:latin typeface="+mj-lt"/>
              </a:rPr>
              <a:t>S. Parsing by Chunks. In: Robert Berwick, Steven Abney, Carol </a:t>
            </a:r>
            <a:r>
              <a:rPr lang="en-US" altLang="zh-CN" sz="800" dirty="0" err="1">
                <a:solidFill>
                  <a:schemeClr val="bg1"/>
                </a:solidFill>
                <a:latin typeface="+mj-lt"/>
              </a:rPr>
              <a:t>Tenny</a:t>
            </a:r>
            <a:r>
              <a:rPr lang="en-US" altLang="zh-CN" sz="800" dirty="0">
                <a:solidFill>
                  <a:schemeClr val="bg1"/>
                </a:solidFill>
                <a:latin typeface="+mj-lt"/>
              </a:rPr>
              <a:t>(eds.) Principle-Based Parsing. Kluwer Academic Publishers. 1991.</a:t>
            </a:r>
            <a:endParaRPr lang="zh-CN" altLang="zh-CN" sz="800" dirty="0">
              <a:solidFill>
                <a:schemeClr val="bg1"/>
              </a:solidFill>
              <a:latin typeface="+mj-lt"/>
            </a:endParaRPr>
          </a:p>
          <a:p>
            <a:pPr lvl="0"/>
            <a:r>
              <a:rPr lang="en-US" altLang="zh-CN" sz="800" dirty="0" smtClean="0">
                <a:solidFill>
                  <a:srgbClr val="303B41"/>
                </a:solidFill>
                <a:latin typeface="+mj-lt"/>
              </a:rPr>
              <a:t>[79] </a:t>
            </a:r>
            <a:r>
              <a:rPr lang="zh-CN" altLang="zh-CN" sz="800" dirty="0" smtClean="0">
                <a:solidFill>
                  <a:schemeClr val="bg1"/>
                </a:solidFill>
                <a:latin typeface="+mj-lt"/>
              </a:rPr>
              <a:t>鉴</a:t>
            </a:r>
            <a:r>
              <a:rPr lang="zh-CN" altLang="zh-CN" sz="800" dirty="0">
                <a:solidFill>
                  <a:schemeClr val="bg1"/>
                </a:solidFill>
                <a:latin typeface="+mj-lt"/>
              </a:rPr>
              <a:t>萍</a:t>
            </a:r>
            <a:r>
              <a:rPr lang="en-US" altLang="zh-CN" sz="800" dirty="0">
                <a:solidFill>
                  <a:schemeClr val="bg1"/>
                </a:solidFill>
                <a:latin typeface="+mj-lt"/>
              </a:rPr>
              <a:t>.</a:t>
            </a:r>
            <a:r>
              <a:rPr lang="zh-CN" altLang="zh-CN" sz="800" dirty="0">
                <a:solidFill>
                  <a:schemeClr val="bg1"/>
                </a:solidFill>
                <a:latin typeface="+mj-lt"/>
              </a:rPr>
              <a:t>依存句法分析方法研究与系统实现</a:t>
            </a:r>
            <a:r>
              <a:rPr lang="en-US" altLang="zh-CN" sz="800" dirty="0">
                <a:solidFill>
                  <a:schemeClr val="bg1"/>
                </a:solidFill>
                <a:latin typeface="+mj-lt"/>
              </a:rPr>
              <a:t>. </a:t>
            </a:r>
            <a:r>
              <a:rPr lang="zh-CN" altLang="zh-CN" sz="800" dirty="0">
                <a:solidFill>
                  <a:schemeClr val="bg1"/>
                </a:solidFill>
                <a:latin typeface="+mj-lt"/>
              </a:rPr>
              <a:t>中国科学院自动化研究所</a:t>
            </a:r>
            <a:r>
              <a:rPr lang="en-US" altLang="zh-CN" sz="800" dirty="0">
                <a:solidFill>
                  <a:schemeClr val="bg1"/>
                </a:solidFill>
                <a:latin typeface="+mj-lt"/>
              </a:rPr>
              <a:t>. 2010.</a:t>
            </a:r>
            <a:endParaRPr lang="zh-CN" altLang="zh-CN" sz="800" dirty="0">
              <a:solidFill>
                <a:schemeClr val="bg1"/>
              </a:solidFill>
              <a:latin typeface="+mj-lt"/>
            </a:endParaRPr>
          </a:p>
          <a:p>
            <a:pPr lvl="0"/>
            <a:r>
              <a:rPr lang="en-US" altLang="zh-CN" sz="800" dirty="0" smtClean="0">
                <a:solidFill>
                  <a:srgbClr val="303B41"/>
                </a:solidFill>
                <a:latin typeface="+mj-lt"/>
              </a:rPr>
              <a:t>[80] </a:t>
            </a:r>
            <a:r>
              <a:rPr lang="zh-CN" altLang="zh-CN" sz="800" dirty="0" smtClean="0">
                <a:solidFill>
                  <a:schemeClr val="bg1"/>
                </a:solidFill>
                <a:latin typeface="+mj-lt"/>
              </a:rPr>
              <a:t>刘</a:t>
            </a:r>
            <a:r>
              <a:rPr lang="zh-CN" altLang="zh-CN" sz="800" dirty="0">
                <a:solidFill>
                  <a:schemeClr val="bg1"/>
                </a:solidFill>
                <a:latin typeface="+mj-lt"/>
              </a:rPr>
              <a:t>群，李素建</a:t>
            </a:r>
            <a:r>
              <a:rPr lang="en-US" altLang="zh-CN" sz="800" dirty="0">
                <a:solidFill>
                  <a:schemeClr val="bg1"/>
                </a:solidFill>
                <a:latin typeface="+mj-lt"/>
              </a:rPr>
              <a:t>. </a:t>
            </a:r>
            <a:r>
              <a:rPr lang="zh-CN" altLang="zh-CN" sz="800" dirty="0">
                <a:solidFill>
                  <a:schemeClr val="bg1"/>
                </a:solidFill>
                <a:latin typeface="+mj-lt"/>
              </a:rPr>
              <a:t>基于《知网》的词汇语义相似度计算</a:t>
            </a:r>
            <a:r>
              <a:rPr lang="en-US" altLang="zh-CN" sz="800" dirty="0">
                <a:solidFill>
                  <a:schemeClr val="bg1"/>
                </a:solidFill>
                <a:latin typeface="+mj-lt"/>
              </a:rPr>
              <a:t>. </a:t>
            </a:r>
            <a:r>
              <a:rPr lang="zh-CN" altLang="zh-CN" sz="800" dirty="0">
                <a:solidFill>
                  <a:schemeClr val="bg1"/>
                </a:solidFill>
                <a:latin typeface="+mj-lt"/>
              </a:rPr>
              <a:t>《中文计算语言学》</a:t>
            </a:r>
            <a:r>
              <a:rPr lang="en-US" altLang="zh-CN" sz="800" dirty="0">
                <a:solidFill>
                  <a:schemeClr val="bg1"/>
                </a:solidFill>
                <a:latin typeface="+mj-lt"/>
              </a:rPr>
              <a:t>. 2002.</a:t>
            </a:r>
            <a:endParaRPr lang="zh-CN" altLang="zh-CN" sz="800" dirty="0">
              <a:solidFill>
                <a:schemeClr val="bg1"/>
              </a:solidFill>
              <a:latin typeface="+mj-lt"/>
            </a:endParaRPr>
          </a:p>
          <a:p>
            <a:pPr lvl="0"/>
            <a:r>
              <a:rPr lang="en-US" altLang="zh-CN" sz="800" dirty="0" smtClean="0">
                <a:solidFill>
                  <a:srgbClr val="303B41"/>
                </a:solidFill>
                <a:latin typeface="+mj-lt"/>
              </a:rPr>
              <a:t>[81] </a:t>
            </a:r>
            <a:r>
              <a:rPr lang="zh-CN" altLang="zh-CN" sz="800" dirty="0" smtClean="0">
                <a:solidFill>
                  <a:schemeClr val="bg1"/>
                </a:solidFill>
                <a:latin typeface="+mj-lt"/>
              </a:rPr>
              <a:t>中文</a:t>
            </a:r>
            <a:r>
              <a:rPr lang="zh-CN" altLang="zh-CN" sz="800" dirty="0">
                <a:solidFill>
                  <a:schemeClr val="bg1"/>
                </a:solidFill>
                <a:latin typeface="+mj-lt"/>
              </a:rPr>
              <a:t>微博观点要素抽取评测大纲</a:t>
            </a:r>
            <a:r>
              <a:rPr lang="en-US" altLang="zh-CN" sz="800" dirty="0">
                <a:solidFill>
                  <a:schemeClr val="bg1"/>
                </a:solidFill>
                <a:latin typeface="+mj-lt"/>
              </a:rPr>
              <a:t>. NLP&amp;CC 2013. http://tcci.ccf.org.cn/conference/2013.</a:t>
            </a:r>
            <a:endParaRPr lang="zh-CN" altLang="zh-CN" sz="800" dirty="0">
              <a:solidFill>
                <a:schemeClr val="bg1"/>
              </a:solidFill>
              <a:latin typeface="+mj-lt"/>
            </a:endParaRPr>
          </a:p>
        </p:txBody>
      </p:sp>
    </p:spTree>
    <p:extLst>
      <p:ext uri="{BB962C8B-B14F-4D97-AF65-F5344CB8AC3E}">
        <p14:creationId xmlns:p14="http://schemas.microsoft.com/office/powerpoint/2010/main" val="3091735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pPr/>
              <a:t>6</a:t>
            </a:fld>
            <a:endParaRPr lang="zh-CN" altLang="en-US"/>
          </a:p>
        </p:txBody>
      </p:sp>
      <p:sp>
        <p:nvSpPr>
          <p:cNvPr id="7" name="文本占位符 6"/>
          <p:cNvSpPr>
            <a:spLocks noGrp="1"/>
          </p:cNvSpPr>
          <p:nvPr>
            <p:ph type="body" sz="quarter" idx="15"/>
          </p:nvPr>
        </p:nvSpPr>
        <p:spPr>
          <a:xfrm>
            <a:off x="285750" y="1785938"/>
            <a:ext cx="8072438" cy="4286250"/>
          </a:xfrm>
        </p:spPr>
        <p:txBody>
          <a:bodyPr>
            <a:normAutofit/>
          </a:bodyPr>
          <a:lstStyle/>
          <a:p>
            <a:r>
              <a:rPr lang="zh-CN" altLang="en-US" dirty="0"/>
              <a:t>主要针对问题</a:t>
            </a:r>
            <a:endParaRPr lang="en-US" altLang="zh-CN" dirty="0"/>
          </a:p>
          <a:p>
            <a:r>
              <a:rPr lang="zh-CN" altLang="zh-CN" dirty="0" smtClean="0">
                <a:solidFill>
                  <a:schemeClr val="bg1"/>
                </a:solidFill>
              </a:rPr>
              <a:t>目前</a:t>
            </a:r>
            <a:r>
              <a:rPr lang="zh-CN" altLang="zh-CN" dirty="0">
                <a:solidFill>
                  <a:schemeClr val="bg1"/>
                </a:solidFill>
              </a:rPr>
              <a:t>很多使用观点词和评价对象的关系进行抽取的方法往往</a:t>
            </a:r>
            <a:r>
              <a:rPr lang="zh-CN" altLang="zh-CN" dirty="0">
                <a:solidFill>
                  <a:srgbClr val="34ADEF"/>
                </a:solidFill>
              </a:rPr>
              <a:t>难以精准地抽取出观点词真正关联的评价对象</a:t>
            </a:r>
            <a:r>
              <a:rPr lang="zh-CN" altLang="zh-CN" dirty="0">
                <a:solidFill>
                  <a:schemeClr val="bg1"/>
                </a:solidFill>
              </a:rPr>
              <a:t>，尤其是评价对象与观点词不在同</a:t>
            </a:r>
            <a:r>
              <a:rPr lang="zh-CN" altLang="zh-CN" dirty="0" smtClean="0">
                <a:solidFill>
                  <a:schemeClr val="bg1"/>
                </a:solidFill>
              </a:rPr>
              <a:t>一</a:t>
            </a:r>
            <a:r>
              <a:rPr lang="zh-CN" altLang="en-US" dirty="0" smtClean="0">
                <a:solidFill>
                  <a:schemeClr val="bg1"/>
                </a:solidFill>
              </a:rPr>
              <a:t>子</a:t>
            </a:r>
            <a:r>
              <a:rPr lang="zh-CN" altLang="zh-CN" dirty="0" smtClean="0">
                <a:solidFill>
                  <a:schemeClr val="bg1"/>
                </a:solidFill>
              </a:rPr>
              <a:t>句中</a:t>
            </a:r>
            <a:r>
              <a:rPr lang="zh-CN" altLang="zh-CN" dirty="0">
                <a:solidFill>
                  <a:schemeClr val="bg1"/>
                </a:solidFill>
              </a:rPr>
              <a:t>的时候</a:t>
            </a:r>
            <a:r>
              <a:rPr lang="zh-CN" altLang="zh-CN" dirty="0" smtClean="0">
                <a:solidFill>
                  <a:schemeClr val="bg1"/>
                </a:solidFill>
              </a:rPr>
              <a:t>。</a:t>
            </a:r>
            <a:endParaRPr lang="en-US" altLang="zh-CN" dirty="0" smtClean="0">
              <a:solidFill>
                <a:schemeClr val="bg1"/>
              </a:solidFill>
            </a:endParaRPr>
          </a:p>
          <a:p>
            <a:endParaRPr lang="en-US" altLang="zh-CN" dirty="0">
              <a:solidFill>
                <a:schemeClr val="bg1"/>
              </a:solidFill>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t>研究内容</a:t>
            </a:r>
            <a:endParaRPr lang="zh-CN" altLang="en-US" dirty="0"/>
          </a:p>
        </p:txBody>
      </p:sp>
    </p:spTree>
    <p:extLst>
      <p:ext uri="{BB962C8B-B14F-4D97-AF65-F5344CB8AC3E}">
        <p14:creationId xmlns:p14="http://schemas.microsoft.com/office/powerpoint/2010/main" val="8969556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致谢</a:t>
            </a:r>
          </a:p>
        </p:txBody>
      </p:sp>
      <p:sp>
        <p:nvSpPr>
          <p:cNvPr id="3" name="页脚占位符 2"/>
          <p:cNvSpPr>
            <a:spLocks noGrp="1"/>
          </p:cNvSpPr>
          <p:nvPr>
            <p:ph type="ftr" sz="quarter" idx="11"/>
          </p:nvPr>
        </p:nvSpPr>
        <p:spPr/>
        <p:txBody>
          <a:bodyPr/>
          <a:lstStyle/>
          <a:p>
            <a:r>
              <a:rPr lang="zh-CN" altLang="en-US" smtClean="0"/>
              <a:t>东南大学计算机科学与工程学院</a:t>
            </a:r>
            <a:endParaRPr lang="zh-CN" altLang="en-US" dirty="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60</a:t>
            </a:fld>
            <a:endParaRPr lang="zh-CN" altLang="en-US"/>
          </a:p>
        </p:txBody>
      </p:sp>
      <p:grpSp>
        <p:nvGrpSpPr>
          <p:cNvPr id="7" name="Group 4"/>
          <p:cNvGrpSpPr>
            <a:grpSpLocks/>
          </p:cNvGrpSpPr>
          <p:nvPr/>
        </p:nvGrpSpPr>
        <p:grpSpPr bwMode="auto">
          <a:xfrm>
            <a:off x="1506856" y="3597588"/>
            <a:ext cx="5692192" cy="2303463"/>
            <a:chOff x="249" y="2024"/>
            <a:chExt cx="3311" cy="1360"/>
          </a:xfrm>
        </p:grpSpPr>
        <p:pic>
          <p:nvPicPr>
            <p:cNvPr id="8" name="Picture 5" descr="22"/>
            <p:cNvPicPr>
              <a:picLocks noChangeAspect="1" noChangeArrowheads="1"/>
            </p:cNvPicPr>
            <p:nvPr/>
          </p:nvPicPr>
          <p:blipFill>
            <a:blip r:embed="rId2" cstate="print"/>
            <a:srcRect/>
            <a:stretch>
              <a:fillRect/>
            </a:stretch>
          </p:blipFill>
          <p:spPr bwMode="auto">
            <a:xfrm>
              <a:off x="249" y="2205"/>
              <a:ext cx="1588" cy="1033"/>
            </a:xfrm>
            <a:prstGeom prst="rect">
              <a:avLst/>
            </a:prstGeom>
            <a:noFill/>
            <a:ln w="9525">
              <a:noFill/>
              <a:miter lim="800000"/>
              <a:headEnd/>
              <a:tailEnd/>
            </a:ln>
          </p:spPr>
        </p:pic>
        <p:pic>
          <p:nvPicPr>
            <p:cNvPr id="9" name="Picture 6" descr="23"/>
            <p:cNvPicPr>
              <a:picLocks noChangeAspect="1" noChangeArrowheads="1"/>
            </p:cNvPicPr>
            <p:nvPr/>
          </p:nvPicPr>
          <p:blipFill>
            <a:blip r:embed="rId3" cstate="print"/>
            <a:srcRect/>
            <a:stretch>
              <a:fillRect/>
            </a:stretch>
          </p:blipFill>
          <p:spPr bwMode="auto">
            <a:xfrm>
              <a:off x="2200" y="2024"/>
              <a:ext cx="1360" cy="1360"/>
            </a:xfrm>
            <a:prstGeom prst="rect">
              <a:avLst/>
            </a:prstGeom>
            <a:noFill/>
            <a:ln w="9525">
              <a:noFill/>
              <a:miter lim="800000"/>
              <a:headEnd/>
              <a:tailEnd/>
            </a:ln>
          </p:spPr>
        </p:pic>
      </p:grpSp>
      <p:sp>
        <p:nvSpPr>
          <p:cNvPr id="11" name="Text Box 3"/>
          <p:cNvSpPr txBox="1">
            <a:spLocks noChangeArrowheads="1"/>
          </p:cNvSpPr>
          <p:nvPr/>
        </p:nvSpPr>
        <p:spPr bwMode="auto">
          <a:xfrm>
            <a:off x="270944" y="1415185"/>
            <a:ext cx="7715250" cy="1661993"/>
          </a:xfrm>
          <a:prstGeom prst="rect">
            <a:avLst/>
          </a:prstGeom>
          <a:noFill/>
          <a:ln w="9525">
            <a:noFill/>
            <a:miter lim="800000"/>
            <a:headEnd/>
            <a:tailEnd/>
          </a:ln>
        </p:spPr>
        <p:txBody>
          <a:bodyPr>
            <a:spAutoFit/>
          </a:bodyPr>
          <a:lstStyle/>
          <a:p>
            <a:pPr>
              <a:spcBef>
                <a:spcPts val="1200"/>
              </a:spcBef>
            </a:pPr>
            <a:r>
              <a:rPr lang="zh-CN" altLang="en-US" dirty="0">
                <a:solidFill>
                  <a:srgbClr val="303B41"/>
                </a:solidFill>
                <a:latin typeface="黑体" pitchFamily="49" charset="-122"/>
                <a:ea typeface="黑体" pitchFamily="49" charset="-122"/>
              </a:rPr>
              <a:t>感谢</a:t>
            </a:r>
            <a:r>
              <a:rPr lang="zh-CN" altLang="en-US" dirty="0" smtClean="0">
                <a:solidFill>
                  <a:srgbClr val="303B41"/>
                </a:solidFill>
                <a:latin typeface="黑体" pitchFamily="49" charset="-122"/>
                <a:ea typeface="黑体" pitchFamily="49" charset="-122"/>
              </a:rPr>
              <a:t>导师高志强教授</a:t>
            </a:r>
            <a:r>
              <a:rPr lang="zh-CN" altLang="en-US" dirty="0">
                <a:solidFill>
                  <a:srgbClr val="303B41"/>
                </a:solidFill>
                <a:latin typeface="黑体" pitchFamily="49" charset="-122"/>
                <a:ea typeface="黑体" pitchFamily="49" charset="-122"/>
              </a:rPr>
              <a:t>的悉心指导</a:t>
            </a:r>
            <a:r>
              <a:rPr lang="zh-CN" altLang="en-US" dirty="0" smtClean="0">
                <a:solidFill>
                  <a:srgbClr val="303B41"/>
                </a:solidFill>
                <a:latin typeface="黑体" pitchFamily="49" charset="-122"/>
                <a:ea typeface="黑体" pitchFamily="49" charset="-122"/>
              </a:rPr>
              <a:t>；</a:t>
            </a:r>
            <a:endParaRPr lang="en-US" altLang="zh-CN" dirty="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感谢实验室其他同学在工作中给予的支持；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itchFamily="49" charset="-122"/>
                <a:ea typeface="黑体" pitchFamily="49" charset="-122"/>
              </a:rPr>
              <a:t>感谢评阅论文的翟玉庆教授提出的宝贵意见；</a:t>
            </a:r>
            <a:endParaRPr lang="en-US" altLang="zh-CN" dirty="0" smtClean="0">
              <a:solidFill>
                <a:srgbClr val="303B41"/>
              </a:solidFill>
              <a:latin typeface="黑体" pitchFamily="49" charset="-122"/>
              <a:ea typeface="黑体" pitchFamily="49" charset="-122"/>
            </a:endParaRPr>
          </a:p>
          <a:p>
            <a:pPr>
              <a:spcBef>
                <a:spcPts val="1200"/>
              </a:spcBef>
            </a:pPr>
            <a:r>
              <a:rPr lang="zh-CN" altLang="en-US" dirty="0" smtClean="0">
                <a:solidFill>
                  <a:srgbClr val="303B41"/>
                </a:solidFill>
                <a:latin typeface="黑体" panose="02010609060101010101" pitchFamily="49" charset="-122"/>
                <a:ea typeface="黑体" panose="02010609060101010101" pitchFamily="49" charset="-122"/>
              </a:rPr>
              <a:t>感谢</a:t>
            </a:r>
            <a:r>
              <a:rPr lang="zh-CN" altLang="en-US" dirty="0">
                <a:solidFill>
                  <a:srgbClr val="303B41"/>
                </a:solidFill>
                <a:latin typeface="黑体" pitchFamily="49" charset="-122"/>
                <a:ea typeface="黑体" pitchFamily="49" charset="-122"/>
              </a:rPr>
              <a:t>国家自然科学基金的支持。</a:t>
            </a:r>
          </a:p>
        </p:txBody>
      </p:sp>
    </p:spTree>
    <p:extLst>
      <p:ext uri="{BB962C8B-B14F-4D97-AF65-F5344CB8AC3E}">
        <p14:creationId xmlns:p14="http://schemas.microsoft.com/office/powerpoint/2010/main" val="25130901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zh-CN" altLang="en-US" dirty="0"/>
              <a:t>谢</a:t>
            </a:r>
            <a:r>
              <a:rPr lang="zh-CN" altLang="en-US" dirty="0" smtClean="0"/>
              <a:t>谢！</a:t>
            </a:r>
            <a:endParaRPr lang="zh-CN" altLang="en-US" dirty="0"/>
          </a:p>
        </p:txBody>
      </p:sp>
      <p:sp>
        <p:nvSpPr>
          <p:cNvPr id="8" name="Subtitle 7"/>
          <p:cNvSpPr>
            <a:spLocks noGrp="1"/>
          </p:cNvSpPr>
          <p:nvPr>
            <p:ph type="subTitle" idx="1"/>
          </p:nvPr>
        </p:nvSpPr>
        <p:spPr/>
        <p:txBody>
          <a:bodyPr/>
          <a:lstStyle/>
          <a:p>
            <a:r>
              <a:rPr lang="zh-CN" altLang="en-US" dirty="0" smtClean="0"/>
              <a:t>请各位老师点评！</a:t>
            </a:r>
            <a:endParaRPr lang="zh-CN" altLang="en-US" dirty="0"/>
          </a:p>
        </p:txBody>
      </p:sp>
      <p:sp>
        <p:nvSpPr>
          <p:cNvPr id="3" name="Footer Placeholder 2"/>
          <p:cNvSpPr>
            <a:spLocks noGrp="1"/>
          </p:cNvSpPr>
          <p:nvPr>
            <p:ph type="ftr" sz="quarter" idx="3"/>
          </p:nvPr>
        </p:nvSpPr>
        <p:spPr/>
        <p:txBody>
          <a:bodyPr/>
          <a:lstStyle/>
          <a:p>
            <a:r>
              <a:rPr lang="zh-CN" altLang="en-US" smtClean="0"/>
              <a:t>东南大学计算机科学与工程学院</a:t>
            </a:r>
            <a:endParaRPr lang="zh-CN" altLang="en-US" dirty="0"/>
          </a:p>
        </p:txBody>
      </p:sp>
      <p:sp>
        <p:nvSpPr>
          <p:cNvPr id="4" name="Slide Number Placeholder 3"/>
          <p:cNvSpPr>
            <a:spLocks noGrp="1"/>
          </p:cNvSpPr>
          <p:nvPr>
            <p:ph type="sldNum" sz="quarter" idx="14"/>
          </p:nvPr>
        </p:nvSpPr>
        <p:spPr/>
        <p:txBody>
          <a:bodyPr>
            <a:normAutofit fontScale="85000" lnSpcReduction="20000"/>
          </a:bodyPr>
          <a:lstStyle/>
          <a:p>
            <a:fld id="{0C913308-F349-4B6D-A68A-DD1791B4A57B}" type="slidenum">
              <a:rPr lang="zh-CN" altLang="en-US" smtClean="0"/>
              <a:pPr/>
              <a:t>61</a:t>
            </a:fld>
            <a:endParaRPr lang="zh-CN" altLang="en-US"/>
          </a:p>
        </p:txBody>
      </p:sp>
    </p:spTree>
    <p:extLst>
      <p:ext uri="{BB962C8B-B14F-4D97-AF65-F5344CB8AC3E}">
        <p14:creationId xmlns:p14="http://schemas.microsoft.com/office/powerpoint/2010/main" val="2083770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绪论</a:t>
            </a:r>
            <a:endParaRPr lang="zh-CN" altLang="en-US" dirty="0"/>
          </a:p>
        </p:txBody>
      </p:sp>
      <p:sp>
        <p:nvSpPr>
          <p:cNvPr id="5" name="页脚占位符 4"/>
          <p:cNvSpPr>
            <a:spLocks noGrp="1"/>
          </p:cNvSpPr>
          <p:nvPr>
            <p:ph type="ftr" sz="quarter" idx="10"/>
          </p:nvPr>
        </p:nvSpPr>
        <p:spPr/>
        <p:txBody>
          <a:bodyPr/>
          <a:lstStyle/>
          <a:p>
            <a:r>
              <a:rPr lang="zh-CN" altLang="en-US" smtClean="0">
                <a:latin typeface="+mj-lt"/>
              </a:rPr>
              <a:t>东南大学计算机科学与工程学院</a:t>
            </a:r>
            <a:endParaRPr lang="zh-CN" altLang="en-US" dirty="0">
              <a:latin typeface="+mj-lt"/>
            </a:endParaRPr>
          </a:p>
        </p:txBody>
      </p:sp>
      <p:sp>
        <p:nvSpPr>
          <p:cNvPr id="4" name="灯片编号占位符 3"/>
          <p:cNvSpPr>
            <a:spLocks noGrp="1"/>
          </p:cNvSpPr>
          <p:nvPr>
            <p:ph type="sldNum" sz="quarter" idx="11"/>
          </p:nvPr>
        </p:nvSpPr>
        <p:spPr/>
        <p:txBody>
          <a:bodyPr>
            <a:normAutofit fontScale="85000" lnSpcReduction="20000"/>
          </a:bodyPr>
          <a:lstStyle/>
          <a:p>
            <a:fld id="{0C913308-F349-4B6D-A68A-DD1791B4A57B}" type="slidenum">
              <a:rPr lang="zh-CN" altLang="en-US" smtClean="0">
                <a:latin typeface="+mj-lt"/>
              </a:rPr>
              <a:pPr/>
              <a:t>7</a:t>
            </a:fld>
            <a:endParaRPr lang="zh-CN" altLang="en-US">
              <a:latin typeface="+mj-lt"/>
            </a:endParaRPr>
          </a:p>
        </p:txBody>
      </p:sp>
      <p:sp>
        <p:nvSpPr>
          <p:cNvPr id="7" name="文本占位符 6"/>
          <p:cNvSpPr>
            <a:spLocks noGrp="1"/>
          </p:cNvSpPr>
          <p:nvPr>
            <p:ph type="body" sz="quarter" idx="15"/>
          </p:nvPr>
        </p:nvSpPr>
        <p:spPr>
          <a:xfrm>
            <a:off x="285750" y="1785938"/>
            <a:ext cx="8072438" cy="4286250"/>
          </a:xfrm>
        </p:spPr>
        <p:txBody>
          <a:bodyPr>
            <a:normAutofit lnSpcReduction="10000"/>
          </a:bodyPr>
          <a:lstStyle/>
          <a:p>
            <a:r>
              <a:rPr lang="zh-CN" altLang="en-US" dirty="0" smtClean="0">
                <a:latin typeface="+mj-lt"/>
              </a:rPr>
              <a:t>主要工作</a:t>
            </a:r>
            <a:endParaRPr lang="en-US" altLang="zh-CN" dirty="0" smtClean="0">
              <a:latin typeface="+mj-lt"/>
            </a:endParaRPr>
          </a:p>
          <a:p>
            <a:pPr marL="457200" lvl="0" indent="-457200">
              <a:buSzPct val="100000"/>
              <a:buFont typeface="+mj-ea"/>
              <a:buAutoNum type="circleNumDbPlain"/>
            </a:pPr>
            <a:r>
              <a:rPr lang="zh-CN" altLang="zh-CN" dirty="0" smtClean="0">
                <a:solidFill>
                  <a:schemeClr val="bg1"/>
                </a:solidFill>
                <a:latin typeface="+mj-lt"/>
              </a:rPr>
              <a:t>在现有词典的基础上，</a:t>
            </a:r>
            <a:r>
              <a:rPr lang="zh-CN" altLang="zh-CN" dirty="0" smtClean="0">
                <a:solidFill>
                  <a:srgbClr val="303B41"/>
                </a:solidFill>
                <a:latin typeface="+mj-lt"/>
              </a:rPr>
              <a:t>构建用于情感分析的</a:t>
            </a:r>
            <a:r>
              <a:rPr lang="zh-CN" altLang="zh-CN" dirty="0" smtClean="0">
                <a:solidFill>
                  <a:srgbClr val="34ADEF"/>
                </a:solidFill>
                <a:latin typeface="+mj-lt"/>
              </a:rPr>
              <a:t>情感词典</a:t>
            </a:r>
            <a:r>
              <a:rPr lang="zh-CN" altLang="zh-CN" dirty="0" smtClean="0">
                <a:solidFill>
                  <a:schemeClr val="bg1"/>
                </a:solidFill>
                <a:latin typeface="+mj-lt"/>
              </a:rPr>
              <a:t>。这些词典主要用于</a:t>
            </a:r>
            <a:r>
              <a:rPr lang="zh-CN" altLang="zh-CN" dirty="0" smtClean="0">
                <a:solidFill>
                  <a:srgbClr val="303B41"/>
                </a:solidFill>
                <a:latin typeface="+mj-lt"/>
              </a:rPr>
              <a:t>处理评价句中无用成分或只是表达想法、意愿的非评价句对情感分析的干扰，提供语义规则和倾向性分析需要的</a:t>
            </a:r>
            <a:r>
              <a:rPr lang="zh-CN" altLang="zh-CN" dirty="0" smtClean="0">
                <a:solidFill>
                  <a:srgbClr val="34ADEF"/>
                </a:solidFill>
                <a:latin typeface="+mj-lt"/>
              </a:rPr>
              <a:t>词库支持</a:t>
            </a:r>
            <a:r>
              <a:rPr lang="zh-CN" altLang="zh-CN" dirty="0" smtClean="0">
                <a:solidFill>
                  <a:schemeClr val="bg1"/>
                </a:solidFill>
                <a:latin typeface="+mj-lt"/>
              </a:rPr>
              <a:t>。</a:t>
            </a:r>
          </a:p>
          <a:p>
            <a:pPr marL="457200" lvl="0" indent="-457200">
              <a:buSzPct val="100000"/>
              <a:buFont typeface="+mj-ea"/>
              <a:buAutoNum type="circleNumDbPlain"/>
            </a:pPr>
            <a:r>
              <a:rPr lang="zh-CN" altLang="zh-CN" dirty="0" smtClean="0">
                <a:solidFill>
                  <a:schemeClr val="bg1"/>
                </a:solidFill>
                <a:latin typeface="+mj-lt"/>
              </a:rPr>
              <a:t>本文在依存句法分析的基础上，利用</a:t>
            </a:r>
            <a:r>
              <a:rPr lang="zh-CN" altLang="zh-CN" dirty="0" smtClean="0">
                <a:solidFill>
                  <a:srgbClr val="34ADEF"/>
                </a:solidFill>
                <a:latin typeface="+mj-lt"/>
              </a:rPr>
              <a:t>语义角色标注</a:t>
            </a:r>
            <a:r>
              <a:rPr lang="zh-CN" altLang="zh-CN" dirty="0" smtClean="0">
                <a:solidFill>
                  <a:schemeClr val="bg1"/>
                </a:solidFill>
                <a:latin typeface="+mj-lt"/>
              </a:rPr>
              <a:t>，添加了一系列的</a:t>
            </a:r>
            <a:r>
              <a:rPr lang="zh-CN" altLang="zh-CN" dirty="0" smtClean="0">
                <a:solidFill>
                  <a:srgbClr val="34ADEF"/>
                </a:solidFill>
                <a:latin typeface="+mj-lt"/>
              </a:rPr>
              <a:t>抽取规则</a:t>
            </a:r>
            <a:r>
              <a:rPr lang="zh-CN" altLang="zh-CN" dirty="0" smtClean="0">
                <a:solidFill>
                  <a:schemeClr val="bg1"/>
                </a:solidFill>
                <a:latin typeface="+mj-lt"/>
              </a:rPr>
              <a:t>进行情感分析。同时使用了</a:t>
            </a:r>
            <a:r>
              <a:rPr lang="zh-CN" altLang="zh-CN" dirty="0" smtClean="0">
                <a:solidFill>
                  <a:srgbClr val="34ADEF"/>
                </a:solidFill>
                <a:latin typeface="+mj-lt"/>
              </a:rPr>
              <a:t>定中短语替换通常的名词短语</a:t>
            </a:r>
            <a:r>
              <a:rPr lang="zh-CN" altLang="zh-CN" dirty="0" smtClean="0">
                <a:solidFill>
                  <a:schemeClr val="bg1"/>
                </a:solidFill>
                <a:latin typeface="+mj-lt"/>
              </a:rPr>
              <a:t>抽取出候选评价对象，用以</a:t>
            </a:r>
            <a:r>
              <a:rPr lang="zh-CN" altLang="zh-CN" dirty="0" smtClean="0">
                <a:solidFill>
                  <a:srgbClr val="34ADEF"/>
                </a:solidFill>
                <a:latin typeface="+mj-lt"/>
              </a:rPr>
              <a:t>提高评价对象和观点词的抽取精确度</a:t>
            </a:r>
            <a:r>
              <a:rPr lang="zh-CN" altLang="zh-CN" dirty="0" smtClean="0">
                <a:solidFill>
                  <a:schemeClr val="bg1"/>
                </a:solidFill>
                <a:latin typeface="+mj-lt"/>
              </a:rPr>
              <a:t>。这些规则主要考虑了</a:t>
            </a:r>
            <a:r>
              <a:rPr lang="zh-CN" altLang="zh-CN" dirty="0" smtClean="0">
                <a:solidFill>
                  <a:srgbClr val="34ADEF"/>
                </a:solidFill>
                <a:latin typeface="+mj-lt"/>
              </a:rPr>
              <a:t>中文语义知识、常用句式</a:t>
            </a:r>
            <a:r>
              <a:rPr lang="zh-CN" altLang="zh-CN" dirty="0" smtClean="0">
                <a:solidFill>
                  <a:schemeClr val="bg1"/>
                </a:solidFill>
                <a:latin typeface="+mj-lt"/>
              </a:rPr>
              <a:t>等对情感分析的影响。</a:t>
            </a:r>
          </a:p>
          <a:p>
            <a:pPr marL="457200" lvl="0" indent="-457200">
              <a:buSzPct val="100000"/>
              <a:buFont typeface="+mj-ea"/>
              <a:buAutoNum type="circleNumDbPlain"/>
            </a:pPr>
            <a:r>
              <a:rPr lang="zh-CN" altLang="zh-CN" dirty="0" smtClean="0">
                <a:solidFill>
                  <a:schemeClr val="bg1"/>
                </a:solidFill>
                <a:latin typeface="+mj-lt"/>
              </a:rPr>
              <a:t>提出一种</a:t>
            </a:r>
            <a:r>
              <a:rPr lang="zh-CN" altLang="zh-CN" dirty="0" smtClean="0">
                <a:solidFill>
                  <a:srgbClr val="34ADEF"/>
                </a:solidFill>
                <a:latin typeface="+mj-lt"/>
              </a:rPr>
              <a:t>评价对象搜索方法</a:t>
            </a:r>
            <a:r>
              <a:rPr lang="zh-CN" altLang="zh-CN" dirty="0" smtClean="0">
                <a:solidFill>
                  <a:schemeClr val="bg1"/>
                </a:solidFill>
                <a:latin typeface="+mj-lt"/>
              </a:rPr>
              <a:t>，用于</a:t>
            </a:r>
            <a:r>
              <a:rPr lang="zh-CN" altLang="zh-CN" dirty="0" smtClean="0">
                <a:solidFill>
                  <a:srgbClr val="303B41"/>
                </a:solidFill>
                <a:latin typeface="+mj-lt"/>
              </a:rPr>
              <a:t>改善</a:t>
            </a:r>
            <a:r>
              <a:rPr lang="zh-CN" altLang="zh-CN" dirty="0" smtClean="0">
                <a:solidFill>
                  <a:schemeClr val="bg1"/>
                </a:solidFill>
                <a:latin typeface="+mj-lt"/>
              </a:rPr>
              <a:t>在只抽取出代词或句法关系中无评价对象的情况下，</a:t>
            </a:r>
            <a:r>
              <a:rPr lang="zh-CN" altLang="zh-CN" dirty="0" smtClean="0">
                <a:solidFill>
                  <a:srgbClr val="34ADEF"/>
                </a:solidFill>
                <a:latin typeface="+mj-lt"/>
              </a:rPr>
              <a:t>搜索上下文中真正的评价对象的精确度</a:t>
            </a:r>
            <a:r>
              <a:rPr lang="zh-CN" altLang="zh-CN" dirty="0" smtClean="0">
                <a:solidFill>
                  <a:schemeClr val="bg1"/>
                </a:solidFill>
                <a:latin typeface="+mj-lt"/>
              </a:rPr>
              <a:t>。该方法主要结合了</a:t>
            </a:r>
            <a:r>
              <a:rPr lang="zh-CN" altLang="zh-CN" dirty="0" smtClean="0">
                <a:solidFill>
                  <a:srgbClr val="34ADEF"/>
                </a:solidFill>
                <a:latin typeface="+mj-lt"/>
              </a:rPr>
              <a:t>词义和词语相似度计算算法</a:t>
            </a:r>
            <a:r>
              <a:rPr lang="zh-CN" altLang="zh-CN" dirty="0" smtClean="0">
                <a:solidFill>
                  <a:schemeClr val="bg1"/>
                </a:solidFill>
                <a:latin typeface="+mj-lt"/>
              </a:rPr>
              <a:t>，缩小了在上下文中潜在评价对象的搜索范围。</a:t>
            </a:r>
          </a:p>
          <a:p>
            <a:endParaRPr lang="en-US" altLang="zh-CN" dirty="0">
              <a:latin typeface="+mj-lt"/>
            </a:endParaRPr>
          </a:p>
        </p:txBody>
      </p:sp>
      <p:sp>
        <p:nvSpPr>
          <p:cNvPr id="6" name="副标题 5"/>
          <p:cNvSpPr>
            <a:spLocks noGrp="1"/>
          </p:cNvSpPr>
          <p:nvPr>
            <p:ph type="body" sz="quarter" idx="16"/>
          </p:nvPr>
        </p:nvSpPr>
        <p:spPr/>
        <p:txBody>
          <a:bodyPr>
            <a:normAutofit fontScale="92500" lnSpcReduction="10000"/>
          </a:bodyPr>
          <a:lstStyle/>
          <a:p>
            <a:r>
              <a:rPr lang="zh-CN" altLang="en-US" dirty="0" smtClean="0">
                <a:latin typeface="+mj-lt"/>
              </a:rPr>
              <a:t>研究内容</a:t>
            </a:r>
            <a:endParaRPr lang="zh-CN" altLang="en-US" dirty="0">
              <a:latin typeface="+mj-lt"/>
            </a:endParaRPr>
          </a:p>
        </p:txBody>
      </p:sp>
    </p:spTree>
    <p:extLst>
      <p:ext uri="{BB962C8B-B14F-4D97-AF65-F5344CB8AC3E}">
        <p14:creationId xmlns:p14="http://schemas.microsoft.com/office/powerpoint/2010/main" val="175832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8</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a:t>评价</a:t>
            </a:r>
            <a:r>
              <a:rPr lang="zh-CN" altLang="en-US" dirty="0" smtClean="0"/>
              <a:t>对象抽取的研究现状</a:t>
            </a:r>
            <a:endParaRPr lang="zh-CN" altLang="en-US" dirty="0"/>
          </a:p>
        </p:txBody>
      </p:sp>
      <p:pic>
        <p:nvPicPr>
          <p:cNvPr id="19" name="内容占位符 18"/>
          <p:cNvPicPr>
            <a:picLocks noGrp="1" noChangeAspect="1"/>
          </p:cNvPicPr>
          <p:nvPr>
            <p:ph sz="quarter" idx="1"/>
          </p:nvPr>
        </p:nvPicPr>
        <p:blipFill>
          <a:blip r:embed="rId3"/>
          <a:stretch>
            <a:fillRect/>
          </a:stretch>
        </p:blipFill>
        <p:spPr>
          <a:xfrm>
            <a:off x="756000" y="1500171"/>
            <a:ext cx="7128792" cy="4873571"/>
          </a:xfrm>
          <a:prstGeom prst="rect">
            <a:avLst/>
          </a:prstGeom>
        </p:spPr>
      </p:pic>
    </p:spTree>
    <p:extLst>
      <p:ext uri="{BB962C8B-B14F-4D97-AF65-F5344CB8AC3E}">
        <p14:creationId xmlns:p14="http://schemas.microsoft.com/office/powerpoint/2010/main" val="1483012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相关研究</a:t>
            </a:r>
          </a:p>
        </p:txBody>
      </p:sp>
      <p:sp>
        <p:nvSpPr>
          <p:cNvPr id="5" name="页脚占位符 4"/>
          <p:cNvSpPr>
            <a:spLocks noGrp="1"/>
          </p:cNvSpPr>
          <p:nvPr>
            <p:ph type="ftr" sz="quarter" idx="11"/>
          </p:nvPr>
        </p:nvSpPr>
        <p:spPr/>
        <p:txBody>
          <a:bodyPr/>
          <a:lstStyle/>
          <a:p>
            <a:r>
              <a:rPr lang="zh-CN" altLang="en-US" smtClean="0"/>
              <a:t>东南大学计算机科学与工程学院</a:t>
            </a:r>
            <a:endParaRPr lang="en-US" altLang="zh-CN" dirty="0" smtClean="0"/>
          </a:p>
        </p:txBody>
      </p:sp>
      <p:sp>
        <p:nvSpPr>
          <p:cNvPr id="4" name="灯片编号占位符 3"/>
          <p:cNvSpPr>
            <a:spLocks noGrp="1"/>
          </p:cNvSpPr>
          <p:nvPr>
            <p:ph type="sldNum" sz="quarter" idx="12"/>
          </p:nvPr>
        </p:nvSpPr>
        <p:spPr/>
        <p:txBody>
          <a:bodyPr>
            <a:normAutofit fontScale="85000" lnSpcReduction="20000"/>
          </a:bodyPr>
          <a:lstStyle/>
          <a:p>
            <a:fld id="{0C913308-F349-4B6D-A68A-DD1791B4A57B}" type="slidenum">
              <a:rPr lang="zh-CN" altLang="en-US" smtClean="0"/>
              <a:pPr/>
              <a:t>9</a:t>
            </a:fld>
            <a:endParaRPr lang="zh-CN" altLang="en-US"/>
          </a:p>
        </p:txBody>
      </p:sp>
      <p:sp>
        <p:nvSpPr>
          <p:cNvPr id="6" name="副标题 5"/>
          <p:cNvSpPr>
            <a:spLocks noGrp="1"/>
          </p:cNvSpPr>
          <p:nvPr>
            <p:ph type="body" sz="quarter" idx="20"/>
          </p:nvPr>
        </p:nvSpPr>
        <p:spPr/>
        <p:txBody>
          <a:bodyPr>
            <a:normAutofit fontScale="92500" lnSpcReduction="10000"/>
          </a:bodyPr>
          <a:lstStyle/>
          <a:p>
            <a:r>
              <a:rPr lang="zh-CN" altLang="en-US" dirty="0" smtClean="0"/>
              <a:t>情感倾向性分析的研究现状</a:t>
            </a:r>
            <a:endParaRPr lang="zh-CN" altLang="en-US" dirty="0"/>
          </a:p>
        </p:txBody>
      </p:sp>
      <p:pic>
        <p:nvPicPr>
          <p:cNvPr id="11" name="内容占位符 8"/>
          <p:cNvPicPr>
            <a:picLocks noChangeAspect="1"/>
          </p:cNvPicPr>
          <p:nvPr/>
        </p:nvPicPr>
        <p:blipFill>
          <a:blip r:embed="rId3"/>
          <a:stretch>
            <a:fillRect/>
          </a:stretch>
        </p:blipFill>
        <p:spPr>
          <a:xfrm>
            <a:off x="755576" y="1916832"/>
            <a:ext cx="7286155" cy="3528392"/>
          </a:xfrm>
          <a:prstGeom prst="rect">
            <a:avLst/>
          </a:prstGeom>
        </p:spPr>
      </p:pic>
    </p:spTree>
    <p:extLst>
      <p:ext uri="{BB962C8B-B14F-4D97-AF65-F5344CB8AC3E}">
        <p14:creationId xmlns:p14="http://schemas.microsoft.com/office/powerpoint/2010/main" val="6556248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中性">
  <a:themeElements>
    <a:clrScheme name="自定义 1">
      <a:dk1>
        <a:srgbClr val="F0F0F2"/>
      </a:dk1>
      <a:lt1>
        <a:srgbClr val="303B41"/>
      </a:lt1>
      <a:dk2>
        <a:srgbClr val="303B41"/>
      </a:dk2>
      <a:lt2>
        <a:srgbClr val="EBDDC3"/>
      </a:lt2>
      <a:accent1>
        <a:srgbClr val="303B41"/>
      </a:accent1>
      <a:accent2>
        <a:srgbClr val="0F86DA"/>
      </a:accent2>
      <a:accent3>
        <a:srgbClr val="A5AB81"/>
      </a:accent3>
      <a:accent4>
        <a:srgbClr val="D8D8DD"/>
      </a:accent4>
      <a:accent5>
        <a:srgbClr val="A1A1AD"/>
      </a:accent5>
      <a:accent6>
        <a:srgbClr val="FFFFFF"/>
      </a:accent6>
      <a:hlink>
        <a:srgbClr val="F7B615"/>
      </a:hlink>
      <a:folHlink>
        <a:srgbClr val="704404"/>
      </a:folHlink>
    </a:clrScheme>
    <a:fontScheme name="Best of Chinese">
      <a:majorFont>
        <a:latin typeface="Times New Roman"/>
        <a:ea typeface="微软雅黑"/>
        <a:cs typeface=""/>
      </a:majorFont>
      <a:minorFont>
        <a:latin typeface="Calibri"/>
        <a:ea typeface="微软雅黑"/>
        <a:cs typeface=""/>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4629</TotalTime>
  <Words>10103</Words>
  <Application>Microsoft Office PowerPoint</Application>
  <PresentationFormat>全屏显示(4:3)</PresentationFormat>
  <Paragraphs>752</Paragraphs>
  <Slides>61</Slides>
  <Notes>39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3" baseType="lpstr">
      <vt:lpstr>新細明體</vt:lpstr>
      <vt:lpstr>黑体</vt:lpstr>
      <vt:lpstr>宋体</vt:lpstr>
      <vt:lpstr>微软雅黑</vt:lpstr>
      <vt:lpstr>Arial</vt:lpstr>
      <vt:lpstr>Calibri</vt:lpstr>
      <vt:lpstr>Cambria Math</vt:lpstr>
      <vt:lpstr>Times New Roman</vt:lpstr>
      <vt:lpstr>Wingdings</vt:lpstr>
      <vt:lpstr>Wingdings 2</vt:lpstr>
      <vt:lpstr>中性</vt:lpstr>
      <vt:lpstr>Equation</vt:lpstr>
      <vt:lpstr>硕士研究生学位论文答辩</vt:lpstr>
      <vt:lpstr>目录</vt:lpstr>
      <vt:lpstr>1. 绪论</vt:lpstr>
      <vt:lpstr>1. 绪论</vt:lpstr>
      <vt:lpstr>1. 绪论</vt:lpstr>
      <vt:lpstr>1. 绪论</vt:lpstr>
      <vt:lpstr>1. 绪论</vt:lpstr>
      <vt:lpstr>2. 相关研究</vt:lpstr>
      <vt:lpstr>2. 相关研究</vt:lpstr>
      <vt:lpstr>3. 依存句法分析</vt:lpstr>
      <vt:lpstr>3. 依存句法分析</vt:lpstr>
      <vt:lpstr>3. 依存句法分析</vt:lpstr>
      <vt:lpstr>3. 依存句法分析</vt:lpstr>
      <vt:lpstr>3. 依存句法分析</vt:lpstr>
      <vt:lpstr>3.依存句法分析</vt:lpstr>
      <vt:lpstr>3.依存句法分析</vt:lpstr>
      <vt:lpstr>3.依存句法分析</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4. 基于依存句法分析的中文评价对象抽取和情感倾向性分析系统</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5. 实验与分析</vt:lpstr>
      <vt:lpstr>6. 总结与未来工作</vt:lpstr>
      <vt:lpstr>6. 总结与未来工作</vt:lpstr>
      <vt:lpstr>参考文献</vt:lpstr>
      <vt:lpstr>参考文献</vt:lpstr>
      <vt:lpstr>参考文献</vt:lpstr>
      <vt:lpstr>参考文献</vt:lpstr>
      <vt:lpstr>参考文献</vt:lpstr>
      <vt:lpstr>致谢</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eveningsun</dc:creator>
  <cp:lastModifiedBy>ElvisJia</cp:lastModifiedBy>
  <cp:revision>1001</cp:revision>
  <dcterms:created xsi:type="dcterms:W3CDTF">2013-03-11T04:00:01Z</dcterms:created>
  <dcterms:modified xsi:type="dcterms:W3CDTF">2016-05-24T16:31:51Z</dcterms:modified>
</cp:coreProperties>
</file>