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pjf1DV8isRVvTgKL+eBYGfwYR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5.png"/><Relationship Id="rId8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oup of people working in a muddy area&#10;&#10;AI-generated content may be incorrect." id="85" name="Google Shape;85;p1"/>
          <p:cNvPicPr preferRelativeResize="0"/>
          <p:nvPr/>
        </p:nvPicPr>
        <p:blipFill rotWithShape="1">
          <a:blip r:embed="rId3">
            <a:alphaModFix/>
          </a:blip>
          <a:srcRect b="0" l="7811" r="11280" t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 rot="-5400000">
            <a:off x="2275865" y="-511"/>
            <a:ext cx="4592270" cy="9144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16264" y="3237253"/>
            <a:ext cx="680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</a:pPr>
            <a:r>
              <a:rPr b="1" lang="en-US" sz="5300">
                <a:solidFill>
                  <a:schemeClr val="lt1"/>
                </a:solidFill>
              </a:rPr>
              <a:t>GALAMSEY IMPACT ON WATER POLLUTION</a:t>
            </a:r>
            <a:endParaRPr b="1"/>
          </a:p>
        </p:txBody>
      </p:sp>
      <p:sp>
        <p:nvSpPr>
          <p:cNvPr id="88" name="Google Shape;88;p1"/>
          <p:cNvSpPr/>
          <p:nvPr/>
        </p:nvSpPr>
        <p:spPr>
          <a:xfrm>
            <a:off x="0" y="5575039"/>
            <a:ext cx="7339422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72659" y="5624950"/>
            <a:ext cx="7119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US" sz="2000">
                <a:solidFill>
                  <a:schemeClr val="lt1"/>
                </a:solidFill>
              </a:rPr>
              <a:t>Using Data to Expose Environmental Damage and Inform Action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0"/>
            <a:ext cx="6391835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571352" y="350196"/>
            <a:ext cx="3485178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Introduction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571351" y="2743200"/>
            <a:ext cx="3485179" cy="361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This project investigates the impact of illegal mining (galamsey) on water bodies in Ghana.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By analyzing river water samples from galamsey-affected regions, the project uncovers serious health and environmental risks caused by heavy metal contamination and poor water quality.</a:t>
            </a:r>
            <a:endParaRPr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48456" r="21510" t="0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28650" y="557189"/>
            <a:ext cx="2530602" cy="556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Key Water Quality Indicators</a:t>
            </a:r>
            <a:endParaRPr/>
          </a:p>
        </p:txBody>
      </p:sp>
      <p:grpSp>
        <p:nvGrpSpPr>
          <p:cNvPr id="105" name="Google Shape;105;p3"/>
          <p:cNvGrpSpPr/>
          <p:nvPr/>
        </p:nvGrpSpPr>
        <p:grpSpPr>
          <a:xfrm>
            <a:off x="3819906" y="624692"/>
            <a:ext cx="4697730" cy="5496086"/>
            <a:chOff x="0" y="4300"/>
            <a:chExt cx="4697730" cy="5496086"/>
          </a:xfrm>
        </p:grpSpPr>
        <p:sp>
          <p:nvSpPr>
            <p:cNvPr id="106" name="Google Shape;106;p3"/>
            <p:cNvSpPr/>
            <p:nvPr/>
          </p:nvSpPr>
          <p:spPr>
            <a:xfrm>
              <a:off x="0" y="4300"/>
              <a:ext cx="469773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77094" y="210403"/>
              <a:ext cx="503807" cy="5038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57996" y="4300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057996" y="4300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pH: Indicates water acidity (ideal range: 6.5–8.5)</a:t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0" y="1149318"/>
              <a:ext cx="469773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77094" y="1355421"/>
              <a:ext cx="503807" cy="5038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57996" y="1149318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1057996" y="1149318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Heavy Metals: Arsenic (As), Cadmium (Cd), Chromium (Cr), Lead (Pb)</a:t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0" y="2294336"/>
              <a:ext cx="469773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7094" y="2500440"/>
              <a:ext cx="503807" cy="50380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057996" y="2294336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1057996" y="2294336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TDS (Total Dissolved Solids): Measures mineral content</a:t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3439354"/>
              <a:ext cx="469773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7094" y="3645458"/>
              <a:ext cx="503807" cy="5038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057996" y="3439354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1057996" y="3439354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Conductivity: Indicates ionic concentration</a:t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0" y="4584372"/>
              <a:ext cx="4697730" cy="916014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094" y="4790476"/>
              <a:ext cx="503807" cy="5038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057996" y="4584372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1057996" y="4584372"/>
              <a:ext cx="3639733" cy="916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6925" lIns="96925" spcFirstLastPara="1" rIns="96925" wrap="square" tIns="9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Water Hardness: Levels of Calcium and Magnesium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0" y="0"/>
            <a:ext cx="6391835" cy="228599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96900" sx="90000" rotWithShape="0" algn="t" dir="7140000" dist="304800" sy="90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571352" y="350196"/>
            <a:ext cx="3485178" cy="1624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Dashboard Walk Through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571351" y="2743200"/>
            <a:ext cx="3485179" cy="36131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Software Used: Microsoft Power BI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Dashboard breakdown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WATER POLLUTANTS DASHBOARD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STANDARDS COMPARISON DASHBOARD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WATER QUALITY DASHBOARD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GALAMSEY IMPACT DASHBOARD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 b="0" l="33567" r="33567" t="0"/>
          <a:stretch/>
        </p:blipFill>
        <p:spPr>
          <a:xfrm>
            <a:off x="4577195" y="6"/>
            <a:ext cx="4566728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628650" y="557189"/>
            <a:ext cx="2530602" cy="556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Findings: Galamsey Pit Sample</a:t>
            </a:r>
            <a:endParaRPr/>
          </a:p>
        </p:txBody>
      </p:sp>
      <p:grpSp>
        <p:nvGrpSpPr>
          <p:cNvPr id="141" name="Google Shape;141;p5"/>
          <p:cNvGrpSpPr/>
          <p:nvPr/>
        </p:nvGrpSpPr>
        <p:grpSpPr>
          <a:xfrm>
            <a:off x="3819906" y="622676"/>
            <a:ext cx="4697730" cy="5500118"/>
            <a:chOff x="0" y="2284"/>
            <a:chExt cx="4697730" cy="5500118"/>
          </a:xfrm>
        </p:grpSpPr>
        <p:sp>
          <p:nvSpPr>
            <p:cNvPr id="142" name="Google Shape;142;p5"/>
            <p:cNvSpPr/>
            <p:nvPr/>
          </p:nvSpPr>
          <p:spPr>
            <a:xfrm>
              <a:off x="0" y="2284"/>
              <a:ext cx="4697730" cy="1157919"/>
            </a:xfrm>
            <a:prstGeom prst="roundRect">
              <a:avLst>
                <a:gd fmla="val 10000" name="adj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50270" y="262816"/>
              <a:ext cx="636855" cy="63685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337397" y="2284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1337397" y="2284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Extremely low pH (3.21), highly acidic and unsafe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1449684"/>
              <a:ext cx="4697730" cy="1157919"/>
            </a:xfrm>
            <a:prstGeom prst="roundRect">
              <a:avLst>
                <a:gd fmla="val 10000" name="adj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50270" y="1710216"/>
              <a:ext cx="636855" cy="6368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337397" y="1449684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1337397" y="1449684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Arsenic: 3.56 mg/L | Chromium: 3.35 mg/L | Lead: 1.15 mg/L | Cadmium: 0.01 mg/L</a:t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0" y="2897083"/>
              <a:ext cx="4697730" cy="1157919"/>
            </a:xfrm>
            <a:prstGeom prst="roundRect">
              <a:avLst>
                <a:gd fmla="val 10000" name="adj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50270" y="3157615"/>
              <a:ext cx="636855" cy="63685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337397" y="2897083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337397" y="2897083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values exceed WHO safe limits for drinking water</a:t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0" y="4344483"/>
              <a:ext cx="4697730" cy="1157919"/>
            </a:xfrm>
            <a:prstGeom prst="roundRect">
              <a:avLst>
                <a:gd fmla="val 10000" name="adj"/>
              </a:avLst>
            </a:prstGeom>
            <a:solidFill>
              <a:srgbClr val="F795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50270" y="4605015"/>
              <a:ext cx="636855" cy="63685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337397" y="4344483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1337397" y="4344483"/>
              <a:ext cx="3360332" cy="1157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2525" lIns="122525" spcFirstLastPara="1" rIns="122525" wrap="square" tIns="122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Indicates severe chemical leaching from illegal mining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>
            <p:ph type="title"/>
          </p:nvPr>
        </p:nvSpPr>
        <p:spPr>
          <a:xfrm>
            <a:off x="571500" y="1138036"/>
            <a:ext cx="3064248" cy="140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Widespread Pollution Across Rivers</a:t>
            </a:r>
            <a:endParaRPr/>
          </a:p>
        </p:txBody>
      </p:sp>
      <p:cxnSp>
        <p:nvCxnSpPr>
          <p:cNvPr id="163" name="Google Shape;163;p6"/>
          <p:cNvCxnSpPr/>
          <p:nvPr/>
        </p:nvCxnSpPr>
        <p:spPr>
          <a:xfrm>
            <a:off x="648855" y="871146"/>
            <a:ext cx="552704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47378" r="20432" t="0"/>
          <a:stretch/>
        </p:blipFill>
        <p:spPr>
          <a:xfrm>
            <a:off x="4238244" y="10"/>
            <a:ext cx="4905756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6"/>
          <p:cNvGrpSpPr/>
          <p:nvPr/>
        </p:nvGrpSpPr>
        <p:grpSpPr>
          <a:xfrm>
            <a:off x="573388" y="3330035"/>
            <a:ext cx="3060470" cy="2033487"/>
            <a:chOff x="1888" y="778859"/>
            <a:chExt cx="3060470" cy="2033487"/>
          </a:xfrm>
        </p:grpSpPr>
        <p:sp>
          <p:nvSpPr>
            <p:cNvPr id="166" name="Google Shape;166;p6"/>
            <p:cNvSpPr/>
            <p:nvPr/>
          </p:nvSpPr>
          <p:spPr>
            <a:xfrm>
              <a:off x="1888" y="778859"/>
              <a:ext cx="405168" cy="40516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6973" y="863945"/>
              <a:ext cx="234997" cy="2349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493879" y="77885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493879" y="77885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 rivers downstream from galamsey zones show:</a:t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1615328" y="778859"/>
              <a:ext cx="405168" cy="40516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1700413" y="863945"/>
              <a:ext cx="234997" cy="2349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2107318" y="77885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107318" y="77885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Acidic pH values (as low as 5.25)</a:t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1888" y="1593019"/>
              <a:ext cx="405168" cy="40516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6973" y="1678104"/>
              <a:ext cx="234997" cy="2349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493879" y="159301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493879" y="159301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TDS and conductivity levels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1615328" y="1593019"/>
              <a:ext cx="405168" cy="40516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1700413" y="1678104"/>
              <a:ext cx="234997" cy="23499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107318" y="159301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2107318" y="1593019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Unsafe concentrations of heavy metals</a:t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888" y="2407178"/>
              <a:ext cx="405168" cy="405168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86973" y="2492264"/>
              <a:ext cx="234997" cy="23499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93879" y="2407178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493879" y="2407178"/>
              <a:ext cx="955040" cy="405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Indicates large-scale environmental impact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7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92" name="Google Shape;192;p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7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Call to Action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This visualization is more than data—it is a call to action: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Empower communities to monitor their water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Advocate for enforcement of mining regulations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Promote ecological restoration of damaged river systems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Support sustainable alternatives to illegal mining</a:t>
            </a:r>
            <a:endParaRPr/>
          </a:p>
        </p:txBody>
      </p:sp>
      <p:cxnSp>
        <p:nvCxnSpPr>
          <p:cNvPr id="198" name="Google Shape;198;p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8"/>
          <p:cNvGrpSpPr/>
          <p:nvPr/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205" name="Google Shape;205;p8"/>
            <p:cNvSpPr/>
            <p:nvPr/>
          </p:nvSpPr>
          <p:spPr>
            <a:xfrm rot="10800000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6" name="Google Shape;206;p8"/>
            <p:cNvCxnSpPr/>
            <p:nvPr/>
          </p:nvCxnSpPr>
          <p:spPr>
            <a:xfrm flipH="1">
              <a:off x="209668" y="2857423"/>
              <a:ext cx="1" cy="208779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7" name="Google Shape;207;p8"/>
          <p:cNvSpPr/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>
            <p:ph type="title"/>
          </p:nvPr>
        </p:nvSpPr>
        <p:spPr>
          <a:xfrm>
            <a:off x="865213" y="1239927"/>
            <a:ext cx="3006440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Acknowledgments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4718942" y="1239927"/>
            <a:ext cx="3728868" cy="46805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Prepared by: Elvis Kwabena Asare Nkrumah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For: Galamsey Data Visualization Hackathon 2025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Organized by: Open Data Bank Ghana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