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6"/>
  </p:notesMasterIdLst>
  <p:sldIdLst>
    <p:sldId id="256" r:id="rId2"/>
    <p:sldId id="257" r:id="rId3"/>
    <p:sldId id="258" r:id="rId4"/>
    <p:sldId id="259" r:id="rId5"/>
    <p:sldId id="260" r:id="rId6"/>
    <p:sldId id="261" r:id="rId7"/>
    <p:sldId id="262" r:id="rId8"/>
    <p:sldId id="263" r:id="rId9"/>
    <p:sldId id="271" r:id="rId10"/>
    <p:sldId id="266" r:id="rId11"/>
    <p:sldId id="267" r:id="rId12"/>
    <p:sldId id="268" r:id="rId13"/>
    <p:sldId id="269" r:id="rId14"/>
    <p:sldId id="270" r:id="rId15"/>
  </p:sldIdLst>
  <p:sldSz cx="9144000" cy="5143500" type="screen16x9"/>
  <p:notesSz cx="6858000" cy="9144000"/>
  <p:embeddedFontLst>
    <p:embeddedFont>
      <p:font typeface="Abadi" panose="020B0604020104020204" pitchFamily="34" charset="0"/>
      <p:regular r:id="rId17"/>
    </p:embeddedFont>
    <p:embeddedFont>
      <p:font typeface="Maven Pro" panose="020B0604020202020204" charset="0"/>
      <p:regular r:id="rId18"/>
      <p:bold r:id="rId19"/>
    </p:embeddedFont>
    <p:embeddedFont>
      <p:font typeface="Nunito" pitchFamily="2" charset="0"/>
      <p:regular r:id="rId20"/>
      <p:bold r:id="rId21"/>
      <p:italic r:id="rId22"/>
      <p:boldItalic r:id="rId23"/>
    </p:embeddedFont>
    <p:embeddedFont>
      <p:font typeface="Nunito Light" pitchFamily="2" charset="0"/>
      <p:regular r:id="rId24"/>
      <p:bold r:id="rId25"/>
      <p:italic r:id="rId26"/>
      <p:boldItalic r:id="rId27"/>
    </p:embeddedFont>
    <p:embeddedFont>
      <p:font typeface="Oswald" pitchFamily="2" charset="0"/>
      <p:regular r:id="rId28"/>
      <p:bold r:id="rId29"/>
    </p:embeddedFont>
    <p:embeddedFont>
      <p:font typeface="Roboto" panose="02000000000000000000" pitchFamily="2" charset="0"/>
      <p:regular r:id="rId30"/>
      <p:bold r:id="rId31"/>
      <p:italic r:id="rId32"/>
      <p:boldItalic r:id="rId33"/>
    </p:embeddedFont>
    <p:embeddedFont>
      <p:font typeface="Roboto Light" panose="02000000000000000000" pitchFamily="2" charset="0"/>
      <p:regular r:id="rId34"/>
      <p:bold r:id="rId35"/>
      <p:italic r:id="rId36"/>
      <p:boldItalic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5" autoAdjust="0"/>
    <p:restoredTop sz="94660"/>
  </p:normalViewPr>
  <p:slideViewPr>
    <p:cSldViewPr snapToGrid="0">
      <p:cViewPr>
        <p:scale>
          <a:sx n="75" d="100"/>
          <a:sy n="75" d="100"/>
        </p:scale>
        <p:origin x="1098" y="22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9" Type="http://schemas.openxmlformats.org/officeDocument/2006/relationships/viewProps" Target="viewProps.xml"/><Relationship Id="rId21" Type="http://schemas.openxmlformats.org/officeDocument/2006/relationships/font" Target="fonts/font5.fntdata"/><Relationship Id="rId34" Type="http://schemas.openxmlformats.org/officeDocument/2006/relationships/font" Target="fonts/font18.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font" Target="fonts/font13.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32" Type="http://schemas.openxmlformats.org/officeDocument/2006/relationships/font" Target="fonts/font16.fntdata"/><Relationship Id="rId37" Type="http://schemas.openxmlformats.org/officeDocument/2006/relationships/font" Target="fonts/font21.fnt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font" Target="fonts/font12.fntdata"/><Relationship Id="rId36" Type="http://schemas.openxmlformats.org/officeDocument/2006/relationships/font" Target="fonts/font20.fntdata"/><Relationship Id="rId10" Type="http://schemas.openxmlformats.org/officeDocument/2006/relationships/slide" Target="slides/slide9.xml"/><Relationship Id="rId19" Type="http://schemas.openxmlformats.org/officeDocument/2006/relationships/font" Target="fonts/font3.fntdata"/><Relationship Id="rId31" Type="http://schemas.openxmlformats.org/officeDocument/2006/relationships/font" Target="fonts/font1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font" Target="fonts/font14.fntdata"/><Relationship Id="rId35" Type="http://schemas.openxmlformats.org/officeDocument/2006/relationships/font" Target="fonts/font19.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33" Type="http://schemas.openxmlformats.org/officeDocument/2006/relationships/font" Target="fonts/font17.fntdata"/><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gf9f517ca5a_0_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5" name="Google Shape;345;gf9f517ca5a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gf9f517ca5a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1" name="Google Shape;351;gf9f517ca5a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f9f517ca5a_0_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f9f517ca5a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f9f517ca5a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f9f517ca5a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gf9f517ca5a_0_1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1" name="Google Shape;371;gf9f517ca5a_0_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f4f4bc9aa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 name="Google Shape;283;gf4f4bc9aa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f9f517ca5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0" name="Google Shape;290;gf9f517ca5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gf9f517ca5a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 name="Google Shape;297;gf9f517ca5a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gf9f517ca5a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3" name="Google Shape;303;gf9f517ca5a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gf9f517ca5a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0" name="Google Shape;310;gf9f517ca5a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gf9f517ca5a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7" name="Google Shape;317;gf9f517ca5a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gf9f517ca5a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4" name="Google Shape;324;gf9f517ca5a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gf9f517ca5a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1" name="Google Shape;331;gf9f517ca5a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048246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7343003"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801210"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801210"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259418"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259418"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259418"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717625"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717625"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717625" y="3409675"/>
                <a:ext cx="316800" cy="1732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717625"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rot="5400000">
                <a:off x="6725724" y="2701260"/>
                <a:ext cx="1208100" cy="1208100"/>
              </a:xfrm>
              <a:prstGeom prst="pie">
                <a:avLst>
                  <a:gd name="adj1" fmla="val 8244818"/>
                  <a:gd name="adj2" fmla="val 16246175"/>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2"/>
            <p:cNvSpPr/>
            <p:nvPr/>
          </p:nvSpPr>
          <p:spPr>
            <a:xfrm>
              <a:off x="8460975" y="1817775"/>
              <a:ext cx="396600" cy="396600"/>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rot="-8647347">
                <a:off x="7831319" y="285616"/>
                <a:ext cx="388018" cy="388018"/>
              </a:xfrm>
              <a:prstGeom prst="pie">
                <a:avLst>
                  <a:gd name="adj1" fmla="val 19376841"/>
                  <a:gd name="adj2" fmla="val 12313574"/>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399795" y="360281"/>
              <a:ext cx="2577000" cy="2577000"/>
            </a:xfrm>
            <a:prstGeom prst="pie">
              <a:avLst>
                <a:gd name="adj1" fmla="val 8801158"/>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399795" y="356358"/>
              <a:ext cx="2577000" cy="2577000"/>
            </a:xfrm>
            <a:prstGeom prst="pie">
              <a:avLst>
                <a:gd name="adj1" fmla="val 1255410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rot="-9830444">
              <a:off x="6469759" y="3480727"/>
              <a:ext cx="320148" cy="320148"/>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 name="Google Shape;46;p2"/>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47" name="Google Shape;47;p2"/>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48" name="Google Shape;48;p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1"/>
              <p:cNvSpPr/>
              <p:nvPr/>
            </p:nvSpPr>
            <p:spPr>
              <a:xfrm flipH="1">
                <a:off x="2688737" y="4091380"/>
                <a:ext cx="2319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1"/>
              <p:cNvSpPr/>
              <p:nvPr/>
            </p:nvSpPr>
            <p:spPr>
              <a:xfrm flipH="1">
                <a:off x="185675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1"/>
              <p:cNvSpPr/>
              <p:nvPr/>
            </p:nvSpPr>
            <p:spPr>
              <a:xfrm flipH="1">
                <a:off x="185675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1"/>
              <p:cNvSpPr/>
              <p:nvPr/>
            </p:nvSpPr>
            <p:spPr>
              <a:xfrm flipH="1">
                <a:off x="1856753"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1"/>
              <p:cNvSpPr/>
              <p:nvPr/>
            </p:nvSpPr>
            <p:spPr>
              <a:xfrm flipH="1">
                <a:off x="185675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1"/>
              <p:cNvSpPr/>
              <p:nvPr/>
            </p:nvSpPr>
            <p:spPr>
              <a:xfrm flipH="1">
                <a:off x="2228107"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1"/>
              <p:cNvSpPr/>
              <p:nvPr/>
            </p:nvSpPr>
            <p:spPr>
              <a:xfrm flipH="1">
                <a:off x="222810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1"/>
              <p:cNvSpPr/>
              <p:nvPr/>
            </p:nvSpPr>
            <p:spPr>
              <a:xfrm flipH="1">
                <a:off x="222810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1"/>
              <p:cNvSpPr/>
              <p:nvPr/>
            </p:nvSpPr>
            <p:spPr>
              <a:xfrm flipH="1">
                <a:off x="259946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1"/>
              <p:cNvSpPr/>
              <p:nvPr/>
            </p:nvSpPr>
            <p:spPr>
              <a:xfrm flipH="1">
                <a:off x="259946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1"/>
              <p:cNvSpPr/>
              <p:nvPr/>
            </p:nvSpPr>
            <p:spPr>
              <a:xfrm flipH="1">
                <a:off x="334217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1"/>
              <p:cNvSpPr/>
              <p:nvPr/>
            </p:nvSpPr>
            <p:spPr>
              <a:xfrm flipH="1">
                <a:off x="334217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1"/>
              <p:cNvSpPr/>
              <p:nvPr/>
            </p:nvSpPr>
            <p:spPr>
              <a:xfrm flipH="1">
                <a:off x="3342171"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1"/>
              <p:cNvSpPr/>
              <p:nvPr/>
            </p:nvSpPr>
            <p:spPr>
              <a:xfrm flipH="1">
                <a:off x="334217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1"/>
              <p:cNvSpPr/>
              <p:nvPr/>
            </p:nvSpPr>
            <p:spPr>
              <a:xfrm flipH="1">
                <a:off x="3713525"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1"/>
              <p:cNvSpPr/>
              <p:nvPr/>
            </p:nvSpPr>
            <p:spPr>
              <a:xfrm flipH="1">
                <a:off x="371352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1"/>
              <p:cNvSpPr/>
              <p:nvPr/>
            </p:nvSpPr>
            <p:spPr>
              <a:xfrm flipH="1">
                <a:off x="371352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1"/>
              <p:cNvSpPr/>
              <p:nvPr/>
            </p:nvSpPr>
            <p:spPr>
              <a:xfrm flipH="1">
                <a:off x="148539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1"/>
              <p:cNvSpPr/>
              <p:nvPr/>
            </p:nvSpPr>
            <p:spPr>
              <a:xfrm flipH="1">
                <a:off x="148539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1"/>
              <p:cNvSpPr/>
              <p:nvPr/>
            </p:nvSpPr>
            <p:spPr>
              <a:xfrm flipH="1">
                <a:off x="148539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1"/>
              <p:cNvSpPr/>
              <p:nvPr/>
            </p:nvSpPr>
            <p:spPr>
              <a:xfrm flipH="1">
                <a:off x="40848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1"/>
              <p:cNvSpPr/>
              <p:nvPr/>
            </p:nvSpPr>
            <p:spPr>
              <a:xfrm flipH="1">
                <a:off x="40848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1"/>
              <p:cNvSpPr/>
              <p:nvPr/>
            </p:nvSpPr>
            <p:spPr>
              <a:xfrm flipH="1">
                <a:off x="297081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1"/>
              <p:cNvSpPr/>
              <p:nvPr/>
            </p:nvSpPr>
            <p:spPr>
              <a:xfrm flipH="1">
                <a:off x="297081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1"/>
              <p:cNvSpPr/>
              <p:nvPr/>
            </p:nvSpPr>
            <p:spPr>
              <a:xfrm flipH="1">
                <a:off x="297081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1"/>
              <p:cNvSpPr/>
              <p:nvPr/>
            </p:nvSpPr>
            <p:spPr>
              <a:xfrm flipH="1">
                <a:off x="445623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1"/>
              <p:cNvSpPr/>
              <p:nvPr/>
            </p:nvSpPr>
            <p:spPr>
              <a:xfrm flipH="1">
                <a:off x="445623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1"/>
              <p:cNvSpPr/>
              <p:nvPr/>
            </p:nvSpPr>
            <p:spPr>
              <a:xfrm flipH="1">
                <a:off x="445623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1"/>
              <p:cNvSpPr/>
              <p:nvPr/>
            </p:nvSpPr>
            <p:spPr>
              <a:xfrm flipH="1">
                <a:off x="48275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1"/>
              <p:cNvSpPr/>
              <p:nvPr/>
            </p:nvSpPr>
            <p:spPr>
              <a:xfrm flipH="1">
                <a:off x="48275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1"/>
              <p:cNvSpPr/>
              <p:nvPr/>
            </p:nvSpPr>
            <p:spPr>
              <a:xfrm flipH="1">
                <a:off x="4827588"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1"/>
              <p:cNvSpPr/>
              <p:nvPr/>
            </p:nvSpPr>
            <p:spPr>
              <a:xfrm flipH="1">
                <a:off x="48275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1"/>
              <p:cNvSpPr/>
              <p:nvPr/>
            </p:nvSpPr>
            <p:spPr>
              <a:xfrm flipH="1">
                <a:off x="519894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1"/>
              <p:cNvSpPr/>
              <p:nvPr/>
            </p:nvSpPr>
            <p:spPr>
              <a:xfrm flipH="1">
                <a:off x="519894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1"/>
              <p:cNvSpPr/>
              <p:nvPr/>
            </p:nvSpPr>
            <p:spPr>
              <a:xfrm flipH="1">
                <a:off x="519894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1"/>
              <p:cNvSpPr/>
              <p:nvPr/>
            </p:nvSpPr>
            <p:spPr>
              <a:xfrm flipH="1">
                <a:off x="557029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1"/>
              <p:cNvSpPr/>
              <p:nvPr/>
            </p:nvSpPr>
            <p:spPr>
              <a:xfrm flipH="1">
                <a:off x="557029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1"/>
              <p:cNvSpPr/>
              <p:nvPr/>
            </p:nvSpPr>
            <p:spPr>
              <a:xfrm flipH="1">
                <a:off x="5941652"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1"/>
              <p:cNvSpPr/>
              <p:nvPr/>
            </p:nvSpPr>
            <p:spPr>
              <a:xfrm flipH="1">
                <a:off x="594165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1"/>
              <p:cNvSpPr/>
              <p:nvPr/>
            </p:nvSpPr>
            <p:spPr>
              <a:xfrm flipH="1">
                <a:off x="594165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1"/>
              <p:cNvSpPr/>
              <p:nvPr/>
            </p:nvSpPr>
            <p:spPr>
              <a:xfrm flipH="1">
                <a:off x="631300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1"/>
              <p:cNvSpPr/>
              <p:nvPr/>
            </p:nvSpPr>
            <p:spPr>
              <a:xfrm flipH="1">
                <a:off x="631300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1"/>
              <p:cNvSpPr/>
              <p:nvPr/>
            </p:nvSpPr>
            <p:spPr>
              <a:xfrm flipH="1">
                <a:off x="6313006"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1"/>
              <p:cNvSpPr/>
              <p:nvPr/>
            </p:nvSpPr>
            <p:spPr>
              <a:xfrm flipH="1">
                <a:off x="631300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1"/>
              <p:cNvSpPr/>
              <p:nvPr/>
            </p:nvSpPr>
            <p:spPr>
              <a:xfrm flipH="1">
                <a:off x="668436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1"/>
              <p:cNvSpPr/>
              <p:nvPr/>
            </p:nvSpPr>
            <p:spPr>
              <a:xfrm flipH="1">
                <a:off x="668436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1"/>
              <p:cNvSpPr/>
              <p:nvPr/>
            </p:nvSpPr>
            <p:spPr>
              <a:xfrm flipH="1">
                <a:off x="668436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1"/>
              <p:cNvSpPr/>
              <p:nvPr/>
            </p:nvSpPr>
            <p:spPr>
              <a:xfrm flipH="1">
                <a:off x="705571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1"/>
              <p:cNvSpPr/>
              <p:nvPr/>
            </p:nvSpPr>
            <p:spPr>
              <a:xfrm flipH="1">
                <a:off x="705571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1"/>
              <p:cNvSpPr/>
              <p:nvPr/>
            </p:nvSpPr>
            <p:spPr>
              <a:xfrm flipH="1">
                <a:off x="779842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1"/>
              <p:cNvSpPr/>
              <p:nvPr/>
            </p:nvSpPr>
            <p:spPr>
              <a:xfrm flipH="1">
                <a:off x="779842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1"/>
              <p:cNvSpPr/>
              <p:nvPr/>
            </p:nvSpPr>
            <p:spPr>
              <a:xfrm flipH="1">
                <a:off x="7798424"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1"/>
              <p:cNvSpPr/>
              <p:nvPr/>
            </p:nvSpPr>
            <p:spPr>
              <a:xfrm flipH="1">
                <a:off x="779842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1"/>
              <p:cNvSpPr/>
              <p:nvPr/>
            </p:nvSpPr>
            <p:spPr>
              <a:xfrm flipH="1">
                <a:off x="8169779"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1"/>
              <p:cNvSpPr/>
              <p:nvPr/>
            </p:nvSpPr>
            <p:spPr>
              <a:xfrm flipH="1">
                <a:off x="81697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1"/>
              <p:cNvSpPr/>
              <p:nvPr/>
            </p:nvSpPr>
            <p:spPr>
              <a:xfrm flipH="1">
                <a:off x="81697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1"/>
              <p:cNvSpPr/>
              <p:nvPr/>
            </p:nvSpPr>
            <p:spPr>
              <a:xfrm flipH="1">
                <a:off x="7427070"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1"/>
              <p:cNvSpPr/>
              <p:nvPr/>
            </p:nvSpPr>
            <p:spPr>
              <a:xfrm flipH="1">
                <a:off x="7427070"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1"/>
              <p:cNvSpPr/>
              <p:nvPr/>
            </p:nvSpPr>
            <p:spPr>
              <a:xfrm flipH="1">
                <a:off x="7427070"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1"/>
              <p:cNvSpPr/>
              <p:nvPr/>
            </p:nvSpPr>
            <p:spPr>
              <a:xfrm flipH="1">
                <a:off x="854113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1"/>
              <p:cNvSpPr/>
              <p:nvPr/>
            </p:nvSpPr>
            <p:spPr>
              <a:xfrm flipH="1">
                <a:off x="854113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1"/>
              <p:cNvSpPr/>
              <p:nvPr/>
            </p:nvSpPr>
            <p:spPr>
              <a:xfrm flipH="1">
                <a:off x="89124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1"/>
              <p:cNvSpPr/>
              <p:nvPr/>
            </p:nvSpPr>
            <p:spPr>
              <a:xfrm flipH="1">
                <a:off x="89124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1"/>
              <p:cNvSpPr/>
              <p:nvPr/>
            </p:nvSpPr>
            <p:spPr>
              <a:xfrm flipH="1">
                <a:off x="89124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68" name="Google Shape;268;p11"/>
          <p:cNvSpPr txBox="1">
            <a:spLocks noGrp="1"/>
          </p:cNvSpPr>
          <p:nvPr>
            <p:ph type="title" hasCustomPrompt="1"/>
          </p:nvPr>
        </p:nvSpPr>
        <p:spPr>
          <a:xfrm>
            <a:off x="1388625" y="772725"/>
            <a:ext cx="6366900" cy="18633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a:spLocks noGrp="1"/>
          </p:cNvSpPr>
          <p:nvPr>
            <p:ph type="body" idx="1"/>
          </p:nvPr>
        </p:nvSpPr>
        <p:spPr>
          <a:xfrm>
            <a:off x="1388625" y="2712300"/>
            <a:ext cx="6366900" cy="11112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Clr>
                <a:schemeClr val="lt1"/>
              </a:buClr>
              <a:buSzPts val="1300"/>
              <a:buChar char="●"/>
              <a:defRPr>
                <a:solidFill>
                  <a:schemeClr val="lt1"/>
                </a:solidFill>
              </a:defRPr>
            </a:lvl1pPr>
            <a:lvl2pPr marL="914400" lvl="1" indent="-298450" algn="ctr">
              <a:spcBef>
                <a:spcPts val="0"/>
              </a:spcBef>
              <a:spcAft>
                <a:spcPts val="0"/>
              </a:spcAft>
              <a:buClr>
                <a:schemeClr val="lt1"/>
              </a:buClr>
              <a:buSzPts val="1100"/>
              <a:buChar char="○"/>
              <a:defRPr>
                <a:solidFill>
                  <a:schemeClr val="lt1"/>
                </a:solidFill>
              </a:defRPr>
            </a:lvl2pPr>
            <a:lvl3pPr marL="1371600" lvl="2" indent="-298450" algn="ctr">
              <a:spcBef>
                <a:spcPts val="0"/>
              </a:spcBef>
              <a:spcAft>
                <a:spcPts val="0"/>
              </a:spcAft>
              <a:buClr>
                <a:schemeClr val="lt1"/>
              </a:buClr>
              <a:buSzPts val="1100"/>
              <a:buChar char="■"/>
              <a:defRPr>
                <a:solidFill>
                  <a:schemeClr val="lt1"/>
                </a:solidFill>
              </a:defRPr>
            </a:lvl3pPr>
            <a:lvl4pPr marL="1828800" lvl="3" indent="-298450" algn="ctr">
              <a:spcBef>
                <a:spcPts val="0"/>
              </a:spcBef>
              <a:spcAft>
                <a:spcPts val="0"/>
              </a:spcAft>
              <a:buClr>
                <a:schemeClr val="lt1"/>
              </a:buClr>
              <a:buSzPts val="1100"/>
              <a:buChar char="●"/>
              <a:defRPr>
                <a:solidFill>
                  <a:schemeClr val="lt1"/>
                </a:solidFill>
              </a:defRPr>
            </a:lvl4pPr>
            <a:lvl5pPr marL="2286000" lvl="4" indent="-298450" algn="ctr">
              <a:spcBef>
                <a:spcPts val="0"/>
              </a:spcBef>
              <a:spcAft>
                <a:spcPts val="0"/>
              </a:spcAft>
              <a:buClr>
                <a:schemeClr val="lt1"/>
              </a:buClr>
              <a:buSzPts val="1100"/>
              <a:buChar char="○"/>
              <a:defRPr>
                <a:solidFill>
                  <a:schemeClr val="lt1"/>
                </a:solidFill>
              </a:defRPr>
            </a:lvl5pPr>
            <a:lvl6pPr marL="2743200" lvl="5" indent="-298450" algn="ctr">
              <a:spcBef>
                <a:spcPts val="0"/>
              </a:spcBef>
              <a:spcAft>
                <a:spcPts val="0"/>
              </a:spcAft>
              <a:buClr>
                <a:schemeClr val="lt1"/>
              </a:buClr>
              <a:buSzPts val="1100"/>
              <a:buChar char="■"/>
              <a:defRPr>
                <a:solidFill>
                  <a:schemeClr val="lt1"/>
                </a:solidFill>
              </a:defRPr>
            </a:lvl6pPr>
            <a:lvl7pPr marL="3200400" lvl="6" indent="-298450" algn="ctr">
              <a:spcBef>
                <a:spcPts val="0"/>
              </a:spcBef>
              <a:spcAft>
                <a:spcPts val="0"/>
              </a:spcAft>
              <a:buClr>
                <a:schemeClr val="lt1"/>
              </a:buClr>
              <a:buSzPts val="1100"/>
              <a:buChar char="●"/>
              <a:defRPr>
                <a:solidFill>
                  <a:schemeClr val="lt1"/>
                </a:solidFill>
              </a:defRPr>
            </a:lvl7pPr>
            <a:lvl8pPr marL="3657600" lvl="7" indent="-298450" algn="ctr">
              <a:spcBef>
                <a:spcPts val="0"/>
              </a:spcBef>
              <a:spcAft>
                <a:spcPts val="0"/>
              </a:spcAft>
              <a:buClr>
                <a:schemeClr val="lt1"/>
              </a:buClr>
              <a:buSzPts val="1100"/>
              <a:buChar char="○"/>
              <a:defRPr>
                <a:solidFill>
                  <a:schemeClr val="lt1"/>
                </a:solidFill>
              </a:defRPr>
            </a:lvl8pPr>
            <a:lvl9pPr marL="4114800" lvl="8" indent="-298450" algn="ctr">
              <a:spcBef>
                <a:spcPts val="0"/>
              </a:spcBef>
              <a:spcAft>
                <a:spcPts val="0"/>
              </a:spcAft>
              <a:buClr>
                <a:schemeClr val="lt1"/>
              </a:buClr>
              <a:buSzPts val="1100"/>
              <a:buChar char="■"/>
              <a:defRPr>
                <a:solidFill>
                  <a:schemeClr val="lt1"/>
                </a:solidFill>
              </a:defRPr>
            </a:lvl9pPr>
          </a:lstStyle>
          <a:p>
            <a:endParaRPr/>
          </a:p>
        </p:txBody>
      </p:sp>
      <p:sp>
        <p:nvSpPr>
          <p:cNvPr id="270" name="Google Shape;270;p11"/>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1"/>
        <p:cNvGrpSpPr/>
        <p:nvPr/>
      </p:nvGrpSpPr>
      <p:grpSpPr>
        <a:xfrm>
          <a:off x="0" y="0"/>
          <a:ext cx="0" cy="0"/>
          <a:chOff x="0" y="0"/>
          <a:chExt cx="0" cy="0"/>
        </a:xfrm>
      </p:grpSpPr>
      <p:sp>
        <p:nvSpPr>
          <p:cNvPr id="272" name="Google Shape;272;p1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rot="10800000">
                <a:off x="1063183"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rot="10800000">
                <a:off x="604976"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rot="10800000">
                <a:off x="604976"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rot="10800000">
                <a:off x="146769" y="3441"/>
                <a:ext cx="316800" cy="1384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rot="10800000">
                <a:off x="146769"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rot="10800000">
                <a:off x="146769"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6775084"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7367299"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7367299"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7959516"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7959516"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7959516"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8551731"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8551731"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8551731" y="2904008"/>
                <a:ext cx="409500" cy="22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8551731"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2" name="Google Shape;82;p3"/>
          <p:cNvSpPr txBox="1">
            <a:spLocks noGrp="1"/>
          </p:cNvSpPr>
          <p:nvPr>
            <p:ph type="title"/>
          </p:nvPr>
        </p:nvSpPr>
        <p:spPr>
          <a:xfrm>
            <a:off x="824000" y="1613825"/>
            <a:ext cx="58578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83" name="Google Shape;83;p3"/>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4"/>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 name="Google Shape;88;p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89" name="Google Shape;89;p4"/>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0" name="Google Shape;90;p4"/>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5"/>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6" name="Google Shape;96;p5"/>
          <p:cNvSpPr txBox="1">
            <a:spLocks noGrp="1"/>
          </p:cNvSpPr>
          <p:nvPr>
            <p:ph type="body" idx="1"/>
          </p:nvPr>
        </p:nvSpPr>
        <p:spPr>
          <a:xfrm>
            <a:off x="130380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7" name="Google Shape;97;p5"/>
          <p:cNvSpPr txBox="1">
            <a:spLocks noGrp="1"/>
          </p:cNvSpPr>
          <p:nvPr>
            <p:ph type="body" idx="2"/>
          </p:nvPr>
        </p:nvSpPr>
        <p:spPr>
          <a:xfrm>
            <a:off x="490365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5"/>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04" name="Google Shape;104;p6"/>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7"/>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 name="Google Shape;109;p7"/>
          <p:cNvSpPr txBox="1">
            <a:spLocks noGrp="1"/>
          </p:cNvSpPr>
          <p:nvPr>
            <p:ph type="title"/>
          </p:nvPr>
        </p:nvSpPr>
        <p:spPr>
          <a:xfrm>
            <a:off x="1303800" y="598575"/>
            <a:ext cx="3312000" cy="15900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10" name="Google Shape;110;p7"/>
          <p:cNvSpPr txBox="1">
            <a:spLocks noGrp="1"/>
          </p:cNvSpPr>
          <p:nvPr>
            <p:ph type="body" idx="1"/>
          </p:nvPr>
        </p:nvSpPr>
        <p:spPr>
          <a:xfrm>
            <a:off x="1303800" y="2309675"/>
            <a:ext cx="3312000" cy="22218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11" name="Google Shape;111;p7"/>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8"/>
              <p:cNvSpPr/>
              <p:nvPr/>
            </p:nvSpPr>
            <p:spPr>
              <a:xfrm rot="-8648551">
                <a:off x="7594313" y="527721"/>
                <a:ext cx="937226" cy="937226"/>
              </a:xfrm>
              <a:prstGeom prst="pie">
                <a:avLst>
                  <a:gd name="adj1" fmla="val 19376841"/>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8"/>
              <p:cNvSpPr/>
              <p:nvPr/>
            </p:nvSpPr>
            <p:spPr>
              <a:xfrm rot="2150259">
                <a:off x="8408218" y="2008610"/>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8"/>
              <p:cNvSpPr/>
              <p:nvPr/>
            </p:nvSpPr>
            <p:spPr>
              <a:xfrm rot="2150259">
                <a:off x="6868362" y="196705"/>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5" name="Google Shape;125;p8"/>
          <p:cNvSpPr txBox="1">
            <a:spLocks noGrp="1"/>
          </p:cNvSpPr>
          <p:nvPr>
            <p:ph type="title"/>
          </p:nvPr>
        </p:nvSpPr>
        <p:spPr>
          <a:xfrm>
            <a:off x="824000" y="763600"/>
            <a:ext cx="5857800" cy="35733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26" name="Google Shape;126;p8"/>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9"/>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9"/>
          <p:cNvSpPr txBox="1">
            <a:spLocks noGrp="1"/>
          </p:cNvSpPr>
          <p:nvPr>
            <p:ph type="title"/>
          </p:nvPr>
        </p:nvSpPr>
        <p:spPr>
          <a:xfrm>
            <a:off x="1303800" y="598575"/>
            <a:ext cx="3430500" cy="19902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32" name="Google Shape;132;p9"/>
          <p:cNvSpPr txBox="1">
            <a:spLocks noGrp="1"/>
          </p:cNvSpPr>
          <p:nvPr>
            <p:ph type="subTitle" idx="1"/>
          </p:nvPr>
        </p:nvSpPr>
        <p:spPr>
          <a:xfrm>
            <a:off x="1303800" y="2743203"/>
            <a:ext cx="3430500" cy="7260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33" name="Google Shape;133;p9"/>
          <p:cNvSpPr txBox="1">
            <a:spLocks noGrp="1"/>
          </p:cNvSpPr>
          <p:nvPr>
            <p:ph type="body" idx="2"/>
          </p:nvPr>
        </p:nvSpPr>
        <p:spPr>
          <a:xfrm>
            <a:off x="4903700" y="661000"/>
            <a:ext cx="3430500" cy="38706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34" name="Google Shape;134;p9"/>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0"/>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9" name="Google Shape;139;p10"/>
          <p:cNvSpPr txBox="1">
            <a:spLocks noGrp="1"/>
          </p:cNvSpPr>
          <p:nvPr>
            <p:ph type="body" idx="1"/>
          </p:nvPr>
        </p:nvSpPr>
        <p:spPr>
          <a:xfrm>
            <a:off x="1303800" y="4138975"/>
            <a:ext cx="5843100" cy="534900"/>
          </a:xfrm>
          <a:prstGeom prst="rect">
            <a:avLst/>
          </a:prstGeom>
        </p:spPr>
        <p:txBody>
          <a:bodyPr spcFirstLastPara="1" wrap="square" lIns="91425" tIns="91425" rIns="91425" bIns="91425" anchor="t" anchorCtr="0">
            <a:normAutofit/>
          </a:bodyPr>
          <a:lstStyle>
            <a:lvl1pPr marL="457200" lvl="0" indent="-228600">
              <a:lnSpc>
                <a:spcPct val="100000"/>
              </a:lnSpc>
              <a:spcBef>
                <a:spcPts val="0"/>
              </a:spcBef>
              <a:spcAft>
                <a:spcPts val="0"/>
              </a:spcAft>
              <a:buSzPts val="1300"/>
              <a:buNone/>
              <a:defRPr/>
            </a:lvl1pPr>
          </a:lstStyle>
          <a:p>
            <a:endParaRPr/>
          </a:p>
        </p:txBody>
      </p:sp>
      <p:sp>
        <p:nvSpPr>
          <p:cNvPr id="140" name="Google Shape;140;p10"/>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omentum">
    <p:bg>
      <p:bgPr>
        <a:solidFill>
          <a:srgbClr val="F5FBFC"/>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marL="914400" lvl="1"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marL="1371600" lvl="2"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marL="1828800" lvl="3"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marL="2286000" lvl="4"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marL="2743200" lvl="5"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marL="3200400" lvl="6"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marL="3657600" lvl="7"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marL="4114800" lvl="8"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a:endParaRPr/>
          </a:p>
        </p:txBody>
      </p:sp>
      <p:sp>
        <p:nvSpPr>
          <p:cNvPr id="8" name="Google Shape;8;p1"/>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9FABF9"/>
        </a:solidFill>
        <a:effectLst/>
      </p:bgPr>
    </p:bg>
    <p:spTree>
      <p:nvGrpSpPr>
        <p:cNvPr id="1" name="Shape 276"/>
        <p:cNvGrpSpPr/>
        <p:nvPr/>
      </p:nvGrpSpPr>
      <p:grpSpPr>
        <a:xfrm>
          <a:off x="0" y="0"/>
          <a:ext cx="0" cy="0"/>
          <a:chOff x="0" y="0"/>
          <a:chExt cx="0" cy="0"/>
        </a:xfrm>
      </p:grpSpPr>
      <p:sp>
        <p:nvSpPr>
          <p:cNvPr id="277" name="Google Shape;277;p13"/>
          <p:cNvSpPr txBox="1">
            <a:spLocks noGrp="1"/>
          </p:cNvSpPr>
          <p:nvPr>
            <p:ph type="subTitle" idx="1"/>
          </p:nvPr>
        </p:nvSpPr>
        <p:spPr>
          <a:xfrm>
            <a:off x="2885364" y="2906822"/>
            <a:ext cx="3373272" cy="430857"/>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 dirty="0">
                <a:latin typeface="Nunito Light"/>
                <a:ea typeface="Nunito Light"/>
                <a:cs typeface="Nunito Light"/>
                <a:sym typeface="Nunito Light"/>
              </a:rPr>
              <a:t>By </a:t>
            </a:r>
            <a:r>
              <a:rPr lang="en-GH" dirty="0">
                <a:latin typeface="Nunito Light"/>
                <a:ea typeface="Nunito Light"/>
                <a:cs typeface="Nunito Light"/>
                <a:sym typeface="Nunito Light"/>
              </a:rPr>
              <a:t>Elvis Kwabena Asare Nkrumah</a:t>
            </a:r>
            <a:endParaRPr sz="2200" dirty="0">
              <a:solidFill>
                <a:schemeClr val="dk1"/>
              </a:solidFill>
              <a:latin typeface="Nunito Light"/>
              <a:ea typeface="Nunito Light"/>
              <a:cs typeface="Nunito Light"/>
              <a:sym typeface="Nunito Light"/>
            </a:endParaRPr>
          </a:p>
        </p:txBody>
      </p:sp>
      <p:sp>
        <p:nvSpPr>
          <p:cNvPr id="278" name="Google Shape;278;p13"/>
          <p:cNvSpPr/>
          <p:nvPr/>
        </p:nvSpPr>
        <p:spPr>
          <a:xfrm>
            <a:off x="1313850" y="1872675"/>
            <a:ext cx="6516300" cy="940800"/>
          </a:xfrm>
          <a:prstGeom prst="roundRect">
            <a:avLst>
              <a:gd name="adj" fmla="val 16667"/>
            </a:avLst>
          </a:prstGeom>
          <a:solidFill>
            <a:srgbClr val="DCE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13"/>
          <p:cNvSpPr txBox="1"/>
          <p:nvPr/>
        </p:nvSpPr>
        <p:spPr>
          <a:xfrm>
            <a:off x="1670872" y="2019925"/>
            <a:ext cx="6039556" cy="646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H" sz="3000" b="1" dirty="0">
                <a:solidFill>
                  <a:srgbClr val="32266F"/>
                </a:solidFill>
                <a:latin typeface="Roboto"/>
                <a:ea typeface="Roboto"/>
                <a:cs typeface="Roboto"/>
                <a:sym typeface="Roboto"/>
              </a:rPr>
              <a:t>Google Play Store</a:t>
            </a:r>
            <a:r>
              <a:rPr lang="en" sz="3000" b="1" dirty="0">
                <a:solidFill>
                  <a:srgbClr val="32266F"/>
                </a:solidFill>
                <a:latin typeface="Roboto"/>
                <a:ea typeface="Roboto"/>
                <a:cs typeface="Roboto"/>
                <a:sym typeface="Roboto"/>
              </a:rPr>
              <a:t> Data Analysis</a:t>
            </a:r>
            <a:endParaRPr sz="3000" b="1" dirty="0">
              <a:solidFill>
                <a:srgbClr val="32266F"/>
              </a:solidFill>
              <a:latin typeface="Roboto"/>
              <a:ea typeface="Roboto"/>
              <a:cs typeface="Roboto"/>
              <a:sym typeface="Roboto"/>
            </a:endParaRPr>
          </a:p>
        </p:txBody>
      </p:sp>
      <p:pic>
        <p:nvPicPr>
          <p:cNvPr id="280" name="Google Shape;280;p13"/>
          <p:cNvPicPr preferRelativeResize="0"/>
          <p:nvPr/>
        </p:nvPicPr>
        <p:blipFill>
          <a:blip r:embed="rId3">
            <a:alphaModFix/>
          </a:blip>
          <a:stretch>
            <a:fillRect/>
          </a:stretch>
        </p:blipFill>
        <p:spPr>
          <a:xfrm>
            <a:off x="152400" y="152400"/>
            <a:ext cx="653875" cy="6441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9FABF9"/>
        </a:solidFill>
        <a:effectLst/>
      </p:bgPr>
    </p:bg>
    <p:spTree>
      <p:nvGrpSpPr>
        <p:cNvPr id="1" name="Shape 346"/>
        <p:cNvGrpSpPr/>
        <p:nvPr/>
      </p:nvGrpSpPr>
      <p:grpSpPr>
        <a:xfrm>
          <a:off x="0" y="0"/>
          <a:ext cx="0" cy="0"/>
          <a:chOff x="0" y="0"/>
          <a:chExt cx="0" cy="0"/>
        </a:xfrm>
      </p:grpSpPr>
      <p:sp>
        <p:nvSpPr>
          <p:cNvPr id="347" name="Google Shape;347;p23"/>
          <p:cNvSpPr txBox="1">
            <a:spLocks noGrp="1"/>
          </p:cNvSpPr>
          <p:nvPr>
            <p:ph type="title"/>
          </p:nvPr>
        </p:nvSpPr>
        <p:spPr>
          <a:xfrm>
            <a:off x="3424800" y="1596875"/>
            <a:ext cx="2294400" cy="18729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solidFill>
                  <a:srgbClr val="32266F"/>
                </a:solidFill>
              </a:rPr>
              <a:t>Summary </a:t>
            </a:r>
            <a:endParaRPr>
              <a:solidFill>
                <a:srgbClr val="32266F"/>
              </a:solidFill>
            </a:endParaRPr>
          </a:p>
        </p:txBody>
      </p:sp>
      <p:pic>
        <p:nvPicPr>
          <p:cNvPr id="348" name="Google Shape;348;p23"/>
          <p:cNvPicPr preferRelativeResize="0"/>
          <p:nvPr/>
        </p:nvPicPr>
        <p:blipFill>
          <a:blip r:embed="rId3">
            <a:alphaModFix/>
          </a:blip>
          <a:stretch>
            <a:fillRect/>
          </a:stretch>
        </p:blipFill>
        <p:spPr>
          <a:xfrm>
            <a:off x="8603225" y="67850"/>
            <a:ext cx="464500" cy="4575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2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solidFill>
                  <a:srgbClr val="32266F"/>
                </a:solidFill>
              </a:rPr>
              <a:t>Summary of findings:</a:t>
            </a:r>
            <a:endParaRPr sz="2700" dirty="0">
              <a:solidFill>
                <a:srgbClr val="32266F"/>
              </a:solidFill>
            </a:endParaRPr>
          </a:p>
        </p:txBody>
      </p:sp>
      <p:sp>
        <p:nvSpPr>
          <p:cNvPr id="354" name="Google Shape;354;p24"/>
          <p:cNvSpPr txBox="1"/>
          <p:nvPr/>
        </p:nvSpPr>
        <p:spPr>
          <a:xfrm>
            <a:off x="335525" y="882325"/>
            <a:ext cx="8267700" cy="4381500"/>
          </a:xfrm>
          <a:prstGeom prst="rect">
            <a:avLst/>
          </a:prstGeom>
          <a:noFill/>
          <a:ln>
            <a:noFill/>
          </a:ln>
        </p:spPr>
        <p:txBody>
          <a:bodyPr spcFirstLastPara="1" wrap="square" lIns="91425" tIns="91425" rIns="91425" bIns="91425" anchor="t" anchorCtr="0">
            <a:normAutofit fontScale="55000" lnSpcReduction="20000"/>
          </a:bodyPr>
          <a:lstStyle/>
          <a:p>
            <a:pPr marL="140018" lvl="0" algn="l" rtl="0">
              <a:lnSpc>
                <a:spcPct val="115000"/>
              </a:lnSpc>
              <a:spcBef>
                <a:spcPts val="1200"/>
              </a:spcBef>
              <a:spcAft>
                <a:spcPts val="0"/>
              </a:spcAft>
              <a:buClr>
                <a:srgbClr val="000000"/>
              </a:buClr>
              <a:buSzPct val="93864"/>
            </a:pPr>
            <a:br>
              <a:rPr lang="en" i="1" dirty="0">
                <a:solidFill>
                  <a:srgbClr val="000000"/>
                </a:solidFill>
                <a:latin typeface="Abadi" panose="020B0604020104020204" pitchFamily="34" charset="0"/>
                <a:ea typeface="Roboto Light"/>
                <a:cs typeface="Roboto Light"/>
                <a:sym typeface="Roboto Light"/>
              </a:rPr>
            </a:br>
            <a:endParaRPr i="1" dirty="0">
              <a:solidFill>
                <a:srgbClr val="000000"/>
              </a:solidFill>
              <a:latin typeface="Abadi" panose="020B0604020104020204" pitchFamily="34" charset="0"/>
              <a:ea typeface="Roboto Light"/>
              <a:cs typeface="Roboto Light"/>
              <a:sym typeface="Roboto Light"/>
            </a:endParaRPr>
          </a:p>
          <a:p>
            <a:pPr marL="597218" lvl="0" indent="-457200" algn="l" rtl="0">
              <a:lnSpc>
                <a:spcPct val="115000"/>
              </a:lnSpc>
              <a:spcBef>
                <a:spcPts val="0"/>
              </a:spcBef>
              <a:spcAft>
                <a:spcPts val="0"/>
              </a:spcAft>
              <a:buClr>
                <a:srgbClr val="000000"/>
              </a:buClr>
              <a:buSzPct val="93311"/>
              <a:buFont typeface="Arial" panose="020B0604020202020204" pitchFamily="34" charset="0"/>
              <a:buChar char="•"/>
            </a:pPr>
            <a:r>
              <a:rPr lang="de-DE" sz="3300" b="1" dirty="0">
                <a:latin typeface="Abadi" panose="020B0604020104020204" pitchFamily="34" charset="0"/>
              </a:rPr>
              <a:t>Positive User Experience:</a:t>
            </a:r>
            <a:br>
              <a:rPr lang="en" sz="1800" b="1" i="1" dirty="0">
                <a:solidFill>
                  <a:srgbClr val="000000"/>
                </a:solidFill>
                <a:latin typeface="Abadi" panose="020B0604020104020204" pitchFamily="34" charset="0"/>
                <a:ea typeface="Roboto"/>
                <a:cs typeface="Roboto"/>
                <a:sym typeface="Roboto"/>
              </a:rPr>
            </a:br>
            <a:endParaRPr sz="1800" b="1" i="1" dirty="0">
              <a:solidFill>
                <a:srgbClr val="000000"/>
              </a:solidFill>
              <a:latin typeface="Abadi" panose="020B0604020104020204" pitchFamily="34" charset="0"/>
              <a:ea typeface="Roboto"/>
              <a:cs typeface="Roboto"/>
              <a:sym typeface="Roboto"/>
            </a:endParaRPr>
          </a:p>
          <a:p>
            <a:pPr marL="914400" indent="-310197">
              <a:lnSpc>
                <a:spcPct val="115000"/>
              </a:lnSpc>
              <a:buSzPct val="100000"/>
              <a:buFont typeface="Roboto Light"/>
              <a:buChar char="○"/>
            </a:pPr>
            <a:r>
              <a:rPr lang="en-US" sz="2500" b="0" i="0" dirty="0">
                <a:solidFill>
                  <a:schemeClr val="bg2">
                    <a:lumMod val="50000"/>
                  </a:schemeClr>
                </a:solidFill>
                <a:effectLst/>
                <a:latin typeface="Abadi" panose="020B0604020104020204" pitchFamily="34" charset="0"/>
              </a:rPr>
              <a:t>The high number of installations often indicates that users appreciate these apps for their reliability, quality, and content appropriateness. This leads to positive user experiences and contributes to the apps' popularity.</a:t>
            </a:r>
            <a:endParaRPr lang="en-GH" sz="2500" b="0" i="0" dirty="0">
              <a:solidFill>
                <a:schemeClr val="bg2">
                  <a:lumMod val="50000"/>
                </a:schemeClr>
              </a:solidFill>
              <a:effectLst/>
              <a:latin typeface="Abadi" panose="020B0604020104020204" pitchFamily="34" charset="0"/>
            </a:endParaRPr>
          </a:p>
          <a:p>
            <a:pPr marL="604203">
              <a:lnSpc>
                <a:spcPct val="115000"/>
              </a:lnSpc>
              <a:buSzPct val="100000"/>
            </a:pPr>
            <a:endParaRPr sz="3300" i="1" dirty="0">
              <a:solidFill>
                <a:srgbClr val="000000"/>
              </a:solidFill>
              <a:latin typeface="Abadi" panose="020B0604020104020204" pitchFamily="34" charset="0"/>
              <a:ea typeface="Roboto Light"/>
              <a:cs typeface="Roboto Light"/>
              <a:sym typeface="Roboto Light"/>
            </a:endParaRPr>
          </a:p>
          <a:p>
            <a:pPr marL="590868" lvl="0" indent="-457200" algn="l" rtl="0">
              <a:lnSpc>
                <a:spcPct val="115000"/>
              </a:lnSpc>
              <a:spcBef>
                <a:spcPts val="0"/>
              </a:spcBef>
              <a:spcAft>
                <a:spcPts val="0"/>
              </a:spcAft>
              <a:buClr>
                <a:srgbClr val="000000"/>
              </a:buClr>
              <a:buSzPct val="100000"/>
              <a:buFont typeface="Arial" panose="020B0604020202020204" pitchFamily="34" charset="0"/>
              <a:buChar char="•"/>
            </a:pPr>
            <a:r>
              <a:rPr lang="en-US" sz="3300" b="1" dirty="0">
                <a:latin typeface="Abadi" panose="020B0604020104020204" pitchFamily="34" charset="0"/>
              </a:rPr>
              <a:t>User Engagement:</a:t>
            </a:r>
            <a:br>
              <a:rPr lang="en" sz="1929" b="1" i="1" dirty="0">
                <a:solidFill>
                  <a:srgbClr val="000000"/>
                </a:solidFill>
                <a:latin typeface="Abadi" panose="020B0604020104020204" pitchFamily="34" charset="0"/>
                <a:ea typeface="Roboto"/>
                <a:cs typeface="Roboto"/>
                <a:sym typeface="Roboto"/>
              </a:rPr>
            </a:br>
            <a:endParaRPr lang="en" sz="1929" b="1" i="1" dirty="0">
              <a:solidFill>
                <a:srgbClr val="000000"/>
              </a:solidFill>
              <a:latin typeface="Abadi" panose="020B0604020104020204" pitchFamily="34" charset="0"/>
              <a:ea typeface="Roboto"/>
              <a:cs typeface="Roboto"/>
              <a:sym typeface="Roboto"/>
            </a:endParaRPr>
          </a:p>
          <a:p>
            <a:pPr marL="889953" lvl="1" indent="-285750" algn="l" rtl="0">
              <a:lnSpc>
                <a:spcPct val="115000"/>
              </a:lnSpc>
              <a:spcBef>
                <a:spcPts val="0"/>
              </a:spcBef>
              <a:spcAft>
                <a:spcPts val="0"/>
              </a:spcAft>
              <a:buClr>
                <a:srgbClr val="FF0000"/>
              </a:buClr>
              <a:buSzPct val="100000"/>
              <a:buFont typeface="Courier New" panose="02070309020205020404" pitchFamily="49" charset="0"/>
              <a:buChar char="o"/>
            </a:pPr>
            <a:r>
              <a:rPr lang="en-US" sz="2500" dirty="0">
                <a:solidFill>
                  <a:schemeClr val="bg2">
                    <a:lumMod val="50000"/>
                  </a:schemeClr>
                </a:solidFill>
                <a:latin typeface="Abadi" panose="020B0604020104020204" pitchFamily="34" charset="0"/>
              </a:rPr>
              <a:t>The high number of reviews for gaming apps suggests significant user engagement and interaction with gaming applications. Users are actively providing feedback and reviews for these apps, indicating a strong gaming community and user-driven content evaluation.</a:t>
            </a:r>
            <a:endParaRPr lang="en-GH" sz="2500" dirty="0">
              <a:solidFill>
                <a:schemeClr val="bg2">
                  <a:lumMod val="50000"/>
                </a:schemeClr>
              </a:solidFill>
              <a:latin typeface="Abadi" panose="020B0604020104020204" pitchFamily="34" charset="0"/>
            </a:endParaRPr>
          </a:p>
          <a:p>
            <a:pPr marL="597218" lvl="0" indent="-457200" algn="l" rtl="0">
              <a:lnSpc>
                <a:spcPct val="115000"/>
              </a:lnSpc>
              <a:spcBef>
                <a:spcPts val="1200"/>
              </a:spcBef>
              <a:spcAft>
                <a:spcPts val="0"/>
              </a:spcAft>
              <a:buClr>
                <a:srgbClr val="000000"/>
              </a:buClr>
              <a:buSzPct val="93864"/>
              <a:buFont typeface="Arial" panose="020B0604020202020204" pitchFamily="34" charset="0"/>
              <a:buChar char="•"/>
            </a:pPr>
            <a:r>
              <a:rPr lang="en-US" sz="3300" b="1" i="0" dirty="0">
                <a:effectLst/>
                <a:latin typeface="Abadi" panose="020B0604020104020204" pitchFamily="34" charset="0"/>
              </a:rPr>
              <a:t>Category Popularity:</a:t>
            </a:r>
            <a:endParaRPr lang="en-GH" sz="3300" b="1" i="0" dirty="0">
              <a:effectLst/>
              <a:latin typeface="Abadi" panose="020B0604020104020204" pitchFamily="34" charset="0"/>
            </a:endParaRPr>
          </a:p>
          <a:p>
            <a:pPr marL="457200" lvl="0" indent="-323532" algn="l" rtl="0">
              <a:lnSpc>
                <a:spcPct val="115000"/>
              </a:lnSpc>
              <a:spcBef>
                <a:spcPts val="0"/>
              </a:spcBef>
              <a:spcAft>
                <a:spcPts val="0"/>
              </a:spcAft>
              <a:buClr>
                <a:srgbClr val="000000"/>
              </a:buClr>
              <a:buSzPct val="100000"/>
              <a:buFont typeface="Roboto Light"/>
              <a:buChar char="●"/>
            </a:pPr>
            <a:endParaRPr lang="en" sz="1929" b="1" i="1" dirty="0">
              <a:solidFill>
                <a:srgbClr val="000000"/>
              </a:solidFill>
              <a:latin typeface="Abadi" panose="020B0604020104020204" pitchFamily="34" charset="0"/>
              <a:ea typeface="Roboto"/>
              <a:cs typeface="Roboto"/>
              <a:sym typeface="Roboto"/>
            </a:endParaRPr>
          </a:p>
          <a:p>
            <a:pPr marL="889953" lvl="1" indent="-285750" algn="l" rtl="0">
              <a:lnSpc>
                <a:spcPct val="115000"/>
              </a:lnSpc>
              <a:spcBef>
                <a:spcPts val="0"/>
              </a:spcBef>
              <a:spcAft>
                <a:spcPts val="0"/>
              </a:spcAft>
              <a:buClr>
                <a:srgbClr val="FF0000"/>
              </a:buClr>
              <a:buSzPct val="100000"/>
              <a:buFont typeface="Courier New" panose="02070309020205020404" pitchFamily="49" charset="0"/>
              <a:buChar char="o"/>
            </a:pPr>
            <a:r>
              <a:rPr lang="en-US" sz="2600" dirty="0">
                <a:solidFill>
                  <a:schemeClr val="bg2">
                    <a:lumMod val="50000"/>
                  </a:schemeClr>
                </a:solidFill>
                <a:latin typeface="Abadi" panose="020B0604020104020204" pitchFamily="34" charset="0"/>
              </a:rPr>
              <a:t>The</a:t>
            </a:r>
            <a:r>
              <a:rPr lang="en-GH" sz="2600" dirty="0">
                <a:solidFill>
                  <a:schemeClr val="bg2">
                    <a:lumMod val="50000"/>
                  </a:schemeClr>
                </a:solidFill>
                <a:latin typeface="Abadi" panose="020B0604020104020204" pitchFamily="34" charset="0"/>
              </a:rPr>
              <a:t> </a:t>
            </a:r>
            <a:r>
              <a:rPr lang="en-US" sz="2600" dirty="0">
                <a:solidFill>
                  <a:schemeClr val="bg2">
                    <a:lumMod val="50000"/>
                  </a:schemeClr>
                </a:solidFill>
                <a:latin typeface="Abadi" panose="020B0604020104020204" pitchFamily="34" charset="0"/>
              </a:rPr>
              <a:t>Family category </a:t>
            </a:r>
            <a:r>
              <a:rPr lang="en-GH" sz="2600" dirty="0">
                <a:solidFill>
                  <a:schemeClr val="bg2">
                    <a:lumMod val="50000"/>
                  </a:schemeClr>
                </a:solidFill>
                <a:latin typeface="Abadi" panose="020B0604020104020204" pitchFamily="34" charset="0"/>
              </a:rPr>
              <a:t>of apps </a:t>
            </a:r>
            <a:r>
              <a:rPr lang="en-US" sz="2600" dirty="0">
                <a:solidFill>
                  <a:schemeClr val="bg2">
                    <a:lumMod val="50000"/>
                  </a:schemeClr>
                </a:solidFill>
                <a:latin typeface="Abadi" panose="020B0604020104020204" pitchFamily="34" charset="0"/>
              </a:rPr>
              <a:t>is the most prominent among both free and paid courses. It has the highest number of courses compared to other categories. This finding suggests a strong demand for family-related educational content within your dataset.</a:t>
            </a:r>
            <a:endParaRPr lang="en-GH" sz="2500" dirty="0">
              <a:solidFill>
                <a:schemeClr val="bg2">
                  <a:lumMod val="50000"/>
                </a:schemeClr>
              </a:solidFill>
              <a:latin typeface="Abadi" panose="020B0604020104020204" pitchFamily="34" charset="0"/>
              <a:sym typeface="Roboto Light"/>
            </a:endParaRPr>
          </a:p>
          <a:p>
            <a:pPr marL="604203" lvl="1" algn="l" rtl="0">
              <a:lnSpc>
                <a:spcPct val="115000"/>
              </a:lnSpc>
              <a:spcBef>
                <a:spcPts val="0"/>
              </a:spcBef>
              <a:spcAft>
                <a:spcPts val="0"/>
              </a:spcAft>
              <a:buClr>
                <a:srgbClr val="FF0000"/>
              </a:buClr>
              <a:buSzPct val="100000"/>
            </a:pPr>
            <a:endParaRPr lang="en-GH" sz="2500" dirty="0">
              <a:solidFill>
                <a:schemeClr val="bg2">
                  <a:lumMod val="50000"/>
                </a:schemeClr>
              </a:solidFill>
              <a:latin typeface="Abadi" panose="020B0604020104020204" pitchFamily="34" charset="0"/>
              <a:sym typeface="Roboto Light"/>
            </a:endParaRPr>
          </a:p>
        </p:txBody>
      </p:sp>
      <p:pic>
        <p:nvPicPr>
          <p:cNvPr id="355" name="Google Shape;355;p24"/>
          <p:cNvPicPr preferRelativeResize="0"/>
          <p:nvPr/>
        </p:nvPicPr>
        <p:blipFill>
          <a:blip r:embed="rId3">
            <a:alphaModFix/>
          </a:blip>
          <a:stretch>
            <a:fillRect/>
          </a:stretch>
        </p:blipFill>
        <p:spPr>
          <a:xfrm>
            <a:off x="8603225" y="67850"/>
            <a:ext cx="464500" cy="4575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9FABF9"/>
        </a:solidFill>
        <a:effectLst/>
      </p:bgPr>
    </p:bg>
    <p:spTree>
      <p:nvGrpSpPr>
        <p:cNvPr id="1" name="Shape 359"/>
        <p:cNvGrpSpPr/>
        <p:nvPr/>
      </p:nvGrpSpPr>
      <p:grpSpPr>
        <a:xfrm>
          <a:off x="0" y="0"/>
          <a:ext cx="0" cy="0"/>
          <a:chOff x="0" y="0"/>
          <a:chExt cx="0" cy="0"/>
        </a:xfrm>
      </p:grpSpPr>
      <p:sp>
        <p:nvSpPr>
          <p:cNvPr id="360" name="Google Shape;360;p25"/>
          <p:cNvSpPr txBox="1">
            <a:spLocks noGrp="1"/>
          </p:cNvSpPr>
          <p:nvPr>
            <p:ph type="title"/>
          </p:nvPr>
        </p:nvSpPr>
        <p:spPr>
          <a:xfrm>
            <a:off x="1643100" y="1635300"/>
            <a:ext cx="5857800" cy="18729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solidFill>
                  <a:srgbClr val="32266F"/>
                </a:solidFill>
              </a:rPr>
              <a:t>Actions &amp; Recommendations</a:t>
            </a:r>
            <a:endParaRPr>
              <a:solidFill>
                <a:srgbClr val="32266F"/>
              </a:solidFill>
            </a:endParaRPr>
          </a:p>
        </p:txBody>
      </p:sp>
      <p:pic>
        <p:nvPicPr>
          <p:cNvPr id="361" name="Google Shape;361;p25"/>
          <p:cNvPicPr preferRelativeResize="0"/>
          <p:nvPr/>
        </p:nvPicPr>
        <p:blipFill>
          <a:blip r:embed="rId3">
            <a:alphaModFix/>
          </a:blip>
          <a:stretch>
            <a:fillRect/>
          </a:stretch>
        </p:blipFill>
        <p:spPr>
          <a:xfrm>
            <a:off x="8603225" y="67850"/>
            <a:ext cx="464500" cy="4575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p2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solidFill>
                  <a:srgbClr val="32266F"/>
                </a:solidFill>
              </a:rPr>
              <a:t>Recommended actions:</a:t>
            </a:r>
            <a:endParaRPr sz="2700" dirty="0">
              <a:solidFill>
                <a:srgbClr val="32266F"/>
              </a:solidFill>
            </a:endParaRPr>
          </a:p>
        </p:txBody>
      </p:sp>
      <p:sp>
        <p:nvSpPr>
          <p:cNvPr id="367" name="Google Shape;367;p26"/>
          <p:cNvSpPr txBox="1">
            <a:spLocks noGrp="1"/>
          </p:cNvSpPr>
          <p:nvPr>
            <p:ph type="body" idx="1"/>
          </p:nvPr>
        </p:nvSpPr>
        <p:spPr>
          <a:xfrm>
            <a:off x="311700" y="1244600"/>
            <a:ext cx="8267700" cy="3898899"/>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800" b="1" dirty="0">
                <a:solidFill>
                  <a:srgbClr val="000000"/>
                </a:solidFill>
                <a:latin typeface="Abadi" panose="020B0604020104020204" pitchFamily="34" charset="0"/>
                <a:cs typeface="Arial"/>
                <a:sym typeface="Roboto"/>
              </a:rPr>
              <a:t>Product recommendations:</a:t>
            </a:r>
            <a:endParaRPr sz="1800" b="1" dirty="0">
              <a:solidFill>
                <a:srgbClr val="000000"/>
              </a:solidFill>
              <a:latin typeface="Abadi" panose="020B0604020104020204" pitchFamily="34" charset="0"/>
              <a:cs typeface="Arial"/>
              <a:sym typeface="Roboto"/>
            </a:endParaRPr>
          </a:p>
          <a:p>
            <a:pPr marL="457200" lvl="0" indent="-311150" algn="l" rtl="0">
              <a:spcBef>
                <a:spcPts val="1200"/>
              </a:spcBef>
              <a:spcAft>
                <a:spcPts val="0"/>
              </a:spcAft>
              <a:buSzPts val="1300"/>
              <a:buChar char="●"/>
            </a:pPr>
            <a:r>
              <a:rPr lang="en-US" sz="1500" b="0" i="0" dirty="0">
                <a:solidFill>
                  <a:schemeClr val="bg2">
                    <a:lumMod val="50000"/>
                  </a:schemeClr>
                </a:solidFill>
                <a:effectLst/>
                <a:latin typeface="Abadi" panose="020B0604020104020204" pitchFamily="34" charset="0"/>
              </a:rPr>
              <a:t>Given the dominance of the Games category in paid courses, consider incorporating gamification elements into </a:t>
            </a:r>
            <a:r>
              <a:rPr lang="en-US" sz="1500" dirty="0">
                <a:solidFill>
                  <a:schemeClr val="bg2">
                    <a:lumMod val="50000"/>
                  </a:schemeClr>
                </a:solidFill>
                <a:latin typeface="Abadi" panose="020B0604020104020204" pitchFamily="34" charset="0"/>
              </a:rPr>
              <a:t>your educational content. Gamification can enhance engagement and make learning more interactive and enjoyable.</a:t>
            </a:r>
            <a:endParaRPr lang="en-GH" sz="1500" dirty="0">
              <a:solidFill>
                <a:schemeClr val="bg2">
                  <a:lumMod val="50000"/>
                </a:schemeClr>
              </a:solidFill>
              <a:latin typeface="Abadi" panose="020B0604020104020204" pitchFamily="34" charset="0"/>
            </a:endParaRPr>
          </a:p>
          <a:p>
            <a:pPr marL="457200" lvl="0" indent="-311150" algn="l" rtl="0">
              <a:spcBef>
                <a:spcPts val="1200"/>
              </a:spcBef>
              <a:spcAft>
                <a:spcPts val="0"/>
              </a:spcAft>
              <a:buSzPts val="1300"/>
              <a:buChar char="●"/>
            </a:pPr>
            <a:r>
              <a:rPr lang="en-US" sz="1500" dirty="0">
                <a:solidFill>
                  <a:schemeClr val="bg2">
                    <a:lumMod val="50000"/>
                  </a:schemeClr>
                </a:solidFill>
                <a:latin typeface="Abadi" panose="020B0604020104020204" pitchFamily="34" charset="0"/>
              </a:rPr>
              <a:t>Consider expanding the range of courses within the Family</a:t>
            </a:r>
            <a:r>
              <a:rPr lang="en-GH" sz="1500" dirty="0">
                <a:solidFill>
                  <a:schemeClr val="bg2">
                    <a:lumMod val="50000"/>
                  </a:schemeClr>
                </a:solidFill>
                <a:latin typeface="Abadi" panose="020B0604020104020204" pitchFamily="34" charset="0"/>
              </a:rPr>
              <a:t> </a:t>
            </a:r>
            <a:r>
              <a:rPr lang="en-US" sz="1500" dirty="0">
                <a:solidFill>
                  <a:schemeClr val="bg2">
                    <a:lumMod val="50000"/>
                  </a:schemeClr>
                </a:solidFill>
                <a:latin typeface="Abadi" panose="020B0604020104020204" pitchFamily="34" charset="0"/>
              </a:rPr>
              <a:t>category to cater to diverse interests and age groups. This can include courses for parents, children, teenagers, and extended family members. Providing a variety of content can attract a broader audience.</a:t>
            </a:r>
            <a:endParaRPr sz="1500" dirty="0">
              <a:solidFill>
                <a:schemeClr val="bg2">
                  <a:lumMod val="50000"/>
                </a:schemeClr>
              </a:solidFill>
              <a:latin typeface="Abadi" panose="020B0604020104020204" pitchFamily="34" charset="0"/>
            </a:endParaRPr>
          </a:p>
          <a:p>
            <a:pPr marL="0" indent="0">
              <a:buNone/>
            </a:pPr>
            <a:r>
              <a:rPr lang="en" sz="1800" b="1" dirty="0">
                <a:solidFill>
                  <a:srgbClr val="000000"/>
                </a:solidFill>
                <a:latin typeface="Abadi" panose="020B0604020104020204" pitchFamily="34" charset="0"/>
                <a:cs typeface="Arial"/>
                <a:sym typeface="Roboto"/>
              </a:rPr>
              <a:t>Marketing recommendations:</a:t>
            </a:r>
            <a:endParaRPr sz="1800" b="1" dirty="0">
              <a:solidFill>
                <a:srgbClr val="000000"/>
              </a:solidFill>
              <a:latin typeface="Abadi" panose="020B0604020104020204" pitchFamily="34" charset="0"/>
              <a:cs typeface="Arial"/>
              <a:sym typeface="Roboto"/>
            </a:endParaRPr>
          </a:p>
          <a:p>
            <a:pPr marL="457200" lvl="0" indent="-311150" algn="l" rtl="0">
              <a:spcBef>
                <a:spcPts val="1200"/>
              </a:spcBef>
              <a:spcAft>
                <a:spcPts val="0"/>
              </a:spcAft>
              <a:buSzPts val="1300"/>
              <a:buChar char="●"/>
            </a:pPr>
            <a:r>
              <a:rPr lang="en-US" sz="1500" dirty="0">
                <a:solidFill>
                  <a:schemeClr val="bg2">
                    <a:lumMod val="50000"/>
                  </a:schemeClr>
                </a:solidFill>
                <a:latin typeface="Abadi" panose="020B0604020104020204" pitchFamily="34" charset="0"/>
              </a:rPr>
              <a:t>Use targeted marketing campaigns to reach audiences interested in "Family" and "Games" content. Social media advertising, email marketing, and content marketing can be effective for reaching these specific audiences.</a:t>
            </a:r>
            <a:endParaRPr sz="1500" dirty="0">
              <a:solidFill>
                <a:schemeClr val="bg2">
                  <a:lumMod val="50000"/>
                </a:schemeClr>
              </a:solidFill>
              <a:latin typeface="Abadi" panose="020B0604020104020204" pitchFamily="34" charset="0"/>
            </a:endParaRPr>
          </a:p>
        </p:txBody>
      </p:sp>
      <p:pic>
        <p:nvPicPr>
          <p:cNvPr id="368" name="Google Shape;368;p26"/>
          <p:cNvPicPr preferRelativeResize="0"/>
          <p:nvPr/>
        </p:nvPicPr>
        <p:blipFill>
          <a:blip r:embed="rId3">
            <a:alphaModFix/>
          </a:blip>
          <a:stretch>
            <a:fillRect/>
          </a:stretch>
        </p:blipFill>
        <p:spPr>
          <a:xfrm>
            <a:off x="8603225" y="67850"/>
            <a:ext cx="464500" cy="4575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9FABF9"/>
        </a:solidFill>
        <a:effectLst/>
      </p:bgPr>
    </p:bg>
    <p:spTree>
      <p:nvGrpSpPr>
        <p:cNvPr id="1" name="Shape 372"/>
        <p:cNvGrpSpPr/>
        <p:nvPr/>
      </p:nvGrpSpPr>
      <p:grpSpPr>
        <a:xfrm>
          <a:off x="0" y="0"/>
          <a:ext cx="0" cy="0"/>
          <a:chOff x="0" y="0"/>
          <a:chExt cx="0" cy="0"/>
        </a:xfrm>
      </p:grpSpPr>
      <p:sp>
        <p:nvSpPr>
          <p:cNvPr id="373" name="Google Shape;373;p27"/>
          <p:cNvSpPr txBox="1">
            <a:spLocks noGrp="1"/>
          </p:cNvSpPr>
          <p:nvPr>
            <p:ph type="title"/>
          </p:nvPr>
        </p:nvSpPr>
        <p:spPr>
          <a:xfrm>
            <a:off x="1388550" y="1264200"/>
            <a:ext cx="6366900" cy="18633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sz="7200" dirty="0">
                <a:solidFill>
                  <a:srgbClr val="32266F"/>
                </a:solidFill>
              </a:rPr>
              <a:t>Thank you!</a:t>
            </a:r>
            <a:endParaRPr sz="7200" dirty="0">
              <a:solidFill>
                <a:srgbClr val="32266F"/>
              </a:solidFill>
            </a:endParaRPr>
          </a:p>
        </p:txBody>
      </p:sp>
      <p:pic>
        <p:nvPicPr>
          <p:cNvPr id="374" name="Google Shape;374;p27"/>
          <p:cNvPicPr preferRelativeResize="0"/>
          <p:nvPr/>
        </p:nvPicPr>
        <p:blipFill>
          <a:blip r:embed="rId3">
            <a:alphaModFix/>
          </a:blip>
          <a:stretch>
            <a:fillRect/>
          </a:stretch>
        </p:blipFill>
        <p:spPr>
          <a:xfrm>
            <a:off x="8603225" y="67850"/>
            <a:ext cx="464500" cy="4575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14"/>
          <p:cNvSpPr txBox="1">
            <a:spLocks noGrp="1"/>
          </p:cNvSpPr>
          <p:nvPr>
            <p:ph type="title"/>
          </p:nvPr>
        </p:nvSpPr>
        <p:spPr>
          <a:xfrm>
            <a:off x="1303800" y="674850"/>
            <a:ext cx="7030500" cy="6156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 dirty="0">
                <a:solidFill>
                  <a:srgbClr val="32266F"/>
                </a:solidFill>
              </a:rPr>
              <a:t>Project Description:</a:t>
            </a:r>
            <a:endParaRPr dirty="0">
              <a:solidFill>
                <a:srgbClr val="32266F"/>
              </a:solidFill>
            </a:endParaRPr>
          </a:p>
        </p:txBody>
      </p:sp>
      <p:sp>
        <p:nvSpPr>
          <p:cNvPr id="286" name="Google Shape;286;p14"/>
          <p:cNvSpPr txBox="1">
            <a:spLocks noGrp="1"/>
          </p:cNvSpPr>
          <p:nvPr>
            <p:ph type="body" idx="1"/>
          </p:nvPr>
        </p:nvSpPr>
        <p:spPr>
          <a:xfrm>
            <a:off x="1303800" y="1290450"/>
            <a:ext cx="7030500" cy="28284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US" sz="1600" b="0" i="0" dirty="0">
                <a:solidFill>
                  <a:schemeClr val="bg2">
                    <a:lumMod val="50000"/>
                  </a:schemeClr>
                </a:solidFill>
                <a:effectLst/>
                <a:latin typeface="Abadi" panose="020B0604020104020204" pitchFamily="34" charset="0"/>
              </a:rPr>
              <a:t>This data analysis project aims to explore and derive insights from a </a:t>
            </a:r>
            <a:r>
              <a:rPr lang="en-GH" sz="1600" b="0" i="0" dirty="0">
                <a:solidFill>
                  <a:schemeClr val="bg2">
                    <a:lumMod val="50000"/>
                  </a:schemeClr>
                </a:solidFill>
                <a:effectLst/>
                <a:latin typeface="Abadi" panose="020B0604020104020204" pitchFamily="34" charset="0"/>
              </a:rPr>
              <a:t>Google Play Store Apps Dataset</a:t>
            </a:r>
            <a:r>
              <a:rPr lang="en-US" sz="1600" b="0" i="0" dirty="0">
                <a:solidFill>
                  <a:schemeClr val="bg2">
                    <a:lumMod val="50000"/>
                  </a:schemeClr>
                </a:solidFill>
                <a:effectLst/>
                <a:latin typeface="Abadi" panose="020B0604020104020204" pitchFamily="34" charset="0"/>
              </a:rPr>
              <a:t>. The dataset includes details such as app names, categories, user ratings, reviews, sizes, installations, pricing, content ratings, genres, and last update dates. </a:t>
            </a:r>
            <a:endParaRPr lang="en-GH" sz="1600" b="0" i="0" dirty="0">
              <a:solidFill>
                <a:schemeClr val="bg2">
                  <a:lumMod val="50000"/>
                </a:schemeClr>
              </a:solidFill>
              <a:effectLst/>
              <a:latin typeface="Abadi" panose="020B0604020104020204" pitchFamily="34" charset="0"/>
            </a:endParaRPr>
          </a:p>
          <a:p>
            <a:endParaRPr lang="en-GH" sz="1600" dirty="0">
              <a:solidFill>
                <a:schemeClr val="bg2">
                  <a:lumMod val="50000"/>
                </a:schemeClr>
              </a:solidFill>
              <a:latin typeface="Abadi" panose="020B0604020104020204" pitchFamily="34" charset="0"/>
            </a:endParaRPr>
          </a:p>
          <a:p>
            <a:r>
              <a:rPr lang="en-US" sz="1600" dirty="0">
                <a:solidFill>
                  <a:schemeClr val="bg2">
                    <a:lumMod val="50000"/>
                  </a:schemeClr>
                </a:solidFill>
                <a:latin typeface="Abadi" panose="020B0604020104020204" pitchFamily="34" charset="0"/>
              </a:rPr>
              <a:t>The dataset used in this analysis was obtained from </a:t>
            </a:r>
            <a:r>
              <a:rPr lang="de-DE" sz="1600" dirty="0">
                <a:solidFill>
                  <a:schemeClr val="bg2">
                    <a:lumMod val="50000"/>
                  </a:schemeClr>
                </a:solidFill>
                <a:latin typeface="Abadi" panose="020B0604020104020204" pitchFamily="34" charset="0"/>
              </a:rPr>
              <a:t>https://www.kaggle.com/datasets/lava18/google-play-store-apps</a:t>
            </a:r>
            <a:r>
              <a:rPr lang="en-US" sz="1600" dirty="0">
                <a:solidFill>
                  <a:schemeClr val="bg2">
                    <a:lumMod val="50000"/>
                  </a:schemeClr>
                </a:solidFill>
                <a:latin typeface="Abadi" panose="020B0604020104020204" pitchFamily="34" charset="0"/>
              </a:rPr>
              <a:t>. The data was </a:t>
            </a:r>
            <a:r>
              <a:rPr lang="en-GH" sz="1600" dirty="0" err="1">
                <a:solidFill>
                  <a:schemeClr val="bg2">
                    <a:lumMod val="50000"/>
                  </a:schemeClr>
                </a:solidFill>
                <a:latin typeface="Abadi" panose="020B0604020104020204" pitchFamily="34" charset="0"/>
              </a:rPr>
              <a:t>webscraped</a:t>
            </a:r>
            <a:r>
              <a:rPr lang="en-GH" sz="1600" dirty="0">
                <a:solidFill>
                  <a:schemeClr val="bg2">
                    <a:lumMod val="50000"/>
                  </a:schemeClr>
                </a:solidFill>
                <a:latin typeface="Abadi" panose="020B0604020104020204" pitchFamily="34" charset="0"/>
              </a:rPr>
              <a:t> from Google Play Store</a:t>
            </a:r>
            <a:r>
              <a:rPr lang="en-US" sz="1600" dirty="0">
                <a:solidFill>
                  <a:schemeClr val="bg2">
                    <a:lumMod val="50000"/>
                  </a:schemeClr>
                </a:solidFill>
                <a:latin typeface="Abadi" panose="020B0604020104020204" pitchFamily="34" charset="0"/>
              </a:rPr>
              <a:t> over a specified period and is intended for research and analytical purposes.</a:t>
            </a:r>
            <a:endParaRPr lang="en-GH" sz="1600" dirty="0">
              <a:solidFill>
                <a:schemeClr val="bg2">
                  <a:lumMod val="50000"/>
                </a:schemeClr>
              </a:solidFill>
              <a:latin typeface="Abadi" panose="020B0604020104020204" pitchFamily="34" charset="0"/>
            </a:endParaRPr>
          </a:p>
          <a:p>
            <a:endParaRPr lang="en-GH" sz="1600" dirty="0">
              <a:solidFill>
                <a:schemeClr val="bg2">
                  <a:lumMod val="50000"/>
                </a:schemeClr>
              </a:solidFill>
              <a:latin typeface="Abadi" panose="020B0604020104020204" pitchFamily="34" charset="0"/>
            </a:endParaRPr>
          </a:p>
          <a:p>
            <a:pPr marL="457200" lvl="0" indent="-311150" algn="l" rtl="0">
              <a:spcBef>
                <a:spcPts val="0"/>
              </a:spcBef>
              <a:spcAft>
                <a:spcPts val="0"/>
              </a:spcAft>
              <a:buSzPts val="1300"/>
              <a:buChar char="●"/>
            </a:pPr>
            <a:r>
              <a:rPr lang="en-US" sz="1600" b="0" i="0" dirty="0">
                <a:solidFill>
                  <a:schemeClr val="bg2">
                    <a:lumMod val="50000"/>
                  </a:schemeClr>
                </a:solidFill>
                <a:effectLst/>
                <a:latin typeface="Abadi" panose="020B0604020104020204" pitchFamily="34" charset="0"/>
              </a:rPr>
              <a:t>The primary objective is to uncover trends that can inform app developers, marketers, and users</a:t>
            </a:r>
            <a:r>
              <a:rPr lang="en-GH" sz="1600" b="0" i="0" dirty="0">
                <a:solidFill>
                  <a:schemeClr val="bg2">
                    <a:lumMod val="50000"/>
                  </a:schemeClr>
                </a:solidFill>
                <a:effectLst/>
                <a:latin typeface="Abadi" panose="020B0604020104020204" pitchFamily="34" charset="0"/>
              </a:rPr>
              <a:t>.</a:t>
            </a:r>
            <a:endParaRPr sz="1600" i="1" dirty="0">
              <a:latin typeface="Abadi" panose="020B0604020104020204" pitchFamily="34" charset="0"/>
            </a:endParaRPr>
          </a:p>
        </p:txBody>
      </p:sp>
      <p:pic>
        <p:nvPicPr>
          <p:cNvPr id="287" name="Google Shape;287;p14"/>
          <p:cNvPicPr preferRelativeResize="0"/>
          <p:nvPr/>
        </p:nvPicPr>
        <p:blipFill>
          <a:blip r:embed="rId3">
            <a:alphaModFix/>
          </a:blip>
          <a:stretch>
            <a:fillRect/>
          </a:stretch>
        </p:blipFill>
        <p:spPr>
          <a:xfrm>
            <a:off x="8603225" y="67850"/>
            <a:ext cx="464500" cy="4575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1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solidFill>
                  <a:srgbClr val="32266F"/>
                </a:solidFill>
              </a:rPr>
              <a:t>Key questions:</a:t>
            </a:r>
            <a:endParaRPr>
              <a:solidFill>
                <a:srgbClr val="32266F"/>
              </a:solidFill>
            </a:endParaRPr>
          </a:p>
        </p:txBody>
      </p:sp>
      <p:sp>
        <p:nvSpPr>
          <p:cNvPr id="293" name="Google Shape;293;p15"/>
          <p:cNvSpPr txBox="1">
            <a:spLocks noGrp="1"/>
          </p:cNvSpPr>
          <p:nvPr>
            <p:ph type="body" idx="1"/>
          </p:nvPr>
        </p:nvSpPr>
        <p:spPr>
          <a:xfrm>
            <a:off x="779575" y="1465950"/>
            <a:ext cx="8100600" cy="3491100"/>
          </a:xfrm>
          <a:prstGeom prst="rect">
            <a:avLst/>
          </a:prstGeom>
        </p:spPr>
        <p:txBody>
          <a:bodyPr spcFirstLastPara="1" wrap="square" lIns="91425" tIns="91425" rIns="91425" bIns="91425" anchor="t" anchorCtr="0">
            <a:noAutofit/>
          </a:bodyPr>
          <a:lstStyle/>
          <a:p>
            <a:pPr marL="457200" lvl="0" indent="-323850" algn="l" rtl="0">
              <a:lnSpc>
                <a:spcPct val="130000"/>
              </a:lnSpc>
              <a:spcBef>
                <a:spcPts val="0"/>
              </a:spcBef>
              <a:spcAft>
                <a:spcPts val="0"/>
              </a:spcAft>
              <a:buSzPts val="1500"/>
              <a:buAutoNum type="arabicPeriod"/>
            </a:pPr>
            <a:r>
              <a:rPr lang="en" sz="2000" dirty="0">
                <a:solidFill>
                  <a:schemeClr val="bg2">
                    <a:lumMod val="50000"/>
                  </a:schemeClr>
                </a:solidFill>
                <a:latin typeface="Abadi" panose="020B0604020104020204" pitchFamily="34" charset="0"/>
              </a:rPr>
              <a:t>What are the total numbers of </a:t>
            </a:r>
            <a:r>
              <a:rPr lang="en-GH" sz="2000" dirty="0">
                <a:solidFill>
                  <a:schemeClr val="bg2">
                    <a:lumMod val="50000"/>
                  </a:schemeClr>
                </a:solidFill>
                <a:latin typeface="Abadi" panose="020B0604020104020204" pitchFamily="34" charset="0"/>
              </a:rPr>
              <a:t>apps in each category</a:t>
            </a:r>
            <a:r>
              <a:rPr lang="en" sz="2000" dirty="0">
                <a:solidFill>
                  <a:schemeClr val="bg2">
                    <a:lumMod val="50000"/>
                  </a:schemeClr>
                </a:solidFill>
                <a:latin typeface="Abadi" panose="020B0604020104020204" pitchFamily="34" charset="0"/>
              </a:rPr>
              <a:t>?</a:t>
            </a:r>
            <a:endParaRPr sz="2000" dirty="0">
              <a:solidFill>
                <a:schemeClr val="bg2">
                  <a:lumMod val="50000"/>
                </a:schemeClr>
              </a:solidFill>
              <a:latin typeface="Abadi" panose="020B0604020104020204" pitchFamily="34" charset="0"/>
            </a:endParaRPr>
          </a:p>
          <a:p>
            <a:pPr marL="457200" lvl="0" indent="-323850" algn="l" rtl="0">
              <a:lnSpc>
                <a:spcPct val="130000"/>
              </a:lnSpc>
              <a:spcBef>
                <a:spcPts val="0"/>
              </a:spcBef>
              <a:spcAft>
                <a:spcPts val="0"/>
              </a:spcAft>
              <a:buSzPts val="1500"/>
              <a:buAutoNum type="arabicPeriod"/>
            </a:pPr>
            <a:r>
              <a:rPr lang="en-US" sz="2000" dirty="0">
                <a:solidFill>
                  <a:schemeClr val="bg2">
                    <a:lumMod val="50000"/>
                  </a:schemeClr>
                </a:solidFill>
                <a:latin typeface="Abadi" panose="020B0604020104020204" pitchFamily="34" charset="0"/>
              </a:rPr>
              <a:t>How many apps are free and paid?</a:t>
            </a:r>
          </a:p>
          <a:p>
            <a:pPr marL="457200" lvl="0" indent="-323850" algn="l" rtl="0">
              <a:lnSpc>
                <a:spcPct val="130000"/>
              </a:lnSpc>
              <a:spcBef>
                <a:spcPts val="0"/>
              </a:spcBef>
              <a:spcAft>
                <a:spcPts val="0"/>
              </a:spcAft>
              <a:buSzPts val="1500"/>
              <a:buAutoNum type="arabicPeriod"/>
            </a:pPr>
            <a:r>
              <a:rPr lang="en-GH" sz="2000" dirty="0">
                <a:solidFill>
                  <a:schemeClr val="bg2">
                    <a:lumMod val="50000"/>
                  </a:schemeClr>
                </a:solidFill>
                <a:latin typeface="Abadi" panose="020B0604020104020204" pitchFamily="34" charset="0"/>
              </a:rPr>
              <a:t>What are the top 10 popular apps by their category and prices?</a:t>
            </a:r>
          </a:p>
          <a:p>
            <a:pPr indent="-323850">
              <a:lnSpc>
                <a:spcPct val="130000"/>
              </a:lnSpc>
              <a:buSzPts val="1500"/>
              <a:buFont typeface="Nunito"/>
              <a:buAutoNum type="arabicPeriod"/>
            </a:pPr>
            <a:r>
              <a:rPr lang="en-GH" sz="2000" dirty="0">
                <a:solidFill>
                  <a:schemeClr val="bg2">
                    <a:lumMod val="50000"/>
                  </a:schemeClr>
                </a:solidFill>
                <a:latin typeface="Abadi" panose="020B0604020104020204" pitchFamily="34" charset="0"/>
                <a:sym typeface="Oswald"/>
              </a:rPr>
              <a:t>Does the </a:t>
            </a:r>
            <a:r>
              <a:rPr lang="en-GH" sz="2000" dirty="0">
                <a:solidFill>
                  <a:schemeClr val="bg2">
                    <a:lumMod val="50000"/>
                  </a:schemeClr>
                </a:solidFill>
                <a:latin typeface="Abadi" panose="020B0604020104020204" pitchFamily="34" charset="0"/>
              </a:rPr>
              <a:t>average ratings of apps by their content rating affect the number of installs</a:t>
            </a:r>
            <a:r>
              <a:rPr lang="en" sz="2000" dirty="0">
                <a:solidFill>
                  <a:schemeClr val="bg2">
                    <a:lumMod val="50000"/>
                  </a:schemeClr>
                </a:solidFill>
                <a:latin typeface="Abadi" panose="020B0604020104020204" pitchFamily="34" charset="0"/>
              </a:rPr>
              <a:t>?</a:t>
            </a:r>
            <a:endParaRPr lang="en-GH" sz="2000" dirty="0">
              <a:solidFill>
                <a:schemeClr val="bg2">
                  <a:lumMod val="50000"/>
                </a:schemeClr>
              </a:solidFill>
              <a:latin typeface="Abadi" panose="020B0604020104020204" pitchFamily="34" charset="0"/>
            </a:endParaRPr>
          </a:p>
          <a:p>
            <a:pPr indent="-323850">
              <a:lnSpc>
                <a:spcPct val="130000"/>
              </a:lnSpc>
              <a:buSzPts val="1500"/>
              <a:buFont typeface="Nunito"/>
              <a:buAutoNum type="arabicPeriod"/>
            </a:pPr>
            <a:r>
              <a:rPr lang="en-GH" sz="2000" dirty="0">
                <a:solidFill>
                  <a:schemeClr val="bg2">
                    <a:lumMod val="50000"/>
                  </a:schemeClr>
                </a:solidFill>
                <a:latin typeface="Abadi" panose="020B0604020104020204" pitchFamily="34" charset="0"/>
              </a:rPr>
              <a:t>What category of apps had the highest number of reviews?</a:t>
            </a:r>
            <a:endParaRPr sz="2000" dirty="0">
              <a:solidFill>
                <a:schemeClr val="bg2">
                  <a:lumMod val="50000"/>
                </a:schemeClr>
              </a:solidFill>
              <a:latin typeface="Abadi" panose="020B0604020104020204" pitchFamily="34" charset="0"/>
            </a:endParaRPr>
          </a:p>
        </p:txBody>
      </p:sp>
      <p:pic>
        <p:nvPicPr>
          <p:cNvPr id="294" name="Google Shape;294;p15"/>
          <p:cNvPicPr preferRelativeResize="0"/>
          <p:nvPr/>
        </p:nvPicPr>
        <p:blipFill>
          <a:blip r:embed="rId3">
            <a:alphaModFix/>
          </a:blip>
          <a:stretch>
            <a:fillRect/>
          </a:stretch>
        </p:blipFill>
        <p:spPr>
          <a:xfrm>
            <a:off x="8603225" y="67850"/>
            <a:ext cx="464500" cy="4575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9FABF9"/>
        </a:solidFill>
        <a:effectLst/>
      </p:bgPr>
    </p:bg>
    <p:spTree>
      <p:nvGrpSpPr>
        <p:cNvPr id="1" name="Shape 298"/>
        <p:cNvGrpSpPr/>
        <p:nvPr/>
      </p:nvGrpSpPr>
      <p:grpSpPr>
        <a:xfrm>
          <a:off x="0" y="0"/>
          <a:ext cx="0" cy="0"/>
          <a:chOff x="0" y="0"/>
          <a:chExt cx="0" cy="0"/>
        </a:xfrm>
      </p:grpSpPr>
      <p:sp>
        <p:nvSpPr>
          <p:cNvPr id="299" name="Google Shape;299;p16"/>
          <p:cNvSpPr txBox="1">
            <a:spLocks noGrp="1"/>
          </p:cNvSpPr>
          <p:nvPr>
            <p:ph type="title"/>
          </p:nvPr>
        </p:nvSpPr>
        <p:spPr>
          <a:xfrm>
            <a:off x="2391000" y="1508200"/>
            <a:ext cx="4362000" cy="18729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solidFill>
                  <a:srgbClr val="32266F"/>
                </a:solidFill>
              </a:rPr>
              <a:t>Findings &amp; Insights</a:t>
            </a:r>
            <a:endParaRPr>
              <a:solidFill>
                <a:srgbClr val="32266F"/>
              </a:solidFill>
            </a:endParaRPr>
          </a:p>
        </p:txBody>
      </p:sp>
      <p:pic>
        <p:nvPicPr>
          <p:cNvPr id="300" name="Google Shape;300;p16"/>
          <p:cNvPicPr preferRelativeResize="0"/>
          <p:nvPr/>
        </p:nvPicPr>
        <p:blipFill>
          <a:blip r:embed="rId3">
            <a:alphaModFix/>
          </a:blip>
          <a:stretch>
            <a:fillRect/>
          </a:stretch>
        </p:blipFill>
        <p:spPr>
          <a:xfrm>
            <a:off x="8603225" y="67850"/>
            <a:ext cx="464500" cy="4575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17"/>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457200" indent="-355600">
              <a:lnSpc>
                <a:spcPct val="115000"/>
              </a:lnSpc>
              <a:buClr>
                <a:srgbClr val="32266F"/>
              </a:buClr>
              <a:buSzPts val="2000"/>
              <a:buFont typeface="Oswald"/>
              <a:buAutoNum type="arabicPeriod"/>
            </a:pPr>
            <a:r>
              <a:rPr lang="en-US" sz="2000" dirty="0">
                <a:solidFill>
                  <a:srgbClr val="32266F"/>
                </a:solidFill>
                <a:latin typeface="Roboto"/>
                <a:ea typeface="Roboto"/>
              </a:rPr>
              <a:t>What are the total numbers of apps in each category?</a:t>
            </a:r>
            <a:br>
              <a:rPr lang="en-US" sz="2000" dirty="0">
                <a:solidFill>
                  <a:srgbClr val="32266F"/>
                </a:solidFill>
                <a:latin typeface="Roboto"/>
                <a:ea typeface="Roboto"/>
              </a:rPr>
            </a:br>
            <a:endParaRPr sz="2000" dirty="0">
              <a:solidFill>
                <a:srgbClr val="32266F"/>
              </a:solidFill>
              <a:latin typeface="Roboto"/>
              <a:ea typeface="Roboto"/>
              <a:sym typeface="Roboto"/>
            </a:endParaRPr>
          </a:p>
        </p:txBody>
      </p:sp>
      <p:sp>
        <p:nvSpPr>
          <p:cNvPr id="306" name="Google Shape;306;p17"/>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Clr>
                <a:srgbClr val="FF0000"/>
              </a:buClr>
              <a:buSzPts val="1300"/>
              <a:buChar char="●"/>
            </a:pPr>
            <a:r>
              <a:rPr lang="en" i="1" dirty="0">
                <a:solidFill>
                  <a:srgbClr val="FF0000"/>
                </a:solidFill>
              </a:rPr>
              <a:t>Add visualizations here </a:t>
            </a:r>
            <a:endParaRPr i="1" dirty="0">
              <a:solidFill>
                <a:srgbClr val="FF0000"/>
              </a:solidFill>
            </a:endParaRPr>
          </a:p>
          <a:p>
            <a:pPr marL="914400" lvl="0" indent="0" algn="l" rtl="0">
              <a:spcBef>
                <a:spcPts val="1200"/>
              </a:spcBef>
              <a:spcAft>
                <a:spcPts val="1200"/>
              </a:spcAft>
              <a:buNone/>
            </a:pPr>
            <a:endParaRPr i="1" dirty="0"/>
          </a:p>
        </p:txBody>
      </p:sp>
      <p:pic>
        <p:nvPicPr>
          <p:cNvPr id="307" name="Google Shape;307;p17"/>
          <p:cNvPicPr preferRelativeResize="0"/>
          <p:nvPr/>
        </p:nvPicPr>
        <p:blipFill>
          <a:blip r:embed="rId3">
            <a:alphaModFix/>
          </a:blip>
          <a:stretch>
            <a:fillRect/>
          </a:stretch>
        </p:blipFill>
        <p:spPr>
          <a:xfrm>
            <a:off x="8603225" y="67850"/>
            <a:ext cx="464500" cy="457575"/>
          </a:xfrm>
          <a:prstGeom prst="rect">
            <a:avLst/>
          </a:prstGeom>
          <a:noFill/>
          <a:ln>
            <a:noFill/>
          </a:ln>
        </p:spPr>
      </p:pic>
      <p:pic>
        <p:nvPicPr>
          <p:cNvPr id="3" name="Picture 2" descr="A graph with blue bars">
            <a:extLst>
              <a:ext uri="{FF2B5EF4-FFF2-40B4-BE49-F238E27FC236}">
                <a16:creationId xmlns:a16="http://schemas.microsoft.com/office/drawing/2014/main" id="{CE634FC0-B358-7FC6-5AB9-FC7BE8F8FB71}"/>
              </a:ext>
            </a:extLst>
          </p:cNvPr>
          <p:cNvPicPr>
            <a:picLocks noChangeAspect="1"/>
          </p:cNvPicPr>
          <p:nvPr/>
        </p:nvPicPr>
        <p:blipFill rotWithShape="1">
          <a:blip r:embed="rId4"/>
          <a:srcRect t="5287"/>
          <a:stretch/>
        </p:blipFill>
        <p:spPr>
          <a:xfrm>
            <a:off x="300123" y="1354668"/>
            <a:ext cx="8543754" cy="3720982"/>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Google Shape;312;p18"/>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r>
              <a:rPr lang="en" sz="2000" b="1" dirty="0">
                <a:solidFill>
                  <a:srgbClr val="32266F"/>
                </a:solidFill>
                <a:latin typeface="Oswald"/>
                <a:ea typeface="Oswald"/>
                <a:cs typeface="Oswald"/>
                <a:sym typeface="Oswald"/>
              </a:rPr>
              <a:t>2. </a:t>
            </a:r>
            <a:r>
              <a:rPr lang="en-US" sz="2000" dirty="0">
                <a:solidFill>
                  <a:srgbClr val="32266F"/>
                </a:solidFill>
                <a:latin typeface="Roboto"/>
                <a:ea typeface="Roboto"/>
              </a:rPr>
              <a:t>How many apps are free and paid?</a:t>
            </a:r>
            <a:br>
              <a:rPr lang="en-US" sz="2000" dirty="0">
                <a:solidFill>
                  <a:schemeClr val="bg2">
                    <a:lumMod val="50000"/>
                  </a:schemeClr>
                </a:solidFill>
                <a:latin typeface="Söhne"/>
              </a:rPr>
            </a:br>
            <a:endParaRPr sz="2000" b="1" dirty="0">
              <a:solidFill>
                <a:srgbClr val="32266F"/>
              </a:solidFill>
              <a:latin typeface="Oswald"/>
              <a:ea typeface="Oswald"/>
              <a:cs typeface="Oswald"/>
              <a:sym typeface="Oswald"/>
            </a:endParaRPr>
          </a:p>
        </p:txBody>
      </p:sp>
      <p:sp>
        <p:nvSpPr>
          <p:cNvPr id="313" name="Google Shape;313;p18"/>
          <p:cNvSpPr txBox="1">
            <a:spLocks noGrp="1"/>
          </p:cNvSpPr>
          <p:nvPr>
            <p:ph type="body" idx="1"/>
          </p:nvPr>
        </p:nvSpPr>
        <p:spPr>
          <a:xfrm>
            <a:off x="320175" y="4030134"/>
            <a:ext cx="8283050" cy="1316566"/>
          </a:xfrm>
          <a:prstGeom prst="rect">
            <a:avLst/>
          </a:prstGeom>
        </p:spPr>
        <p:txBody>
          <a:bodyPr spcFirstLastPara="1" wrap="square" lIns="91425" tIns="91425" rIns="91425" bIns="91425" anchor="t" anchorCtr="0">
            <a:normAutofit fontScale="77500" lnSpcReduction="20000"/>
          </a:bodyPr>
          <a:lstStyle/>
          <a:p>
            <a:pPr>
              <a:buClr>
                <a:srgbClr val="FF0000"/>
              </a:buClr>
            </a:pPr>
            <a:r>
              <a:rPr lang="en-US" sz="1800" b="0" i="0" dirty="0">
                <a:solidFill>
                  <a:schemeClr val="bg2">
                    <a:lumMod val="50000"/>
                  </a:schemeClr>
                </a:solidFill>
                <a:effectLst/>
                <a:latin typeface="Abadi" panose="020B0604020104020204" pitchFamily="34" charset="0"/>
              </a:rPr>
              <a:t>This distribution suggests that free apps significantly outnumber paid apps, which is a common trend in many app marketplaces</a:t>
            </a:r>
            <a:r>
              <a:rPr lang="en-GH" sz="1800" b="0" i="0" dirty="0">
                <a:solidFill>
                  <a:schemeClr val="bg2">
                    <a:lumMod val="50000"/>
                  </a:schemeClr>
                </a:solidFill>
                <a:effectLst/>
                <a:latin typeface="Abadi" panose="020B0604020104020204" pitchFamily="34" charset="0"/>
              </a:rPr>
              <a:t>.</a:t>
            </a:r>
            <a:endParaRPr sz="1800" i="1" dirty="0">
              <a:solidFill>
                <a:schemeClr val="bg2">
                  <a:lumMod val="50000"/>
                </a:schemeClr>
              </a:solidFill>
              <a:latin typeface="Abadi" panose="020B0604020104020204" pitchFamily="34" charset="0"/>
            </a:endParaRPr>
          </a:p>
          <a:p>
            <a:pPr marL="457200" lvl="0" indent="-311150" algn="l" rtl="0">
              <a:spcBef>
                <a:spcPts val="0"/>
              </a:spcBef>
              <a:spcAft>
                <a:spcPts val="0"/>
              </a:spcAft>
              <a:buClr>
                <a:srgbClr val="FF0000"/>
              </a:buClr>
              <a:buSzPts val="1300"/>
              <a:buChar char="●"/>
            </a:pPr>
            <a:r>
              <a:rPr lang="en-GH" sz="1800" dirty="0">
                <a:solidFill>
                  <a:schemeClr val="bg2">
                    <a:lumMod val="50000"/>
                  </a:schemeClr>
                </a:solidFill>
                <a:latin typeface="Abadi" panose="020B0604020104020204" pitchFamily="34" charset="0"/>
              </a:rPr>
              <a:t>T</a:t>
            </a:r>
            <a:r>
              <a:rPr lang="en-US" sz="1800" dirty="0">
                <a:solidFill>
                  <a:schemeClr val="bg2">
                    <a:lumMod val="50000"/>
                  </a:schemeClr>
                </a:solidFill>
                <a:latin typeface="Abadi" panose="020B0604020104020204" pitchFamily="34" charset="0"/>
              </a:rPr>
              <a:t>he ratio of free to paid apps can have implications for various analyses, such as understanding user engagement, revenue generation, and competition within different app categories.</a:t>
            </a:r>
            <a:br>
              <a:rPr lang="en" i="1" dirty="0">
                <a:solidFill>
                  <a:schemeClr val="bg2">
                    <a:lumMod val="50000"/>
                  </a:schemeClr>
                </a:solidFill>
                <a:latin typeface="Abadi" panose="020B0604020104020204" pitchFamily="34" charset="0"/>
              </a:rPr>
            </a:br>
            <a:endParaRPr i="1" dirty="0">
              <a:solidFill>
                <a:schemeClr val="bg2">
                  <a:lumMod val="50000"/>
                </a:schemeClr>
              </a:solidFill>
              <a:latin typeface="Abadi" panose="020B0604020104020204" pitchFamily="34" charset="0"/>
            </a:endParaRPr>
          </a:p>
        </p:txBody>
      </p:sp>
      <p:pic>
        <p:nvPicPr>
          <p:cNvPr id="314" name="Google Shape;314;p18"/>
          <p:cNvPicPr preferRelativeResize="0"/>
          <p:nvPr/>
        </p:nvPicPr>
        <p:blipFill>
          <a:blip r:embed="rId3">
            <a:alphaModFix/>
          </a:blip>
          <a:stretch>
            <a:fillRect/>
          </a:stretch>
        </p:blipFill>
        <p:spPr>
          <a:xfrm>
            <a:off x="8603225" y="67850"/>
            <a:ext cx="464500" cy="457575"/>
          </a:xfrm>
          <a:prstGeom prst="rect">
            <a:avLst/>
          </a:prstGeom>
          <a:noFill/>
          <a:ln>
            <a:noFill/>
          </a:ln>
        </p:spPr>
      </p:pic>
      <p:pic>
        <p:nvPicPr>
          <p:cNvPr id="3" name="Picture 2" descr="A pie chart with numbers and a pie chart">
            <a:extLst>
              <a:ext uri="{FF2B5EF4-FFF2-40B4-BE49-F238E27FC236}">
                <a16:creationId xmlns:a16="http://schemas.microsoft.com/office/drawing/2014/main" id="{0C20960C-42A2-EE02-43C9-1B498916EC80}"/>
              </a:ext>
            </a:extLst>
          </p:cNvPr>
          <p:cNvPicPr>
            <a:picLocks noChangeAspect="1"/>
          </p:cNvPicPr>
          <p:nvPr/>
        </p:nvPicPr>
        <p:blipFill rotWithShape="1">
          <a:blip r:embed="rId4"/>
          <a:srcRect t="20487"/>
          <a:stretch/>
        </p:blipFill>
        <p:spPr>
          <a:xfrm>
            <a:off x="597765" y="1357870"/>
            <a:ext cx="7948469" cy="2672264"/>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Google Shape;319;p19"/>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r>
              <a:rPr lang="en-GH" sz="2000" b="1" dirty="0">
                <a:solidFill>
                  <a:srgbClr val="32266F"/>
                </a:solidFill>
                <a:latin typeface="Oswald"/>
                <a:ea typeface="Oswald"/>
                <a:cs typeface="Oswald"/>
                <a:sym typeface="Oswald"/>
              </a:rPr>
              <a:t>3</a:t>
            </a:r>
            <a:r>
              <a:rPr lang="en" sz="2000" b="1" dirty="0">
                <a:solidFill>
                  <a:srgbClr val="32266F"/>
                </a:solidFill>
                <a:latin typeface="Oswald"/>
                <a:ea typeface="Oswald"/>
                <a:cs typeface="Oswald"/>
                <a:sym typeface="Oswald"/>
              </a:rPr>
              <a:t>.</a:t>
            </a:r>
            <a:r>
              <a:rPr lang="en-US" sz="2000" dirty="0">
                <a:solidFill>
                  <a:srgbClr val="32266F"/>
                </a:solidFill>
                <a:latin typeface="Roboto"/>
                <a:ea typeface="Roboto"/>
              </a:rPr>
              <a:t> What are the top 10 popular apps by their category and prices?</a:t>
            </a:r>
            <a:r>
              <a:rPr lang="en" sz="2000" b="1" dirty="0">
                <a:solidFill>
                  <a:srgbClr val="32266F"/>
                </a:solidFill>
                <a:latin typeface="Oswald"/>
                <a:ea typeface="Oswald"/>
                <a:cs typeface="Oswald"/>
                <a:sym typeface="Oswald"/>
              </a:rPr>
              <a:t> </a:t>
            </a:r>
            <a:endParaRPr sz="2000" dirty="0">
              <a:solidFill>
                <a:srgbClr val="32266F"/>
              </a:solidFill>
              <a:latin typeface="Roboto"/>
              <a:ea typeface="Roboto"/>
              <a:sym typeface="Oswald"/>
            </a:endParaRPr>
          </a:p>
        </p:txBody>
      </p:sp>
      <p:sp>
        <p:nvSpPr>
          <p:cNvPr id="320" name="Google Shape;320;p19"/>
          <p:cNvSpPr txBox="1">
            <a:spLocks noGrp="1"/>
          </p:cNvSpPr>
          <p:nvPr>
            <p:ph type="body" idx="1"/>
          </p:nvPr>
        </p:nvSpPr>
        <p:spPr>
          <a:xfrm>
            <a:off x="76276" y="4052712"/>
            <a:ext cx="8991450" cy="1207910"/>
          </a:xfrm>
          <a:prstGeom prst="rect">
            <a:avLst/>
          </a:prstGeom>
        </p:spPr>
        <p:txBody>
          <a:bodyPr spcFirstLastPara="1" wrap="square" lIns="91425" tIns="91425" rIns="91425" bIns="91425" anchor="t" anchorCtr="0">
            <a:normAutofit fontScale="62500" lnSpcReduction="20000"/>
          </a:bodyPr>
          <a:lstStyle/>
          <a:p>
            <a:pPr marL="457200" lvl="0" indent="-311150" algn="l" rtl="0">
              <a:spcBef>
                <a:spcPts val="0"/>
              </a:spcBef>
              <a:spcAft>
                <a:spcPts val="0"/>
              </a:spcAft>
              <a:buClr>
                <a:srgbClr val="FF0000"/>
              </a:buClr>
              <a:buSzPts val="1300"/>
              <a:buChar char="●"/>
            </a:pPr>
            <a:r>
              <a:rPr lang="en-US" sz="2500" b="0" i="0" dirty="0">
                <a:solidFill>
                  <a:schemeClr val="bg2">
                    <a:lumMod val="50000"/>
                  </a:schemeClr>
                </a:solidFill>
                <a:effectLst/>
                <a:latin typeface="Abadi" panose="020B0604020104020204" pitchFamily="34" charset="0"/>
              </a:rPr>
              <a:t>The </a:t>
            </a:r>
            <a:r>
              <a:rPr lang="en-GH" sz="2500" b="0" i="0" dirty="0">
                <a:solidFill>
                  <a:schemeClr val="bg2">
                    <a:lumMod val="50000"/>
                  </a:schemeClr>
                </a:solidFill>
                <a:effectLst/>
                <a:latin typeface="Abadi" panose="020B0604020104020204" pitchFamily="34" charset="0"/>
              </a:rPr>
              <a:t>family</a:t>
            </a:r>
            <a:r>
              <a:rPr lang="en-US" sz="2500" b="0" i="0" dirty="0">
                <a:solidFill>
                  <a:schemeClr val="bg2">
                    <a:lumMod val="50000"/>
                  </a:schemeClr>
                </a:solidFill>
                <a:effectLst/>
                <a:latin typeface="Abadi" panose="020B0604020104020204" pitchFamily="34" charset="0"/>
              </a:rPr>
              <a:t> category may indicate a strong demand for family-related courses, potentially making it an attractive market for content creators or educational platforms.</a:t>
            </a:r>
            <a:endParaRPr sz="2500" i="1" dirty="0">
              <a:solidFill>
                <a:schemeClr val="bg2">
                  <a:lumMod val="50000"/>
                </a:schemeClr>
              </a:solidFill>
              <a:latin typeface="Abadi" panose="020B0604020104020204" pitchFamily="34" charset="0"/>
            </a:endParaRPr>
          </a:p>
          <a:p>
            <a:pPr marL="457200" lvl="0" indent="-311150" algn="l" rtl="0">
              <a:spcBef>
                <a:spcPts val="0"/>
              </a:spcBef>
              <a:spcAft>
                <a:spcPts val="0"/>
              </a:spcAft>
              <a:buClr>
                <a:srgbClr val="FF0000"/>
              </a:buClr>
              <a:buSzPts val="1300"/>
              <a:buChar char="●"/>
            </a:pPr>
            <a:r>
              <a:rPr lang="en-US" sz="2500" dirty="0">
                <a:solidFill>
                  <a:schemeClr val="bg2">
                    <a:lumMod val="50000"/>
                  </a:schemeClr>
                </a:solidFill>
                <a:latin typeface="Abadi" panose="020B0604020104020204" pitchFamily="34" charset="0"/>
              </a:rPr>
              <a:t>The</a:t>
            </a:r>
            <a:r>
              <a:rPr lang="en-GH" sz="2500" dirty="0">
                <a:solidFill>
                  <a:schemeClr val="bg2">
                    <a:lumMod val="50000"/>
                  </a:schemeClr>
                </a:solidFill>
                <a:latin typeface="Abadi" panose="020B0604020104020204" pitchFamily="34" charset="0"/>
              </a:rPr>
              <a:t> </a:t>
            </a:r>
            <a:r>
              <a:rPr lang="en-US" sz="2500" dirty="0">
                <a:solidFill>
                  <a:schemeClr val="bg2">
                    <a:lumMod val="50000"/>
                  </a:schemeClr>
                </a:solidFill>
                <a:latin typeface="Abadi" panose="020B0604020104020204" pitchFamily="34" charset="0"/>
              </a:rPr>
              <a:t>Games category ranks </a:t>
            </a:r>
            <a:r>
              <a:rPr lang="en-GH" sz="2500" dirty="0">
                <a:solidFill>
                  <a:schemeClr val="bg2">
                    <a:lumMod val="50000"/>
                  </a:schemeClr>
                </a:solidFill>
                <a:latin typeface="Abadi" panose="020B0604020104020204" pitchFamily="34" charset="0"/>
              </a:rPr>
              <a:t>second both</a:t>
            </a:r>
            <a:r>
              <a:rPr lang="en-US" sz="2500" dirty="0">
                <a:solidFill>
                  <a:schemeClr val="bg2">
                    <a:lumMod val="50000"/>
                  </a:schemeClr>
                </a:solidFill>
                <a:latin typeface="Abadi" panose="020B0604020104020204" pitchFamily="34" charset="0"/>
              </a:rPr>
              <a:t> in paid </a:t>
            </a:r>
            <a:r>
              <a:rPr lang="en-GH" sz="2500" dirty="0">
                <a:solidFill>
                  <a:schemeClr val="bg2">
                    <a:lumMod val="50000"/>
                  </a:schemeClr>
                </a:solidFill>
                <a:latin typeface="Abadi" panose="020B0604020104020204" pitchFamily="34" charset="0"/>
              </a:rPr>
              <a:t>and free apps</a:t>
            </a:r>
            <a:r>
              <a:rPr lang="en-US" sz="2500" dirty="0">
                <a:solidFill>
                  <a:schemeClr val="bg2">
                    <a:lumMod val="50000"/>
                  </a:schemeClr>
                </a:solidFill>
                <a:latin typeface="Abadi" panose="020B0604020104020204" pitchFamily="34" charset="0"/>
              </a:rPr>
              <a:t> </a:t>
            </a:r>
            <a:r>
              <a:rPr lang="en-GH" sz="2500" dirty="0">
                <a:solidFill>
                  <a:schemeClr val="bg2">
                    <a:lumMod val="50000"/>
                  </a:schemeClr>
                </a:solidFill>
                <a:latin typeface="Abadi" panose="020B0604020104020204" pitchFamily="34" charset="0"/>
              </a:rPr>
              <a:t>suggesting</a:t>
            </a:r>
            <a:r>
              <a:rPr lang="en-US" sz="2500" dirty="0">
                <a:solidFill>
                  <a:schemeClr val="bg2">
                    <a:lumMod val="50000"/>
                  </a:schemeClr>
                </a:solidFill>
                <a:latin typeface="Abadi" panose="020B0604020104020204" pitchFamily="34" charset="0"/>
              </a:rPr>
              <a:t> that it may have high monetization potential</a:t>
            </a:r>
            <a:r>
              <a:rPr lang="en-GH" sz="2500" dirty="0">
                <a:solidFill>
                  <a:schemeClr val="bg2">
                    <a:lumMod val="50000"/>
                  </a:schemeClr>
                </a:solidFill>
                <a:latin typeface="Abadi" panose="020B0604020104020204" pitchFamily="34" charset="0"/>
              </a:rPr>
              <a:t> and user engagement</a:t>
            </a:r>
          </a:p>
          <a:p>
            <a:pPr marL="457200" lvl="0" indent="0" algn="l" rtl="0">
              <a:spcBef>
                <a:spcPts val="1200"/>
              </a:spcBef>
              <a:spcAft>
                <a:spcPts val="0"/>
              </a:spcAft>
              <a:buNone/>
            </a:pPr>
            <a:endParaRPr lang="en-GH" i="1" dirty="0">
              <a:solidFill>
                <a:srgbClr val="FF0000"/>
              </a:solidFill>
              <a:latin typeface="Abadi" panose="020B0604020104020204" pitchFamily="34" charset="0"/>
            </a:endParaRPr>
          </a:p>
          <a:p>
            <a:pPr marL="914400" lvl="0" indent="0" algn="l" rtl="0">
              <a:spcBef>
                <a:spcPts val="1200"/>
              </a:spcBef>
              <a:spcAft>
                <a:spcPts val="1200"/>
              </a:spcAft>
              <a:buNone/>
            </a:pPr>
            <a:endParaRPr i="1" dirty="0">
              <a:latin typeface="Abadi" panose="020B0604020104020204" pitchFamily="34" charset="0"/>
            </a:endParaRPr>
          </a:p>
        </p:txBody>
      </p:sp>
      <p:pic>
        <p:nvPicPr>
          <p:cNvPr id="321" name="Google Shape;321;p19"/>
          <p:cNvPicPr preferRelativeResize="0"/>
          <p:nvPr/>
        </p:nvPicPr>
        <p:blipFill>
          <a:blip r:embed="rId3">
            <a:alphaModFix/>
          </a:blip>
          <a:stretch>
            <a:fillRect/>
          </a:stretch>
        </p:blipFill>
        <p:spPr>
          <a:xfrm>
            <a:off x="8603225" y="67850"/>
            <a:ext cx="464500" cy="457575"/>
          </a:xfrm>
          <a:prstGeom prst="rect">
            <a:avLst/>
          </a:prstGeom>
          <a:noFill/>
          <a:ln>
            <a:noFill/>
          </a:ln>
        </p:spPr>
      </p:pic>
      <p:pic>
        <p:nvPicPr>
          <p:cNvPr id="3" name="Picture 2" descr="A graph of different colored bars&#10;&#10;Description automatically generated">
            <a:extLst>
              <a:ext uri="{FF2B5EF4-FFF2-40B4-BE49-F238E27FC236}">
                <a16:creationId xmlns:a16="http://schemas.microsoft.com/office/drawing/2014/main" id="{610A45AF-4734-7A61-8CA0-5DD529440441}"/>
              </a:ext>
            </a:extLst>
          </p:cNvPr>
          <p:cNvPicPr>
            <a:picLocks noChangeAspect="1"/>
          </p:cNvPicPr>
          <p:nvPr/>
        </p:nvPicPr>
        <p:blipFill rotWithShape="1">
          <a:blip r:embed="rId4"/>
          <a:srcRect t="4507"/>
          <a:stretch/>
        </p:blipFill>
        <p:spPr>
          <a:xfrm>
            <a:off x="215158" y="1253068"/>
            <a:ext cx="8713683" cy="2799644"/>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Google Shape;326;p20"/>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133350" lvl="0" algn="l" rtl="0">
              <a:lnSpc>
                <a:spcPct val="130000"/>
              </a:lnSpc>
              <a:spcBef>
                <a:spcPts val="0"/>
              </a:spcBef>
              <a:spcAft>
                <a:spcPts val="0"/>
              </a:spcAft>
              <a:buSzPts val="1500"/>
            </a:pPr>
            <a:r>
              <a:rPr lang="en-GH" sz="2000" b="1" dirty="0">
                <a:solidFill>
                  <a:srgbClr val="32266F"/>
                </a:solidFill>
                <a:latin typeface="Oswald"/>
                <a:ea typeface="Oswald"/>
                <a:cs typeface="Oswald"/>
                <a:sym typeface="Oswald"/>
              </a:rPr>
              <a:t>4</a:t>
            </a:r>
            <a:r>
              <a:rPr lang="en" sz="2000" b="1" dirty="0">
                <a:solidFill>
                  <a:srgbClr val="32266F"/>
                </a:solidFill>
                <a:latin typeface="Oswald"/>
                <a:ea typeface="Oswald"/>
                <a:cs typeface="Oswald"/>
                <a:sym typeface="Oswald"/>
              </a:rPr>
              <a:t>. </a:t>
            </a:r>
            <a:r>
              <a:rPr lang="en-GH" sz="2000" b="1" dirty="0">
                <a:solidFill>
                  <a:srgbClr val="32266F"/>
                </a:solidFill>
                <a:latin typeface="Roboto"/>
                <a:ea typeface="Roboto"/>
                <a:cs typeface="Oswald"/>
                <a:sym typeface="Oswald"/>
              </a:rPr>
              <a:t>Does the content</a:t>
            </a:r>
            <a:r>
              <a:rPr lang="en-GH" sz="2000" dirty="0">
                <a:solidFill>
                  <a:srgbClr val="32266F"/>
                </a:solidFill>
                <a:latin typeface="Roboto"/>
                <a:ea typeface="Roboto"/>
              </a:rPr>
              <a:t> ratings of apps affect the number of installs</a:t>
            </a:r>
            <a:r>
              <a:rPr lang="en" sz="2000" dirty="0">
                <a:solidFill>
                  <a:srgbClr val="32266F"/>
                </a:solidFill>
                <a:latin typeface="Roboto"/>
                <a:ea typeface="Roboto"/>
              </a:rPr>
              <a:t>?</a:t>
            </a:r>
            <a:endParaRPr sz="2000" dirty="0">
              <a:solidFill>
                <a:srgbClr val="32266F"/>
              </a:solidFill>
              <a:latin typeface="Roboto"/>
              <a:ea typeface="Roboto"/>
              <a:sym typeface="Oswald"/>
            </a:endParaRPr>
          </a:p>
        </p:txBody>
      </p:sp>
      <p:sp>
        <p:nvSpPr>
          <p:cNvPr id="327" name="Google Shape;327;p20"/>
          <p:cNvSpPr txBox="1">
            <a:spLocks noGrp="1"/>
          </p:cNvSpPr>
          <p:nvPr>
            <p:ph type="body" idx="1"/>
          </p:nvPr>
        </p:nvSpPr>
        <p:spPr>
          <a:xfrm>
            <a:off x="320174" y="4299655"/>
            <a:ext cx="8283051" cy="831145"/>
          </a:xfrm>
          <a:prstGeom prst="rect">
            <a:avLst/>
          </a:prstGeom>
        </p:spPr>
        <p:txBody>
          <a:bodyPr spcFirstLastPara="1" wrap="square" lIns="91425" tIns="91425" rIns="91425" bIns="91425" anchor="t" anchorCtr="0">
            <a:normAutofit fontScale="77500" lnSpcReduction="20000"/>
          </a:bodyPr>
          <a:lstStyle/>
          <a:p>
            <a:pPr marL="457200" lvl="0" indent="-311150" algn="l" rtl="0">
              <a:spcBef>
                <a:spcPts val="0"/>
              </a:spcBef>
              <a:spcAft>
                <a:spcPts val="0"/>
              </a:spcAft>
              <a:buClr>
                <a:srgbClr val="FF0000"/>
              </a:buClr>
              <a:buSzPts val="1300"/>
              <a:buChar char="●"/>
            </a:pPr>
            <a:r>
              <a:rPr lang="en-US" sz="1800" b="0" i="0" dirty="0">
                <a:solidFill>
                  <a:schemeClr val="bg2">
                    <a:lumMod val="50000"/>
                  </a:schemeClr>
                </a:solidFill>
                <a:effectLst/>
                <a:latin typeface="Abadi" panose="020B0604020104020204" pitchFamily="34" charset="0"/>
              </a:rPr>
              <a:t>Apps </a:t>
            </a:r>
            <a:r>
              <a:rPr lang="en-US" sz="1800" dirty="0">
                <a:solidFill>
                  <a:schemeClr val="bg2">
                    <a:lumMod val="50000"/>
                  </a:schemeClr>
                </a:solidFill>
                <a:latin typeface="Abadi" panose="020B0604020104020204" pitchFamily="34" charset="0"/>
              </a:rPr>
              <a:t>for </a:t>
            </a:r>
            <a:r>
              <a:rPr lang="en-US" sz="1800" b="0" i="0" dirty="0">
                <a:solidFill>
                  <a:schemeClr val="bg2">
                    <a:lumMod val="50000"/>
                  </a:schemeClr>
                </a:solidFill>
                <a:effectLst/>
                <a:latin typeface="Abadi" panose="020B0604020104020204" pitchFamily="34" charset="0"/>
              </a:rPr>
              <a:t>Everyone are suitable for a wide audience, making them inclusive and accessible to users of all ages</a:t>
            </a:r>
            <a:r>
              <a:rPr lang="en-GH" sz="1800" b="0" i="0" dirty="0">
                <a:solidFill>
                  <a:schemeClr val="bg2">
                    <a:lumMod val="50000"/>
                  </a:schemeClr>
                </a:solidFill>
                <a:effectLst/>
                <a:latin typeface="Abadi" panose="020B0604020104020204" pitchFamily="34" charset="0"/>
              </a:rPr>
              <a:t> due to their high number of installs and a high number of apps in that content rating</a:t>
            </a:r>
            <a:endParaRPr lang="en-US" sz="1800" i="1" dirty="0">
              <a:solidFill>
                <a:schemeClr val="bg2">
                  <a:lumMod val="50000"/>
                </a:schemeClr>
              </a:solidFill>
              <a:latin typeface="Abadi" panose="020B0604020104020204" pitchFamily="34" charset="0"/>
            </a:endParaRPr>
          </a:p>
          <a:p>
            <a:pPr marL="914400" lvl="0" indent="0" algn="l" rtl="0">
              <a:spcBef>
                <a:spcPts val="1200"/>
              </a:spcBef>
              <a:spcAft>
                <a:spcPts val="1200"/>
              </a:spcAft>
              <a:buNone/>
            </a:pPr>
            <a:endParaRPr sz="1800" i="1" dirty="0">
              <a:latin typeface="Abadi" panose="020B0604020104020204" pitchFamily="34" charset="0"/>
            </a:endParaRPr>
          </a:p>
        </p:txBody>
      </p:sp>
      <p:pic>
        <p:nvPicPr>
          <p:cNvPr id="328" name="Google Shape;328;p20"/>
          <p:cNvPicPr preferRelativeResize="0"/>
          <p:nvPr/>
        </p:nvPicPr>
        <p:blipFill>
          <a:blip r:embed="rId3">
            <a:alphaModFix/>
          </a:blip>
          <a:stretch>
            <a:fillRect/>
          </a:stretch>
        </p:blipFill>
        <p:spPr>
          <a:xfrm>
            <a:off x="8603225" y="67850"/>
            <a:ext cx="464500" cy="457575"/>
          </a:xfrm>
          <a:prstGeom prst="rect">
            <a:avLst/>
          </a:prstGeom>
          <a:noFill/>
          <a:ln>
            <a:noFill/>
          </a:ln>
        </p:spPr>
      </p:pic>
      <p:pic>
        <p:nvPicPr>
          <p:cNvPr id="3" name="Picture 2" descr="A screen shot of a graph&#10;&#10;Description automatically generated">
            <a:extLst>
              <a:ext uri="{FF2B5EF4-FFF2-40B4-BE49-F238E27FC236}">
                <a16:creationId xmlns:a16="http://schemas.microsoft.com/office/drawing/2014/main" id="{4A7670F6-0E8D-2952-3BC1-5B226F7922F1}"/>
              </a:ext>
            </a:extLst>
          </p:cNvPr>
          <p:cNvPicPr>
            <a:picLocks noChangeAspect="1"/>
          </p:cNvPicPr>
          <p:nvPr/>
        </p:nvPicPr>
        <p:blipFill rotWithShape="1">
          <a:blip r:embed="rId4"/>
          <a:srcRect t="3644"/>
          <a:stretch/>
        </p:blipFill>
        <p:spPr>
          <a:xfrm>
            <a:off x="320176" y="1524725"/>
            <a:ext cx="8515300" cy="278763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p21"/>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000" b="1" dirty="0">
                <a:solidFill>
                  <a:srgbClr val="32266F"/>
                </a:solidFill>
                <a:latin typeface="Oswald"/>
                <a:ea typeface="Oswald"/>
                <a:cs typeface="Oswald"/>
                <a:sym typeface="Oswald"/>
              </a:rPr>
              <a:t>5.</a:t>
            </a:r>
            <a:r>
              <a:rPr lang="en-GH" sz="2000" b="1" dirty="0">
                <a:solidFill>
                  <a:srgbClr val="32266F"/>
                </a:solidFill>
                <a:latin typeface="Oswald"/>
                <a:ea typeface="Oswald"/>
                <a:cs typeface="Oswald"/>
                <a:sym typeface="Oswald"/>
              </a:rPr>
              <a:t> </a:t>
            </a:r>
            <a:r>
              <a:rPr lang="en-US" sz="2000" dirty="0">
                <a:solidFill>
                  <a:srgbClr val="32266F"/>
                </a:solidFill>
                <a:latin typeface="Roboto"/>
                <a:ea typeface="Roboto"/>
              </a:rPr>
              <a:t>What category of apps had the highest number of reviews?</a:t>
            </a:r>
            <a:endParaRPr sz="2000" b="1" dirty="0">
              <a:solidFill>
                <a:srgbClr val="32266F"/>
              </a:solidFill>
              <a:latin typeface="Oswald"/>
              <a:ea typeface="Oswald"/>
              <a:cs typeface="Oswald"/>
              <a:sym typeface="Oswald"/>
            </a:endParaRPr>
          </a:p>
        </p:txBody>
      </p:sp>
      <p:sp>
        <p:nvSpPr>
          <p:cNvPr id="334" name="Google Shape;334;p21"/>
          <p:cNvSpPr txBox="1">
            <a:spLocks noGrp="1"/>
          </p:cNvSpPr>
          <p:nvPr>
            <p:ph type="body" idx="1"/>
          </p:nvPr>
        </p:nvSpPr>
        <p:spPr>
          <a:xfrm>
            <a:off x="320174" y="3894667"/>
            <a:ext cx="8503651" cy="1119608"/>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Clr>
                <a:srgbClr val="FF0000"/>
              </a:buClr>
              <a:buSzPts val="1300"/>
              <a:buChar char="●"/>
            </a:pPr>
            <a:r>
              <a:rPr lang="en-US" sz="1700" b="0" i="0" dirty="0">
                <a:solidFill>
                  <a:schemeClr val="bg2">
                    <a:lumMod val="50000"/>
                  </a:schemeClr>
                </a:solidFill>
                <a:effectLst/>
                <a:latin typeface="Abadi" panose="020B0604020104020204" pitchFamily="34" charset="0"/>
              </a:rPr>
              <a:t>The high number of reviews for games indicates that users are actively engaging with and expressing their opinions about gaming apps. This high level of engagement can be attributed to the interactive and immersive nature of games</a:t>
            </a:r>
            <a:r>
              <a:rPr lang="en-US" b="0" i="0" dirty="0">
                <a:solidFill>
                  <a:srgbClr val="374151"/>
                </a:solidFill>
                <a:effectLst/>
                <a:latin typeface="Abadi" panose="020B0604020104020204" pitchFamily="34" charset="0"/>
              </a:rPr>
              <a:t>.</a:t>
            </a:r>
            <a:endParaRPr i="1" dirty="0">
              <a:solidFill>
                <a:srgbClr val="FF0000"/>
              </a:solidFill>
              <a:latin typeface="Abadi" panose="020B0604020104020204" pitchFamily="34" charset="0"/>
            </a:endParaRPr>
          </a:p>
          <a:p>
            <a:pPr marL="914400" lvl="0" indent="0" algn="l" rtl="0">
              <a:spcBef>
                <a:spcPts val="1200"/>
              </a:spcBef>
              <a:spcAft>
                <a:spcPts val="1200"/>
              </a:spcAft>
              <a:buNone/>
            </a:pPr>
            <a:endParaRPr i="1" dirty="0">
              <a:latin typeface="Abadi" panose="020B0604020104020204" pitchFamily="34" charset="0"/>
            </a:endParaRPr>
          </a:p>
        </p:txBody>
      </p:sp>
      <p:pic>
        <p:nvPicPr>
          <p:cNvPr id="335" name="Google Shape;335;p21"/>
          <p:cNvPicPr preferRelativeResize="0"/>
          <p:nvPr/>
        </p:nvPicPr>
        <p:blipFill>
          <a:blip r:embed="rId3">
            <a:alphaModFix/>
          </a:blip>
          <a:stretch>
            <a:fillRect/>
          </a:stretch>
        </p:blipFill>
        <p:spPr>
          <a:xfrm>
            <a:off x="8603225" y="67850"/>
            <a:ext cx="464500" cy="457575"/>
          </a:xfrm>
          <a:prstGeom prst="rect">
            <a:avLst/>
          </a:prstGeom>
          <a:noFill/>
          <a:ln>
            <a:noFill/>
          </a:ln>
        </p:spPr>
      </p:pic>
      <p:pic>
        <p:nvPicPr>
          <p:cNvPr id="4" name="Picture 3" descr="A graph with blue lines&#10;&#10;Description automatically generated">
            <a:extLst>
              <a:ext uri="{FF2B5EF4-FFF2-40B4-BE49-F238E27FC236}">
                <a16:creationId xmlns:a16="http://schemas.microsoft.com/office/drawing/2014/main" id="{A96B55DF-5EB7-D51D-06F5-3815E1AA44D5}"/>
              </a:ext>
            </a:extLst>
          </p:cNvPr>
          <p:cNvPicPr>
            <a:picLocks noChangeAspect="1"/>
          </p:cNvPicPr>
          <p:nvPr/>
        </p:nvPicPr>
        <p:blipFill rotWithShape="1">
          <a:blip r:embed="rId4"/>
          <a:srcRect t="13004"/>
          <a:stretch/>
        </p:blipFill>
        <p:spPr>
          <a:xfrm>
            <a:off x="320175" y="1388534"/>
            <a:ext cx="8503651" cy="2506134"/>
          </a:xfrm>
          <a:prstGeom prst="rect">
            <a:avLst/>
          </a:prstGeom>
        </p:spPr>
      </p:pic>
    </p:spTree>
    <p:extLst>
      <p:ext uri="{BB962C8B-B14F-4D97-AF65-F5344CB8AC3E}">
        <p14:creationId xmlns:p14="http://schemas.microsoft.com/office/powerpoint/2010/main" val="3067857208"/>
      </p:ext>
    </p:extLst>
  </p:cSld>
  <p:clrMapOvr>
    <a:masterClrMapping/>
  </p:clrMapOvr>
</p:sld>
</file>

<file path=ppt/theme/theme1.xml><?xml version="1.0" encoding="utf-8"?>
<a:theme xmlns:a="http://schemas.openxmlformats.org/drawingml/2006/main"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195</TotalTime>
  <Words>699</Words>
  <Application>Microsoft Office PowerPoint</Application>
  <PresentationFormat>On-screen Show (16:9)</PresentationFormat>
  <Paragraphs>46</Paragraphs>
  <Slides>14</Slides>
  <Notes>14</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14</vt:i4>
      </vt:variant>
    </vt:vector>
  </HeadingPairs>
  <TitlesOfParts>
    <vt:vector size="25" baseType="lpstr">
      <vt:lpstr>Roboto</vt:lpstr>
      <vt:lpstr>Söhne</vt:lpstr>
      <vt:lpstr>Maven Pro</vt:lpstr>
      <vt:lpstr>Nunito Light</vt:lpstr>
      <vt:lpstr>Oswald</vt:lpstr>
      <vt:lpstr>Nunito</vt:lpstr>
      <vt:lpstr>Abadi</vt:lpstr>
      <vt:lpstr>Courier New</vt:lpstr>
      <vt:lpstr>Arial</vt:lpstr>
      <vt:lpstr>Roboto Light</vt:lpstr>
      <vt:lpstr>Momentum</vt:lpstr>
      <vt:lpstr>PowerPoint Presentation</vt:lpstr>
      <vt:lpstr>Project Description:</vt:lpstr>
      <vt:lpstr>Key questions:</vt:lpstr>
      <vt:lpstr>Findings &amp; Insights</vt:lpstr>
      <vt:lpstr>What are the total numbers of apps in each category? </vt:lpstr>
      <vt:lpstr>2. How many apps are free and paid? </vt:lpstr>
      <vt:lpstr>3. What are the top 10 popular apps by their category and prices? </vt:lpstr>
      <vt:lpstr>4. Does the content ratings of apps affect the number of installs?</vt:lpstr>
      <vt:lpstr>5. What category of apps had the highest number of reviews?</vt:lpstr>
      <vt:lpstr>Summary </vt:lpstr>
      <vt:lpstr>Summary of findings:</vt:lpstr>
      <vt:lpstr>Actions &amp; Recommendations</vt:lpstr>
      <vt:lpstr>Recommended actions: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Elvis</dc:creator>
  <cp:lastModifiedBy>NKRUMAH, ELVIS ASARE</cp:lastModifiedBy>
  <cp:revision>4</cp:revision>
  <dcterms:modified xsi:type="dcterms:W3CDTF">2023-09-20T07:18:43Z</dcterms:modified>
</cp:coreProperties>
</file>