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9EAA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5949696"/>
            <a:ext cx="356615" cy="7665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5547" y="5568696"/>
            <a:ext cx="361187" cy="11475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040" y="5186171"/>
            <a:ext cx="356615" cy="15300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5959" y="4803647"/>
            <a:ext cx="356615" cy="19126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35979" y="1386840"/>
            <a:ext cx="3811523" cy="3349751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503272" y="2013121"/>
            <a:ext cx="1710055" cy="1710055"/>
          </a:xfrm>
          <a:custGeom>
            <a:avLst/>
            <a:gdLst/>
            <a:ahLst/>
            <a:cxnLst/>
            <a:rect l="l" t="t" r="r" b="b"/>
            <a:pathLst>
              <a:path w="1710054" h="1710054">
                <a:moveTo>
                  <a:pt x="858906" y="1709646"/>
                </a:moveTo>
                <a:lnTo>
                  <a:pt x="813472" y="1708672"/>
                </a:lnTo>
                <a:lnTo>
                  <a:pt x="768044" y="1705270"/>
                </a:lnTo>
                <a:lnTo>
                  <a:pt x="722724" y="1699419"/>
                </a:lnTo>
                <a:lnTo>
                  <a:pt x="677610" y="1691101"/>
                </a:lnTo>
                <a:lnTo>
                  <a:pt x="632805" y="1680297"/>
                </a:lnTo>
                <a:lnTo>
                  <a:pt x="588408" y="1666986"/>
                </a:lnTo>
                <a:lnTo>
                  <a:pt x="544519" y="1651152"/>
                </a:lnTo>
                <a:lnTo>
                  <a:pt x="501240" y="1632773"/>
                </a:lnTo>
                <a:lnTo>
                  <a:pt x="458671" y="1611831"/>
                </a:lnTo>
                <a:lnTo>
                  <a:pt x="416911" y="1588307"/>
                </a:lnTo>
                <a:lnTo>
                  <a:pt x="376063" y="1562182"/>
                </a:lnTo>
                <a:lnTo>
                  <a:pt x="336581" y="1533968"/>
                </a:lnTo>
                <a:lnTo>
                  <a:pt x="299185" y="1503940"/>
                </a:lnTo>
                <a:lnTo>
                  <a:pt x="263893" y="1472200"/>
                </a:lnTo>
                <a:lnTo>
                  <a:pt x="230724" y="1438848"/>
                </a:lnTo>
                <a:lnTo>
                  <a:pt x="199697" y="1403984"/>
                </a:lnTo>
                <a:lnTo>
                  <a:pt x="170832" y="1367709"/>
                </a:lnTo>
                <a:lnTo>
                  <a:pt x="144147" y="1330123"/>
                </a:lnTo>
                <a:lnTo>
                  <a:pt x="119662" y="1291326"/>
                </a:lnTo>
                <a:lnTo>
                  <a:pt x="97396" y="1251420"/>
                </a:lnTo>
                <a:lnTo>
                  <a:pt x="77367" y="1210505"/>
                </a:lnTo>
                <a:lnTo>
                  <a:pt x="59596" y="1168681"/>
                </a:lnTo>
                <a:lnTo>
                  <a:pt x="44101" y="1126049"/>
                </a:lnTo>
                <a:lnTo>
                  <a:pt x="30901" y="1082708"/>
                </a:lnTo>
                <a:lnTo>
                  <a:pt x="20015" y="1038761"/>
                </a:lnTo>
                <a:lnTo>
                  <a:pt x="11463" y="994306"/>
                </a:lnTo>
                <a:lnTo>
                  <a:pt x="5264" y="949445"/>
                </a:lnTo>
                <a:lnTo>
                  <a:pt x="1436" y="904278"/>
                </a:lnTo>
                <a:lnTo>
                  <a:pt x="0" y="858906"/>
                </a:lnTo>
                <a:lnTo>
                  <a:pt x="973" y="813428"/>
                </a:lnTo>
                <a:lnTo>
                  <a:pt x="4375" y="767946"/>
                </a:lnTo>
                <a:lnTo>
                  <a:pt x="10226" y="722561"/>
                </a:lnTo>
                <a:lnTo>
                  <a:pt x="18544" y="677371"/>
                </a:lnTo>
                <a:lnTo>
                  <a:pt x="29348" y="632479"/>
                </a:lnTo>
                <a:lnTo>
                  <a:pt x="42659" y="587984"/>
                </a:lnTo>
                <a:lnTo>
                  <a:pt x="58494" y="543986"/>
                </a:lnTo>
                <a:lnTo>
                  <a:pt x="76872" y="500588"/>
                </a:lnTo>
                <a:lnTo>
                  <a:pt x="97814" y="457888"/>
                </a:lnTo>
                <a:lnTo>
                  <a:pt x="121338" y="415987"/>
                </a:lnTo>
                <a:lnTo>
                  <a:pt x="147463" y="374986"/>
                </a:lnTo>
                <a:lnTo>
                  <a:pt x="175677" y="335657"/>
                </a:lnTo>
                <a:lnTo>
                  <a:pt x="205704" y="298402"/>
                </a:lnTo>
                <a:lnTo>
                  <a:pt x="237443" y="263241"/>
                </a:lnTo>
                <a:lnTo>
                  <a:pt x="270793" y="230191"/>
                </a:lnTo>
                <a:lnTo>
                  <a:pt x="305653" y="199273"/>
                </a:lnTo>
                <a:lnTo>
                  <a:pt x="341923" y="170506"/>
                </a:lnTo>
                <a:lnTo>
                  <a:pt x="379501" y="143908"/>
                </a:lnTo>
                <a:lnTo>
                  <a:pt x="418287" y="119499"/>
                </a:lnTo>
                <a:lnTo>
                  <a:pt x="458179" y="97298"/>
                </a:lnTo>
                <a:lnTo>
                  <a:pt x="499078" y="77324"/>
                </a:lnTo>
                <a:lnTo>
                  <a:pt x="540881" y="59596"/>
                </a:lnTo>
                <a:lnTo>
                  <a:pt x="583489" y="44133"/>
                </a:lnTo>
                <a:lnTo>
                  <a:pt x="626800" y="30955"/>
                </a:lnTo>
                <a:lnTo>
                  <a:pt x="670713" y="20080"/>
                </a:lnTo>
                <a:lnTo>
                  <a:pt x="715128" y="11528"/>
                </a:lnTo>
                <a:lnTo>
                  <a:pt x="759944" y="5318"/>
                </a:lnTo>
                <a:lnTo>
                  <a:pt x="805060" y="1469"/>
                </a:lnTo>
                <a:lnTo>
                  <a:pt x="850375" y="0"/>
                </a:lnTo>
                <a:lnTo>
                  <a:pt x="895788" y="929"/>
                </a:lnTo>
                <a:lnTo>
                  <a:pt x="941199" y="4277"/>
                </a:lnTo>
                <a:lnTo>
                  <a:pt x="986506" y="10063"/>
                </a:lnTo>
                <a:lnTo>
                  <a:pt x="1031609" y="18305"/>
                </a:lnTo>
                <a:lnTo>
                  <a:pt x="1076406" y="29022"/>
                </a:lnTo>
                <a:lnTo>
                  <a:pt x="1120798" y="42235"/>
                </a:lnTo>
                <a:lnTo>
                  <a:pt x="1164682" y="57961"/>
                </a:lnTo>
                <a:lnTo>
                  <a:pt x="1207959" y="76220"/>
                </a:lnTo>
                <a:lnTo>
                  <a:pt x="1250527" y="97031"/>
                </a:lnTo>
                <a:lnTo>
                  <a:pt x="1292286" y="120414"/>
                </a:lnTo>
                <a:lnTo>
                  <a:pt x="1333135" y="146386"/>
                </a:lnTo>
                <a:lnTo>
                  <a:pt x="1372616" y="174748"/>
                </a:lnTo>
                <a:lnTo>
                  <a:pt x="1410013" y="204902"/>
                </a:lnTo>
                <a:lnTo>
                  <a:pt x="1445306" y="236749"/>
                </a:lnTo>
                <a:lnTo>
                  <a:pt x="1478478" y="270189"/>
                </a:lnTo>
                <a:lnTo>
                  <a:pt x="1509508" y="305125"/>
                </a:lnTo>
                <a:lnTo>
                  <a:pt x="1538379" y="341455"/>
                </a:lnTo>
                <a:lnTo>
                  <a:pt x="1565072" y="379081"/>
                </a:lnTo>
                <a:lnTo>
                  <a:pt x="1589568" y="417904"/>
                </a:lnTo>
                <a:lnTo>
                  <a:pt x="1611848" y="457823"/>
                </a:lnTo>
                <a:lnTo>
                  <a:pt x="1631893" y="498740"/>
                </a:lnTo>
                <a:lnTo>
                  <a:pt x="1649685" y="540556"/>
                </a:lnTo>
                <a:lnTo>
                  <a:pt x="1665205" y="583170"/>
                </a:lnTo>
                <a:lnTo>
                  <a:pt x="1678434" y="626484"/>
                </a:lnTo>
                <a:lnTo>
                  <a:pt x="1689354" y="670399"/>
                </a:lnTo>
                <a:lnTo>
                  <a:pt x="1697945" y="714814"/>
                </a:lnTo>
                <a:lnTo>
                  <a:pt x="1704190" y="759631"/>
                </a:lnTo>
                <a:lnTo>
                  <a:pt x="1708068" y="804750"/>
                </a:lnTo>
                <a:lnTo>
                  <a:pt x="1709562" y="850071"/>
                </a:lnTo>
                <a:lnTo>
                  <a:pt x="1708653" y="895497"/>
                </a:lnTo>
                <a:lnTo>
                  <a:pt x="1705322" y="940926"/>
                </a:lnTo>
                <a:lnTo>
                  <a:pt x="1699550" y="986260"/>
                </a:lnTo>
                <a:lnTo>
                  <a:pt x="1691319" y="1031400"/>
                </a:lnTo>
                <a:lnTo>
                  <a:pt x="1680609" y="1076245"/>
                </a:lnTo>
                <a:lnTo>
                  <a:pt x="1667403" y="1120698"/>
                </a:lnTo>
                <a:lnTo>
                  <a:pt x="1651680" y="1164657"/>
                </a:lnTo>
                <a:lnTo>
                  <a:pt x="1633424" y="1208025"/>
                </a:lnTo>
                <a:lnTo>
                  <a:pt x="1612614" y="1250701"/>
                </a:lnTo>
                <a:lnTo>
                  <a:pt x="1589231" y="1292587"/>
                </a:lnTo>
                <a:lnTo>
                  <a:pt x="1563259" y="1333582"/>
                </a:lnTo>
                <a:lnTo>
                  <a:pt x="1534892" y="1373064"/>
                </a:lnTo>
                <a:lnTo>
                  <a:pt x="1504723" y="1410460"/>
                </a:lnTo>
                <a:lnTo>
                  <a:pt x="1472853" y="1445752"/>
                </a:lnTo>
                <a:lnTo>
                  <a:pt x="1439381" y="1478921"/>
                </a:lnTo>
                <a:lnTo>
                  <a:pt x="1404408" y="1509948"/>
                </a:lnTo>
                <a:lnTo>
                  <a:pt x="1368035" y="1538813"/>
                </a:lnTo>
                <a:lnTo>
                  <a:pt x="1330362" y="1565498"/>
                </a:lnTo>
                <a:lnTo>
                  <a:pt x="1291489" y="1589983"/>
                </a:lnTo>
                <a:lnTo>
                  <a:pt x="1251518" y="1612250"/>
                </a:lnTo>
                <a:lnTo>
                  <a:pt x="1210549" y="1632278"/>
                </a:lnTo>
                <a:lnTo>
                  <a:pt x="1168681" y="1650049"/>
                </a:lnTo>
                <a:lnTo>
                  <a:pt x="1126016" y="1665545"/>
                </a:lnTo>
                <a:lnTo>
                  <a:pt x="1082654" y="1678744"/>
                </a:lnTo>
                <a:lnTo>
                  <a:pt x="1038695" y="1689630"/>
                </a:lnTo>
                <a:lnTo>
                  <a:pt x="994241" y="1698182"/>
                </a:lnTo>
                <a:lnTo>
                  <a:pt x="949391" y="1704381"/>
                </a:lnTo>
                <a:lnTo>
                  <a:pt x="904245" y="1708209"/>
                </a:lnTo>
                <a:lnTo>
                  <a:pt x="858906" y="1709646"/>
                </a:lnTo>
                <a:close/>
              </a:path>
            </a:pathLst>
          </a:custGeom>
          <a:solidFill>
            <a:srgbClr val="59909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2507" y="4882896"/>
            <a:ext cx="361187" cy="36118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14288" y="1444752"/>
            <a:ext cx="1246632" cy="14295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6236" y="3292873"/>
            <a:ext cx="4945927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31266E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1266E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1">
                <a:solidFill>
                  <a:schemeClr val="tx1"/>
                </a:solidFill>
                <a:latin typeface="Roboto Cn"/>
                <a:cs typeface="Roboto C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1266E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9EAA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336" y="1057655"/>
            <a:ext cx="361187" cy="7650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16" y="1057655"/>
            <a:ext cx="358139" cy="11475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923" y="1057655"/>
            <a:ext cx="362712" cy="153009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9311" y="5734811"/>
            <a:ext cx="460248" cy="98145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01583" y="5234939"/>
            <a:ext cx="457200" cy="14813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9283" y="4741164"/>
            <a:ext cx="461771" cy="197510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03080" y="4250435"/>
            <a:ext cx="460248" cy="2465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1266E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4FBF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2751" y="1930908"/>
            <a:ext cx="560831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8472" y="1793278"/>
            <a:ext cx="794145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31266E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9817" y="2533926"/>
            <a:ext cx="8658765" cy="3416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1">
                <a:solidFill>
                  <a:schemeClr val="tx1"/>
                </a:solidFill>
                <a:latin typeface="Roboto Cn"/>
                <a:cs typeface="Roboto C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2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png"/><Relationship Id="rId7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2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2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2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2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4763" y="4326050"/>
            <a:ext cx="3385820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15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dirty="0" sz="17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5">
                <a:solidFill>
                  <a:srgbClr val="FFFFFF"/>
                </a:solidFill>
                <a:latin typeface="Microsoft Sans Serif"/>
                <a:cs typeface="Microsoft Sans Serif"/>
              </a:rPr>
              <a:t>Elvis</a:t>
            </a:r>
            <a:r>
              <a:rPr dirty="0" sz="175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FFFFFF"/>
                </a:solidFill>
                <a:latin typeface="Microsoft Sans Serif"/>
                <a:cs typeface="Microsoft Sans Serif"/>
              </a:rPr>
              <a:t>Kwabena</a:t>
            </a:r>
            <a:r>
              <a:rPr dirty="0" sz="17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5">
                <a:solidFill>
                  <a:srgbClr val="FFFFFF"/>
                </a:solidFill>
                <a:latin typeface="Microsoft Sans Serif"/>
                <a:cs typeface="Microsoft Sans Serif"/>
              </a:rPr>
              <a:t>Asare</a:t>
            </a:r>
            <a:r>
              <a:rPr dirty="0" sz="175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FFFFFF"/>
                </a:solidFill>
                <a:latin typeface="Microsoft Sans Serif"/>
                <a:cs typeface="Microsoft Sans Serif"/>
              </a:rPr>
              <a:t>Nkrumah</a:t>
            </a:r>
            <a:endParaRPr sz="175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0941" y="3112770"/>
            <a:ext cx="7178040" cy="1045844"/>
            <a:chOff x="1440941" y="3112770"/>
            <a:chExt cx="7178040" cy="1045844"/>
          </a:xfrm>
        </p:grpSpPr>
        <p:sp>
          <p:nvSpPr>
            <p:cNvPr id="4" name="object 4"/>
            <p:cNvSpPr/>
            <p:nvPr/>
          </p:nvSpPr>
          <p:spPr>
            <a:xfrm>
              <a:off x="1446275" y="3118104"/>
              <a:ext cx="7167880" cy="1035050"/>
            </a:xfrm>
            <a:custGeom>
              <a:avLst/>
              <a:gdLst/>
              <a:ahLst/>
              <a:cxnLst/>
              <a:rect l="l" t="t" r="r" b="b"/>
              <a:pathLst>
                <a:path w="7167880" h="1035050">
                  <a:moveTo>
                    <a:pt x="6995160" y="1034795"/>
                  </a:moveTo>
                  <a:lnTo>
                    <a:pt x="172211" y="1034795"/>
                  </a:lnTo>
                  <a:lnTo>
                    <a:pt x="126118" y="1028707"/>
                  </a:lnTo>
                  <a:lnTo>
                    <a:pt x="84892" y="1011484"/>
                  </a:lnTo>
                  <a:lnTo>
                    <a:pt x="50101" y="984694"/>
                  </a:lnTo>
                  <a:lnTo>
                    <a:pt x="23311" y="949903"/>
                  </a:lnTo>
                  <a:lnTo>
                    <a:pt x="6088" y="908677"/>
                  </a:lnTo>
                  <a:lnTo>
                    <a:pt x="0" y="862584"/>
                  </a:lnTo>
                  <a:lnTo>
                    <a:pt x="0" y="172212"/>
                  </a:lnTo>
                  <a:lnTo>
                    <a:pt x="6088" y="126647"/>
                  </a:lnTo>
                  <a:lnTo>
                    <a:pt x="23311" y="85569"/>
                  </a:lnTo>
                  <a:lnTo>
                    <a:pt x="50101" y="50673"/>
                  </a:lnTo>
                  <a:lnTo>
                    <a:pt x="84892" y="23650"/>
                  </a:lnTo>
                  <a:lnTo>
                    <a:pt x="126118" y="6194"/>
                  </a:lnTo>
                  <a:lnTo>
                    <a:pt x="172211" y="0"/>
                  </a:lnTo>
                  <a:lnTo>
                    <a:pt x="6995160" y="0"/>
                  </a:lnTo>
                  <a:lnTo>
                    <a:pt x="7040724" y="6194"/>
                  </a:lnTo>
                  <a:lnTo>
                    <a:pt x="7081802" y="23650"/>
                  </a:lnTo>
                  <a:lnTo>
                    <a:pt x="7116698" y="50673"/>
                  </a:lnTo>
                  <a:lnTo>
                    <a:pt x="7143721" y="85569"/>
                  </a:lnTo>
                  <a:lnTo>
                    <a:pt x="7161177" y="126647"/>
                  </a:lnTo>
                  <a:lnTo>
                    <a:pt x="7167371" y="172212"/>
                  </a:lnTo>
                  <a:lnTo>
                    <a:pt x="7167371" y="862584"/>
                  </a:lnTo>
                  <a:lnTo>
                    <a:pt x="7161177" y="908677"/>
                  </a:lnTo>
                  <a:lnTo>
                    <a:pt x="7143721" y="949903"/>
                  </a:lnTo>
                  <a:lnTo>
                    <a:pt x="7116698" y="984694"/>
                  </a:lnTo>
                  <a:lnTo>
                    <a:pt x="7081802" y="1011484"/>
                  </a:lnTo>
                  <a:lnTo>
                    <a:pt x="7040724" y="1028707"/>
                  </a:lnTo>
                  <a:lnTo>
                    <a:pt x="6995160" y="1034795"/>
                  </a:lnTo>
                  <a:close/>
                </a:path>
              </a:pathLst>
            </a:custGeom>
            <a:solidFill>
              <a:srgbClr val="DBD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6275" y="3118104"/>
              <a:ext cx="7167880" cy="1035050"/>
            </a:xfrm>
            <a:custGeom>
              <a:avLst/>
              <a:gdLst/>
              <a:ahLst/>
              <a:cxnLst/>
              <a:rect l="l" t="t" r="r" b="b"/>
              <a:pathLst>
                <a:path w="7167880" h="1035050">
                  <a:moveTo>
                    <a:pt x="0" y="172212"/>
                  </a:moveTo>
                  <a:lnTo>
                    <a:pt x="6088" y="126647"/>
                  </a:lnTo>
                  <a:lnTo>
                    <a:pt x="23311" y="85569"/>
                  </a:lnTo>
                  <a:lnTo>
                    <a:pt x="50101" y="50673"/>
                  </a:lnTo>
                  <a:lnTo>
                    <a:pt x="84892" y="23650"/>
                  </a:lnTo>
                  <a:lnTo>
                    <a:pt x="126118" y="6194"/>
                  </a:lnTo>
                  <a:lnTo>
                    <a:pt x="172211" y="0"/>
                  </a:lnTo>
                  <a:lnTo>
                    <a:pt x="6995160" y="0"/>
                  </a:lnTo>
                  <a:lnTo>
                    <a:pt x="7040724" y="6194"/>
                  </a:lnTo>
                  <a:lnTo>
                    <a:pt x="7081802" y="23650"/>
                  </a:lnTo>
                  <a:lnTo>
                    <a:pt x="7116698" y="50673"/>
                  </a:lnTo>
                  <a:lnTo>
                    <a:pt x="7143721" y="85569"/>
                  </a:lnTo>
                  <a:lnTo>
                    <a:pt x="7161177" y="126647"/>
                  </a:lnTo>
                  <a:lnTo>
                    <a:pt x="7167371" y="172212"/>
                  </a:lnTo>
                  <a:lnTo>
                    <a:pt x="7167371" y="862584"/>
                  </a:lnTo>
                  <a:lnTo>
                    <a:pt x="7161177" y="908677"/>
                  </a:lnTo>
                  <a:lnTo>
                    <a:pt x="7143721" y="949903"/>
                  </a:lnTo>
                  <a:lnTo>
                    <a:pt x="7116698" y="984694"/>
                  </a:lnTo>
                  <a:lnTo>
                    <a:pt x="7081802" y="1011484"/>
                  </a:lnTo>
                  <a:lnTo>
                    <a:pt x="7040724" y="1028707"/>
                  </a:lnTo>
                  <a:lnTo>
                    <a:pt x="6995160" y="1034795"/>
                  </a:lnTo>
                  <a:lnTo>
                    <a:pt x="172211" y="1034795"/>
                  </a:lnTo>
                  <a:lnTo>
                    <a:pt x="126118" y="1028707"/>
                  </a:lnTo>
                  <a:lnTo>
                    <a:pt x="84892" y="1011484"/>
                  </a:lnTo>
                  <a:lnTo>
                    <a:pt x="50101" y="984694"/>
                  </a:lnTo>
                  <a:lnTo>
                    <a:pt x="23311" y="949903"/>
                  </a:lnTo>
                  <a:lnTo>
                    <a:pt x="6088" y="908677"/>
                  </a:lnTo>
                  <a:lnTo>
                    <a:pt x="0" y="862584"/>
                  </a:lnTo>
                  <a:lnTo>
                    <a:pt x="0" y="172212"/>
                  </a:lnTo>
                  <a:close/>
                </a:path>
              </a:pathLst>
            </a:custGeom>
            <a:ln w="10668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Udemy</a:t>
            </a:r>
            <a:r>
              <a:rPr dirty="0" spc="-45"/>
              <a:t> </a:t>
            </a:r>
            <a:r>
              <a:rPr dirty="0" spc="-15"/>
              <a:t>Data</a:t>
            </a:r>
            <a:r>
              <a:rPr dirty="0" spc="-55"/>
              <a:t> </a:t>
            </a:r>
            <a:r>
              <a:rPr dirty="0" spc="10"/>
              <a:t>Analysis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1220724"/>
            <a:ext cx="726947" cy="7193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437" y="1793278"/>
            <a:ext cx="7052309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>
                <a:latin typeface="Arial"/>
                <a:cs typeface="Arial"/>
              </a:rPr>
              <a:t>6.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Does</a:t>
            </a:r>
            <a:r>
              <a:rPr dirty="0" spc="15"/>
              <a:t> </a:t>
            </a:r>
            <a:r>
              <a:rPr dirty="0" spc="-10"/>
              <a:t>content</a:t>
            </a:r>
            <a:r>
              <a:rPr dirty="0" spc="5"/>
              <a:t> </a:t>
            </a:r>
            <a:r>
              <a:rPr dirty="0" spc="-10"/>
              <a:t>duration</a:t>
            </a:r>
            <a:r>
              <a:rPr dirty="0" spc="25"/>
              <a:t> </a:t>
            </a:r>
            <a:r>
              <a:rPr dirty="0" spc="-10"/>
              <a:t>impact</a:t>
            </a:r>
            <a:r>
              <a:rPr dirty="0" spc="25"/>
              <a:t> </a:t>
            </a:r>
            <a:r>
              <a:rPr dirty="0" spc="-10"/>
              <a:t>the</a:t>
            </a:r>
            <a:r>
              <a:rPr dirty="0" spc="5"/>
              <a:t> </a:t>
            </a:r>
            <a:r>
              <a:rPr dirty="0" spc="10"/>
              <a:t>price</a:t>
            </a:r>
            <a:r>
              <a:rPr dirty="0" spc="-20"/>
              <a:t> </a:t>
            </a:r>
            <a:r>
              <a:rPr dirty="0"/>
              <a:t>of </a:t>
            </a:r>
            <a:r>
              <a:rPr dirty="0" spc="-5"/>
              <a:t>the</a:t>
            </a:r>
            <a:r>
              <a:rPr dirty="0" spc="25"/>
              <a:t> </a:t>
            </a:r>
            <a:r>
              <a:rPr dirty="0"/>
              <a:t>course?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496" y="2705967"/>
            <a:ext cx="2629535" cy="348361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300" spc="-15" i="1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dirty="0" sz="1300" spc="-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300" spc="5" i="1">
                <a:solidFill>
                  <a:srgbClr val="FF0000"/>
                </a:solidFill>
                <a:latin typeface="Arial"/>
                <a:cs typeface="Arial"/>
              </a:rPr>
              <a:t>Findings</a:t>
            </a:r>
            <a:endParaRPr sz="1300">
              <a:latin typeface="Arial"/>
              <a:cs typeface="Arial"/>
            </a:endParaRPr>
          </a:p>
          <a:p>
            <a:pPr marL="354965" marR="172085" indent="-342900">
              <a:lnSpc>
                <a:spcPct val="116700"/>
              </a:lnSpc>
              <a:spcBef>
                <a:spcPts val="15"/>
              </a:spcBef>
              <a:buClr>
                <a:srgbClr val="FF0000"/>
              </a:buClr>
              <a:buSzPct val="107692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300" spc="5">
                <a:latin typeface="Roboto"/>
                <a:cs typeface="Roboto"/>
              </a:rPr>
              <a:t>From </a:t>
            </a:r>
            <a:r>
              <a:rPr dirty="0" sz="1300" spc="-15">
                <a:latin typeface="Roboto"/>
                <a:cs typeface="Roboto"/>
              </a:rPr>
              <a:t>the chart, </a:t>
            </a:r>
            <a:r>
              <a:rPr dirty="0" sz="1300" spc="-10">
                <a:latin typeface="Roboto"/>
                <a:cs typeface="Roboto"/>
              </a:rPr>
              <a:t>courses </a:t>
            </a:r>
            <a:r>
              <a:rPr dirty="0" sz="1300" spc="-15">
                <a:latin typeface="Roboto"/>
                <a:cs typeface="Roboto"/>
              </a:rPr>
              <a:t>with </a:t>
            </a:r>
            <a:r>
              <a:rPr dirty="0" sz="1300" spc="-310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less</a:t>
            </a:r>
            <a:r>
              <a:rPr dirty="0" sz="1300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content</a:t>
            </a:r>
            <a:r>
              <a:rPr dirty="0" sz="1300">
                <a:latin typeface="Roboto"/>
                <a:cs typeface="Roboto"/>
              </a:rPr>
              <a:t> </a:t>
            </a:r>
            <a:r>
              <a:rPr dirty="0" sz="1300" spc="-20">
                <a:latin typeface="Roboto"/>
                <a:cs typeface="Roboto"/>
              </a:rPr>
              <a:t>duration</a:t>
            </a:r>
            <a:r>
              <a:rPr dirty="0" sz="1300">
                <a:latin typeface="Roboto"/>
                <a:cs typeface="Roboto"/>
              </a:rPr>
              <a:t> </a:t>
            </a:r>
            <a:r>
              <a:rPr dirty="0" sz="1300" spc="-5">
                <a:latin typeface="Roboto"/>
                <a:cs typeface="Roboto"/>
              </a:rPr>
              <a:t>were </a:t>
            </a:r>
            <a:r>
              <a:rPr dirty="0" sz="1300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cheaper </a:t>
            </a:r>
            <a:r>
              <a:rPr dirty="0" sz="1300" spc="-20">
                <a:latin typeface="Roboto"/>
                <a:cs typeface="Roboto"/>
              </a:rPr>
              <a:t>than </a:t>
            </a:r>
            <a:r>
              <a:rPr dirty="0" sz="1300" spc="-10">
                <a:latin typeface="Roboto"/>
                <a:cs typeface="Roboto"/>
              </a:rPr>
              <a:t>courses </a:t>
            </a:r>
            <a:r>
              <a:rPr dirty="0" sz="1300" spc="-15">
                <a:latin typeface="Roboto"/>
                <a:cs typeface="Roboto"/>
              </a:rPr>
              <a:t>with </a:t>
            </a:r>
            <a:r>
              <a:rPr dirty="0" sz="1300" spc="-10">
                <a:latin typeface="Roboto"/>
                <a:cs typeface="Roboto"/>
              </a:rPr>
              <a:t> </a:t>
            </a:r>
            <a:r>
              <a:rPr dirty="0" sz="1300" spc="-20">
                <a:latin typeface="Roboto"/>
                <a:cs typeface="Roboto"/>
              </a:rPr>
              <a:t>higher</a:t>
            </a:r>
            <a:r>
              <a:rPr dirty="0" sz="1300" spc="5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content</a:t>
            </a:r>
            <a:r>
              <a:rPr dirty="0" sz="1300" spc="5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duration</a:t>
            </a:r>
            <a:endParaRPr sz="1300">
              <a:latin typeface="Roboto"/>
              <a:cs typeface="Roboto"/>
            </a:endParaRPr>
          </a:p>
          <a:p>
            <a:pPr marL="354965" marR="27940" indent="-342900">
              <a:lnSpc>
                <a:spcPct val="116700"/>
              </a:lnSpc>
              <a:spcBef>
                <a:spcPts val="5"/>
              </a:spcBef>
              <a:buClr>
                <a:srgbClr val="FF0000"/>
              </a:buClr>
              <a:buSzPct val="107692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300" spc="-15">
                <a:latin typeface="Roboto"/>
                <a:cs typeface="Roboto"/>
              </a:rPr>
              <a:t>Longer </a:t>
            </a:r>
            <a:r>
              <a:rPr dirty="0" sz="1300" spc="-10">
                <a:latin typeface="Roboto"/>
                <a:cs typeface="Roboto"/>
              </a:rPr>
              <a:t>courses </a:t>
            </a:r>
            <a:r>
              <a:rPr dirty="0" sz="1300" spc="-5">
                <a:latin typeface="Roboto"/>
                <a:cs typeface="Roboto"/>
              </a:rPr>
              <a:t>may be </a:t>
            </a:r>
            <a:r>
              <a:rPr dirty="0" sz="1300" spc="-10">
                <a:latin typeface="Roboto"/>
                <a:cs typeface="Roboto"/>
              </a:rPr>
              <a:t>priced </a:t>
            </a:r>
            <a:r>
              <a:rPr dirty="0" sz="1300" spc="-310">
                <a:latin typeface="Roboto"/>
                <a:cs typeface="Roboto"/>
              </a:rPr>
              <a:t> </a:t>
            </a:r>
            <a:r>
              <a:rPr dirty="0" sz="1300" spc="-20">
                <a:latin typeface="Roboto"/>
                <a:cs typeface="Roboto"/>
              </a:rPr>
              <a:t>higher</a:t>
            </a:r>
            <a:r>
              <a:rPr dirty="0" sz="1300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to reflect</a:t>
            </a:r>
            <a:r>
              <a:rPr dirty="0" sz="1300">
                <a:latin typeface="Roboto"/>
                <a:cs typeface="Roboto"/>
              </a:rPr>
              <a:t> </a:t>
            </a:r>
            <a:r>
              <a:rPr dirty="0" sz="1300" spc="-20">
                <a:latin typeface="Roboto"/>
                <a:cs typeface="Roboto"/>
              </a:rPr>
              <a:t>the</a:t>
            </a:r>
            <a:r>
              <a:rPr dirty="0" sz="1300" spc="5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extended </a:t>
            </a:r>
            <a:r>
              <a:rPr dirty="0" sz="1300" spc="-5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content </a:t>
            </a:r>
            <a:r>
              <a:rPr dirty="0" sz="1300" spc="-15">
                <a:latin typeface="Roboto"/>
                <a:cs typeface="Roboto"/>
              </a:rPr>
              <a:t>and</a:t>
            </a:r>
            <a:r>
              <a:rPr dirty="0" sz="1300" spc="-25">
                <a:latin typeface="Roboto"/>
                <a:cs typeface="Roboto"/>
              </a:rPr>
              <a:t> </a:t>
            </a:r>
            <a:r>
              <a:rPr dirty="0" sz="1300" spc="-20">
                <a:latin typeface="Roboto"/>
                <a:cs typeface="Roboto"/>
              </a:rPr>
              <a:t>potentially</a:t>
            </a:r>
            <a:r>
              <a:rPr dirty="0" sz="1300" spc="15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greater </a:t>
            </a:r>
            <a:r>
              <a:rPr dirty="0" sz="1300" spc="-305">
                <a:latin typeface="Roboto"/>
                <a:cs typeface="Roboto"/>
              </a:rPr>
              <a:t> </a:t>
            </a:r>
            <a:r>
              <a:rPr dirty="0" sz="1300" spc="-20">
                <a:latin typeface="Roboto"/>
                <a:cs typeface="Roboto"/>
              </a:rPr>
              <a:t>value</a:t>
            </a:r>
            <a:r>
              <a:rPr dirty="0" sz="1300" spc="-10">
                <a:latin typeface="Roboto"/>
                <a:cs typeface="Roboto"/>
              </a:rPr>
              <a:t> </a:t>
            </a:r>
            <a:r>
              <a:rPr dirty="0" sz="1300" spc="-5">
                <a:latin typeface="Roboto"/>
                <a:cs typeface="Roboto"/>
              </a:rPr>
              <a:t>offered</a:t>
            </a:r>
            <a:r>
              <a:rPr dirty="0" sz="1300" spc="-10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to</a:t>
            </a:r>
            <a:r>
              <a:rPr dirty="0" sz="1300" spc="5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learners.</a:t>
            </a:r>
            <a:endParaRPr sz="1300">
              <a:latin typeface="Roboto"/>
              <a:cs typeface="Roboto"/>
            </a:endParaRPr>
          </a:p>
          <a:p>
            <a:pPr marL="354965" marR="5080" indent="-342900">
              <a:lnSpc>
                <a:spcPct val="116799"/>
              </a:lnSpc>
              <a:buClr>
                <a:srgbClr val="FF0000"/>
              </a:buClr>
              <a:buSzPct val="107692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300" spc="-15">
                <a:latin typeface="Roboto"/>
                <a:cs typeface="Roboto"/>
              </a:rPr>
              <a:t>Learners</a:t>
            </a:r>
            <a:r>
              <a:rPr dirty="0" sz="1300" spc="-10">
                <a:latin typeface="Roboto"/>
                <a:cs typeface="Roboto"/>
              </a:rPr>
              <a:t> </a:t>
            </a:r>
            <a:r>
              <a:rPr dirty="0" sz="1300" spc="-20">
                <a:latin typeface="Roboto"/>
                <a:cs typeface="Roboto"/>
              </a:rPr>
              <a:t>evaluating</a:t>
            </a:r>
            <a:r>
              <a:rPr dirty="0" sz="1300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these </a:t>
            </a:r>
            <a:r>
              <a:rPr dirty="0" sz="1300" spc="-10">
                <a:latin typeface="Roboto"/>
                <a:cs typeface="Roboto"/>
              </a:rPr>
              <a:t> courses may</a:t>
            </a:r>
            <a:r>
              <a:rPr dirty="0" sz="1300" spc="-5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take </a:t>
            </a:r>
            <a:r>
              <a:rPr dirty="0" sz="1300" spc="-15">
                <a:latin typeface="Roboto"/>
                <a:cs typeface="Roboto"/>
              </a:rPr>
              <a:t>content </a:t>
            </a:r>
            <a:r>
              <a:rPr dirty="0" sz="1300" spc="-10">
                <a:latin typeface="Roboto"/>
                <a:cs typeface="Roboto"/>
              </a:rPr>
              <a:t> </a:t>
            </a:r>
            <a:r>
              <a:rPr dirty="0" sz="1300" spc="-20">
                <a:latin typeface="Roboto"/>
                <a:cs typeface="Roboto"/>
              </a:rPr>
              <a:t>duration</a:t>
            </a:r>
            <a:r>
              <a:rPr dirty="0" sz="1300" spc="-15">
                <a:latin typeface="Roboto"/>
                <a:cs typeface="Roboto"/>
              </a:rPr>
              <a:t> </a:t>
            </a:r>
            <a:r>
              <a:rPr dirty="0" sz="1300" spc="-20">
                <a:latin typeface="Roboto"/>
                <a:cs typeface="Roboto"/>
              </a:rPr>
              <a:t>into</a:t>
            </a:r>
            <a:r>
              <a:rPr dirty="0" sz="1300" spc="20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account</a:t>
            </a:r>
            <a:r>
              <a:rPr dirty="0" sz="1300" spc="-30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when </a:t>
            </a:r>
            <a:r>
              <a:rPr dirty="0" sz="1300" spc="-5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making</a:t>
            </a:r>
            <a:r>
              <a:rPr dirty="0" sz="1300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decisions,</a:t>
            </a:r>
            <a:r>
              <a:rPr dirty="0" sz="1300" spc="-10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expecting </a:t>
            </a:r>
            <a:r>
              <a:rPr dirty="0" sz="1300" spc="-10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longer</a:t>
            </a:r>
            <a:r>
              <a:rPr dirty="0" sz="1300" spc="-20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courses</a:t>
            </a:r>
            <a:r>
              <a:rPr dirty="0" sz="1300" spc="-20">
                <a:latin typeface="Roboto"/>
                <a:cs typeface="Roboto"/>
              </a:rPr>
              <a:t> </a:t>
            </a:r>
            <a:r>
              <a:rPr dirty="0" sz="1300" spc="-10">
                <a:latin typeface="Roboto"/>
                <a:cs typeface="Roboto"/>
              </a:rPr>
              <a:t>to</a:t>
            </a:r>
            <a:r>
              <a:rPr dirty="0" sz="1300" spc="-20">
                <a:latin typeface="Roboto"/>
                <a:cs typeface="Roboto"/>
              </a:rPr>
              <a:t> justify</a:t>
            </a:r>
            <a:r>
              <a:rPr dirty="0" sz="1300" spc="10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higher </a:t>
            </a:r>
            <a:r>
              <a:rPr dirty="0" sz="1300" spc="-310">
                <a:latin typeface="Roboto"/>
                <a:cs typeface="Roboto"/>
              </a:rPr>
              <a:t> </a:t>
            </a:r>
            <a:r>
              <a:rPr dirty="0" sz="1300" spc="-15">
                <a:latin typeface="Roboto"/>
                <a:cs typeface="Roboto"/>
              </a:rPr>
              <a:t>prices.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2423" y="2625851"/>
            <a:ext cx="6316979" cy="39105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694" y="3498658"/>
            <a:ext cx="2014220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-15">
                <a:latin typeface="Calibri"/>
                <a:cs typeface="Calibri"/>
              </a:rPr>
              <a:t>S</a:t>
            </a:r>
            <a:r>
              <a:rPr dirty="0" sz="3950" spc="15">
                <a:latin typeface="Calibri"/>
                <a:cs typeface="Calibri"/>
              </a:rPr>
              <a:t>u</a:t>
            </a:r>
            <a:r>
              <a:rPr dirty="0" sz="3950" spc="-10">
                <a:latin typeface="Calibri"/>
                <a:cs typeface="Calibri"/>
              </a:rPr>
              <a:t>mm</a:t>
            </a:r>
            <a:r>
              <a:rPr dirty="0" sz="3950" spc="25">
                <a:latin typeface="Calibri"/>
                <a:cs typeface="Calibri"/>
              </a:rPr>
              <a:t>a</a:t>
            </a:r>
            <a:r>
              <a:rPr dirty="0" sz="3950" spc="-25">
                <a:latin typeface="Calibri"/>
                <a:cs typeface="Calibri"/>
              </a:rPr>
              <a:t>r</a:t>
            </a:r>
            <a:r>
              <a:rPr dirty="0" sz="3950">
                <a:latin typeface="Calibri"/>
                <a:cs typeface="Calibri"/>
              </a:rPr>
              <a:t>y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560" y="1779444"/>
            <a:ext cx="3482340" cy="49593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10">
                <a:latin typeface="Calibri"/>
                <a:cs typeface="Calibri"/>
              </a:rPr>
              <a:t>Summary</a:t>
            </a:r>
            <a:r>
              <a:rPr dirty="0" sz="3050" spc="-20">
                <a:latin typeface="Calibri"/>
                <a:cs typeface="Calibri"/>
              </a:rPr>
              <a:t> </a:t>
            </a:r>
            <a:r>
              <a:rPr dirty="0" sz="3050" spc="15">
                <a:latin typeface="Calibri"/>
                <a:cs typeface="Calibri"/>
              </a:rPr>
              <a:t>of</a:t>
            </a:r>
            <a:r>
              <a:rPr dirty="0" sz="3050" spc="-25">
                <a:latin typeface="Calibri"/>
                <a:cs typeface="Calibri"/>
              </a:rPr>
              <a:t> </a:t>
            </a:r>
            <a:r>
              <a:rPr dirty="0" sz="3050" spc="10">
                <a:latin typeface="Calibri"/>
                <a:cs typeface="Calibri"/>
              </a:rPr>
              <a:t>findings: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6080" indent="-349885">
              <a:lnSpc>
                <a:spcPct val="100000"/>
              </a:lnSpc>
              <a:spcBef>
                <a:spcPts val="105"/>
              </a:spcBef>
              <a:buSzPct val="93939"/>
              <a:buFont typeface="Times New Roman"/>
              <a:buChar char="●"/>
              <a:tabLst>
                <a:tab pos="386715" algn="l"/>
                <a:tab pos="387350" algn="l"/>
              </a:tabLst>
            </a:pPr>
            <a:r>
              <a:rPr dirty="0" spc="120"/>
              <a:t>Top</a:t>
            </a:r>
            <a:r>
              <a:rPr dirty="0" spc="25"/>
              <a:t> </a:t>
            </a:r>
            <a:r>
              <a:rPr dirty="0" spc="60"/>
              <a:t>5</a:t>
            </a:r>
            <a:r>
              <a:rPr dirty="0" spc="15"/>
              <a:t> </a:t>
            </a:r>
            <a:r>
              <a:rPr dirty="0" spc="85"/>
              <a:t>courses:</a:t>
            </a:r>
          </a:p>
          <a:p>
            <a:pPr marL="18415">
              <a:lnSpc>
                <a:spcPct val="100000"/>
              </a:lnSpc>
              <a:spcBef>
                <a:spcPts val="10"/>
              </a:spcBef>
              <a:buChar char="●"/>
            </a:pPr>
            <a:endParaRPr sz="1500"/>
          </a:p>
          <a:p>
            <a:pPr lvl="1" marL="889000" marR="1021080" indent="-326390">
              <a:lnSpc>
                <a:spcPts val="1630"/>
              </a:lnSpc>
              <a:buSzPct val="85714"/>
              <a:buFont typeface="Times New Roman"/>
              <a:buChar char="○"/>
              <a:tabLst>
                <a:tab pos="889635" algn="l"/>
                <a:tab pos="890269" algn="l"/>
              </a:tabLst>
            </a:pPr>
            <a:r>
              <a:rPr dirty="0" sz="1400" spc="-20" i="1">
                <a:latin typeface="Roboto"/>
                <a:cs typeface="Roboto"/>
              </a:rPr>
              <a:t>Almost</a:t>
            </a:r>
            <a:r>
              <a:rPr dirty="0" sz="1400" spc="15" i="1">
                <a:latin typeface="Roboto"/>
                <a:cs typeface="Roboto"/>
              </a:rPr>
              <a:t> </a:t>
            </a:r>
            <a:r>
              <a:rPr dirty="0" sz="1400" spc="-10" i="1">
                <a:latin typeface="Roboto"/>
                <a:cs typeface="Roboto"/>
              </a:rPr>
              <a:t>68%</a:t>
            </a:r>
            <a:r>
              <a:rPr dirty="0" sz="1400" spc="-25" i="1">
                <a:latin typeface="Roboto"/>
                <a:cs typeface="Roboto"/>
              </a:rPr>
              <a:t> </a:t>
            </a:r>
            <a:r>
              <a:rPr dirty="0" sz="1400" spc="-5" i="1">
                <a:latin typeface="Roboto"/>
                <a:cs typeface="Roboto"/>
              </a:rPr>
              <a:t>of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subscribers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10" i="1">
                <a:latin typeface="Roboto"/>
                <a:cs typeface="Roboto"/>
              </a:rPr>
              <a:t>come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10" i="1">
                <a:latin typeface="Roboto"/>
                <a:cs typeface="Roboto"/>
              </a:rPr>
              <a:t>from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i="1">
                <a:latin typeface="Roboto"/>
                <a:cs typeface="Roboto"/>
              </a:rPr>
              <a:t>Web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Development</a:t>
            </a:r>
            <a:r>
              <a:rPr dirty="0" sz="1400" spc="30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and</a:t>
            </a:r>
            <a:r>
              <a:rPr dirty="0" sz="1400" spc="3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the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20" i="1">
                <a:latin typeface="Roboto"/>
                <a:cs typeface="Roboto"/>
              </a:rPr>
              <a:t>top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5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courses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are</a:t>
            </a:r>
            <a:r>
              <a:rPr dirty="0" sz="1400" spc="30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for </a:t>
            </a:r>
            <a:r>
              <a:rPr dirty="0" sz="1400" spc="-335" i="1">
                <a:latin typeface="Roboto"/>
                <a:cs typeface="Roboto"/>
              </a:rPr>
              <a:t> </a:t>
            </a:r>
            <a:r>
              <a:rPr dirty="0" sz="1400" i="1">
                <a:latin typeface="Roboto"/>
                <a:cs typeface="Roboto"/>
              </a:rPr>
              <a:t>Web </a:t>
            </a:r>
            <a:r>
              <a:rPr dirty="0" sz="1400" spc="-25" i="1">
                <a:latin typeface="Roboto"/>
                <a:cs typeface="Roboto"/>
              </a:rPr>
              <a:t>development</a:t>
            </a:r>
            <a:r>
              <a:rPr dirty="0" sz="1400" spc="25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as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well</a:t>
            </a:r>
            <a:endParaRPr sz="1400">
              <a:latin typeface="Roboto"/>
              <a:cs typeface="Roboto"/>
            </a:endParaRPr>
          </a:p>
          <a:p>
            <a:pPr marL="386080" indent="-349885">
              <a:lnSpc>
                <a:spcPct val="100000"/>
              </a:lnSpc>
              <a:spcBef>
                <a:spcPts val="1230"/>
              </a:spcBef>
              <a:buSzPct val="90909"/>
              <a:buFont typeface="Times New Roman"/>
              <a:buChar char="●"/>
              <a:tabLst>
                <a:tab pos="386715" algn="l"/>
                <a:tab pos="387350" algn="l"/>
              </a:tabLst>
            </a:pPr>
            <a:r>
              <a:rPr dirty="0" spc="90"/>
              <a:t>Business</a:t>
            </a:r>
            <a:r>
              <a:rPr dirty="0" spc="20"/>
              <a:t> </a:t>
            </a:r>
            <a:r>
              <a:rPr dirty="0" spc="85"/>
              <a:t>Finance</a:t>
            </a:r>
            <a:r>
              <a:rPr dirty="0" spc="25"/>
              <a:t> </a:t>
            </a:r>
            <a:r>
              <a:rPr dirty="0" spc="85"/>
              <a:t>vs</a:t>
            </a:r>
            <a:r>
              <a:rPr dirty="0" spc="20"/>
              <a:t> </a:t>
            </a:r>
            <a:r>
              <a:rPr dirty="0" spc="125"/>
              <a:t>Web</a:t>
            </a:r>
            <a:r>
              <a:rPr dirty="0" spc="30"/>
              <a:t> </a:t>
            </a:r>
            <a:r>
              <a:rPr dirty="0" spc="90"/>
              <a:t>Development:</a:t>
            </a:r>
          </a:p>
          <a:p>
            <a:pPr marL="18415">
              <a:lnSpc>
                <a:spcPct val="100000"/>
              </a:lnSpc>
              <a:spcBef>
                <a:spcPts val="15"/>
              </a:spcBef>
              <a:buChar char="●"/>
            </a:pPr>
            <a:endParaRPr sz="1500"/>
          </a:p>
          <a:p>
            <a:pPr lvl="1" marL="889000" marR="5080" indent="-341630">
              <a:lnSpc>
                <a:spcPts val="1620"/>
              </a:lnSpc>
              <a:buFont typeface="Times New Roman"/>
              <a:buChar char="○"/>
              <a:tabLst>
                <a:tab pos="889635" algn="l"/>
                <a:tab pos="890269" algn="l"/>
              </a:tabLst>
            </a:pPr>
            <a:r>
              <a:rPr dirty="0" sz="1400" spc="-30" i="1">
                <a:latin typeface="Roboto"/>
                <a:cs typeface="Roboto"/>
              </a:rPr>
              <a:t>Business</a:t>
            </a:r>
            <a:r>
              <a:rPr dirty="0" sz="1400" spc="3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Finance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and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web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20" i="1">
                <a:latin typeface="Roboto"/>
                <a:cs typeface="Roboto"/>
              </a:rPr>
              <a:t>development</a:t>
            </a:r>
            <a:r>
              <a:rPr dirty="0" sz="1400" spc="30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have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almost</a:t>
            </a:r>
            <a:r>
              <a:rPr dirty="0" sz="1400" spc="35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equal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number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of</a:t>
            </a:r>
            <a:r>
              <a:rPr dirty="0" sz="1400" spc="1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total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courses</a:t>
            </a:r>
            <a:r>
              <a:rPr dirty="0" sz="1400" spc="15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(1155</a:t>
            </a:r>
            <a:r>
              <a:rPr dirty="0" sz="1400" spc="-35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vs</a:t>
            </a:r>
            <a:r>
              <a:rPr dirty="0" sz="1400" spc="15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1203), </a:t>
            </a:r>
            <a:r>
              <a:rPr dirty="0" sz="1400" spc="-33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but</a:t>
            </a:r>
            <a:r>
              <a:rPr dirty="0" sz="1400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web</a:t>
            </a:r>
            <a:r>
              <a:rPr dirty="0" sz="1400" spc="15" i="1">
                <a:latin typeface="Roboto"/>
                <a:cs typeface="Roboto"/>
              </a:rPr>
              <a:t> </a:t>
            </a:r>
            <a:r>
              <a:rPr dirty="0" sz="1400" spc="-20" i="1">
                <a:latin typeface="Roboto"/>
                <a:cs typeface="Roboto"/>
              </a:rPr>
              <a:t>development</a:t>
            </a:r>
            <a:r>
              <a:rPr dirty="0" sz="1400" spc="3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course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are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almost</a:t>
            </a:r>
            <a:r>
              <a:rPr dirty="0" sz="1400" spc="3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2x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45" i="1">
                <a:latin typeface="Roboto"/>
                <a:cs typeface="Roboto"/>
              </a:rPr>
              <a:t>in</a:t>
            </a:r>
            <a:r>
              <a:rPr dirty="0" sz="1400" spc="1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content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duration</a:t>
            </a:r>
            <a:r>
              <a:rPr dirty="0" sz="1400" spc="15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and</a:t>
            </a:r>
            <a:r>
              <a:rPr dirty="0" sz="1400" spc="25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have</a:t>
            </a:r>
            <a:r>
              <a:rPr dirty="0" sz="1400" spc="3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4x</a:t>
            </a:r>
            <a:r>
              <a:rPr dirty="0" sz="140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the</a:t>
            </a:r>
            <a:r>
              <a:rPr dirty="0" sz="1400" spc="2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average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subscribers</a:t>
            </a:r>
            <a:endParaRPr sz="1400">
              <a:latin typeface="Roboto"/>
              <a:cs typeface="Roboto"/>
            </a:endParaRPr>
          </a:p>
          <a:p>
            <a:pPr lvl="1" marL="18415">
              <a:lnSpc>
                <a:spcPct val="100000"/>
              </a:lnSpc>
              <a:spcBef>
                <a:spcPts val="30"/>
              </a:spcBef>
              <a:buChar char="○"/>
            </a:pPr>
            <a:endParaRPr sz="2150">
              <a:latin typeface="Roboto"/>
              <a:cs typeface="Roboto"/>
            </a:endParaRPr>
          </a:p>
          <a:p>
            <a:pPr marL="436245" indent="-405765">
              <a:lnSpc>
                <a:spcPct val="100000"/>
              </a:lnSpc>
              <a:buFont typeface="Times New Roman"/>
              <a:buChar char="●"/>
              <a:tabLst>
                <a:tab pos="436880" algn="l"/>
                <a:tab pos="437515" algn="l"/>
              </a:tabLst>
            </a:pPr>
            <a:r>
              <a:rPr dirty="0" spc="105"/>
              <a:t>Course</a:t>
            </a:r>
            <a:r>
              <a:rPr dirty="0"/>
              <a:t> </a:t>
            </a:r>
            <a:r>
              <a:rPr dirty="0" spc="70"/>
              <a:t>Pricing:</a:t>
            </a:r>
          </a:p>
          <a:p>
            <a:pPr marL="18415">
              <a:lnSpc>
                <a:spcPct val="100000"/>
              </a:lnSpc>
              <a:spcBef>
                <a:spcPts val="40"/>
              </a:spcBef>
              <a:buChar char="●"/>
            </a:pPr>
            <a:endParaRPr sz="1550"/>
          </a:p>
          <a:p>
            <a:pPr lvl="1" marL="889000" marR="17780" indent="-341630">
              <a:lnSpc>
                <a:spcPct val="96800"/>
              </a:lnSpc>
              <a:buClr>
                <a:srgbClr val="FF0000"/>
              </a:buClr>
              <a:buFont typeface="Times New Roman"/>
              <a:buChar char="○"/>
              <a:tabLst>
                <a:tab pos="889635" algn="l"/>
                <a:tab pos="890269" algn="l"/>
              </a:tabLst>
            </a:pPr>
            <a:r>
              <a:rPr dirty="0" sz="1400" i="1">
                <a:latin typeface="Roboto"/>
                <a:cs typeface="Roboto"/>
              </a:rPr>
              <a:t>Web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development</a:t>
            </a:r>
            <a:r>
              <a:rPr dirty="0" sz="1400" spc="3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courses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on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average</a:t>
            </a:r>
            <a:r>
              <a:rPr dirty="0" sz="1400" spc="35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had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20" i="1">
                <a:latin typeface="Roboto"/>
                <a:cs typeface="Roboto"/>
              </a:rPr>
              <a:t>the</a:t>
            </a:r>
            <a:r>
              <a:rPr dirty="0" sz="1400" spc="25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highest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prices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20" i="1">
                <a:latin typeface="Roboto"/>
                <a:cs typeface="Roboto"/>
              </a:rPr>
              <a:t>followed</a:t>
            </a:r>
            <a:r>
              <a:rPr dirty="0" sz="1400" spc="55" i="1">
                <a:latin typeface="Roboto"/>
                <a:cs typeface="Roboto"/>
              </a:rPr>
              <a:t> </a:t>
            </a:r>
            <a:r>
              <a:rPr dirty="0" sz="1400" spc="-35" i="1">
                <a:latin typeface="Roboto"/>
                <a:cs typeface="Roboto"/>
              </a:rPr>
              <a:t>by</a:t>
            </a:r>
            <a:r>
              <a:rPr dirty="0" sz="1400" spc="-25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Business</a:t>
            </a:r>
            <a:r>
              <a:rPr dirty="0" sz="1400" spc="3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Finance,</a:t>
            </a:r>
            <a:r>
              <a:rPr dirty="0" sz="1400" spc="4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graphic </a:t>
            </a:r>
            <a:r>
              <a:rPr dirty="0" sz="1400" spc="-33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design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and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30" i="1">
                <a:latin typeface="Roboto"/>
                <a:cs typeface="Roboto"/>
              </a:rPr>
              <a:t>Musical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instrument</a:t>
            </a:r>
            <a:r>
              <a:rPr dirty="0" sz="1400" spc="1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courses.</a:t>
            </a:r>
            <a:r>
              <a:rPr dirty="0" sz="1400" spc="30" i="1">
                <a:latin typeface="Roboto"/>
                <a:cs typeface="Roboto"/>
              </a:rPr>
              <a:t> </a:t>
            </a:r>
            <a:r>
              <a:rPr dirty="0" sz="1400" spc="-20" i="1">
                <a:latin typeface="Roboto"/>
                <a:cs typeface="Roboto"/>
              </a:rPr>
              <a:t>Course</a:t>
            </a:r>
            <a:r>
              <a:rPr dirty="0" sz="1400" spc="1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prices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ranged</a:t>
            </a:r>
            <a:r>
              <a:rPr dirty="0" sz="1400" spc="5" i="1">
                <a:latin typeface="Roboto"/>
                <a:cs typeface="Roboto"/>
              </a:rPr>
              <a:t> </a:t>
            </a:r>
            <a:r>
              <a:rPr dirty="0" sz="1400" spc="-5" i="1">
                <a:latin typeface="Roboto"/>
                <a:cs typeface="Roboto"/>
              </a:rPr>
              <a:t>from</a:t>
            </a:r>
            <a:r>
              <a:rPr dirty="0" sz="1400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0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to</a:t>
            </a:r>
            <a:r>
              <a:rPr dirty="0" sz="1400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200</a:t>
            </a:r>
            <a:r>
              <a:rPr dirty="0" sz="1400" spc="-4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with</a:t>
            </a:r>
            <a:r>
              <a:rPr dirty="0" sz="1400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most</a:t>
            </a:r>
            <a:r>
              <a:rPr dirty="0" sz="1400" spc="1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being</a:t>
            </a:r>
            <a:r>
              <a:rPr dirty="0" sz="1400" spc="-5" i="1">
                <a:latin typeface="Roboto"/>
                <a:cs typeface="Roboto"/>
              </a:rPr>
              <a:t> </a:t>
            </a:r>
            <a:r>
              <a:rPr dirty="0" sz="1400" spc="-15" i="1">
                <a:latin typeface="Roboto"/>
                <a:cs typeface="Roboto"/>
              </a:rPr>
              <a:t>web </a:t>
            </a:r>
            <a:r>
              <a:rPr dirty="0" sz="1400" spc="-1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development</a:t>
            </a:r>
            <a:r>
              <a:rPr dirty="0" sz="1400" spc="20" i="1">
                <a:latin typeface="Roboto"/>
                <a:cs typeface="Roboto"/>
              </a:rPr>
              <a:t> </a:t>
            </a:r>
            <a:r>
              <a:rPr dirty="0" sz="1400" spc="-25" i="1">
                <a:latin typeface="Roboto"/>
                <a:cs typeface="Roboto"/>
              </a:rPr>
              <a:t>courses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369" y="3541386"/>
            <a:ext cx="607504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>
                <a:latin typeface="Calibri"/>
                <a:cs typeface="Calibri"/>
              </a:rPr>
              <a:t>Actions</a:t>
            </a:r>
            <a:r>
              <a:rPr dirty="0" sz="3950" spc="-15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&amp;</a:t>
            </a:r>
            <a:r>
              <a:rPr dirty="0" sz="3950" spc="-35">
                <a:latin typeface="Calibri"/>
                <a:cs typeface="Calibri"/>
              </a:rPr>
              <a:t> </a:t>
            </a:r>
            <a:r>
              <a:rPr dirty="0" sz="3950">
                <a:latin typeface="Calibri"/>
                <a:cs typeface="Calibri"/>
              </a:rPr>
              <a:t>Recommendations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560" y="1779444"/>
            <a:ext cx="3839210" cy="49593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15">
                <a:latin typeface="Calibri"/>
                <a:cs typeface="Calibri"/>
              </a:rPr>
              <a:t>Recommended</a:t>
            </a:r>
            <a:r>
              <a:rPr dirty="0" sz="3050" spc="-85">
                <a:latin typeface="Calibri"/>
                <a:cs typeface="Calibri"/>
              </a:rPr>
              <a:t> </a:t>
            </a:r>
            <a:r>
              <a:rPr dirty="0" sz="3050" spc="10">
                <a:latin typeface="Calibri"/>
                <a:cs typeface="Calibri"/>
              </a:rPr>
              <a:t>actions: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273" y="2840180"/>
            <a:ext cx="8772525" cy="31680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85" b="1" i="1">
                <a:solidFill>
                  <a:srgbClr val="424242"/>
                </a:solidFill>
                <a:latin typeface="Roboto Cn"/>
                <a:cs typeface="Roboto Cn"/>
              </a:rPr>
              <a:t>Product</a:t>
            </a:r>
            <a:r>
              <a:rPr dirty="0" sz="1400" spc="45" b="1" i="1">
                <a:solidFill>
                  <a:srgbClr val="424242"/>
                </a:solidFill>
                <a:latin typeface="Roboto Cn"/>
                <a:cs typeface="Roboto Cn"/>
              </a:rPr>
              <a:t> </a:t>
            </a:r>
            <a:r>
              <a:rPr dirty="0" sz="1400" spc="90" b="1" i="1">
                <a:solidFill>
                  <a:srgbClr val="424242"/>
                </a:solidFill>
                <a:latin typeface="Roboto Cn"/>
                <a:cs typeface="Roboto Cn"/>
              </a:rPr>
              <a:t>recommendations:</a:t>
            </a:r>
            <a:endParaRPr sz="1400">
              <a:latin typeface="Roboto Cn"/>
              <a:cs typeface="Roboto Cn"/>
            </a:endParaRPr>
          </a:p>
          <a:p>
            <a:pPr marL="515620" marR="296545" indent="-343535">
              <a:lnSpc>
                <a:spcPct val="117100"/>
              </a:lnSpc>
              <a:spcBef>
                <a:spcPts val="1320"/>
              </a:spcBef>
              <a:buFont typeface="Times New Roman"/>
              <a:buChar char="●"/>
              <a:tabLst>
                <a:tab pos="514984" algn="l"/>
                <a:tab pos="516255" algn="l"/>
              </a:tabLst>
            </a:pP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Expand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course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catalog </a:t>
            </a:r>
            <a:r>
              <a:rPr dirty="0" sz="1400" spc="65" i="1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cover 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1400" spc="55" i="1">
                <a:solidFill>
                  <a:srgbClr val="424242"/>
                </a:solidFill>
                <a:latin typeface="Arial"/>
                <a:cs typeface="Arial"/>
              </a:rPr>
              <a:t>wider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range </a:t>
            </a:r>
            <a:r>
              <a:rPr dirty="0" sz="1400" spc="45" i="1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paid </a:t>
            </a:r>
            <a:r>
              <a:rPr dirty="0" sz="1400" spc="70" i="1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development </a:t>
            </a:r>
            <a:r>
              <a:rPr dirty="0" sz="1400" spc="-5" i="1">
                <a:solidFill>
                  <a:srgbClr val="424242"/>
                </a:solidFill>
                <a:latin typeface="Arial"/>
                <a:cs typeface="Arial"/>
              </a:rPr>
              <a:t>courses </a:t>
            </a:r>
            <a:r>
              <a:rPr dirty="0" sz="1400" spc="15" i="1">
                <a:solidFill>
                  <a:srgbClr val="424242"/>
                </a:solidFill>
                <a:latin typeface="Arial"/>
                <a:cs typeface="Arial"/>
              </a:rPr>
              <a:t>covering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dirty="0" sz="1400" spc="-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subjects.</a:t>
            </a:r>
            <a:r>
              <a:rPr dirty="0" sz="1400" spc="-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dirty="0" sz="1400" spc="-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offering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paid</a:t>
            </a:r>
            <a:r>
              <a:rPr dirty="0" sz="1400" spc="-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intermediate</a:t>
            </a:r>
            <a:r>
              <a:rPr dirty="0" sz="1400" spc="-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70" i="1">
                <a:solidFill>
                  <a:srgbClr val="424242"/>
                </a:solidFill>
                <a:latin typeface="Arial"/>
                <a:cs typeface="Arial"/>
              </a:rPr>
              <a:t>web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development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courses,</a:t>
            </a: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15" i="1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attract</a:t>
            </a:r>
            <a:r>
              <a:rPr dirty="0" sz="1400" spc="-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1400" spc="-37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broader</a:t>
            </a: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audience</a:t>
            </a:r>
            <a:r>
              <a:rPr dirty="0" sz="1400" spc="-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5" i="1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paying</a:t>
            </a:r>
            <a:r>
              <a:rPr dirty="0" sz="1400" spc="-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1400" spc="90" b="1" i="1">
                <a:solidFill>
                  <a:srgbClr val="424242"/>
                </a:solidFill>
                <a:latin typeface="Roboto Cn"/>
                <a:cs typeface="Roboto Cn"/>
              </a:rPr>
              <a:t>Marketing</a:t>
            </a:r>
            <a:r>
              <a:rPr dirty="0" sz="1400" spc="45" b="1" i="1">
                <a:solidFill>
                  <a:srgbClr val="424242"/>
                </a:solidFill>
                <a:latin typeface="Roboto Cn"/>
                <a:cs typeface="Roboto Cn"/>
              </a:rPr>
              <a:t> </a:t>
            </a:r>
            <a:r>
              <a:rPr dirty="0" sz="1400" spc="90" b="1" i="1">
                <a:solidFill>
                  <a:srgbClr val="424242"/>
                </a:solidFill>
                <a:latin typeface="Roboto Cn"/>
                <a:cs typeface="Roboto Cn"/>
              </a:rPr>
              <a:t>recommendations:</a:t>
            </a:r>
            <a:endParaRPr sz="1400">
              <a:latin typeface="Roboto Cn"/>
              <a:cs typeface="Roboto Cn"/>
            </a:endParaRPr>
          </a:p>
          <a:p>
            <a:pPr marL="515620" marR="42545" indent="-343535">
              <a:lnSpc>
                <a:spcPct val="117500"/>
              </a:lnSpc>
              <a:spcBef>
                <a:spcPts val="1300"/>
              </a:spcBef>
              <a:buFont typeface="Times New Roman"/>
              <a:buChar char="●"/>
              <a:tabLst>
                <a:tab pos="514984" algn="l"/>
                <a:tab pos="516255" algn="l"/>
              </a:tabLst>
            </a:pP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Emphasize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5" i="1">
                <a:solidFill>
                  <a:srgbClr val="424242"/>
                </a:solidFill>
                <a:latin typeface="Arial"/>
                <a:cs typeface="Arial"/>
              </a:rPr>
              <a:t>high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quality,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55" i="1">
                <a:solidFill>
                  <a:srgbClr val="424242"/>
                </a:solidFill>
                <a:latin typeface="Arial"/>
                <a:cs typeface="Arial"/>
              </a:rPr>
              <a:t>up-to-date</a:t>
            </a: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content,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60" i="1">
                <a:solidFill>
                  <a:srgbClr val="424242"/>
                </a:solidFill>
                <a:latin typeface="Arial"/>
                <a:cs typeface="Arial"/>
              </a:rPr>
              <a:t>real-world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5" i="1">
                <a:solidFill>
                  <a:srgbClr val="424242"/>
                </a:solidFill>
                <a:latin typeface="Arial"/>
                <a:cs typeface="Arial"/>
              </a:rPr>
              <a:t>applicability</a:t>
            </a: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50" i="1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our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70" i="1">
                <a:solidFill>
                  <a:srgbClr val="424242"/>
                </a:solidFill>
                <a:latin typeface="Arial"/>
                <a:cs typeface="Arial"/>
              </a:rPr>
              <a:t>web</a:t>
            </a: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development </a:t>
            </a:r>
            <a:r>
              <a:rPr dirty="0" sz="1400" spc="-37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courses. </a:t>
            </a: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Showcase 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success </a:t>
            </a:r>
            <a:r>
              <a:rPr dirty="0" sz="1400" spc="15" i="1">
                <a:solidFill>
                  <a:srgbClr val="424242"/>
                </a:solidFill>
                <a:latin typeface="Arial"/>
                <a:cs typeface="Arial"/>
              </a:rPr>
              <a:t>stories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testimonials </a:t>
            </a:r>
            <a:r>
              <a:rPr dirty="0" sz="1400" spc="50" i="1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satisfied </a:t>
            </a:r>
            <a:r>
              <a:rPr dirty="0" sz="1400" spc="15" i="1">
                <a:solidFill>
                  <a:srgbClr val="424242"/>
                </a:solidFill>
                <a:latin typeface="Arial"/>
                <a:cs typeface="Arial"/>
              </a:rPr>
              <a:t>learners </a:t>
            </a:r>
            <a:r>
              <a:rPr dirty="0" sz="1400" spc="75" i="1">
                <a:solidFill>
                  <a:srgbClr val="424242"/>
                </a:solidFill>
                <a:latin typeface="Arial"/>
                <a:cs typeface="Arial"/>
              </a:rPr>
              <a:t>who 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benefited </a:t>
            </a:r>
            <a:r>
              <a:rPr dirty="0" sz="1400" spc="50" i="1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dirty="0" sz="1400" spc="-37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our</a:t>
            </a:r>
            <a:r>
              <a:rPr dirty="0" sz="1400" spc="-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offerings.</a:t>
            </a:r>
            <a:endParaRPr sz="1400">
              <a:latin typeface="Arial"/>
              <a:cs typeface="Arial"/>
            </a:endParaRPr>
          </a:p>
          <a:p>
            <a:pPr marL="515620" marR="5080" indent="-343535">
              <a:lnSpc>
                <a:spcPct val="117200"/>
              </a:lnSpc>
              <a:spcBef>
                <a:spcPts val="1330"/>
              </a:spcBef>
              <a:buFont typeface="Times New Roman"/>
              <a:buChar char="●"/>
              <a:tabLst>
                <a:tab pos="514984" algn="l"/>
                <a:tab pos="516255" algn="l"/>
              </a:tabLst>
            </a:pP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Create 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sense </a:t>
            </a:r>
            <a:r>
              <a:rPr dirty="0" sz="1400" spc="45" i="1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1400" spc="15" i="1">
                <a:solidFill>
                  <a:srgbClr val="424242"/>
                </a:solidFill>
                <a:latin typeface="Arial"/>
                <a:cs typeface="Arial"/>
              </a:rPr>
              <a:t>urgency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introducing </a:t>
            </a:r>
            <a:r>
              <a:rPr dirty="0" sz="1400" spc="50" i="1">
                <a:solidFill>
                  <a:srgbClr val="424242"/>
                </a:solidFill>
                <a:latin typeface="Arial"/>
                <a:cs typeface="Arial"/>
              </a:rPr>
              <a:t>limited-time </a:t>
            </a:r>
            <a:r>
              <a:rPr dirty="0" sz="1400" spc="15" i="1">
                <a:solidFill>
                  <a:srgbClr val="424242"/>
                </a:solidFill>
                <a:latin typeface="Arial"/>
                <a:cs typeface="Arial"/>
              </a:rPr>
              <a:t>offers, </a:t>
            </a:r>
            <a:r>
              <a:rPr dirty="0" sz="1400" spc="10" i="1">
                <a:solidFill>
                  <a:srgbClr val="424242"/>
                </a:solidFill>
                <a:latin typeface="Arial"/>
                <a:cs typeface="Arial"/>
              </a:rPr>
              <a:t>discounts,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or early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bird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pricing </a:t>
            </a:r>
            <a:r>
              <a:rPr dirty="0" sz="1400" spc="45" i="1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our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70" i="1">
                <a:solidFill>
                  <a:srgbClr val="424242"/>
                </a:solidFill>
                <a:latin typeface="Arial"/>
                <a:cs typeface="Arial"/>
              </a:rPr>
              <a:t>web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development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courses.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424242"/>
                </a:solidFill>
                <a:latin typeface="Arial"/>
                <a:cs typeface="Arial"/>
              </a:rPr>
              <a:t>Encourage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5" i="1">
                <a:solidFill>
                  <a:srgbClr val="424242"/>
                </a:solidFill>
                <a:latin typeface="Arial"/>
                <a:cs typeface="Arial"/>
              </a:rPr>
              <a:t>potential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15" i="1">
                <a:solidFill>
                  <a:srgbClr val="424242"/>
                </a:solidFill>
                <a:latin typeface="Arial"/>
                <a:cs typeface="Arial"/>
              </a:rPr>
              <a:t>customers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65" i="1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400" spc="-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take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action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quickly</a:t>
            </a:r>
            <a:r>
              <a:rPr dirty="0" sz="1400" spc="-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65" i="1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424242"/>
                </a:solidFill>
                <a:latin typeface="Arial"/>
                <a:cs typeface="Arial"/>
              </a:rPr>
              <a:t>secure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5" i="1">
                <a:solidFill>
                  <a:srgbClr val="424242"/>
                </a:solidFill>
                <a:latin typeface="Arial"/>
                <a:cs typeface="Arial"/>
              </a:rPr>
              <a:t>their</a:t>
            </a:r>
            <a:r>
              <a:rPr dirty="0" sz="1400" spc="-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10" i="1">
                <a:solidFill>
                  <a:srgbClr val="424242"/>
                </a:solidFill>
                <a:latin typeface="Arial"/>
                <a:cs typeface="Arial"/>
              </a:rPr>
              <a:t>spots.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9EAA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64123"/>
            <a:ext cx="8837676" cy="1152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2455" y="5792723"/>
            <a:ext cx="262127" cy="923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9364" y="6025896"/>
            <a:ext cx="266700" cy="6903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97796" y="5792723"/>
            <a:ext cx="260603" cy="923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02051" y="3128772"/>
            <a:ext cx="4584192" cy="8625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560" y="1863400"/>
            <a:ext cx="3239770" cy="49593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10">
                <a:latin typeface="Calibri"/>
                <a:cs typeface="Calibri"/>
              </a:rPr>
              <a:t>Project</a:t>
            </a:r>
            <a:r>
              <a:rPr dirty="0" sz="3050" spc="-65">
                <a:latin typeface="Calibri"/>
                <a:cs typeface="Calibri"/>
              </a:rPr>
              <a:t> </a:t>
            </a:r>
            <a:r>
              <a:rPr dirty="0" sz="3050" spc="10">
                <a:latin typeface="Calibri"/>
                <a:cs typeface="Calibri"/>
              </a:rPr>
              <a:t>Description: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513" y="2990883"/>
            <a:ext cx="7094855" cy="1708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17800"/>
              </a:lnSpc>
              <a:spcBef>
                <a:spcPts val="95"/>
              </a:spcBef>
              <a:buFont typeface="Times New Roman"/>
              <a:buChar char="●"/>
              <a:tabLst>
                <a:tab pos="354965" algn="l"/>
                <a:tab pos="356235" algn="l"/>
              </a:tabLst>
            </a:pPr>
            <a:r>
              <a:rPr dirty="0" sz="1400" spc="10" i="1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better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understand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pricing</a:t>
            </a:r>
            <a:r>
              <a:rPr dirty="0" sz="1400" spc="-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subscriptions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4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50" i="1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400" spc="-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Udemy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424242"/>
                </a:solidFill>
                <a:latin typeface="Arial"/>
                <a:cs typeface="Arial"/>
              </a:rPr>
              <a:t>courses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(for</a:t>
            </a:r>
            <a:r>
              <a:rPr dirty="0" sz="1400" spc="-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four </a:t>
            </a:r>
            <a:r>
              <a:rPr dirty="0" sz="1400" spc="-37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dirty="0" sz="1400" spc="-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5" i="1">
                <a:solidFill>
                  <a:srgbClr val="424242"/>
                </a:solidFill>
                <a:latin typeface="Arial"/>
                <a:cs typeface="Arial"/>
              </a:rPr>
              <a:t>subjects)</a:t>
            </a:r>
            <a:r>
              <a:rPr dirty="0" sz="1400" spc="-1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5" i="1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identifying</a:t>
            </a:r>
            <a:r>
              <a:rPr dirty="0" sz="1400" spc="-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0" i="1">
                <a:solidFill>
                  <a:srgbClr val="424242"/>
                </a:solidFill>
                <a:latin typeface="Arial"/>
                <a:cs typeface="Arial"/>
              </a:rPr>
              <a:t>trends</a:t>
            </a:r>
            <a:r>
              <a:rPr dirty="0" sz="14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35" i="1">
                <a:solidFill>
                  <a:srgbClr val="424242"/>
                </a:solidFill>
                <a:latin typeface="Arial"/>
                <a:cs typeface="Arial"/>
              </a:rPr>
              <a:t>patterns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24242"/>
              </a:buClr>
              <a:buFont typeface="Times New Roman"/>
              <a:buChar char="●"/>
            </a:pPr>
            <a:endParaRPr sz="19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Times New Roman"/>
              <a:buChar char="●"/>
              <a:tabLst>
                <a:tab pos="354965" algn="l"/>
                <a:tab pos="356235" algn="l"/>
              </a:tabLst>
            </a:pPr>
            <a:r>
              <a:rPr dirty="0" sz="1400" spc="10" i="1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dirty="0" sz="1400" spc="-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105" i="1">
                <a:solidFill>
                  <a:srgbClr val="424242"/>
                </a:solidFill>
                <a:latin typeface="Arial"/>
                <a:cs typeface="Arial"/>
              </a:rPr>
              <a:t>will</a:t>
            </a:r>
            <a:r>
              <a:rPr dirty="0" sz="1400" spc="-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40" i="1">
                <a:solidFill>
                  <a:srgbClr val="424242"/>
                </a:solidFill>
                <a:latin typeface="Arial"/>
                <a:cs typeface="Arial"/>
              </a:rPr>
              <a:t>help</a:t>
            </a:r>
            <a:r>
              <a:rPr dirty="0" sz="1400" spc="-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424242"/>
                </a:solidFill>
                <a:latin typeface="Arial"/>
                <a:cs typeface="Arial"/>
              </a:rPr>
              <a:t>us</a:t>
            </a:r>
            <a:r>
              <a:rPr dirty="0" sz="1400" spc="-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400" spc="20" i="1">
                <a:solidFill>
                  <a:srgbClr val="424242"/>
                </a:solidFill>
                <a:latin typeface="Arial"/>
                <a:cs typeface="Arial"/>
              </a:rPr>
              <a:t>to: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24242"/>
              </a:buClr>
              <a:buFont typeface="Times New Roman"/>
              <a:buChar char="●"/>
            </a:pPr>
            <a:endParaRPr sz="1950">
              <a:latin typeface="Arial"/>
              <a:cs typeface="Arial"/>
            </a:endParaRPr>
          </a:p>
          <a:p>
            <a:pPr lvl="1" marL="858519" indent="-328930">
              <a:lnSpc>
                <a:spcPct val="100000"/>
              </a:lnSpc>
              <a:buFont typeface="Times New Roman"/>
              <a:buChar char="○"/>
              <a:tabLst>
                <a:tab pos="857885" algn="l"/>
                <a:tab pos="859155" algn="l"/>
              </a:tabLst>
            </a:pPr>
            <a:r>
              <a:rPr dirty="0" sz="1200" spc="20" i="1">
                <a:solidFill>
                  <a:srgbClr val="424242"/>
                </a:solidFill>
                <a:latin typeface="Arial"/>
                <a:cs typeface="Arial"/>
              </a:rPr>
              <a:t>Identify</a:t>
            </a:r>
            <a:r>
              <a:rPr dirty="0" sz="1200" spc="-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35" i="1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-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30" i="1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dirty="0" sz="1200" spc="-1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" i="1">
                <a:solidFill>
                  <a:srgbClr val="424242"/>
                </a:solidFill>
                <a:latin typeface="Arial"/>
                <a:cs typeface="Arial"/>
              </a:rPr>
              <a:t>subject</a:t>
            </a:r>
            <a:r>
              <a:rPr dirty="0" sz="1200" spc="-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" i="1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dirty="0" sz="1200" spc="-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424242"/>
                </a:solidFill>
                <a:latin typeface="Arial"/>
                <a:cs typeface="Arial"/>
              </a:rPr>
              <a:t>courses</a:t>
            </a:r>
            <a:r>
              <a:rPr dirty="0" sz="1200" spc="-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20" i="1">
                <a:solidFill>
                  <a:srgbClr val="424242"/>
                </a:solidFill>
                <a:latin typeface="Arial"/>
                <a:cs typeface="Arial"/>
              </a:rPr>
              <a:t>should</a:t>
            </a:r>
            <a:r>
              <a:rPr dirty="0" sz="1200" spc="-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" i="1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dirty="0" sz="12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" i="1">
                <a:solidFill>
                  <a:srgbClr val="424242"/>
                </a:solidFill>
                <a:latin typeface="Arial"/>
                <a:cs typeface="Arial"/>
              </a:rPr>
              <a:t>created</a:t>
            </a:r>
            <a:endParaRPr sz="1200">
              <a:latin typeface="Arial"/>
              <a:cs typeface="Arial"/>
            </a:endParaRPr>
          </a:p>
          <a:p>
            <a:pPr lvl="1" marL="858519" indent="-328930">
              <a:lnSpc>
                <a:spcPct val="100000"/>
              </a:lnSpc>
              <a:spcBef>
                <a:spcPts val="229"/>
              </a:spcBef>
              <a:buFont typeface="Times New Roman"/>
              <a:buChar char="○"/>
              <a:tabLst>
                <a:tab pos="857885" algn="l"/>
                <a:tab pos="859155" algn="l"/>
              </a:tabLst>
            </a:pPr>
            <a:r>
              <a:rPr dirty="0" sz="1200" i="1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dirty="0" sz="12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25" i="1">
                <a:solidFill>
                  <a:srgbClr val="424242"/>
                </a:solidFill>
                <a:latin typeface="Arial"/>
                <a:cs typeface="Arial"/>
              </a:rPr>
              <a:t>targeted</a:t>
            </a:r>
            <a:r>
              <a:rPr dirty="0" sz="1200" spc="-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" i="1">
                <a:solidFill>
                  <a:srgbClr val="424242"/>
                </a:solidFill>
                <a:latin typeface="Arial"/>
                <a:cs typeface="Arial"/>
              </a:rPr>
              <a:t>strategies</a:t>
            </a:r>
            <a:r>
              <a:rPr dirty="0" sz="1200" spc="-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45" i="1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-1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424242"/>
                </a:solidFill>
                <a:latin typeface="Arial"/>
                <a:cs typeface="Arial"/>
              </a:rPr>
              <a:t>increase</a:t>
            </a:r>
            <a:r>
              <a:rPr dirty="0" sz="1200" spc="-2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25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-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" i="1">
                <a:solidFill>
                  <a:srgbClr val="424242"/>
                </a:solidFill>
                <a:latin typeface="Arial"/>
                <a:cs typeface="Arial"/>
              </a:rPr>
              <a:t>company</a:t>
            </a:r>
            <a:r>
              <a:rPr dirty="0" sz="1200" spc="-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424242"/>
                </a:solidFill>
                <a:latin typeface="Arial"/>
                <a:cs typeface="Arial"/>
              </a:rPr>
              <a:t>revenue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560" y="1779444"/>
            <a:ext cx="2401570" cy="49593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10">
                <a:latin typeface="Calibri"/>
                <a:cs typeface="Calibri"/>
              </a:rPr>
              <a:t>Key</a:t>
            </a:r>
            <a:r>
              <a:rPr dirty="0" sz="3050" spc="-55">
                <a:latin typeface="Calibri"/>
                <a:cs typeface="Calibri"/>
              </a:rPr>
              <a:t> </a:t>
            </a:r>
            <a:r>
              <a:rPr dirty="0" sz="3050" spc="10">
                <a:latin typeface="Calibri"/>
                <a:cs typeface="Calibri"/>
              </a:rPr>
              <a:t>questions: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751" y="2716098"/>
            <a:ext cx="8493125" cy="362267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70205" indent="-35814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69570" algn="l"/>
                <a:tab pos="370840" algn="l"/>
              </a:tabLst>
            </a:pPr>
            <a:r>
              <a:rPr dirty="0" sz="1650" spc="85">
                <a:solidFill>
                  <a:srgbClr val="424242"/>
                </a:solidFill>
                <a:latin typeface="Microsoft Sans Serif"/>
                <a:cs typeface="Microsoft Sans Serif"/>
              </a:rPr>
              <a:t>What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0">
                <a:solidFill>
                  <a:srgbClr val="424242"/>
                </a:solidFill>
                <a:latin typeface="Microsoft Sans Serif"/>
                <a:cs typeface="Microsoft Sans Serif"/>
              </a:rPr>
              <a:t>total</a:t>
            </a:r>
            <a:r>
              <a:rPr dirty="0" sz="1650" spc="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">
                <a:solidFill>
                  <a:srgbClr val="424242"/>
                </a:solidFill>
                <a:latin typeface="Microsoft Sans Serif"/>
                <a:cs typeface="Microsoft Sans Serif"/>
              </a:rPr>
              <a:t>numbers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5">
                <a:solidFill>
                  <a:srgbClr val="424242"/>
                </a:solidFill>
                <a:latin typeface="Microsoft Sans Serif"/>
                <a:cs typeface="Microsoft Sans Serif"/>
              </a:rPr>
              <a:t>subscribers</a:t>
            </a:r>
            <a:r>
              <a:rPr dirty="0" sz="1650" spc="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424242"/>
                </a:solidFill>
                <a:latin typeface="Microsoft Sans Serif"/>
                <a:cs typeface="Microsoft Sans Serif"/>
              </a:rPr>
              <a:t>each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subject?</a:t>
            </a:r>
            <a:endParaRPr sz="1650">
              <a:latin typeface="Microsoft Sans Serif"/>
              <a:cs typeface="Microsoft Sans Serif"/>
            </a:endParaRPr>
          </a:p>
          <a:p>
            <a:pPr marL="368935" marR="5080" indent="-356870">
              <a:lnSpc>
                <a:spcPct val="129700"/>
              </a:lnSpc>
              <a:spcBef>
                <a:spcPts val="15"/>
              </a:spcBef>
              <a:buAutoNum type="arabicPeriod"/>
              <a:tabLst>
                <a:tab pos="369570" algn="l"/>
                <a:tab pos="370840" algn="l"/>
              </a:tabLst>
            </a:pPr>
            <a:r>
              <a:rPr dirty="0" sz="1650" spc="85">
                <a:solidFill>
                  <a:srgbClr val="424242"/>
                </a:solidFill>
                <a:latin typeface="Microsoft Sans Serif"/>
                <a:cs typeface="Microsoft Sans Serif"/>
              </a:rPr>
              <a:t>How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5">
                <a:solidFill>
                  <a:srgbClr val="424242"/>
                </a:solidFill>
                <a:latin typeface="Microsoft Sans Serif"/>
                <a:cs typeface="Microsoft Sans Serif"/>
              </a:rPr>
              <a:t>does</a:t>
            </a:r>
            <a:r>
              <a:rPr dirty="0" sz="165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average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24242"/>
                </a:solidFill>
                <a:latin typeface="Microsoft Sans Serif"/>
                <a:cs typeface="Microsoft Sans Serif"/>
              </a:rPr>
              <a:t>content</a:t>
            </a:r>
            <a:r>
              <a:rPr dirty="0" sz="165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duration/price/number</a:t>
            </a:r>
            <a:r>
              <a:rPr dirty="0" sz="1650" spc="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0">
                <a:solidFill>
                  <a:srgbClr val="424242"/>
                </a:solidFill>
                <a:latin typeface="Microsoft Sans Serif"/>
                <a:cs typeface="Microsoft Sans Serif"/>
              </a:rPr>
              <a:t>students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">
                <a:solidFill>
                  <a:srgbClr val="424242"/>
                </a:solidFill>
                <a:latin typeface="Microsoft Sans Serif"/>
                <a:cs typeface="Microsoft Sans Serif"/>
              </a:rPr>
              <a:t>vary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across</a:t>
            </a:r>
            <a:r>
              <a:rPr dirty="0" sz="1650" spc="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24242"/>
                </a:solidFill>
                <a:latin typeface="Microsoft Sans Serif"/>
                <a:cs typeface="Microsoft Sans Serif"/>
              </a:rPr>
              <a:t>different </a:t>
            </a:r>
            <a:r>
              <a:rPr dirty="0" sz="1650" spc="-4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subjects?</a:t>
            </a:r>
            <a:endParaRPr sz="1650">
              <a:latin typeface="Microsoft Sans Serif"/>
              <a:cs typeface="Microsoft Sans Serif"/>
            </a:endParaRPr>
          </a:p>
          <a:p>
            <a:pPr marL="370205" indent="-35814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69570" algn="l"/>
                <a:tab pos="370840" algn="l"/>
              </a:tabLst>
            </a:pPr>
            <a:r>
              <a:rPr dirty="0" sz="1650" spc="85">
                <a:solidFill>
                  <a:srgbClr val="424242"/>
                </a:solidFill>
                <a:latin typeface="Microsoft Sans Serif"/>
                <a:cs typeface="Microsoft Sans Serif"/>
              </a:rPr>
              <a:t>How</a:t>
            </a:r>
            <a:r>
              <a:rPr dirty="0" sz="165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many</a:t>
            </a:r>
            <a:r>
              <a:rPr dirty="0" sz="165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free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paid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5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424242"/>
                </a:solidFill>
                <a:latin typeface="Microsoft Sans Serif"/>
                <a:cs typeface="Microsoft Sans Serif"/>
              </a:rPr>
              <a:t>each</a:t>
            </a:r>
            <a:r>
              <a:rPr dirty="0" sz="165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subject?</a:t>
            </a:r>
            <a:endParaRPr sz="1650">
              <a:latin typeface="Microsoft Sans Serif"/>
              <a:cs typeface="Microsoft Sans Serif"/>
            </a:endParaRPr>
          </a:p>
          <a:p>
            <a:pPr marL="370205" indent="-35814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369570" algn="l"/>
                <a:tab pos="370840" algn="l"/>
              </a:tabLst>
            </a:pPr>
            <a:r>
              <a:rPr dirty="0" sz="1650" spc="85">
                <a:solidFill>
                  <a:srgbClr val="424242"/>
                </a:solidFill>
                <a:latin typeface="Microsoft Sans Serif"/>
                <a:cs typeface="Microsoft Sans Serif"/>
              </a:rPr>
              <a:t>What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dirty="0" sz="165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average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5">
                <a:solidFill>
                  <a:srgbClr val="424242"/>
                </a:solidFill>
                <a:latin typeface="Microsoft Sans Serif"/>
                <a:cs typeface="Microsoft Sans Serif"/>
              </a:rPr>
              <a:t>price</a:t>
            </a:r>
            <a:r>
              <a:rPr dirty="0" sz="1650" spc="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24242"/>
                </a:solidFill>
                <a:latin typeface="Microsoft Sans Serif"/>
                <a:cs typeface="Microsoft Sans Serif"/>
              </a:rPr>
              <a:t>web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24242"/>
                </a:solidFill>
                <a:latin typeface="Microsoft Sans Serif"/>
                <a:cs typeface="Microsoft Sans Serif"/>
              </a:rPr>
              <a:t>development</a:t>
            </a:r>
            <a:r>
              <a:rPr dirty="0" sz="1650" spc="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24242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165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levels?</a:t>
            </a:r>
            <a:endParaRPr sz="1650">
              <a:latin typeface="Microsoft Sans Serif"/>
              <a:cs typeface="Microsoft Sans Serif"/>
            </a:endParaRPr>
          </a:p>
          <a:p>
            <a:pPr marL="370205" indent="-35814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69570" algn="l"/>
                <a:tab pos="370840" algn="l"/>
              </a:tabLst>
            </a:pPr>
            <a:r>
              <a:rPr dirty="0" sz="1650" spc="85">
                <a:solidFill>
                  <a:srgbClr val="424242"/>
                </a:solidFill>
                <a:latin typeface="Microsoft Sans Serif"/>
                <a:cs typeface="Microsoft Sans Serif"/>
              </a:rPr>
              <a:t>What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75">
                <a:solidFill>
                  <a:srgbClr val="424242"/>
                </a:solidFill>
                <a:latin typeface="Microsoft Sans Serif"/>
                <a:cs typeface="Microsoft Sans Serif"/>
              </a:rPr>
              <a:t>20</a:t>
            </a:r>
            <a:r>
              <a:rPr dirty="0" sz="165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24242"/>
                </a:solidFill>
                <a:latin typeface="Microsoft Sans Serif"/>
                <a:cs typeface="Microsoft Sans Serif"/>
              </a:rPr>
              <a:t>most</a:t>
            </a:r>
            <a:r>
              <a:rPr dirty="0" sz="165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24242"/>
                </a:solidFill>
                <a:latin typeface="Microsoft Sans Serif"/>
                <a:cs typeface="Microsoft Sans Serif"/>
              </a:rPr>
              <a:t>popular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0">
                <a:solidFill>
                  <a:srgbClr val="424242"/>
                </a:solidFill>
                <a:latin typeface="Microsoft Sans Serif"/>
                <a:cs typeface="Microsoft Sans Serif"/>
              </a:rPr>
              <a:t>courses?</a:t>
            </a:r>
            <a:r>
              <a:rPr dirty="0" sz="1650" spc="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0">
                <a:solidFill>
                  <a:srgbClr val="424242"/>
                </a:solidFill>
                <a:latin typeface="Microsoft Sans Serif"/>
                <a:cs typeface="Microsoft Sans Serif"/>
              </a:rPr>
              <a:t>Also,</a:t>
            </a:r>
            <a:r>
              <a:rPr dirty="0" sz="1650" spc="-3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include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24242"/>
                </a:solidFill>
                <a:latin typeface="Microsoft Sans Serif"/>
                <a:cs typeface="Microsoft Sans Serif"/>
              </a:rPr>
              <a:t>following</a:t>
            </a:r>
            <a:r>
              <a:rPr dirty="0" sz="165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5">
                <a:solidFill>
                  <a:srgbClr val="424242"/>
                </a:solidFill>
                <a:latin typeface="Microsoft Sans Serif"/>
                <a:cs typeface="Microsoft Sans Serif"/>
              </a:rPr>
              <a:t>information:</a:t>
            </a:r>
            <a:endParaRPr sz="1650">
              <a:latin typeface="Microsoft Sans Serif"/>
              <a:cs typeface="Microsoft Sans Serif"/>
            </a:endParaRPr>
          </a:p>
          <a:p>
            <a:pPr lvl="1" marL="511809" indent="-143510">
              <a:lnSpc>
                <a:spcPct val="100000"/>
              </a:lnSpc>
              <a:spcBef>
                <a:spcPts val="585"/>
              </a:spcBef>
              <a:buChar char="-"/>
              <a:tabLst>
                <a:tab pos="512445" algn="l"/>
              </a:tabLst>
            </a:pPr>
            <a:r>
              <a:rPr dirty="0" sz="165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dirty="0" sz="1650" spc="-6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endParaRPr sz="1650">
              <a:latin typeface="Microsoft Sans Serif"/>
              <a:cs typeface="Microsoft Sans Serif"/>
            </a:endParaRPr>
          </a:p>
          <a:p>
            <a:pPr lvl="1" marL="511809" indent="-143510">
              <a:lnSpc>
                <a:spcPct val="100000"/>
              </a:lnSpc>
              <a:spcBef>
                <a:spcPts val="600"/>
              </a:spcBef>
              <a:buChar char="-"/>
              <a:tabLst>
                <a:tab pos="512445" algn="l"/>
              </a:tabLst>
            </a:pPr>
            <a:r>
              <a:rPr dirty="0" sz="1650" spc="50">
                <a:solidFill>
                  <a:srgbClr val="424242"/>
                </a:solidFill>
                <a:latin typeface="Microsoft Sans Serif"/>
                <a:cs typeface="Microsoft Sans Serif"/>
              </a:rPr>
              <a:t>Whether</a:t>
            </a:r>
            <a:r>
              <a:rPr dirty="0" sz="1650" spc="-3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">
                <a:solidFill>
                  <a:srgbClr val="424242"/>
                </a:solidFill>
                <a:latin typeface="Microsoft Sans Serif"/>
                <a:cs typeface="Microsoft Sans Serif"/>
              </a:rPr>
              <a:t>free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paid</a:t>
            </a:r>
            <a:endParaRPr sz="1650">
              <a:latin typeface="Microsoft Sans Serif"/>
              <a:cs typeface="Microsoft Sans Serif"/>
            </a:endParaRPr>
          </a:p>
          <a:p>
            <a:pPr lvl="1" marL="511809" indent="-143510">
              <a:lnSpc>
                <a:spcPct val="100000"/>
              </a:lnSpc>
              <a:spcBef>
                <a:spcPts val="590"/>
              </a:spcBef>
              <a:buChar char="-"/>
              <a:tabLst>
                <a:tab pos="512445" algn="l"/>
              </a:tabLst>
            </a:pPr>
            <a:r>
              <a:rPr dirty="0" sz="1650" spc="50">
                <a:solidFill>
                  <a:srgbClr val="424242"/>
                </a:solidFill>
                <a:latin typeface="Microsoft Sans Serif"/>
                <a:cs typeface="Microsoft Sans Serif"/>
              </a:rPr>
              <a:t>Whether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424242"/>
                </a:solidFill>
                <a:latin typeface="Microsoft Sans Serif"/>
                <a:cs typeface="Microsoft Sans Serif"/>
              </a:rPr>
              <a:t>any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 free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">
                <a:solidFill>
                  <a:srgbClr val="424242"/>
                </a:solidFill>
                <a:latin typeface="Microsoft Sans Serif"/>
                <a:cs typeface="Microsoft Sans Serif"/>
              </a:rPr>
              <a:t>beginner</a:t>
            </a:r>
            <a:r>
              <a:rPr dirty="0" sz="165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424242"/>
                </a:solidFill>
                <a:latin typeface="Microsoft Sans Serif"/>
                <a:cs typeface="Microsoft Sans Serif"/>
              </a:rPr>
              <a:t>courses,</a:t>
            </a:r>
            <a:endParaRPr sz="1650">
              <a:latin typeface="Microsoft Sans Serif"/>
              <a:cs typeface="Microsoft Sans Serif"/>
            </a:endParaRPr>
          </a:p>
          <a:p>
            <a:pPr lvl="1" marL="511809" indent="-143510">
              <a:lnSpc>
                <a:spcPct val="100000"/>
              </a:lnSpc>
              <a:spcBef>
                <a:spcPts val="600"/>
              </a:spcBef>
              <a:buChar char="-"/>
              <a:tabLst>
                <a:tab pos="512445" algn="l"/>
              </a:tabLst>
            </a:pPr>
            <a:r>
              <a:rPr dirty="0" sz="1650" spc="1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0">
                <a:solidFill>
                  <a:srgbClr val="424242"/>
                </a:solidFill>
                <a:latin typeface="Microsoft Sans Serif"/>
                <a:cs typeface="Microsoft Sans Serif"/>
              </a:rPr>
              <a:t>duration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424242"/>
                </a:solidFill>
                <a:latin typeface="Microsoft Sans Serif"/>
                <a:cs typeface="Microsoft Sans Serif"/>
              </a:rPr>
              <a:t>courses.</a:t>
            </a:r>
            <a:endParaRPr sz="1650">
              <a:latin typeface="Microsoft Sans Serif"/>
              <a:cs typeface="Microsoft Sans Serif"/>
            </a:endParaRPr>
          </a:p>
          <a:p>
            <a:pPr marL="370205" indent="-358140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369570" algn="l"/>
                <a:tab pos="370840" algn="l"/>
              </a:tabLst>
            </a:pP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Does </a:t>
            </a:r>
            <a:r>
              <a:rPr dirty="0" sz="1650" spc="25">
                <a:solidFill>
                  <a:srgbClr val="424242"/>
                </a:solidFill>
                <a:latin typeface="Microsoft Sans Serif"/>
                <a:cs typeface="Microsoft Sans Serif"/>
              </a:rPr>
              <a:t>content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0">
                <a:solidFill>
                  <a:srgbClr val="424242"/>
                </a:solidFill>
                <a:latin typeface="Microsoft Sans Serif"/>
                <a:cs typeface="Microsoft Sans Serif"/>
              </a:rPr>
              <a:t>duration</a:t>
            </a:r>
            <a:r>
              <a:rPr dirty="0" sz="1650" spc="-2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5">
                <a:solidFill>
                  <a:srgbClr val="424242"/>
                </a:solidFill>
                <a:latin typeface="Microsoft Sans Serif"/>
                <a:cs typeface="Microsoft Sans Serif"/>
              </a:rPr>
              <a:t>impact</a:t>
            </a:r>
            <a:r>
              <a:rPr dirty="0" sz="1650" spc="-1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5">
                <a:solidFill>
                  <a:srgbClr val="424242"/>
                </a:solidFill>
                <a:latin typeface="Microsoft Sans Serif"/>
                <a:cs typeface="Microsoft Sans Serif"/>
              </a:rPr>
              <a:t>price</a:t>
            </a:r>
            <a:r>
              <a:rPr dirty="0" sz="1650" spc="-2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15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0">
                <a:solidFill>
                  <a:srgbClr val="424242"/>
                </a:solidFill>
                <a:latin typeface="Microsoft Sans Serif"/>
                <a:cs typeface="Microsoft Sans Serif"/>
              </a:rPr>
              <a:t>course?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720" y="3401168"/>
            <a:ext cx="394779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-5">
                <a:latin typeface="Calibri"/>
                <a:cs typeface="Calibri"/>
              </a:rPr>
              <a:t>Findings</a:t>
            </a:r>
            <a:r>
              <a:rPr dirty="0" sz="3950" spc="40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&amp;</a:t>
            </a:r>
            <a:r>
              <a:rPr dirty="0" sz="3950" spc="-20">
                <a:latin typeface="Calibri"/>
                <a:cs typeface="Calibri"/>
              </a:rPr>
              <a:t> </a:t>
            </a:r>
            <a:r>
              <a:rPr dirty="0" sz="3950" spc="-5">
                <a:latin typeface="Calibri"/>
                <a:cs typeface="Calibri"/>
              </a:rPr>
              <a:t>Insights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4FBF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51" y="1930908"/>
            <a:ext cx="560831" cy="5608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4769" y="1765309"/>
            <a:ext cx="6663055" cy="7969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3860" marR="5080" indent="-391795">
              <a:lnSpc>
                <a:spcPct val="114999"/>
              </a:lnSpc>
              <a:spcBef>
                <a:spcPts val="100"/>
              </a:spcBef>
              <a:tabLst>
                <a:tab pos="402590" algn="l"/>
              </a:tabLst>
            </a:pPr>
            <a:r>
              <a:rPr dirty="0" spc="-10"/>
              <a:t>1.	</a:t>
            </a:r>
            <a:r>
              <a:rPr dirty="0" spc="-20"/>
              <a:t>What</a:t>
            </a:r>
            <a:r>
              <a:rPr dirty="0" spc="20"/>
              <a:t> </a:t>
            </a:r>
            <a:r>
              <a:rPr dirty="0" spc="15"/>
              <a:t>are</a:t>
            </a:r>
            <a:r>
              <a:rPr dirty="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15"/>
              <a:t>total </a:t>
            </a:r>
            <a:r>
              <a:rPr dirty="0"/>
              <a:t>numbers</a:t>
            </a:r>
            <a:r>
              <a:rPr dirty="0" spc="35"/>
              <a:t> </a:t>
            </a:r>
            <a:r>
              <a:rPr dirty="0"/>
              <a:t>of subscribers</a:t>
            </a:r>
            <a:r>
              <a:rPr dirty="0" spc="-10"/>
              <a:t> </a:t>
            </a:r>
            <a:r>
              <a:rPr dirty="0" spc="-5"/>
              <a:t>in</a:t>
            </a:r>
            <a:r>
              <a:rPr dirty="0" spc="-30"/>
              <a:t> </a:t>
            </a:r>
            <a:r>
              <a:rPr dirty="0" spc="5"/>
              <a:t>each </a:t>
            </a:r>
            <a:r>
              <a:rPr dirty="0" spc="-530"/>
              <a:t> </a:t>
            </a:r>
            <a:r>
              <a:rPr dirty="0" spc="-10"/>
              <a:t>subject?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743" y="2586227"/>
            <a:ext cx="8005572" cy="36286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77520" marR="5080" indent="-635">
              <a:lnSpc>
                <a:spcPct val="100000"/>
              </a:lnSpc>
              <a:spcBef>
                <a:spcPts val="95"/>
              </a:spcBef>
            </a:pPr>
            <a:r>
              <a:rPr dirty="0" spc="-95">
                <a:latin typeface="Arial"/>
                <a:cs typeface="Arial"/>
              </a:rPr>
              <a:t>2.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-10"/>
              <a:t>How</a:t>
            </a:r>
            <a:r>
              <a:rPr dirty="0" spc="15"/>
              <a:t> </a:t>
            </a:r>
            <a:r>
              <a:rPr dirty="0" spc="-5"/>
              <a:t>does</a:t>
            </a:r>
            <a:r>
              <a:rPr dirty="0" spc="15"/>
              <a:t> </a:t>
            </a:r>
            <a:r>
              <a:rPr dirty="0" spc="-10"/>
              <a:t>the</a:t>
            </a:r>
            <a:r>
              <a:rPr dirty="0" spc="25"/>
              <a:t> </a:t>
            </a:r>
            <a:r>
              <a:rPr dirty="0" spc="5"/>
              <a:t>average</a:t>
            </a:r>
            <a:r>
              <a:rPr dirty="0" spc="10"/>
              <a:t> </a:t>
            </a:r>
            <a:r>
              <a:rPr dirty="0" spc="-10"/>
              <a:t>content</a:t>
            </a:r>
            <a:r>
              <a:rPr dirty="0" spc="30"/>
              <a:t> </a:t>
            </a:r>
            <a:r>
              <a:rPr dirty="0" spc="-10"/>
              <a:t>duration/price/number</a:t>
            </a:r>
            <a:r>
              <a:rPr dirty="0" spc="60"/>
              <a:t> </a:t>
            </a:r>
            <a:r>
              <a:rPr dirty="0"/>
              <a:t>of </a:t>
            </a:r>
            <a:r>
              <a:rPr dirty="0" spc="-535"/>
              <a:t> </a:t>
            </a:r>
            <a:r>
              <a:rPr dirty="0" spc="-15"/>
              <a:t>students</a:t>
            </a:r>
            <a:r>
              <a:rPr dirty="0" spc="5"/>
              <a:t> </a:t>
            </a:r>
            <a:r>
              <a:rPr dirty="0" spc="-10"/>
              <a:t>vary</a:t>
            </a:r>
            <a:r>
              <a:rPr dirty="0" spc="15"/>
              <a:t> </a:t>
            </a:r>
            <a:r>
              <a:rPr dirty="0"/>
              <a:t>across</a:t>
            </a:r>
            <a:r>
              <a:rPr dirty="0" spc="10"/>
              <a:t> </a:t>
            </a:r>
            <a:r>
              <a:rPr dirty="0" spc="5"/>
              <a:t>different</a:t>
            </a:r>
            <a:r>
              <a:rPr dirty="0" spc="-20"/>
              <a:t> </a:t>
            </a:r>
            <a:r>
              <a:rPr dirty="0" spc="-5"/>
              <a:t>subjects?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11" y="2852256"/>
            <a:ext cx="4530725" cy="353822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15" i="1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dirty="0" sz="14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15" i="1">
                <a:solidFill>
                  <a:srgbClr val="FF0000"/>
                </a:solidFill>
                <a:latin typeface="Arial"/>
                <a:cs typeface="Arial"/>
              </a:rPr>
              <a:t>Findings</a:t>
            </a:r>
            <a:endParaRPr sz="1400">
              <a:latin typeface="Arial"/>
              <a:cs typeface="Arial"/>
            </a:endParaRPr>
          </a:p>
          <a:p>
            <a:pPr algn="just" marL="355600" marR="72390" indent="-343535">
              <a:lnSpc>
                <a:spcPct val="1175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●"/>
              <a:tabLst>
                <a:tab pos="356235" algn="l"/>
              </a:tabLst>
            </a:pPr>
            <a:r>
              <a:rPr dirty="0" sz="1400" spc="20">
                <a:latin typeface="Roboto"/>
                <a:cs typeface="Roboto"/>
              </a:rPr>
              <a:t>Web </a:t>
            </a:r>
            <a:r>
              <a:rPr dirty="0" sz="1400" spc="-10">
                <a:latin typeface="Roboto"/>
                <a:cs typeface="Roboto"/>
              </a:rPr>
              <a:t>Development courses </a:t>
            </a:r>
            <a:r>
              <a:rPr dirty="0" sz="1400" spc="-5">
                <a:latin typeface="Roboto"/>
                <a:cs typeface="Roboto"/>
              </a:rPr>
              <a:t>had </a:t>
            </a:r>
            <a:r>
              <a:rPr dirty="0" sz="1400" spc="-10">
                <a:latin typeface="Roboto"/>
                <a:cs typeface="Roboto"/>
              </a:rPr>
              <a:t>the </a:t>
            </a:r>
            <a:r>
              <a:rPr dirty="0" sz="1400" spc="-15">
                <a:latin typeface="Roboto"/>
                <a:cs typeface="Roboto"/>
              </a:rPr>
              <a:t>longest </a:t>
            </a:r>
            <a:r>
              <a:rPr dirty="0" sz="1400" spc="-10">
                <a:latin typeface="Roboto"/>
                <a:cs typeface="Roboto"/>
              </a:rPr>
              <a:t>content 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duration </a:t>
            </a:r>
            <a:r>
              <a:rPr dirty="0" sz="1400" spc="-10">
                <a:latin typeface="Roboto"/>
                <a:cs typeface="Roboto"/>
              </a:rPr>
              <a:t>times </a:t>
            </a:r>
            <a:r>
              <a:rPr dirty="0" sz="1400" spc="-5">
                <a:latin typeface="Roboto"/>
                <a:cs typeface="Roboto"/>
              </a:rPr>
              <a:t>followed </a:t>
            </a:r>
            <a:r>
              <a:rPr dirty="0" sz="1400" spc="-15">
                <a:latin typeface="Roboto"/>
                <a:cs typeface="Roboto"/>
              </a:rPr>
              <a:t>by graphic design, business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finance </a:t>
            </a:r>
            <a:r>
              <a:rPr dirty="0" sz="1400" spc="-5">
                <a:latin typeface="Roboto"/>
                <a:cs typeface="Roboto"/>
              </a:rPr>
              <a:t>and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musical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instrument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courses.</a:t>
            </a:r>
            <a:endParaRPr sz="1400">
              <a:latin typeface="Roboto"/>
              <a:cs typeface="Roboto"/>
            </a:endParaRPr>
          </a:p>
          <a:p>
            <a:pPr algn="just" marL="355600" indent="-3435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Times New Roman"/>
              <a:buChar char="●"/>
              <a:tabLst>
                <a:tab pos="356235" algn="l"/>
              </a:tabLst>
            </a:pPr>
            <a:r>
              <a:rPr dirty="0" sz="1400" spc="-5">
                <a:latin typeface="Roboto"/>
                <a:cs typeface="Roboto"/>
              </a:rPr>
              <a:t>The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cost</a:t>
            </a:r>
            <a:r>
              <a:rPr dirty="0" sz="1400" spc="-15">
                <a:latin typeface="Roboto"/>
                <a:cs typeface="Roboto"/>
              </a:rPr>
              <a:t> </a:t>
            </a:r>
            <a:r>
              <a:rPr dirty="0" sz="1400" spc="5">
                <a:latin typeface="Roboto"/>
                <a:cs typeface="Roboto"/>
              </a:rPr>
              <a:t>of</a:t>
            </a:r>
            <a:r>
              <a:rPr dirty="0" sz="1400" spc="-10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web</a:t>
            </a:r>
            <a:r>
              <a:rPr dirty="0" sz="1400" spc="-5">
                <a:latin typeface="Roboto"/>
                <a:cs typeface="Roboto"/>
              </a:rPr>
              <a:t> development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courses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was </a:t>
            </a:r>
            <a:r>
              <a:rPr dirty="0" sz="1400" spc="-15">
                <a:latin typeface="Roboto"/>
                <a:cs typeface="Roboto"/>
              </a:rPr>
              <a:t>the</a:t>
            </a:r>
            <a:endParaRPr sz="1400">
              <a:latin typeface="Roboto"/>
              <a:cs typeface="Roboto"/>
            </a:endParaRPr>
          </a:p>
          <a:p>
            <a:pPr algn="just" marL="355600" marR="5080">
              <a:lnSpc>
                <a:spcPct val="117100"/>
              </a:lnSpc>
              <a:spcBef>
                <a:spcPts val="10"/>
              </a:spcBef>
            </a:pPr>
            <a:r>
              <a:rPr dirty="0" sz="1400" spc="-20">
                <a:latin typeface="Roboto"/>
                <a:cs typeface="Roboto"/>
              </a:rPr>
              <a:t>highest </a:t>
            </a:r>
            <a:r>
              <a:rPr dirty="0" sz="1400" spc="-5">
                <a:latin typeface="Roboto"/>
                <a:cs typeface="Roboto"/>
              </a:rPr>
              <a:t>followed </a:t>
            </a:r>
            <a:r>
              <a:rPr dirty="0" sz="1400" spc="-20">
                <a:latin typeface="Roboto"/>
                <a:cs typeface="Roboto"/>
              </a:rPr>
              <a:t>by </a:t>
            </a:r>
            <a:r>
              <a:rPr dirty="0" sz="1400" spc="-15">
                <a:latin typeface="Roboto"/>
                <a:cs typeface="Roboto"/>
              </a:rPr>
              <a:t>business </a:t>
            </a:r>
            <a:r>
              <a:rPr dirty="0" sz="1400" spc="-10">
                <a:latin typeface="Roboto"/>
                <a:cs typeface="Roboto"/>
              </a:rPr>
              <a:t>finance, graphic </a:t>
            </a:r>
            <a:r>
              <a:rPr dirty="0" sz="1400" spc="-15">
                <a:latin typeface="Roboto"/>
                <a:cs typeface="Roboto"/>
              </a:rPr>
              <a:t>design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and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musical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instrument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courses.</a:t>
            </a:r>
            <a:endParaRPr sz="140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Times New Roman"/>
              <a:buChar char="●"/>
              <a:tabLst>
                <a:tab pos="355600" algn="l"/>
                <a:tab pos="356235" algn="l"/>
              </a:tabLst>
            </a:pPr>
            <a:r>
              <a:rPr dirty="0" sz="1400">
                <a:latin typeface="Roboto"/>
                <a:cs typeface="Roboto"/>
              </a:rPr>
              <a:t>On</a:t>
            </a:r>
            <a:r>
              <a:rPr dirty="0" sz="1400" spc="-2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average,</a:t>
            </a:r>
            <a:r>
              <a:rPr dirty="0" sz="1400" spc="30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web</a:t>
            </a:r>
            <a:r>
              <a:rPr dirty="0" sz="1400" spc="-5">
                <a:latin typeface="Roboto"/>
                <a:cs typeface="Roboto"/>
              </a:rPr>
              <a:t> development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courses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had</a:t>
            </a:r>
            <a:r>
              <a:rPr dirty="0" sz="1400" spc="-2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the</a:t>
            </a:r>
            <a:endParaRPr sz="1400">
              <a:latin typeface="Roboto"/>
              <a:cs typeface="Roboto"/>
            </a:endParaRPr>
          </a:p>
          <a:p>
            <a:pPr marL="355600" marR="158115">
              <a:lnSpc>
                <a:spcPct val="117500"/>
              </a:lnSpc>
              <a:spcBef>
                <a:spcPts val="5"/>
              </a:spcBef>
            </a:pPr>
            <a:r>
              <a:rPr dirty="0" sz="1400" spc="-20">
                <a:latin typeface="Roboto"/>
                <a:cs typeface="Roboto"/>
              </a:rPr>
              <a:t>highest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number</a:t>
            </a:r>
            <a:r>
              <a:rPr dirty="0" sz="1400" spc="40">
                <a:latin typeface="Roboto"/>
                <a:cs typeface="Roboto"/>
              </a:rPr>
              <a:t> </a:t>
            </a:r>
            <a:r>
              <a:rPr dirty="0" sz="1400" spc="5">
                <a:latin typeface="Roboto"/>
                <a:cs typeface="Roboto"/>
              </a:rPr>
              <a:t>of</a:t>
            </a:r>
            <a:r>
              <a:rPr dirty="0" sz="1400" spc="-2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subscribers</a:t>
            </a:r>
            <a:r>
              <a:rPr dirty="0" sz="1400" spc="40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followed</a:t>
            </a:r>
            <a:r>
              <a:rPr dirty="0" sz="1400" spc="-3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by </a:t>
            </a:r>
            <a:r>
              <a:rPr dirty="0" sz="1400" spc="-10">
                <a:latin typeface="Roboto"/>
                <a:cs typeface="Roboto"/>
              </a:rPr>
              <a:t>graphic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design,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business</a:t>
            </a:r>
            <a:r>
              <a:rPr dirty="0" sz="1400" spc="2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finance</a:t>
            </a:r>
            <a:r>
              <a:rPr dirty="0" sz="1400" spc="-5">
                <a:latin typeface="Roboto"/>
                <a:cs typeface="Roboto"/>
              </a:rPr>
              <a:t> and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musical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instrument </a:t>
            </a:r>
            <a:r>
              <a:rPr dirty="0" sz="1400" spc="-1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courses.</a:t>
            </a:r>
            <a:endParaRPr sz="1400">
              <a:latin typeface="Roboto"/>
              <a:cs typeface="Roboto"/>
            </a:endParaRPr>
          </a:p>
          <a:p>
            <a:pPr marL="399415" indent="-38735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Times New Roman"/>
              <a:buChar char="●"/>
              <a:tabLst>
                <a:tab pos="399415" algn="l"/>
                <a:tab pos="400050" algn="l"/>
              </a:tabLst>
            </a:pPr>
            <a:r>
              <a:rPr dirty="0" sz="1400" spc="-5">
                <a:latin typeface="Roboto"/>
                <a:cs typeface="Roboto"/>
              </a:rPr>
              <a:t>Hence,</a:t>
            </a:r>
            <a:r>
              <a:rPr dirty="0" sz="1400" spc="35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web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development</a:t>
            </a:r>
            <a:r>
              <a:rPr dirty="0" sz="1400" spc="4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with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higher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prices</a:t>
            </a:r>
            <a:r>
              <a:rPr dirty="0" sz="1400" spc="30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appear</a:t>
            </a:r>
            <a:endParaRPr sz="1400">
              <a:latin typeface="Roboto"/>
              <a:cs typeface="Roboto"/>
            </a:endParaRPr>
          </a:p>
          <a:p>
            <a:pPr marL="355600" marR="621030">
              <a:lnSpc>
                <a:spcPct val="117100"/>
              </a:lnSpc>
              <a:spcBef>
                <a:spcPts val="10"/>
              </a:spcBef>
            </a:pPr>
            <a:r>
              <a:rPr dirty="0" sz="1400" spc="-10">
                <a:latin typeface="Roboto"/>
                <a:cs typeface="Roboto"/>
              </a:rPr>
              <a:t>to</a:t>
            </a:r>
            <a:r>
              <a:rPr dirty="0" sz="1400" spc="-15">
                <a:latin typeface="Roboto"/>
                <a:cs typeface="Roboto"/>
              </a:rPr>
              <a:t> have</a:t>
            </a:r>
            <a:r>
              <a:rPr dirty="0" sz="1400" spc="5">
                <a:latin typeface="Roboto"/>
                <a:cs typeface="Roboto"/>
              </a:rPr>
              <a:t> more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subscribers</a:t>
            </a:r>
            <a:r>
              <a:rPr dirty="0" sz="1400" spc="35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and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longer</a:t>
            </a:r>
            <a:r>
              <a:rPr dirty="0" sz="1400" spc="-2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content </a:t>
            </a:r>
            <a:r>
              <a:rPr dirty="0" sz="1400" spc="-330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durations.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8967" y="2735580"/>
            <a:ext cx="3552443" cy="37581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437" y="1793278"/>
            <a:ext cx="710755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>
                <a:latin typeface="Arial"/>
                <a:cs typeface="Arial"/>
              </a:rPr>
              <a:t>3.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10"/>
              <a:t>How</a:t>
            </a:r>
            <a:r>
              <a:rPr dirty="0" spc="10"/>
              <a:t> </a:t>
            </a:r>
            <a:r>
              <a:rPr dirty="0" spc="-20"/>
              <a:t>many</a:t>
            </a:r>
            <a:r>
              <a:rPr dirty="0" spc="40"/>
              <a:t> </a:t>
            </a:r>
            <a:r>
              <a:rPr dirty="0"/>
              <a:t>courses</a:t>
            </a:r>
            <a:r>
              <a:rPr dirty="0" spc="10"/>
              <a:t> </a:t>
            </a:r>
            <a:r>
              <a:rPr dirty="0" spc="15"/>
              <a:t>are</a:t>
            </a:r>
            <a:r>
              <a:rPr dirty="0"/>
              <a:t> </a:t>
            </a:r>
            <a:r>
              <a:rPr dirty="0" spc="30"/>
              <a:t>free</a:t>
            </a:r>
            <a:r>
              <a:rPr dirty="0" spc="-25"/>
              <a:t> </a:t>
            </a:r>
            <a:r>
              <a:rPr dirty="0" spc="-15"/>
              <a:t>and</a:t>
            </a:r>
            <a:r>
              <a:rPr dirty="0" spc="15"/>
              <a:t> </a:t>
            </a:r>
            <a:r>
              <a:rPr dirty="0" spc="-5"/>
              <a:t>paid</a:t>
            </a:r>
            <a:r>
              <a:rPr dirty="0" spc="-10"/>
              <a:t> </a:t>
            </a:r>
            <a:r>
              <a:rPr dirty="0" spc="10"/>
              <a:t>for</a:t>
            </a:r>
            <a:r>
              <a:rPr dirty="0" spc="-5"/>
              <a:t> </a:t>
            </a:r>
            <a:r>
              <a:rPr dirty="0" spc="5"/>
              <a:t>each</a:t>
            </a:r>
            <a:r>
              <a:rPr dirty="0"/>
              <a:t> </a:t>
            </a:r>
            <a:r>
              <a:rPr dirty="0" spc="-5"/>
              <a:t>subject?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326" y="2627981"/>
            <a:ext cx="2885440" cy="353885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15" i="1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dirty="0" sz="14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15" i="1">
                <a:solidFill>
                  <a:srgbClr val="FF0000"/>
                </a:solidFill>
                <a:latin typeface="Arial"/>
                <a:cs typeface="Arial"/>
              </a:rPr>
              <a:t>Findings</a:t>
            </a:r>
            <a:endParaRPr sz="1400">
              <a:latin typeface="Arial"/>
              <a:cs typeface="Arial"/>
            </a:endParaRPr>
          </a:p>
          <a:p>
            <a:pPr marL="354965" marR="173355" indent="-342900">
              <a:lnSpc>
                <a:spcPct val="117500"/>
              </a:lnSpc>
              <a:spcBef>
                <a:spcPts val="20"/>
              </a:spcBef>
              <a:buClr>
                <a:srgbClr val="FF0000"/>
              </a:buClr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400" spc="5">
                <a:latin typeface="Roboto"/>
                <a:cs typeface="Roboto"/>
              </a:rPr>
              <a:t>Free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and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paid </a:t>
            </a:r>
            <a:r>
              <a:rPr dirty="0" sz="1400" spc="20">
                <a:latin typeface="Roboto"/>
                <a:cs typeface="Roboto"/>
              </a:rPr>
              <a:t>Web </a:t>
            </a:r>
            <a:r>
              <a:rPr dirty="0" sz="1400" spc="2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development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courses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had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the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most</a:t>
            </a:r>
            <a:r>
              <a:rPr dirty="0" sz="1400" spc="-20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number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5">
                <a:latin typeface="Roboto"/>
                <a:cs typeface="Roboto"/>
              </a:rPr>
              <a:t>of</a:t>
            </a:r>
            <a:r>
              <a:rPr dirty="0" sz="1400" spc="-15">
                <a:latin typeface="Roboto"/>
                <a:cs typeface="Roboto"/>
              </a:rPr>
              <a:t> subscribers.</a:t>
            </a:r>
            <a:endParaRPr sz="1400">
              <a:latin typeface="Roboto"/>
              <a:cs typeface="Roboto"/>
            </a:endParaRPr>
          </a:p>
          <a:p>
            <a:pPr marL="354965" indent="-34290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400" spc="-10">
                <a:latin typeface="Roboto"/>
                <a:cs typeface="Roboto"/>
              </a:rPr>
              <a:t>Comparatively, </a:t>
            </a:r>
            <a:r>
              <a:rPr dirty="0" sz="1400" spc="-15">
                <a:latin typeface="Roboto"/>
                <a:cs typeface="Roboto"/>
              </a:rPr>
              <a:t>paid </a:t>
            </a:r>
            <a:r>
              <a:rPr dirty="0" sz="1400">
                <a:latin typeface="Roboto"/>
                <a:cs typeface="Roboto"/>
              </a:rPr>
              <a:t>web</a:t>
            </a:r>
            <a:endParaRPr sz="1400">
              <a:latin typeface="Roboto"/>
              <a:cs typeface="Roboto"/>
            </a:endParaRPr>
          </a:p>
          <a:p>
            <a:pPr algn="just" marL="354965" marR="5080">
              <a:lnSpc>
                <a:spcPct val="117100"/>
              </a:lnSpc>
              <a:spcBef>
                <a:spcPts val="15"/>
              </a:spcBef>
            </a:pPr>
            <a:r>
              <a:rPr dirty="0" sz="1400" spc="-10">
                <a:latin typeface="Roboto"/>
                <a:cs typeface="Roboto"/>
              </a:rPr>
              <a:t>development courses had </a:t>
            </a:r>
            <a:r>
              <a:rPr dirty="0" sz="1400" spc="5">
                <a:latin typeface="Roboto"/>
                <a:cs typeface="Roboto"/>
              </a:rPr>
              <a:t>more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subscribers </a:t>
            </a:r>
            <a:r>
              <a:rPr dirty="0" sz="1400" spc="-5">
                <a:latin typeface="Roboto"/>
                <a:cs typeface="Roboto"/>
              </a:rPr>
              <a:t>as </a:t>
            </a:r>
            <a:r>
              <a:rPr dirty="0" sz="1400">
                <a:latin typeface="Roboto"/>
                <a:cs typeface="Roboto"/>
              </a:rPr>
              <a:t>compared </a:t>
            </a:r>
            <a:r>
              <a:rPr dirty="0" sz="1400" spc="-10">
                <a:latin typeface="Roboto"/>
                <a:cs typeface="Roboto"/>
              </a:rPr>
              <a:t>to </a:t>
            </a:r>
            <a:r>
              <a:rPr dirty="0" sz="1400" spc="-15">
                <a:latin typeface="Roboto"/>
                <a:cs typeface="Roboto"/>
              </a:rPr>
              <a:t>the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free</a:t>
            </a:r>
            <a:r>
              <a:rPr dirty="0" sz="1400" spc="-1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ones.</a:t>
            </a:r>
            <a:endParaRPr sz="1400">
              <a:latin typeface="Roboto"/>
              <a:cs typeface="Roboto"/>
            </a:endParaRPr>
          </a:p>
          <a:p>
            <a:pPr marL="354965" marR="77470" indent="-342900">
              <a:lnSpc>
                <a:spcPct val="1174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400" spc="-15">
                <a:latin typeface="Roboto"/>
                <a:cs typeface="Roboto"/>
              </a:rPr>
              <a:t>This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can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imply</a:t>
            </a:r>
            <a:r>
              <a:rPr dirty="0" sz="1400" spc="-3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that </a:t>
            </a:r>
            <a:r>
              <a:rPr dirty="0" sz="1400" spc="-10">
                <a:latin typeface="Roboto"/>
                <a:cs typeface="Roboto"/>
              </a:rPr>
              <a:t>the </a:t>
            </a:r>
            <a:r>
              <a:rPr dirty="0" sz="1400" spc="5">
                <a:latin typeface="Roboto"/>
                <a:cs typeface="Roboto"/>
              </a:rPr>
              <a:t>more 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costly </a:t>
            </a:r>
            <a:r>
              <a:rPr dirty="0" sz="1400" spc="-5">
                <a:latin typeface="Roboto"/>
                <a:cs typeface="Roboto"/>
              </a:rPr>
              <a:t>a </a:t>
            </a:r>
            <a:r>
              <a:rPr dirty="0" sz="1400">
                <a:latin typeface="Roboto"/>
                <a:cs typeface="Roboto"/>
              </a:rPr>
              <a:t>web </a:t>
            </a:r>
            <a:r>
              <a:rPr dirty="0" sz="1400" spc="-10">
                <a:latin typeface="Roboto"/>
                <a:cs typeface="Roboto"/>
              </a:rPr>
              <a:t>development 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30">
                <a:latin typeface="Roboto"/>
                <a:cs typeface="Roboto"/>
              </a:rPr>
              <a:t>is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the</a:t>
            </a:r>
            <a:r>
              <a:rPr dirty="0" sz="1400" spc="-15">
                <a:latin typeface="Roboto"/>
                <a:cs typeface="Roboto"/>
              </a:rPr>
              <a:t> </a:t>
            </a:r>
            <a:r>
              <a:rPr dirty="0" sz="1400" spc="5">
                <a:latin typeface="Roboto"/>
                <a:cs typeface="Roboto"/>
              </a:rPr>
              <a:t>more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subscribers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 spc="-25">
                <a:latin typeface="Roboto"/>
                <a:cs typeface="Roboto"/>
              </a:rPr>
              <a:t>it</a:t>
            </a:r>
            <a:r>
              <a:rPr dirty="0" sz="1400" spc="-30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is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25">
                <a:latin typeface="Roboto"/>
                <a:cs typeface="Roboto"/>
              </a:rPr>
              <a:t>likely</a:t>
            </a:r>
            <a:r>
              <a:rPr dirty="0" sz="1400" spc="-3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to </a:t>
            </a:r>
            <a:r>
              <a:rPr dirty="0" sz="1400" spc="-15">
                <a:latin typeface="Roboto"/>
                <a:cs typeface="Roboto"/>
              </a:rPr>
              <a:t>obtain</a:t>
            </a:r>
            <a:endParaRPr sz="1400">
              <a:latin typeface="Roboto"/>
              <a:cs typeface="Roboto"/>
            </a:endParaRPr>
          </a:p>
          <a:p>
            <a:pPr marL="354965" marR="340360" indent="-342900">
              <a:lnSpc>
                <a:spcPct val="1171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400" spc="-5">
                <a:latin typeface="Roboto"/>
                <a:cs typeface="Roboto"/>
              </a:rPr>
              <a:t>The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other </a:t>
            </a:r>
            <a:r>
              <a:rPr dirty="0" sz="1400" spc="-20">
                <a:latin typeface="Roboto"/>
                <a:cs typeface="Roboto"/>
              </a:rPr>
              <a:t>subjects</a:t>
            </a:r>
            <a:r>
              <a:rPr dirty="0" sz="1400" spc="4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had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less </a:t>
            </a:r>
            <a:r>
              <a:rPr dirty="0" sz="1400" spc="-33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subscribers</a:t>
            </a:r>
            <a:r>
              <a:rPr dirty="0" sz="1400" spc="35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in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both</a:t>
            </a:r>
            <a:r>
              <a:rPr dirty="0" sz="1400" spc="-2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cases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5447" y="2570988"/>
            <a:ext cx="5202935" cy="37581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77520" marR="5080" indent="-635">
              <a:lnSpc>
                <a:spcPct val="100000"/>
              </a:lnSpc>
              <a:spcBef>
                <a:spcPts val="95"/>
              </a:spcBef>
            </a:pPr>
            <a:r>
              <a:rPr dirty="0" spc="-70">
                <a:latin typeface="Arial"/>
                <a:cs typeface="Arial"/>
              </a:rPr>
              <a:t>4.</a:t>
            </a:r>
            <a:r>
              <a:rPr dirty="0" spc="-50">
                <a:latin typeface="Arial"/>
                <a:cs typeface="Arial"/>
              </a:rPr>
              <a:t> </a:t>
            </a:r>
            <a:r>
              <a:rPr dirty="0" spc="-20"/>
              <a:t>What</a:t>
            </a:r>
            <a:r>
              <a:rPr dirty="0" spc="30"/>
              <a:t> </a:t>
            </a:r>
            <a:r>
              <a:rPr dirty="0" spc="-5"/>
              <a:t>is</a:t>
            </a:r>
            <a:r>
              <a:rPr dirty="0"/>
              <a:t> </a:t>
            </a:r>
            <a:r>
              <a:rPr dirty="0" spc="-10"/>
              <a:t>the</a:t>
            </a:r>
            <a:r>
              <a:rPr dirty="0" spc="5"/>
              <a:t> average</a:t>
            </a:r>
            <a:r>
              <a:rPr dirty="0" spc="30"/>
              <a:t> </a:t>
            </a:r>
            <a:r>
              <a:rPr dirty="0" spc="10"/>
              <a:t>price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5"/>
              <a:t>development</a:t>
            </a:r>
            <a:r>
              <a:rPr dirty="0" spc="30"/>
              <a:t> </a:t>
            </a:r>
            <a:r>
              <a:rPr dirty="0"/>
              <a:t>courses </a:t>
            </a:r>
            <a:r>
              <a:rPr dirty="0" spc="-15"/>
              <a:t>at </a:t>
            </a:r>
            <a:r>
              <a:rPr dirty="0" spc="-535"/>
              <a:t> </a:t>
            </a:r>
            <a:r>
              <a:rPr dirty="0" spc="5"/>
              <a:t>different</a:t>
            </a:r>
            <a:r>
              <a:rPr dirty="0" spc="-25"/>
              <a:t> </a:t>
            </a:r>
            <a:r>
              <a:rPr dirty="0" spc="5"/>
              <a:t>levels?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49" y="2623518"/>
            <a:ext cx="3810000" cy="328866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15" i="1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dirty="0" sz="14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15" i="1">
                <a:solidFill>
                  <a:srgbClr val="FF0000"/>
                </a:solidFill>
                <a:latin typeface="Arial"/>
                <a:cs typeface="Arial"/>
              </a:rPr>
              <a:t>Findings</a:t>
            </a:r>
            <a:endParaRPr sz="1400">
              <a:latin typeface="Arial"/>
              <a:cs typeface="Arial"/>
            </a:endParaRPr>
          </a:p>
          <a:p>
            <a:pPr marL="355600" marR="5080" indent="-343535">
              <a:lnSpc>
                <a:spcPct val="117200"/>
              </a:lnSpc>
              <a:spcBef>
                <a:spcPts val="25"/>
              </a:spcBef>
              <a:buClr>
                <a:srgbClr val="FF0000"/>
              </a:buClr>
              <a:buFont typeface="Times New Roman"/>
              <a:buChar char="●"/>
              <a:tabLst>
                <a:tab pos="355600" algn="l"/>
                <a:tab pos="356235" algn="l"/>
              </a:tabLst>
            </a:pPr>
            <a:r>
              <a:rPr dirty="0" sz="1400" spc="-15">
                <a:latin typeface="Roboto"/>
                <a:cs typeface="Roboto"/>
              </a:rPr>
              <a:t>This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information</a:t>
            </a:r>
            <a:r>
              <a:rPr dirty="0" sz="1400" spc="-3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suggests</a:t>
            </a:r>
            <a:r>
              <a:rPr dirty="0" sz="1400" spc="35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a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trend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in</a:t>
            </a:r>
            <a:r>
              <a:rPr dirty="0" sz="1400" spc="-10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pricing </a:t>
            </a:r>
            <a:r>
              <a:rPr dirty="0" sz="1400" spc="-33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based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on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the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difficulty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25">
                <a:latin typeface="Roboto"/>
                <a:cs typeface="Roboto"/>
              </a:rPr>
              <a:t>level.</a:t>
            </a:r>
            <a:endParaRPr sz="1400">
              <a:latin typeface="Roboto"/>
              <a:cs typeface="Roboto"/>
            </a:endParaRPr>
          </a:p>
          <a:p>
            <a:pPr marL="355600" marR="35560" indent="-343535">
              <a:lnSpc>
                <a:spcPct val="1174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●"/>
              <a:tabLst>
                <a:tab pos="355600" algn="l"/>
                <a:tab pos="356235" algn="l"/>
              </a:tabLst>
            </a:pPr>
            <a:r>
              <a:rPr dirty="0" sz="1400" spc="-25">
                <a:latin typeface="Roboto"/>
                <a:cs typeface="Roboto"/>
              </a:rPr>
              <a:t>By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comparison,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25">
                <a:latin typeface="Roboto"/>
                <a:cs typeface="Roboto"/>
              </a:rPr>
              <a:t>intermediate-level</a:t>
            </a:r>
            <a:r>
              <a:rPr dirty="0" sz="1400" spc="45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web 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development</a:t>
            </a:r>
            <a:r>
              <a:rPr dirty="0" sz="1400" spc="2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courses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had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the </a:t>
            </a:r>
            <a:r>
              <a:rPr dirty="0" sz="1400" spc="-15">
                <a:latin typeface="Roboto"/>
                <a:cs typeface="Roboto"/>
              </a:rPr>
              <a:t>highest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price </a:t>
            </a:r>
            <a:r>
              <a:rPr dirty="0" sz="1400" spc="-33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on</a:t>
            </a:r>
            <a:r>
              <a:rPr dirty="0" sz="1400" spc="-2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average</a:t>
            </a:r>
            <a:r>
              <a:rPr dirty="0" sz="1400" spc="25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followed</a:t>
            </a:r>
            <a:r>
              <a:rPr dirty="0" sz="1400" spc="-3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by beginner,</a:t>
            </a:r>
            <a:r>
              <a:rPr dirty="0" sz="1400" spc="40">
                <a:latin typeface="Roboto"/>
                <a:cs typeface="Roboto"/>
              </a:rPr>
              <a:t> </a:t>
            </a:r>
            <a:r>
              <a:rPr dirty="0" sz="1400" spc="-45">
                <a:latin typeface="Roboto"/>
                <a:cs typeface="Roboto"/>
              </a:rPr>
              <a:t>all-level </a:t>
            </a:r>
            <a:r>
              <a:rPr dirty="0" sz="1400" spc="-4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and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35">
                <a:latin typeface="Roboto"/>
                <a:cs typeface="Roboto"/>
              </a:rPr>
              <a:t>expert-level</a:t>
            </a:r>
            <a:r>
              <a:rPr dirty="0" sz="1400" spc="4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courses</a:t>
            </a:r>
            <a:endParaRPr sz="140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Font typeface="Times New Roman"/>
              <a:buChar char="●"/>
              <a:tabLst>
                <a:tab pos="355600" algn="l"/>
                <a:tab pos="356235" algn="l"/>
              </a:tabLst>
            </a:pPr>
            <a:r>
              <a:rPr dirty="0" sz="1400" spc="-5">
                <a:latin typeface="Roboto"/>
                <a:cs typeface="Roboto"/>
              </a:rPr>
              <a:t>The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pricing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differences</a:t>
            </a:r>
            <a:r>
              <a:rPr dirty="0" sz="1400" spc="35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may </a:t>
            </a:r>
            <a:r>
              <a:rPr dirty="0" sz="1400" spc="-10">
                <a:latin typeface="Roboto"/>
                <a:cs typeface="Roboto"/>
              </a:rPr>
              <a:t>reflect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a</a:t>
            </a:r>
            <a:endParaRPr sz="1400">
              <a:latin typeface="Roboto"/>
              <a:cs typeface="Roboto"/>
            </a:endParaRPr>
          </a:p>
          <a:p>
            <a:pPr marL="355600" marR="53340">
              <a:lnSpc>
                <a:spcPct val="117500"/>
              </a:lnSpc>
              <a:spcBef>
                <a:spcPts val="10"/>
              </a:spcBef>
            </a:pPr>
            <a:r>
              <a:rPr dirty="0" sz="1400" spc="-15">
                <a:latin typeface="Roboto"/>
                <a:cs typeface="Roboto"/>
              </a:rPr>
              <a:t>strategic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approach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by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providers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to 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cater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to</a:t>
            </a:r>
            <a:r>
              <a:rPr dirty="0" sz="1400" spc="-1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different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segments</a:t>
            </a:r>
            <a:r>
              <a:rPr dirty="0" sz="1400" spc="50">
                <a:latin typeface="Roboto"/>
                <a:cs typeface="Roboto"/>
              </a:rPr>
              <a:t> </a:t>
            </a:r>
            <a:r>
              <a:rPr dirty="0" sz="1400" spc="5">
                <a:latin typeface="Roboto"/>
                <a:cs typeface="Roboto"/>
              </a:rPr>
              <a:t>of</a:t>
            </a:r>
            <a:r>
              <a:rPr dirty="0" sz="1400" spc="-3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the</a:t>
            </a:r>
            <a:r>
              <a:rPr dirty="0" sz="1400" spc="-2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market. 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10">
                <a:latin typeface="Roboto"/>
                <a:cs typeface="Roboto"/>
              </a:rPr>
              <a:t>For</a:t>
            </a:r>
            <a:r>
              <a:rPr dirty="0" sz="1400" spc="-15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example,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higher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prices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for</a:t>
            </a:r>
            <a:r>
              <a:rPr dirty="0" sz="1400" spc="-2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intermediate </a:t>
            </a:r>
            <a:r>
              <a:rPr dirty="0" sz="1400" spc="-33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courses</a:t>
            </a:r>
            <a:r>
              <a:rPr dirty="0" sz="1400" spc="3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might </a:t>
            </a:r>
            <a:r>
              <a:rPr dirty="0" sz="1400">
                <a:latin typeface="Roboto"/>
                <a:cs typeface="Roboto"/>
              </a:rPr>
              <a:t>be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justified</a:t>
            </a:r>
            <a:r>
              <a:rPr dirty="0" sz="1400" spc="15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by</a:t>
            </a:r>
            <a:r>
              <a:rPr dirty="0" sz="140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the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perceived </a:t>
            </a:r>
            <a:r>
              <a:rPr dirty="0" sz="1400" spc="-33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value</a:t>
            </a:r>
            <a:r>
              <a:rPr dirty="0" sz="1400" spc="-10">
                <a:latin typeface="Roboto"/>
                <a:cs typeface="Roboto"/>
              </a:rPr>
              <a:t> </a:t>
            </a:r>
            <a:r>
              <a:rPr dirty="0" sz="1400" spc="10">
                <a:latin typeface="Roboto"/>
                <a:cs typeface="Roboto"/>
              </a:rPr>
              <a:t>of</a:t>
            </a:r>
            <a:r>
              <a:rPr dirty="0" sz="1400" spc="-25">
                <a:latin typeface="Roboto"/>
                <a:cs typeface="Roboto"/>
              </a:rPr>
              <a:t> </a:t>
            </a:r>
            <a:r>
              <a:rPr dirty="0" sz="1400" spc="5">
                <a:latin typeface="Roboto"/>
                <a:cs typeface="Roboto"/>
              </a:rPr>
              <a:t>more</a:t>
            </a:r>
            <a:r>
              <a:rPr dirty="0" sz="1400" spc="-10">
                <a:latin typeface="Roboto"/>
                <a:cs typeface="Roboto"/>
              </a:rPr>
              <a:t> </a:t>
            </a:r>
            <a:r>
              <a:rPr dirty="0" sz="1400" spc="-40">
                <a:latin typeface="Roboto"/>
                <a:cs typeface="Roboto"/>
              </a:rPr>
              <a:t>in-depth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content.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5840" y="2564892"/>
            <a:ext cx="4735067" cy="37581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437" y="1793278"/>
            <a:ext cx="52222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>
                <a:latin typeface="Arial"/>
                <a:cs typeface="Arial"/>
              </a:rPr>
              <a:t>5</a:t>
            </a:r>
            <a:r>
              <a:rPr dirty="0" spc="-80">
                <a:latin typeface="Arial"/>
                <a:cs typeface="Arial"/>
              </a:rPr>
              <a:t>.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30"/>
              <a:t>W</a:t>
            </a:r>
            <a:r>
              <a:rPr dirty="0" spc="-15"/>
              <a:t>h</a:t>
            </a:r>
            <a:r>
              <a:rPr dirty="0"/>
              <a:t>a</a:t>
            </a:r>
            <a:r>
              <a:rPr dirty="0" spc="-25"/>
              <a:t>t</a:t>
            </a:r>
            <a:r>
              <a:rPr dirty="0" spc="25"/>
              <a:t> </a:t>
            </a:r>
            <a:r>
              <a:rPr dirty="0" spc="-20"/>
              <a:t>a</a:t>
            </a:r>
            <a:r>
              <a:rPr dirty="0" spc="35"/>
              <a:t>r</a:t>
            </a:r>
            <a:r>
              <a:rPr dirty="0" spc="35"/>
              <a:t>e</a:t>
            </a:r>
            <a:r>
              <a:rPr dirty="0"/>
              <a:t> </a:t>
            </a:r>
            <a:r>
              <a:rPr dirty="0" spc="-25"/>
              <a:t>t</a:t>
            </a:r>
            <a:r>
              <a:rPr dirty="0" spc="-15"/>
              <a:t>h</a:t>
            </a:r>
            <a:r>
              <a:rPr dirty="0" spc="35"/>
              <a:t>e</a:t>
            </a:r>
            <a:r>
              <a:rPr dirty="0"/>
              <a:t> </a:t>
            </a:r>
            <a:r>
              <a:rPr dirty="0" spc="-15"/>
              <a:t>2</a:t>
            </a:r>
            <a:r>
              <a:rPr dirty="0" spc="-5"/>
              <a:t>0</a:t>
            </a:r>
            <a:r>
              <a:rPr dirty="0" spc="10"/>
              <a:t> </a:t>
            </a:r>
            <a:r>
              <a:rPr dirty="0"/>
              <a:t>m</a:t>
            </a:r>
            <a:r>
              <a:rPr dirty="0" spc="-20"/>
              <a:t>o</a:t>
            </a:r>
            <a:r>
              <a:rPr dirty="0" spc="-20"/>
              <a:t>s</a:t>
            </a:r>
            <a:r>
              <a:rPr dirty="0" spc="-25"/>
              <a:t>t</a:t>
            </a:r>
            <a:r>
              <a:rPr dirty="0" spc="25"/>
              <a:t> </a:t>
            </a:r>
            <a:r>
              <a:rPr dirty="0" spc="-20"/>
              <a:t>p</a:t>
            </a:r>
            <a:r>
              <a:rPr dirty="0" spc="5"/>
              <a:t>o</a:t>
            </a:r>
            <a:r>
              <a:rPr dirty="0" spc="-20"/>
              <a:t>p</a:t>
            </a:r>
            <a:r>
              <a:rPr dirty="0" spc="-15"/>
              <a:t>u</a:t>
            </a:r>
            <a:r>
              <a:rPr dirty="0" spc="-25"/>
              <a:t>l</a:t>
            </a:r>
            <a:r>
              <a:rPr dirty="0"/>
              <a:t>a</a:t>
            </a:r>
            <a:r>
              <a:rPr dirty="0" spc="25"/>
              <a:t>r</a:t>
            </a:r>
            <a:r>
              <a:rPr dirty="0" spc="10"/>
              <a:t> </a:t>
            </a:r>
            <a:r>
              <a:rPr dirty="0" spc="5"/>
              <a:t>c</a:t>
            </a:r>
            <a:r>
              <a:rPr dirty="0" spc="-20"/>
              <a:t>o</a:t>
            </a:r>
            <a:r>
              <a:rPr dirty="0" spc="-15"/>
              <a:t>u</a:t>
            </a:r>
            <a:r>
              <a:rPr dirty="0" spc="10"/>
              <a:t>r</a:t>
            </a:r>
            <a:r>
              <a:rPr dirty="0"/>
              <a:t>s</a:t>
            </a:r>
            <a:r>
              <a:rPr dirty="0" spc="30"/>
              <a:t>e</a:t>
            </a:r>
            <a:r>
              <a:rPr dirty="0" spc="-20"/>
              <a:t>s</a:t>
            </a:r>
            <a:r>
              <a:rPr dirty="0" spc="-5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974" y="2606885"/>
            <a:ext cx="1782445" cy="30372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-15" i="1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dirty="0" sz="1400" spc="-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15" i="1">
                <a:solidFill>
                  <a:srgbClr val="FF0000"/>
                </a:solidFill>
                <a:latin typeface="Arial"/>
                <a:cs typeface="Arial"/>
              </a:rPr>
              <a:t>Findings</a:t>
            </a:r>
            <a:endParaRPr sz="1400">
              <a:latin typeface="Arial"/>
              <a:cs typeface="Arial"/>
            </a:endParaRPr>
          </a:p>
          <a:p>
            <a:pPr marL="354965" marR="97155" indent="-342900">
              <a:lnSpc>
                <a:spcPct val="117400"/>
              </a:lnSpc>
              <a:spcBef>
                <a:spcPts val="20"/>
              </a:spcBef>
              <a:buClr>
                <a:srgbClr val="FF0000"/>
              </a:buClr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400" spc="-5">
                <a:latin typeface="Roboto"/>
                <a:cs typeface="Roboto"/>
              </a:rPr>
              <a:t>The </a:t>
            </a:r>
            <a:r>
              <a:rPr dirty="0" sz="1400" spc="-15">
                <a:latin typeface="Roboto"/>
                <a:cs typeface="Roboto"/>
              </a:rPr>
              <a:t>chart </a:t>
            </a:r>
            <a:r>
              <a:rPr dirty="0" sz="1400" spc="-5">
                <a:latin typeface="Roboto"/>
                <a:cs typeface="Roboto"/>
              </a:rPr>
              <a:t>shows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the </a:t>
            </a:r>
            <a:r>
              <a:rPr dirty="0" sz="1400" spc="-25">
                <a:latin typeface="Roboto"/>
                <a:cs typeface="Roboto"/>
              </a:rPr>
              <a:t>list </a:t>
            </a:r>
            <a:r>
              <a:rPr dirty="0" sz="1400" spc="10">
                <a:latin typeface="Roboto"/>
                <a:cs typeface="Roboto"/>
              </a:rPr>
              <a:t>of </a:t>
            </a:r>
            <a:r>
              <a:rPr dirty="0" sz="1400" spc="-15">
                <a:latin typeface="Roboto"/>
                <a:cs typeface="Roboto"/>
              </a:rPr>
              <a:t>the </a:t>
            </a:r>
            <a:r>
              <a:rPr dirty="0" sz="1400" spc="5">
                <a:latin typeface="Roboto"/>
                <a:cs typeface="Roboto"/>
              </a:rPr>
              <a:t>20 </a:t>
            </a:r>
            <a:r>
              <a:rPr dirty="0" sz="1400" spc="10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most </a:t>
            </a:r>
            <a:r>
              <a:rPr dirty="0" sz="1400" spc="-10">
                <a:latin typeface="Roboto"/>
                <a:cs typeface="Roboto"/>
              </a:rPr>
              <a:t>popular 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courses.</a:t>
            </a:r>
            <a:endParaRPr sz="1400">
              <a:latin typeface="Roboto"/>
              <a:cs typeface="Roboto"/>
            </a:endParaRPr>
          </a:p>
          <a:p>
            <a:pPr marL="354965" marR="5080" indent="-342900">
              <a:lnSpc>
                <a:spcPct val="1174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400" spc="15">
                <a:latin typeface="Roboto"/>
                <a:cs typeface="Roboto"/>
              </a:rPr>
              <a:t>From </a:t>
            </a:r>
            <a:r>
              <a:rPr dirty="0" sz="1400" spc="20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observation,15 </a:t>
            </a:r>
            <a:r>
              <a:rPr dirty="0" sz="1400" spc="5">
                <a:latin typeface="Roboto"/>
                <a:cs typeface="Roboto"/>
              </a:rPr>
              <a:t>of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these courses </a:t>
            </a:r>
            <a:r>
              <a:rPr dirty="0" sz="1400">
                <a:latin typeface="Roboto"/>
                <a:cs typeface="Roboto"/>
              </a:rPr>
              <a:t>are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web </a:t>
            </a:r>
            <a:r>
              <a:rPr dirty="0" sz="1400" spc="-10">
                <a:latin typeface="Roboto"/>
                <a:cs typeface="Roboto"/>
              </a:rPr>
              <a:t>development </a:t>
            </a:r>
            <a:r>
              <a:rPr dirty="0" sz="1400" spc="-33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courses </a:t>
            </a:r>
            <a:r>
              <a:rPr dirty="0" sz="1400" spc="-15">
                <a:latin typeface="Roboto"/>
                <a:cs typeface="Roboto"/>
              </a:rPr>
              <a:t>with </a:t>
            </a:r>
            <a:r>
              <a:rPr dirty="0" sz="1400" spc="-10">
                <a:latin typeface="Roboto"/>
                <a:cs typeface="Roboto"/>
              </a:rPr>
              <a:t>the 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>
                <a:latin typeface="Roboto"/>
                <a:cs typeface="Roboto"/>
              </a:rPr>
              <a:t>most </a:t>
            </a:r>
            <a:r>
              <a:rPr dirty="0" sz="1400" spc="-10">
                <a:latin typeface="Roboto"/>
                <a:cs typeface="Roboto"/>
              </a:rPr>
              <a:t>popular 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0">
                <a:latin typeface="Roboto"/>
                <a:cs typeface="Roboto"/>
              </a:rPr>
              <a:t>course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being</a:t>
            </a:r>
            <a:r>
              <a:rPr dirty="0" sz="1400" spc="-20">
                <a:latin typeface="Roboto"/>
                <a:cs typeface="Roboto"/>
              </a:rPr>
              <a:t> </a:t>
            </a:r>
            <a:r>
              <a:rPr dirty="0" sz="1400" spc="-5">
                <a:latin typeface="Roboto"/>
                <a:cs typeface="Roboto"/>
              </a:rPr>
              <a:t>one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129284"/>
            <a:ext cx="519683" cy="510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4367" y="2548127"/>
            <a:ext cx="6729983" cy="3509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Elvis</dc:creator>
  <dc:title>Microsoft PowerPoint - data-analyst-udemy-report-writing</dc:title>
  <dcterms:created xsi:type="dcterms:W3CDTF">2023-09-20T07:51:49Z</dcterms:created>
  <dcterms:modified xsi:type="dcterms:W3CDTF">2023-09-20T07:51:49Z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LastSaved">
    <vt:filetime>2023-09-20T00:00:00Z</vt:filetime>
  </property>
</Properties>
</file>