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1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61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9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5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0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70FF3E-C409-4B91-9150-36F39F701472}" type="datetimeFigureOut">
              <a:rPr lang="en-US" smtClean="0"/>
              <a:t>2021-01-06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85EA733-4469-4AA9-AE60-8DD68A20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64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  <p:sldLayoutId id="2147484148" r:id="rId13"/>
    <p:sldLayoutId id="2147484149" r:id="rId14"/>
    <p:sldLayoutId id="2147484150" r:id="rId15"/>
    <p:sldLayoutId id="2147484151" r:id="rId16"/>
    <p:sldLayoutId id="21474841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949" y="1536004"/>
            <a:ext cx="9144000" cy="164149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b="1" dirty="0">
                <a:effectLst/>
              </a:rPr>
              <a:t>Predict Diabetes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A2A1BB6-83C0-4B88-BA00-E5730F7CED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2" y="234212"/>
            <a:ext cx="1436438" cy="980893"/>
          </a:xfrm>
          <a:prstGeom prst="rect">
            <a:avLst/>
          </a:prstGeom>
        </p:spPr>
      </p:pic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E83ED9-B4BE-4379-A132-E2870B633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49" y="135221"/>
            <a:ext cx="2229045" cy="1081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2949" y="3497190"/>
            <a:ext cx="9144000" cy="19892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smtClean="0"/>
              <a:t>Team Member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Ahmed </a:t>
            </a:r>
            <a:r>
              <a:rPr lang="en-US" dirty="0"/>
              <a:t>Mohamed </a:t>
            </a:r>
            <a:r>
              <a:rPr lang="en-US" dirty="0" smtClean="0"/>
              <a:t>Atef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Mohamed </a:t>
            </a:r>
            <a:r>
              <a:rPr lang="en-US" dirty="0"/>
              <a:t>Ibrahim Abdelghaffar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Mohamed </a:t>
            </a:r>
            <a:r>
              <a:rPr lang="en-US" dirty="0"/>
              <a:t>Magdy AbdelMoneim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50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Decision Tree </a:t>
            </a:r>
            <a:r>
              <a:rPr lang="en-US" sz="3200" b="1" dirty="0" smtClean="0"/>
              <a:t>Classifier Intuition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1" y="1903843"/>
            <a:ext cx="5537166" cy="3314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77" y="1903843"/>
            <a:ext cx="5936494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50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Decision Tree </a:t>
            </a:r>
            <a:r>
              <a:rPr lang="en-US" sz="3200" b="1" dirty="0" smtClean="0"/>
              <a:t>Classifier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762"/>
            <a:ext cx="10621459" cy="5714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20" y="2732591"/>
            <a:ext cx="5038725" cy="38481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286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50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Decision Tree </a:t>
            </a:r>
            <a:r>
              <a:rPr lang="en-US" sz="3200" b="1" dirty="0" smtClean="0"/>
              <a:t>Classifier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702"/>
            <a:ext cx="10525760" cy="5691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" y="3143391"/>
            <a:ext cx="10607040" cy="3307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61" y="2204203"/>
            <a:ext cx="7000918" cy="42468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33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50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Decision Tree </a:t>
            </a:r>
            <a:r>
              <a:rPr lang="en-US" sz="3200" b="1" dirty="0" smtClean="0"/>
              <a:t>Classifier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1565042"/>
            <a:ext cx="7705884" cy="50987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1001113"/>
            <a:ext cx="7193903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Decision Tree Classifier With max depth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" y="812800"/>
            <a:ext cx="12005456" cy="538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52" y="2301875"/>
            <a:ext cx="5114925" cy="38957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285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Decision Tree Classifier With max depth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0" y="812800"/>
            <a:ext cx="10393989" cy="5829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40" y="1927887"/>
            <a:ext cx="7772400" cy="47148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356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Decision Tree Classifier With max depth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11056328" cy="84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656080"/>
            <a:ext cx="7772400" cy="515380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413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Multi-layer Perceptron </a:t>
            </a:r>
            <a:r>
              <a:rPr lang="en-US" sz="3200" b="1" dirty="0" smtClean="0"/>
              <a:t>classifier (MLP)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10476873" cy="604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51" y="3041684"/>
            <a:ext cx="4709809" cy="354332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97098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Multi-layer Perceptron </a:t>
            </a:r>
            <a:r>
              <a:rPr lang="en-US" sz="3200" b="1" dirty="0" smtClean="0"/>
              <a:t>classifier (MLP)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7242788" cy="4128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9921"/>
            <a:ext cx="7300593" cy="1204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46" y="3439399"/>
            <a:ext cx="4810125" cy="31527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931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Multi-layer Perceptron </a:t>
            </a:r>
            <a:r>
              <a:rPr lang="en-US" sz="3200" b="1" dirty="0" smtClean="0"/>
              <a:t>classifier (MLP)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" y="1745831"/>
            <a:ext cx="12147828" cy="409076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268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8745" y="199755"/>
            <a:ext cx="10222149" cy="8800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8744" y="1663429"/>
            <a:ext cx="11097639" cy="136187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/>
              <a:t>According to the report of </a:t>
            </a:r>
            <a:r>
              <a:rPr lang="en-US" dirty="0" smtClean="0"/>
              <a:t>( Centers </a:t>
            </a:r>
            <a:r>
              <a:rPr lang="en-US" dirty="0"/>
              <a:t>of Disease Control and </a:t>
            </a:r>
            <a:r>
              <a:rPr lang="en-US" dirty="0" smtClean="0"/>
              <a:t>Prevention ) </a:t>
            </a:r>
            <a:r>
              <a:rPr lang="en-US" dirty="0"/>
              <a:t>about one in seven adults in the United States have </a:t>
            </a:r>
            <a:r>
              <a:rPr lang="en-US" dirty="0" smtClean="0"/>
              <a:t>Diabetes But </a:t>
            </a:r>
            <a:r>
              <a:rPr lang="en-US" dirty="0"/>
              <a:t>by next few years this rate can move higher.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8742" y="3375498"/>
            <a:ext cx="10796083" cy="75875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this project, we will show you how you can use machine learning to Predict Diabetes.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743" y="4666034"/>
            <a:ext cx="10796083" cy="75875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will predict if person will get diabetes depend on some </a:t>
            </a:r>
            <a:r>
              <a:rPr lang="en-US" dirty="0" smtClean="0"/>
              <a:t>data we take about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Multi-layer Perceptron </a:t>
            </a:r>
            <a:r>
              <a:rPr lang="en-US" sz="3200" b="1" dirty="0" smtClean="0"/>
              <a:t>classifier (MLP)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9" y="1464553"/>
            <a:ext cx="4355232" cy="439122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01" y="3008413"/>
            <a:ext cx="7209145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6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( Multi-layer Perceptron classifier ) with max iteration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7" y="934168"/>
            <a:ext cx="10550772" cy="5797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01" y="3103123"/>
            <a:ext cx="6056720" cy="33657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521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( Multi-layer Perceptron classifier ) with max iteration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" y="812800"/>
            <a:ext cx="7277731" cy="40846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" y="5115637"/>
            <a:ext cx="10058400" cy="1365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23" y="3015911"/>
            <a:ext cx="4886325" cy="31527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0569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( Multi-layer Perceptron classifier ) with max iteration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7" y="1969567"/>
            <a:ext cx="11741285" cy="395386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158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( Multi-layer Perceptron classifier ) with max iteration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3" y="1211905"/>
            <a:ext cx="4610100" cy="4648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23" y="2737135"/>
            <a:ext cx="6823493" cy="14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( Multi-layer Perceptron classifier ) with </a:t>
            </a:r>
            <a:r>
              <a:rPr lang="en-US" sz="3200" b="1" dirty="0" smtClean="0"/>
              <a:t>Scale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1" y="812800"/>
            <a:ext cx="8582842" cy="4809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716"/>
            <a:ext cx="8938879" cy="730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08" y="2474879"/>
            <a:ext cx="6924675" cy="38481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936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( Multi-layer Perceptron classifier ) with </a:t>
            </a:r>
            <a:r>
              <a:rPr lang="en-US" sz="3200" b="1" dirty="0" smtClean="0"/>
              <a:t>Scale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7308213" cy="410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8269"/>
            <a:ext cx="7285351" cy="1226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03" y="2422187"/>
            <a:ext cx="5792298" cy="379378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587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( Multi-layer Perceptron classifier ) with </a:t>
            </a:r>
            <a:r>
              <a:rPr lang="en-US" sz="3200" b="1" dirty="0" smtClean="0"/>
              <a:t>Scale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0" y="1706919"/>
            <a:ext cx="11772299" cy="396430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395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( Multi-layer Perceptron classifier ) with </a:t>
            </a:r>
            <a:r>
              <a:rPr lang="en-US" sz="3200" b="1" dirty="0" smtClean="0"/>
              <a:t>Scale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8" y="1065989"/>
            <a:ext cx="4610100" cy="4648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99" y="2520614"/>
            <a:ext cx="7291003" cy="14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( Multi-layer Perceptron classifier ) with Scaler and max iteration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11229601" cy="5968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0" y="2711180"/>
            <a:ext cx="6924675" cy="38481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981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8745" y="199755"/>
            <a:ext cx="10222149" cy="607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825" y="591124"/>
            <a:ext cx="11663463" cy="3599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/>
              <a:t>We have data about  768 persons consisting of: </a:t>
            </a:r>
          </a:p>
          <a:p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Pregnancies: </a:t>
            </a:r>
            <a:r>
              <a:rPr lang="en-US" dirty="0"/>
              <a:t>Number of times pregnant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Glucose:</a:t>
            </a:r>
            <a:r>
              <a:rPr lang="en-US" dirty="0"/>
              <a:t> Plasma glucose concentration over 2 hours in an oral glucose tolerance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BloodPressure: </a:t>
            </a:r>
            <a:r>
              <a:rPr lang="en-US" dirty="0" smtClean="0"/>
              <a:t>Diastolic </a:t>
            </a:r>
            <a:r>
              <a:rPr lang="en-US" dirty="0"/>
              <a:t>blood pressure (mm Hg)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SkinThickness:</a:t>
            </a:r>
            <a:r>
              <a:rPr lang="en-US" dirty="0"/>
              <a:t> Triceps skin fold thickness (mm)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Insulin:</a:t>
            </a:r>
            <a:r>
              <a:rPr lang="en-US" dirty="0"/>
              <a:t> 2-Hour serum insulin (mu U/ml)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BMI:</a:t>
            </a:r>
            <a:r>
              <a:rPr lang="en-US" dirty="0"/>
              <a:t> Body mass index (weight in kg/(height in m)2)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DiabetesPedigreeFunction:</a:t>
            </a:r>
            <a:r>
              <a:rPr lang="en-US" dirty="0"/>
              <a:t> Diabetes pedigree function (a function which scores likelihood of diabetes based on family history)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Age:</a:t>
            </a:r>
            <a:r>
              <a:rPr lang="en-US" dirty="0"/>
              <a:t> Age (years)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Outcome:</a:t>
            </a:r>
            <a:r>
              <a:rPr lang="en-US" dirty="0"/>
              <a:t> Class variable (0 if non-diabetic, 1 if diabetic)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72" y="3509618"/>
            <a:ext cx="4659549" cy="680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5" y="4190358"/>
            <a:ext cx="11322996" cy="23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1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( Multi-layer Perceptron classifier ) with Scaler and max 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7315834" cy="4145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3844"/>
            <a:ext cx="7338696" cy="1257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55" y="2621198"/>
            <a:ext cx="4810125" cy="31813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179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( Multi-layer Perceptron classifier ) with Scaler and max 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6" y="1804197"/>
            <a:ext cx="11807758" cy="397624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666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( Multi-layer Perceptron classifier ) with Scaler and max 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0" y="1231359"/>
            <a:ext cx="4610100" cy="4648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89" y="2652096"/>
            <a:ext cx="6756278" cy="14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Results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6" y="988109"/>
            <a:ext cx="9746757" cy="449850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6940" y="5661921"/>
            <a:ext cx="10515600" cy="6999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All predictions in </a:t>
            </a:r>
            <a:r>
              <a:rPr lang="en-US" sz="2000" dirty="0"/>
              <a:t>('predictions_df.csv</a:t>
            </a:r>
            <a:r>
              <a:rPr lang="en-US" sz="2000" dirty="0" smtClean="0"/>
              <a:t>')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44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Results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6940" y="5661921"/>
            <a:ext cx="10515600" cy="8953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All accuracy in </a:t>
            </a:r>
            <a:r>
              <a:rPr lang="en-US" sz="2000" dirty="0"/>
              <a:t>('accuracy_df.csv</a:t>
            </a:r>
            <a:r>
              <a:rPr lang="en-US" sz="2000" dirty="0" smtClean="0"/>
              <a:t>')</a:t>
            </a:r>
          </a:p>
          <a:p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" y="1064154"/>
            <a:ext cx="10457428" cy="17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1741" y="131662"/>
            <a:ext cx="10515600" cy="7535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4" y="885216"/>
            <a:ext cx="4327986" cy="2042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43" y="885217"/>
            <a:ext cx="3920245" cy="3489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531" y="885216"/>
            <a:ext cx="3151760" cy="212546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4" y="4434412"/>
            <a:ext cx="10653571" cy="20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9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91" y="365126"/>
            <a:ext cx="11741286" cy="5200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191" y="894946"/>
            <a:ext cx="10796083" cy="75875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/>
              <a:t>We use several models to </a:t>
            </a:r>
            <a:r>
              <a:rPr lang="en-US" dirty="0" smtClean="0"/>
              <a:t>predict and we make some of enhancement on it as we can.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69" y="1663431"/>
            <a:ext cx="10796083" cy="304475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000" b="1" dirty="0" smtClean="0"/>
              <a:t>Models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K-Nearest </a:t>
            </a:r>
            <a:r>
              <a:rPr lang="en-US" dirty="0" smtClean="0"/>
              <a:t>Neighbors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Decision Tree </a:t>
            </a:r>
            <a:r>
              <a:rPr lang="en-US" dirty="0" smtClean="0"/>
              <a:t>Classifier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Decision Tree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Decision Tree </a:t>
            </a:r>
            <a:r>
              <a:rPr lang="en-US" dirty="0" smtClean="0"/>
              <a:t>With </a:t>
            </a:r>
            <a:r>
              <a:rPr lang="en-US" dirty="0"/>
              <a:t>max depth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Deep Learning (</a:t>
            </a:r>
            <a:r>
              <a:rPr lang="en-US" dirty="0"/>
              <a:t>Multi-layer Perceptron </a:t>
            </a:r>
            <a:r>
              <a:rPr lang="en-US" dirty="0" smtClean="0"/>
              <a:t>classifier)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Multi-layer Perceptron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Multi-layer </a:t>
            </a:r>
            <a:r>
              <a:rPr lang="en-US" dirty="0" smtClean="0"/>
              <a:t>Perceptron </a:t>
            </a:r>
            <a:r>
              <a:rPr lang="en-US" b="1" dirty="0"/>
              <a:t>with max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Multi-layer </a:t>
            </a:r>
            <a:r>
              <a:rPr lang="en-US" b="1" dirty="0"/>
              <a:t>Perceptron </a:t>
            </a:r>
            <a:r>
              <a:rPr lang="en-US" b="1" dirty="0" smtClean="0"/>
              <a:t> </a:t>
            </a:r>
            <a:r>
              <a:rPr lang="en-US" b="1" dirty="0"/>
              <a:t>with </a:t>
            </a:r>
            <a:r>
              <a:rPr lang="en-US" b="1" dirty="0" smtClean="0"/>
              <a:t>Scale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dirty="0"/>
              <a:t>Multi-layer Perceptron </a:t>
            </a:r>
            <a:r>
              <a:rPr lang="en-US" b="1" dirty="0" smtClean="0"/>
              <a:t> </a:t>
            </a:r>
            <a:r>
              <a:rPr lang="en-US" b="1" dirty="0"/>
              <a:t>with </a:t>
            </a:r>
            <a:r>
              <a:rPr lang="en-US" b="1" dirty="0" smtClean="0"/>
              <a:t>Scale </a:t>
            </a:r>
            <a:r>
              <a:rPr lang="en-US" b="1" dirty="0"/>
              <a:t>and max </a:t>
            </a:r>
            <a:r>
              <a:rPr lang="en-US" b="1" dirty="0" smtClean="0"/>
              <a:t>iteration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b="1" dirty="0" smtClean="0"/>
              <a:t>	</a:t>
            </a:r>
            <a:endParaRPr lang="en-US" b="1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3191" y="5107021"/>
            <a:ext cx="10796083" cy="75875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smtClean="0"/>
              <a:t>We must make classifier to can analysis and predict data </a:t>
            </a:r>
          </a:p>
        </p:txBody>
      </p:sp>
    </p:spTree>
    <p:extLst>
      <p:ext uri="{BB962C8B-B14F-4D97-AF65-F5344CB8AC3E}">
        <p14:creationId xmlns:p14="http://schemas.microsoft.com/office/powerpoint/2010/main" val="284232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6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K-Nearest </a:t>
            </a:r>
            <a:r>
              <a:rPr lang="en-US" sz="3200" dirty="0" smtClean="0"/>
              <a:t>Neighbors (KNN)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35085" y="865762"/>
            <a:ext cx="10796083" cy="7101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dirty="0" smtClean="0"/>
              <a:t>First we test numbers of neighbors on model and fit data and plot accuracy for train and  test data.</a:t>
            </a:r>
          </a:p>
          <a:p>
            <a:r>
              <a:rPr lang="en-US" dirty="0" smtClean="0"/>
              <a:t>We make this to get optimal number of neighbors. (Like </a:t>
            </a:r>
            <a:r>
              <a:rPr lang="en-US" dirty="0"/>
              <a:t>the elbow method in K-Means clustering)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5" y="1575880"/>
            <a:ext cx="11224098" cy="5109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2" y="3076717"/>
            <a:ext cx="4981575" cy="333375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235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50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mtClean="0"/>
              <a:t>K-Nearest Neighbors (KNN)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821" y="865763"/>
            <a:ext cx="11955294" cy="73930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dirty="0" smtClean="0"/>
              <a:t>Now we choose number of neighbors 9 because of accuracy very close after this number and </a:t>
            </a:r>
            <a:r>
              <a:rPr lang="en-US" dirty="0"/>
              <a:t>we consume </a:t>
            </a:r>
            <a:r>
              <a:rPr lang="en-US" dirty="0" smtClean="0"/>
              <a:t>time and resource.</a:t>
            </a:r>
            <a:endParaRPr lang="en-US" dirty="0"/>
          </a:p>
          <a:p>
            <a:r>
              <a:rPr lang="en-US" dirty="0" smtClean="0"/>
              <a:t>we fit model and predict and make confusion matrix to see correct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" y="1605065"/>
            <a:ext cx="9074761" cy="2120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5694"/>
            <a:ext cx="9152582" cy="242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19" y="2827912"/>
            <a:ext cx="5114925" cy="38481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468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50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mtClean="0"/>
              <a:t>K-Nearest Neighbors (KNN)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821" y="865763"/>
            <a:ext cx="11955294" cy="46692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dirty="0" smtClean="0"/>
              <a:t>We calculate accuracy for training set and test set and some </a:t>
            </a:r>
            <a:r>
              <a:rPr lang="en-US" dirty="0"/>
              <a:t>of </a:t>
            </a:r>
            <a:r>
              <a:rPr lang="en-US" dirty="0" smtClean="0"/>
              <a:t>statistics about model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" y="1332689"/>
            <a:ext cx="10824366" cy="1465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" y="2797896"/>
            <a:ext cx="9143581" cy="2319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" y="5045404"/>
            <a:ext cx="9108273" cy="15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1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6"/>
            <a:ext cx="10515600" cy="50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Decision Tree </a:t>
            </a:r>
            <a:r>
              <a:rPr lang="en-US" sz="3200" b="1" dirty="0" smtClean="0"/>
              <a:t>Classifier Intuition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367429" y="949094"/>
            <a:ext cx="5172684" cy="1070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dirty="0"/>
              <a:t>The algorithm performs a calculation called (Information Gain) in which it decides the value to be separated based on the highest result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" y="949094"/>
            <a:ext cx="6296904" cy="2362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72" y="1854872"/>
            <a:ext cx="4239217" cy="2467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" y="3394956"/>
            <a:ext cx="4247619" cy="22285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80" y="4326411"/>
            <a:ext cx="5066667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0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505</TotalTime>
  <Words>575</Words>
  <Application>Microsoft Office PowerPoint</Application>
  <PresentationFormat>Widescreen</PresentationFormat>
  <Paragraphs>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Corbel</vt:lpstr>
      <vt:lpstr>Depth</vt:lpstr>
      <vt:lpstr>Predict Diabetes</vt:lpstr>
      <vt:lpstr>Introduction</vt:lpstr>
      <vt:lpstr>Datasets</vt:lpstr>
      <vt:lpstr>Datasets</vt:lpstr>
      <vt:lpstr>Models</vt:lpstr>
      <vt:lpstr>K-Nearest Neighbors (KNN)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Diabetes</dc:title>
  <dc:creator>ahmed atef</dc:creator>
  <cp:lastModifiedBy>ahmed atef</cp:lastModifiedBy>
  <cp:revision>106</cp:revision>
  <dcterms:created xsi:type="dcterms:W3CDTF">2021-01-05T15:28:52Z</dcterms:created>
  <dcterms:modified xsi:type="dcterms:W3CDTF">2021-01-06T17:40:48Z</dcterms:modified>
</cp:coreProperties>
</file>