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7" r:id="rId12"/>
    <p:sldId id="265" r:id="rId13"/>
    <p:sldId id="268" r:id="rId14"/>
    <p:sldId id="269" r:id="rId15"/>
    <p:sldId id="273" r:id="rId16"/>
    <p:sldId id="271" r:id="rId17"/>
    <p:sldId id="272" r:id="rId18"/>
    <p:sldId id="270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ru-RU" sz="4400" dirty="0" smtClean="0"/>
              <a:t>Библиотека</a:t>
            </a:r>
            <a:br>
              <a:rPr lang="ru-RU" sz="4400" dirty="0" smtClean="0"/>
            </a:br>
            <a:r>
              <a:rPr lang="ru-RU" sz="4400" dirty="0" smtClean="0"/>
              <a:t>контейнера</a:t>
            </a:r>
            <a:br>
              <a:rPr lang="ru-RU" sz="4400" dirty="0" smtClean="0"/>
            </a:br>
            <a:r>
              <a:rPr lang="ru-RU" sz="4400" dirty="0" smtClean="0"/>
              <a:t>с шифрованными</a:t>
            </a:r>
            <a:br>
              <a:rPr lang="ru-RU" sz="4400" dirty="0" smtClean="0"/>
            </a:br>
            <a:r>
              <a:rPr lang="ru-RU" sz="4400" dirty="0" smtClean="0"/>
              <a:t>данными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файловой системы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1720" y="5733256"/>
            <a:ext cx="6858000" cy="914400"/>
          </a:xfrm>
        </p:spPr>
        <p:txBody>
          <a:bodyPr anchor="b"/>
          <a:lstStyle/>
          <a:p>
            <a:pPr algn="r"/>
            <a:r>
              <a:rPr lang="ru-RU" dirty="0" err="1" smtClean="0"/>
              <a:t>Белышев</a:t>
            </a:r>
            <a:r>
              <a:rPr lang="ru-RU" dirty="0" smtClean="0"/>
              <a:t> </a:t>
            </a:r>
            <a:r>
              <a:rPr lang="ru-RU" dirty="0" err="1" smtClean="0"/>
              <a:t>денис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9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Элементы файловой</a:t>
            </a:r>
            <a:r>
              <a:rPr lang="ru-RU" dirty="0"/>
              <a:t>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65129" y="1556792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ContainerElement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210" y="2420888"/>
            <a:ext cx="5090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b="1" dirty="0" err="1"/>
              <a:t>IContainerElement</a:t>
            </a:r>
            <a:r>
              <a:rPr lang="ru-RU" dirty="0"/>
              <a:t> является базовым для интерфейсов папки и файла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Его производный класс </a:t>
            </a:r>
            <a:r>
              <a:rPr lang="en-US" b="1" dirty="0" err="1" smtClean="0"/>
              <a:t>ContainerElement</a:t>
            </a:r>
            <a:r>
              <a:rPr lang="en-US" dirty="0" smtClean="0"/>
              <a:t> </a:t>
            </a:r>
            <a:r>
              <a:rPr lang="ru-RU" dirty="0" smtClean="0"/>
              <a:t>является базовым для классов папки и файла.</a:t>
            </a:r>
          </a:p>
        </p:txBody>
      </p:sp>
      <p:pic>
        <p:nvPicPr>
          <p:cNvPr id="3074" name="Picture 2" descr="R:\Apriorit\1stProject\Презентация\img\new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1" y="14374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2538" y="4005064"/>
            <a:ext cx="740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Назначение:</a:t>
            </a:r>
          </a:p>
          <a:p>
            <a:r>
              <a:rPr lang="ru-RU" dirty="0" smtClean="0"/>
              <a:t>  ∙ Реализация общих методов для объекта-файла и объекта-папки</a:t>
            </a:r>
          </a:p>
        </p:txBody>
      </p:sp>
      <p:pic>
        <p:nvPicPr>
          <p:cNvPr id="13" name="Picture 2" descr="R:\Apriorit\1stProject\Презентация\img\new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635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4306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56" y="324306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4328" y="2880023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444208" y="2880023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2538" y="4869160"/>
            <a:ext cx="8253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Примечание: объект </a:t>
            </a:r>
            <a:r>
              <a:rPr lang="en-US" dirty="0" err="1" smtClean="0"/>
              <a:t>ContainerElement</a:t>
            </a:r>
            <a:r>
              <a:rPr lang="en-US" dirty="0" smtClean="0"/>
              <a:t> </a:t>
            </a:r>
            <a:r>
              <a:rPr lang="ru-RU" dirty="0" smtClean="0"/>
              <a:t>не создается вообще: все функции</a:t>
            </a:r>
            <a:endParaRPr lang="en-US" dirty="0" smtClean="0"/>
          </a:p>
          <a:p>
            <a:r>
              <a:rPr lang="en-US" dirty="0" smtClean="0"/>
              <a:t>API</a:t>
            </a:r>
            <a:r>
              <a:rPr lang="ru-RU" dirty="0" smtClean="0"/>
              <a:t>, возвращающие интерфейс </a:t>
            </a:r>
            <a:r>
              <a:rPr lang="en-US" dirty="0" err="1" smtClean="0"/>
              <a:t>IContainerElement</a:t>
            </a:r>
            <a:r>
              <a:rPr lang="en-US" dirty="0" smtClean="0"/>
              <a:t>, </a:t>
            </a:r>
            <a:r>
              <a:rPr lang="ru-RU" dirty="0" smtClean="0"/>
              <a:t>в действительности</a:t>
            </a:r>
          </a:p>
          <a:p>
            <a:r>
              <a:rPr lang="ru-RU" dirty="0" smtClean="0"/>
              <a:t>создают объект-файл или объект-папку для возможности приведения типа</a:t>
            </a:r>
          </a:p>
          <a:p>
            <a:r>
              <a:rPr lang="en-US" dirty="0" err="1" smtClean="0"/>
              <a:t>IContainerElement</a:t>
            </a:r>
            <a:r>
              <a:rPr lang="en-US" dirty="0" smtClean="0"/>
              <a:t> </a:t>
            </a:r>
            <a:r>
              <a:rPr lang="ru-RU" dirty="0" smtClean="0"/>
              <a:t>к типу интерфейса папки или файла.</a:t>
            </a:r>
          </a:p>
        </p:txBody>
      </p:sp>
      <p:pic>
        <p:nvPicPr>
          <p:cNvPr id="3075" name="Picture 3" descr="R:\Apriorit\1stProject\Презентация\img\Inew_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66" y="1292694"/>
            <a:ext cx="787318" cy="7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44020" y="2080011"/>
            <a:ext cx="432410" cy="38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Элементы файловой</a:t>
            </a:r>
            <a:r>
              <a:rPr lang="ru-RU" dirty="0"/>
              <a:t>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65129" y="1556792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ContainerElement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210" y="2420888"/>
            <a:ext cx="8224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b="1" dirty="0" err="1"/>
              <a:t>IContainerElement</a:t>
            </a:r>
            <a:r>
              <a:rPr lang="ru-RU" dirty="0"/>
              <a:t> </a:t>
            </a:r>
            <a:r>
              <a:rPr lang="ru-RU" dirty="0" smtClean="0"/>
              <a:t>предоставляет:</a:t>
            </a:r>
          </a:p>
          <a:p>
            <a:r>
              <a:rPr lang="ru-RU" dirty="0" smtClean="0"/>
              <a:t>  ∙ Методы для возвращения информации о своем объекте (имя, тип, свойства, путь, родительский элемент)</a:t>
            </a:r>
          </a:p>
          <a:p>
            <a:r>
              <a:rPr lang="ru-RU" dirty="0"/>
              <a:t> </a:t>
            </a:r>
            <a:r>
              <a:rPr lang="ru-RU" dirty="0" smtClean="0"/>
              <a:t> ∙ Метод </a:t>
            </a:r>
            <a:r>
              <a:rPr lang="ru-RU" dirty="0"/>
              <a:t>д</a:t>
            </a:r>
            <a:r>
              <a:rPr lang="ru-RU" dirty="0" smtClean="0"/>
              <a:t>ля удаления объекта</a:t>
            </a:r>
          </a:p>
          <a:p>
            <a:r>
              <a:rPr lang="ru-RU" dirty="0"/>
              <a:t> </a:t>
            </a:r>
            <a:r>
              <a:rPr lang="ru-RU" dirty="0" smtClean="0"/>
              <a:t> ∙ Метод для изменения части свойств объекта</a:t>
            </a:r>
          </a:p>
          <a:p>
            <a:r>
              <a:rPr lang="ru-RU" dirty="0"/>
              <a:t> </a:t>
            </a:r>
            <a:r>
              <a:rPr lang="ru-RU" dirty="0" smtClean="0"/>
              <a:t> ∙ Дополнительные (вспомогательные) методы</a:t>
            </a:r>
          </a:p>
        </p:txBody>
      </p:sp>
      <p:pic>
        <p:nvPicPr>
          <p:cNvPr id="3074" name="Picture 2" descr="R:\Apriorit\1stProject\Презентация\img\new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1" y="14374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7359" y="4365104"/>
            <a:ext cx="7727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ContainerElement</a:t>
            </a:r>
            <a:r>
              <a:rPr lang="en-US" dirty="0" smtClean="0"/>
              <a:t> </a:t>
            </a:r>
            <a:r>
              <a:rPr lang="ru-RU" dirty="0" smtClean="0"/>
              <a:t>реализует (полностью или частично) функции</a:t>
            </a:r>
          </a:p>
          <a:p>
            <a:r>
              <a:rPr lang="ru-RU" dirty="0"/>
              <a:t>и</a:t>
            </a:r>
            <a:r>
              <a:rPr lang="ru-RU" dirty="0" smtClean="0"/>
              <a:t>нтерфейса </a:t>
            </a:r>
            <a:r>
              <a:rPr lang="en-US" dirty="0" err="1" smtClean="0"/>
              <a:t>IContainerElement</a:t>
            </a:r>
            <a:r>
              <a:rPr lang="en-US" dirty="0" smtClean="0"/>
              <a:t> </a:t>
            </a:r>
            <a:r>
              <a:rPr lang="ru-RU" dirty="0" smtClean="0"/>
              <a:t>и содержит информацию про</a:t>
            </a:r>
          </a:p>
          <a:p>
            <a:r>
              <a:rPr lang="ru-RU" dirty="0" smtClean="0"/>
              <a:t>соответствующий элемент </a:t>
            </a:r>
            <a:r>
              <a:rPr lang="ru-RU" dirty="0" smtClean="0"/>
              <a:t>контейнера (</a:t>
            </a:r>
            <a:r>
              <a:rPr lang="en-US" dirty="0" smtClean="0"/>
              <a:t>id, </a:t>
            </a:r>
            <a:r>
              <a:rPr lang="en-US" dirty="0" err="1" smtClean="0"/>
              <a:t>parent_id</a:t>
            </a:r>
            <a:r>
              <a:rPr lang="en-US" dirty="0" smtClean="0"/>
              <a:t>, type, name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775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Элементы файловой</a:t>
            </a:r>
            <a:r>
              <a:rPr lang="ru-RU" dirty="0"/>
              <a:t>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5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74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5129" y="1556792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+mj-lt"/>
              </a:rPr>
              <a:t>Папка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443" y="24513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= FOLDER_TYPE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004191"/>
            <a:ext cx="337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b="1" dirty="0" err="1" smtClean="0"/>
              <a:t>ContainerFolder</a:t>
            </a:r>
            <a:endParaRPr lang="en-US" b="1" dirty="0" smtClean="0"/>
          </a:p>
          <a:p>
            <a:r>
              <a:rPr lang="ru-RU" dirty="0" smtClean="0"/>
              <a:t>Интерфейс </a:t>
            </a:r>
            <a:r>
              <a:rPr lang="en-US" b="1" dirty="0" err="1" smtClean="0"/>
              <a:t>IContainerFolder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365104"/>
            <a:ext cx="7949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Назначение:</a:t>
            </a:r>
          </a:p>
          <a:p>
            <a:r>
              <a:rPr lang="ru-RU" dirty="0" smtClean="0"/>
              <a:t>  ∙ Создает дочерние элементы (папки и файлы)</a:t>
            </a:r>
          </a:p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Предоставляет доступ к дочерним элементам</a:t>
            </a:r>
          </a:p>
          <a:p>
            <a:r>
              <a:rPr lang="ru-RU" dirty="0"/>
              <a:t> </a:t>
            </a:r>
            <a:r>
              <a:rPr lang="ru-RU" dirty="0" smtClean="0"/>
              <a:t> ∙ Предоставляет метод, возвращающий объект-итератор для дочерних</a:t>
            </a:r>
          </a:p>
          <a:p>
            <a:r>
              <a:rPr lang="ru-RU" dirty="0" smtClean="0"/>
              <a:t>элементов</a:t>
            </a:r>
          </a:p>
          <a:p>
            <a:r>
              <a:rPr lang="ru-RU" dirty="0"/>
              <a:t> </a:t>
            </a:r>
            <a:r>
              <a:rPr lang="ru-RU" dirty="0" smtClean="0"/>
              <a:t> ∙ Содержит вспомогательные методы, специфичные для папки.</a:t>
            </a:r>
            <a:endParaRPr lang="ru-RU" dirty="0"/>
          </a:p>
        </p:txBody>
      </p:sp>
      <p:pic>
        <p:nvPicPr>
          <p:cNvPr id="11" name="Picture 2" descr="R:\Apriorit\1stProject\Презентация\img\new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189" y="309943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825" y="386143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:\Apriorit\1stProject\Презентация\img\Inew_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13" y="1465180"/>
            <a:ext cx="834901" cy="8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:\Apriorit\1stProject\Презентация\img\Ifol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39" y="2374475"/>
            <a:ext cx="888520" cy="8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070629" y="1976525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13694" y="3330030"/>
            <a:ext cx="432410" cy="3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050100" y="3581902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76984" y="2504274"/>
            <a:ext cx="432410" cy="3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124883" y="414096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ContainerFolder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Элементы файловой</a:t>
            </a:r>
            <a:r>
              <a:rPr lang="ru-RU" dirty="0"/>
              <a:t>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65129" y="1556792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+mj-lt"/>
              </a:rPr>
              <a:t>Файл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044" y="242439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= FILE_TYPE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0044" y="3039265"/>
            <a:ext cx="300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b="1" dirty="0" err="1" smtClean="0"/>
              <a:t>ContainerFile</a:t>
            </a:r>
            <a:endParaRPr lang="en-US" b="1" dirty="0" smtClean="0"/>
          </a:p>
          <a:p>
            <a:r>
              <a:rPr lang="ru-RU" dirty="0" smtClean="0"/>
              <a:t>Интерфейс </a:t>
            </a:r>
            <a:r>
              <a:rPr lang="en-US" b="1" dirty="0" err="1" smtClean="0"/>
              <a:t>IContainerFile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4418" y="3809852"/>
            <a:ext cx="7777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Назначение:</a:t>
            </a:r>
          </a:p>
          <a:p>
            <a:r>
              <a:rPr lang="ru-RU" dirty="0" smtClean="0"/>
              <a:t>  ∙ Создает элементы данных (потоки)</a:t>
            </a:r>
          </a:p>
          <a:p>
            <a:r>
              <a:rPr lang="ru-RU" dirty="0"/>
              <a:t> </a:t>
            </a:r>
            <a:r>
              <a:rPr lang="ru-RU" dirty="0" smtClean="0"/>
              <a:t> ∙ Удаляет потоки</a:t>
            </a:r>
          </a:p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Предоставляет доступ к своим потокам</a:t>
            </a:r>
          </a:p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Предоставляет метод, возвращающий объект-итератор для потоков</a:t>
            </a:r>
          </a:p>
        </p:txBody>
      </p:sp>
      <p:pic>
        <p:nvPicPr>
          <p:cNvPr id="11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" y="14374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:\Apriorit\1stProject\Презентация\img\new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4" y="278749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73" y="364801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172822" y="3349217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:\Apriorit\1stProject\Презентация\img\Inew_p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34" y="1245111"/>
            <a:ext cx="834901" cy="8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R:\Apriorit\1stProject\Презентация\img\Ifi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13" y="2231632"/>
            <a:ext cx="888520" cy="8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126646" y="1800483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42990" y="3168491"/>
            <a:ext cx="432410" cy="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31880" y="2186189"/>
            <a:ext cx="432410" cy="4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14606" y="390827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ContainerFile</a:t>
            </a:r>
            <a:endParaRPr lang="ru-RU" dirty="0"/>
          </a:p>
        </p:txBody>
      </p:sp>
      <p:pic>
        <p:nvPicPr>
          <p:cNvPr id="1026" name="Picture 2" descr="R:\Apriorit\1stProject\Презентация\img\strea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63" y="364801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R:\Apriorit\1stProject\Презентация\img\arrow_left_righ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79" y="3920743"/>
            <a:ext cx="658956" cy="2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30221" y="31801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BinaryStream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30041" y="5355295"/>
            <a:ext cx="8255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каждого файла содержатся частями в бинарном файле. Эти части</a:t>
            </a:r>
          </a:p>
          <a:p>
            <a:r>
              <a:rPr lang="ru-RU" dirty="0" smtClean="0"/>
              <a:t>именуются здесь потоками и имеют собственный класс (</a:t>
            </a:r>
            <a:r>
              <a:rPr lang="en-US" b="1" dirty="0" err="1" smtClean="0"/>
              <a:t>BinaryStream</a:t>
            </a:r>
            <a:r>
              <a:rPr lang="ru-RU" dirty="0" smtClean="0"/>
              <a:t>) с</a:t>
            </a:r>
            <a:endParaRPr lang="en-US" dirty="0" smtClean="0"/>
          </a:p>
          <a:p>
            <a:r>
              <a:rPr lang="ru-RU" dirty="0" smtClean="0"/>
              <a:t>интерфейсом для</a:t>
            </a:r>
            <a:r>
              <a:rPr lang="en-US" dirty="0" smtClean="0"/>
              <a:t> </a:t>
            </a:r>
            <a:r>
              <a:rPr lang="ru-RU" dirty="0" smtClean="0"/>
              <a:t>отражения этих данных в объекте.</a:t>
            </a:r>
          </a:p>
        </p:txBody>
      </p:sp>
    </p:spTree>
    <p:extLst>
      <p:ext uri="{BB962C8B-B14F-4D97-AF65-F5344CB8AC3E}">
        <p14:creationId xmlns:p14="http://schemas.microsoft.com/office/powerpoint/2010/main" val="31110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Элементы данных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65129" y="1556792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+mj-lt"/>
              </a:rPr>
              <a:t>Поток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044" y="2359541"/>
            <a:ext cx="302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b="1" dirty="0" err="1" smtClean="0"/>
              <a:t>BinaryStream</a:t>
            </a:r>
            <a:endParaRPr lang="en-US" b="1" dirty="0" smtClean="0"/>
          </a:p>
          <a:p>
            <a:r>
              <a:rPr lang="ru-RU" dirty="0" smtClean="0"/>
              <a:t>Интерфейс </a:t>
            </a:r>
            <a:r>
              <a:rPr lang="en-US" b="1" dirty="0" err="1" smtClean="0"/>
              <a:t>IBinaryStream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0042" y="3789040"/>
            <a:ext cx="848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Назначение:</a:t>
            </a:r>
          </a:p>
          <a:p>
            <a:r>
              <a:rPr lang="ru-RU" dirty="0" smtClean="0"/>
              <a:t>  ∙ Предоставляет методы для записи и чтения данных в/из бинарного файла</a:t>
            </a:r>
          </a:p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Предоставляет информацию о своём элементе данных (размер, имя)</a:t>
            </a:r>
          </a:p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Предоставляет дополнительные методы, специфичные для потока</a:t>
            </a:r>
          </a:p>
        </p:txBody>
      </p:sp>
      <p:pic>
        <p:nvPicPr>
          <p:cNvPr id="11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" y="14374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92" y="28758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82368" y="2291650"/>
            <a:ext cx="432410" cy="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523274" y="24879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ContainerFile</a:t>
            </a:r>
            <a:endParaRPr lang="ru-RU" dirty="0"/>
          </a:p>
        </p:txBody>
      </p:sp>
      <p:pic>
        <p:nvPicPr>
          <p:cNvPr id="1026" name="Picture 2" descr="R:\Apriorit\1stProject\Презентация\img\stre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73" y="287588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R:\Apriorit\1stProject\Презентация\img\arrow_left_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85" y="3109562"/>
            <a:ext cx="658956" cy="2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187395" y="307222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BinaryStream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30041" y="5355295"/>
            <a:ext cx="8181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в бинарном файле создается с заданием определенного размера.</a:t>
            </a:r>
          </a:p>
          <a:p>
            <a:r>
              <a:rPr lang="ru-RU" dirty="0" smtClean="0"/>
              <a:t>«Взятие» (возвращение) потока из файла происходит с указанием метода</a:t>
            </a:r>
          </a:p>
          <a:p>
            <a:r>
              <a:rPr lang="ru-RU" dirty="0" smtClean="0"/>
              <a:t>доступа к данным (запись/чтение/оба).</a:t>
            </a:r>
          </a:p>
        </p:txBody>
      </p:sp>
      <p:pic>
        <p:nvPicPr>
          <p:cNvPr id="2050" name="Picture 2" descr="R:\Apriorit\1stProject\Презентация\img\Istre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73" y="14374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187395" y="16236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IBinaryStream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/>
          <a:lstStyle/>
          <a:p>
            <a:r>
              <a:rPr lang="ru-RU" dirty="0" smtClean="0"/>
              <a:t>     Работа с потоками</a:t>
            </a:r>
            <a:endParaRPr lang="ru-RU" dirty="0"/>
          </a:p>
        </p:txBody>
      </p:sp>
      <p:pic>
        <p:nvPicPr>
          <p:cNvPr id="4" name="Picture 2" descr="R:\Apriorit\1stProject\Презентация\img\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302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b="1" dirty="0" err="1" smtClean="0"/>
              <a:t>BinaryStream</a:t>
            </a:r>
            <a:endParaRPr lang="en-US" b="1" dirty="0" smtClean="0"/>
          </a:p>
          <a:p>
            <a:r>
              <a:rPr lang="ru-RU" dirty="0" smtClean="0"/>
              <a:t>Интерфейс </a:t>
            </a:r>
            <a:r>
              <a:rPr lang="en-US" b="1" dirty="0" err="1" smtClean="0"/>
              <a:t>IBinaryStream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972716"/>
            <a:ext cx="83201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интерфейса потока не работают напрямую с файловой системой</a:t>
            </a:r>
          </a:p>
          <a:p>
            <a:r>
              <a:rPr lang="ru-RU" dirty="0" smtClean="0"/>
              <a:t>вызывающей стороны. Вместо этого они принимают файловые потоки и</a:t>
            </a:r>
          </a:p>
          <a:p>
            <a:r>
              <a:rPr lang="ru-RU" dirty="0" smtClean="0"/>
              <a:t>работают с ними.</a:t>
            </a:r>
          </a:p>
          <a:p>
            <a:endParaRPr lang="ru-RU" dirty="0" smtClean="0"/>
          </a:p>
          <a:p>
            <a:r>
              <a:rPr lang="ru-RU" dirty="0" smtClean="0"/>
              <a:t>Существует нюанс, который следует учитывать при таком подходе:</a:t>
            </a:r>
          </a:p>
          <a:p>
            <a:endParaRPr lang="ru-RU" dirty="0"/>
          </a:p>
          <a:p>
            <a:r>
              <a:rPr lang="ru-RU" dirty="0" smtClean="0"/>
              <a:t>  ∙ Файловый поток, переданный функции чтения или записи </a:t>
            </a:r>
            <a:r>
              <a:rPr lang="en-US" dirty="0" err="1" smtClean="0"/>
              <a:t>IBinaryStream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должен быть открыт </a:t>
            </a:r>
            <a:r>
              <a:rPr lang="ru-RU" b="1" dirty="0" smtClean="0"/>
              <a:t>в двоичном режиме!</a:t>
            </a:r>
          </a:p>
          <a:p>
            <a:endParaRPr lang="ru-RU" dirty="0"/>
          </a:p>
          <a:p>
            <a:r>
              <a:rPr lang="ru-RU" dirty="0" smtClean="0"/>
              <a:t>Также есть пара очевидных требований при работе с функциями потока:</a:t>
            </a:r>
          </a:p>
          <a:p>
            <a:r>
              <a:rPr lang="ru-RU" dirty="0" smtClean="0"/>
              <a:t>  ∙ Передаваемые данные не должны превышать общего объема потока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(объем задается при его создании из интерфейса </a:t>
            </a:r>
            <a:r>
              <a:rPr lang="en-US" dirty="0" err="1" smtClean="0"/>
              <a:t>IContainerFile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ru-RU" dirty="0" smtClean="0"/>
              <a:t>∙</a:t>
            </a:r>
            <a:r>
              <a:rPr lang="en-US" dirty="0" smtClean="0"/>
              <a:t> </a:t>
            </a:r>
            <a:r>
              <a:rPr lang="ru-RU" dirty="0" smtClean="0"/>
              <a:t>Смещение задается относительно текущего указателя ввода или вывода</a:t>
            </a:r>
          </a:p>
          <a:p>
            <a:r>
              <a:rPr lang="ru-RU" dirty="0" smtClean="0"/>
              <a:t>    </a:t>
            </a:r>
            <a:r>
              <a:rPr lang="ru-RU" b="1" dirty="0" smtClean="0"/>
              <a:t>во внешнем файле</a:t>
            </a:r>
            <a:r>
              <a:rPr lang="ru-RU" dirty="0" smtClean="0"/>
              <a:t>. Невозможно задать начальное смещение в потоке</a:t>
            </a:r>
          </a:p>
          <a:p>
            <a:r>
              <a:rPr lang="ru-RU" dirty="0" smtClean="0"/>
              <a:t>    перед его чтением из-за алгоритма шифрации (декодирует с начала).</a:t>
            </a:r>
          </a:p>
        </p:txBody>
      </p:sp>
    </p:spTree>
    <p:extLst>
      <p:ext uri="{BB962C8B-B14F-4D97-AF65-F5344CB8AC3E}">
        <p14:creationId xmlns:p14="http://schemas.microsoft.com/office/powerpoint/2010/main" val="24248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      Исключения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4119" y="1278897"/>
            <a:ext cx="5945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+mj-lt"/>
              </a:rPr>
              <a:t>Коды ошибок и исключения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871" y="1835741"/>
            <a:ext cx="8599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большинстве функций библиотеки организована строгая гарантия</a:t>
            </a:r>
          </a:p>
          <a:p>
            <a:pPr algn="just"/>
            <a:r>
              <a:rPr lang="ru-RU" dirty="0"/>
              <a:t>исключений, в некоторых – базовая.</a:t>
            </a:r>
          </a:p>
          <a:p>
            <a:pPr algn="just"/>
            <a:r>
              <a:rPr lang="ru-RU" dirty="0" smtClean="0"/>
              <a:t>В </a:t>
            </a:r>
            <a:r>
              <a:rPr lang="en-US" dirty="0" smtClean="0"/>
              <a:t>API </a:t>
            </a:r>
            <a:r>
              <a:rPr lang="ru-RU" dirty="0" smtClean="0"/>
              <a:t>библиотеки существует собственный класс исключений. Кроме того,</a:t>
            </a:r>
          </a:p>
          <a:p>
            <a:pPr algn="just"/>
            <a:r>
              <a:rPr lang="ru-RU" dirty="0" smtClean="0"/>
              <a:t>для практически всех ситуаций, «виновниками» которых могут стать функции</a:t>
            </a:r>
          </a:p>
          <a:p>
            <a:pPr algn="just"/>
            <a:r>
              <a:rPr lang="ru-RU" dirty="0" smtClean="0"/>
              <a:t>библиотеки, существуют свои коды ошибок.</a:t>
            </a:r>
          </a:p>
          <a:p>
            <a:pPr algn="just"/>
            <a:r>
              <a:rPr lang="ru-RU" dirty="0" smtClean="0"/>
              <a:t>Коды ошибок связаны с типом исключения, чей класс доступен из </a:t>
            </a:r>
            <a:r>
              <a:rPr lang="en-US" dirty="0" smtClean="0"/>
              <a:t>API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В самом классе исключений есть определенные методы для работы с</a:t>
            </a:r>
          </a:p>
          <a:p>
            <a:pPr algn="just"/>
            <a:r>
              <a:rPr lang="ru-RU" dirty="0"/>
              <a:t>к</a:t>
            </a:r>
            <a:r>
              <a:rPr lang="ru-RU" dirty="0" smtClean="0"/>
              <a:t>одами ошибок и приведения их к читабельному виду.</a:t>
            </a:r>
          </a:p>
        </p:txBody>
      </p:sp>
      <p:pic>
        <p:nvPicPr>
          <p:cNvPr id="3074" name="Picture 2" descr="R:\Apriorit\1stProject\Презентация\img\stop_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4" y="48097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3871" y="4251895"/>
            <a:ext cx="5107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дополнение, в каждом интерфейсе, представляющем элемент</a:t>
            </a:r>
          </a:p>
          <a:p>
            <a:r>
              <a:rPr lang="ru-RU" dirty="0" smtClean="0"/>
              <a:t>контейнера, а также в интерфейсе самого контейнера, есть функции,</a:t>
            </a:r>
          </a:p>
          <a:p>
            <a:r>
              <a:rPr lang="ru-RU" dirty="0" smtClean="0"/>
              <a:t>возвращающие код последнего выброшенного объектом исключения и</a:t>
            </a:r>
          </a:p>
          <a:p>
            <a:r>
              <a:rPr lang="ru-RU" dirty="0" smtClean="0"/>
              <a:t>само исключение.</a:t>
            </a:r>
          </a:p>
        </p:txBody>
      </p:sp>
      <p:pic>
        <p:nvPicPr>
          <p:cNvPr id="16" name="Picture 2" descr="R:\Apriorit\1stProject\Презентация\img\stop_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371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:\Apriorit\1stProject\Презентация\img\stop_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3227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:\Apriorit\1stProject\Презентация\img\Inew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86258"/>
            <a:ext cx="834901" cy="8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:\Apriorit\1stProject\Презентация\img\1379945950_Container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53476"/>
            <a:ext cx="927766" cy="92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027347" y="4514879"/>
            <a:ext cx="611395" cy="6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027347" y="5375834"/>
            <a:ext cx="611395" cy="6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      Исключения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0041" y="1412776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+mj-lt"/>
              </a:rPr>
              <a:t>Коды ошибок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044" y="1935996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</a:t>
            </a:r>
            <a:r>
              <a:rPr lang="en-US" dirty="0" smtClean="0"/>
              <a:t> </a:t>
            </a:r>
            <a:r>
              <a:rPr lang="en-US" b="1" dirty="0" err="1" smtClean="0"/>
              <a:t>ErrorCodes</a:t>
            </a:r>
            <a:endParaRPr lang="ru-RU" b="1" dirty="0" smtClean="0"/>
          </a:p>
          <a:p>
            <a:r>
              <a:rPr lang="en-US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 err="1" smtClean="0"/>
              <a:t>DBCErr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9115" y="2582327"/>
            <a:ext cx="8115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каждого возможного результата выполнения любой функции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существует вполне определенный код ошибки. Эти ошибки разделены на</a:t>
            </a:r>
          </a:p>
          <a:p>
            <a:r>
              <a:rPr lang="ru-RU" dirty="0" smtClean="0"/>
              <a:t>группы и определены в файле </a:t>
            </a:r>
            <a:r>
              <a:rPr lang="en-US" dirty="0" err="1" smtClean="0"/>
              <a:t>ErrorCodes</a:t>
            </a:r>
            <a:r>
              <a:rPr lang="en-US" dirty="0" smtClean="0"/>
              <a:t> </a:t>
            </a:r>
            <a:r>
              <a:rPr lang="ru-RU" dirty="0" smtClean="0"/>
              <a:t>как элементы перечисления</a:t>
            </a:r>
            <a:endParaRPr lang="en-US" dirty="0" smtClean="0"/>
          </a:p>
          <a:p>
            <a:r>
              <a:rPr lang="en-US" dirty="0" err="1" smtClean="0"/>
              <a:t>DBCErr</a:t>
            </a:r>
            <a:r>
              <a:rPr lang="en-US" dirty="0" smtClean="0"/>
              <a:t>, </a:t>
            </a:r>
            <a:r>
              <a:rPr lang="ru-RU" dirty="0" smtClean="0"/>
              <a:t>которое доступно из </a:t>
            </a:r>
            <a:r>
              <a:rPr lang="en-US" dirty="0" smtClean="0"/>
              <a:t>API </a:t>
            </a:r>
            <a:r>
              <a:rPr lang="ru-RU" dirty="0" smtClean="0"/>
              <a:t>библиотеки.</a:t>
            </a:r>
          </a:p>
          <a:p>
            <a:r>
              <a:rPr lang="ru-RU" dirty="0" smtClean="0"/>
              <a:t>Возможные типы ошибок по группам:</a:t>
            </a:r>
          </a:p>
        </p:txBody>
      </p:sp>
      <p:pic>
        <p:nvPicPr>
          <p:cNvPr id="3074" name="Picture 2" descr="R:\Apriorit\1stProject\Презентация\img\stop_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4" y="48097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612" y="4229109"/>
            <a:ext cx="513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Общие (включая код удачного завершения)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5609" y="4566175"/>
            <a:ext cx="378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Ошибки и флаги запросов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22505" y="4903241"/>
            <a:ext cx="46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Ошибки базы данных в общем смысле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2505" y="5276351"/>
            <a:ext cx="633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Ошибки при работе с файловой системой (настоящей)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22505" y="5643464"/>
            <a:ext cx="624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Ошибки при работе с файловой системой контейнера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15612" y="5980530"/>
            <a:ext cx="726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Ошибки при работе с потоками (элементами данных в файлах)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6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      Исключения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0041" y="2032567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b="1" dirty="0" err="1" smtClean="0"/>
              <a:t>ContainerException</a:t>
            </a:r>
            <a:endParaRPr lang="en-US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0044" y="2492896"/>
            <a:ext cx="825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функции </a:t>
            </a:r>
            <a:r>
              <a:rPr lang="en-US" dirty="0" smtClean="0"/>
              <a:t>API </a:t>
            </a:r>
            <a:r>
              <a:rPr lang="ru-RU" dirty="0" smtClean="0"/>
              <a:t>при невозможности выполнения операции бросают</a:t>
            </a:r>
          </a:p>
          <a:p>
            <a:r>
              <a:rPr lang="ru-RU" dirty="0" smtClean="0"/>
              <a:t>исключения строго определенного типа </a:t>
            </a:r>
            <a:r>
              <a:rPr lang="en-US" dirty="0" err="1" smtClean="0"/>
              <a:t>ContainerException</a:t>
            </a:r>
            <a:r>
              <a:rPr lang="ru-RU" dirty="0" smtClean="0"/>
              <a:t>. Этот класс</a:t>
            </a:r>
          </a:p>
          <a:p>
            <a:r>
              <a:rPr lang="ru-RU" dirty="0" smtClean="0"/>
              <a:t>доступен из </a:t>
            </a:r>
            <a:r>
              <a:rPr lang="en-US" dirty="0" smtClean="0"/>
              <a:t>API </a:t>
            </a:r>
            <a:r>
              <a:rPr lang="ru-RU" dirty="0" smtClean="0"/>
              <a:t>контейнера и предоставляет функционал несколько шире,</a:t>
            </a:r>
          </a:p>
          <a:p>
            <a:r>
              <a:rPr lang="ru-RU" dirty="0" smtClean="0"/>
              <a:t>чем его может предоставить </a:t>
            </a:r>
            <a:r>
              <a:rPr lang="en-US" dirty="0" err="1" smtClean="0"/>
              <a:t>std</a:t>
            </a:r>
            <a:r>
              <a:rPr lang="en-US" dirty="0" smtClean="0"/>
              <a:t>::exception</a:t>
            </a:r>
            <a:r>
              <a:rPr lang="ru-RU" dirty="0"/>
              <a:t>:</a:t>
            </a:r>
            <a:endParaRPr lang="ru-RU" dirty="0" smtClean="0"/>
          </a:p>
        </p:txBody>
      </p:sp>
      <p:pic>
        <p:nvPicPr>
          <p:cNvPr id="3074" name="Picture 2" descr="R:\Apriorit\1stProject\Презентация\img\stop_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4" y="48097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0041" y="1412776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+mj-lt"/>
              </a:rPr>
              <a:t>Класс исключений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044" y="3718196"/>
            <a:ext cx="804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Делает возможным указывать помимо самого исключения его причину.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30044" y="4055262"/>
            <a:ext cx="701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Предоставляет конструкторы, принимающие коды ошибок из</a:t>
            </a:r>
          </a:p>
          <a:p>
            <a:r>
              <a:rPr lang="ru-RU" dirty="0" smtClean="0"/>
              <a:t>    перечисления </a:t>
            </a:r>
            <a:r>
              <a:rPr lang="en-US" b="1" dirty="0" err="1" smtClean="0"/>
              <a:t>DBCErr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0041" y="4688318"/>
            <a:ext cx="8359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Позволяет определить свою «безопасность» или переданного в</a:t>
            </a:r>
          </a:p>
          <a:p>
            <a:r>
              <a:rPr lang="ru-RU" dirty="0"/>
              <a:t> </a:t>
            </a:r>
            <a:r>
              <a:rPr lang="ru-RU" dirty="0" smtClean="0"/>
              <a:t>   статический метод кода ошибки (узнать, ошибка ли это, или просто флаг)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267744" y="5308677"/>
            <a:ext cx="65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Примечание: исключения с кодом ошибки, который является «безопасным» флагом, из функций </a:t>
            </a:r>
            <a:r>
              <a:rPr lang="en-US" sz="1400" dirty="0" smtClean="0"/>
              <a:t>API </a:t>
            </a:r>
            <a:r>
              <a:rPr lang="ru-RU" sz="1400" dirty="0" smtClean="0"/>
              <a:t>не «вылетают»</a:t>
            </a:r>
            <a:endParaRPr lang="ru-R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0041" y="5877272"/>
            <a:ext cx="720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Конвертирует код ошибки в читабельное текстовое сообщение.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4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52718"/>
            <a:ext cx="6768752" cy="1371600"/>
          </a:xfrm>
        </p:spPr>
        <p:txBody>
          <a:bodyPr anchor="ctr"/>
          <a:lstStyle/>
          <a:p>
            <a:r>
              <a:rPr lang="ru-RU" dirty="0" smtClean="0"/>
              <a:t>Дополнительный функционал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824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Контейнер не является владельцем созданных объектов – всё управление</a:t>
            </a:r>
          </a:p>
          <a:p>
            <a:r>
              <a:rPr lang="ru-RU" dirty="0" smtClean="0"/>
              <a:t>этими объектами ложится на плечи вызывающей стороны.</a:t>
            </a:r>
          </a:p>
        </p:txBody>
      </p:sp>
      <p:pic>
        <p:nvPicPr>
          <p:cNvPr id="5122" name="Picture 2" descr="R:\Apriorit\1stProject\Презентация\img\shopping_cart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281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8725" y="2420888"/>
            <a:ext cx="8033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большего комфорта программиста </a:t>
            </a:r>
            <a:r>
              <a:rPr lang="en-US" dirty="0" err="1" smtClean="0"/>
              <a:t>IContainerElement</a:t>
            </a:r>
            <a:r>
              <a:rPr lang="en-US" dirty="0" smtClean="0"/>
              <a:t> </a:t>
            </a:r>
            <a:r>
              <a:rPr lang="ru-RU" dirty="0" smtClean="0"/>
              <a:t>предоставляет</a:t>
            </a:r>
          </a:p>
          <a:p>
            <a:r>
              <a:rPr lang="ru-RU" dirty="0" smtClean="0"/>
              <a:t>функции: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765" y="3078015"/>
            <a:ext cx="731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∙ </a:t>
            </a:r>
            <a:r>
              <a:rPr lang="en-US" dirty="0" err="1" smtClean="0"/>
              <a:t>bool</a:t>
            </a:r>
            <a:r>
              <a:rPr lang="en-US" dirty="0" smtClean="0"/>
              <a:t> Exists() – </a:t>
            </a:r>
            <a:r>
              <a:rPr lang="ru-RU" dirty="0" smtClean="0"/>
              <a:t>определяет, существует ли элемент в контейнере.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145" y="3449178"/>
            <a:ext cx="819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∙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EqualEntry</a:t>
            </a:r>
            <a:r>
              <a:rPr lang="en-US" dirty="0" smtClean="0"/>
              <a:t>(</a:t>
            </a:r>
            <a:r>
              <a:rPr lang="en-US" dirty="0" err="1" smtClean="0"/>
              <a:t>IContainerElement</a:t>
            </a:r>
            <a:r>
              <a:rPr lang="ru-RU" dirty="0" smtClean="0"/>
              <a:t> *</a:t>
            </a:r>
            <a:r>
              <a:rPr lang="en-US" dirty="0" smtClean="0"/>
              <a:t>) – </a:t>
            </a:r>
            <a:r>
              <a:rPr lang="ru-RU" dirty="0" smtClean="0"/>
              <a:t>определяет, являются ли объекты</a:t>
            </a:r>
          </a:p>
          <a:p>
            <a:r>
              <a:rPr lang="ru-RU" dirty="0"/>
              <a:t> </a:t>
            </a:r>
            <a:r>
              <a:rPr lang="ru-RU" dirty="0" smtClean="0"/>
              <a:t>   эквивалентными. Эквивалентными они считаются, если указывают на</a:t>
            </a:r>
          </a:p>
          <a:p>
            <a:r>
              <a:rPr lang="ru-RU" dirty="0" smtClean="0"/>
              <a:t>    один и тот же элемент контейнера и имеют одинаковые свойства.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806" y="4372508"/>
            <a:ext cx="8236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∙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SameEntry</a:t>
            </a:r>
            <a:r>
              <a:rPr lang="en-US" dirty="0" smtClean="0"/>
              <a:t>(</a:t>
            </a:r>
            <a:r>
              <a:rPr lang="en-US" dirty="0" err="1" smtClean="0"/>
              <a:t>IContainerElement</a:t>
            </a:r>
            <a:r>
              <a:rPr lang="ru-RU" dirty="0" smtClean="0"/>
              <a:t> *</a:t>
            </a:r>
            <a:r>
              <a:rPr lang="en-US" dirty="0" smtClean="0"/>
              <a:t>) – </a:t>
            </a:r>
            <a:r>
              <a:rPr lang="ru-RU" dirty="0" smtClean="0"/>
              <a:t>возвращает </a:t>
            </a:r>
            <a:r>
              <a:rPr lang="en-US" dirty="0" smtClean="0"/>
              <a:t>true </a:t>
            </a:r>
            <a:r>
              <a:rPr lang="ru-RU" dirty="0" smtClean="0"/>
              <a:t>если оба объекта</a:t>
            </a:r>
          </a:p>
          <a:p>
            <a:r>
              <a:rPr lang="ru-RU" dirty="0" smtClean="0"/>
              <a:t>    указывают на один и тот же элемент контейнера. При этом у них могут</a:t>
            </a:r>
          </a:p>
          <a:p>
            <a:r>
              <a:rPr lang="ru-RU" dirty="0"/>
              <a:t> </a:t>
            </a:r>
            <a:r>
              <a:rPr lang="ru-RU" dirty="0" smtClean="0"/>
              <a:t>   быть абсолютно разные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2148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800" dirty="0" smtClean="0"/>
              <a:t>Суть</a:t>
            </a:r>
            <a:endParaRPr lang="ru-RU" sz="4800" dirty="0"/>
          </a:p>
        </p:txBody>
      </p:sp>
      <p:pic>
        <p:nvPicPr>
          <p:cNvPr id="1026" name="Picture 2" descr="R:\Apriorit\1stProject\Презентация\img\file_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066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\Apriorit\1stProject\Презентация\img\file_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90" y="48366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R:\Apriorit\1stProject\Презентация\img\recycle_b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283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R:\Apriorit\1stProject\Презентация\img\file_ad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95" y="180913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:\Apriorit\1stProject\Презентация\img\folder_ad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283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R:\Apriorit\1stProject\Презентация\img\todo_li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925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701059" y="3348647"/>
            <a:ext cx="457200" cy="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368022" y="3348647"/>
            <a:ext cx="457200" cy="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34" y="426054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95" y="271829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33022" y="2828177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3131840" y="2828177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R:\Apriorit\1stProject\Презентация\img\databas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34" y="331934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84548" y="421946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Оригинал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4768" y="562870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Зашифрованный файл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416343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Дешифрованный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27327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52718"/>
            <a:ext cx="6768752" cy="1371600"/>
          </a:xfrm>
        </p:spPr>
        <p:txBody>
          <a:bodyPr anchor="ctr"/>
          <a:lstStyle/>
          <a:p>
            <a:r>
              <a:rPr lang="ru-RU" dirty="0" smtClean="0"/>
              <a:t>Дополнительный функционал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84803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 файловой системой контейнера начинается с корня. Корень нельзя</a:t>
            </a:r>
          </a:p>
          <a:p>
            <a:r>
              <a:rPr lang="ru-RU" dirty="0" smtClean="0"/>
              <a:t>изменять. Его имя – символ разделителя пути, установленный для данного</a:t>
            </a:r>
          </a:p>
          <a:p>
            <a:r>
              <a:rPr lang="ru-RU" dirty="0" smtClean="0"/>
              <a:t>контейнера.</a:t>
            </a:r>
          </a:p>
          <a:p>
            <a:r>
              <a:rPr lang="ru-RU" dirty="0"/>
              <a:t>В интерфейсе папки </a:t>
            </a:r>
            <a:r>
              <a:rPr lang="en-US" dirty="0" err="1"/>
              <a:t>IContainerFolder</a:t>
            </a:r>
            <a:r>
              <a:rPr lang="en-US" dirty="0"/>
              <a:t> </a:t>
            </a:r>
            <a:r>
              <a:rPr lang="ru-RU" dirty="0"/>
              <a:t>есть метод для определения того,</a:t>
            </a:r>
          </a:p>
          <a:p>
            <a:r>
              <a:rPr lang="ru-RU" dirty="0"/>
              <a:t>является ли она корнем контейнера</a:t>
            </a:r>
            <a:r>
              <a:rPr lang="ru-RU" dirty="0" smtClean="0"/>
              <a:t>:</a:t>
            </a:r>
          </a:p>
          <a:p>
            <a:r>
              <a:rPr lang="ru-RU" dirty="0"/>
              <a:t> ∙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IsRoot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5122" name="Picture 2" descr="R:\Apriorit\1stProject\Презентация\img\shopping_cart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281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6145" y="3449178"/>
            <a:ext cx="8644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поддержки </a:t>
            </a:r>
            <a:r>
              <a:rPr lang="ru-RU" dirty="0" err="1" smtClean="0"/>
              <a:t>мультиплатформенности</a:t>
            </a:r>
            <a:r>
              <a:rPr lang="ru-RU" dirty="0" smtClean="0"/>
              <a:t> имя папки или файла не может</a:t>
            </a:r>
          </a:p>
          <a:p>
            <a:r>
              <a:rPr lang="ru-RU" dirty="0" smtClean="0"/>
              <a:t>включать в себя специальных символов </a:t>
            </a:r>
            <a:r>
              <a:rPr lang="en-US" dirty="0" smtClean="0"/>
              <a:t>Windows</a:t>
            </a:r>
            <a:r>
              <a:rPr lang="ru-RU" dirty="0" smtClean="0"/>
              <a:t>. Разделитель папок в строке</a:t>
            </a:r>
          </a:p>
          <a:p>
            <a:r>
              <a:rPr lang="ru-RU" dirty="0" smtClean="0"/>
              <a:t>пути, напротив, может быть только одним из запрещенных символов.</a:t>
            </a:r>
          </a:p>
          <a:p>
            <a:r>
              <a:rPr lang="ru-RU" dirty="0" smtClean="0"/>
              <a:t>Таким образом создается гарантия бесконфликтного сосуществования имени</a:t>
            </a:r>
          </a:p>
          <a:p>
            <a:r>
              <a:rPr lang="ru-RU" dirty="0"/>
              <a:t>к</a:t>
            </a:r>
            <a:r>
              <a:rPr lang="ru-RU" dirty="0" smtClean="0"/>
              <a:t>орня, разделителя пути и имен элементов контейнера.</a:t>
            </a:r>
          </a:p>
        </p:txBody>
      </p:sp>
    </p:spTree>
    <p:extLst>
      <p:ext uri="{BB962C8B-B14F-4D97-AF65-F5344CB8AC3E}">
        <p14:creationId xmlns:p14="http://schemas.microsoft.com/office/powerpoint/2010/main" val="5990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52718"/>
            <a:ext cx="6768752" cy="1371600"/>
          </a:xfrm>
        </p:spPr>
        <p:txBody>
          <a:bodyPr anchor="ctr"/>
          <a:lstStyle/>
          <a:p>
            <a:r>
              <a:rPr lang="ru-RU" dirty="0" smtClean="0"/>
              <a:t>Дополнительный функционал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7126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Каждый элемент может вернуть объект родительского элемента</a:t>
            </a:r>
          </a:p>
          <a:p>
            <a:r>
              <a:rPr lang="ru-RU" dirty="0" smtClean="0"/>
              <a:t>(кроме корня – он пожалуется, что не нашел родителя).</a:t>
            </a:r>
            <a:endParaRPr lang="ru-RU" dirty="0"/>
          </a:p>
        </p:txBody>
      </p:sp>
      <p:pic>
        <p:nvPicPr>
          <p:cNvPr id="5122" name="Picture 2" descr="R:\Apriorit\1stProject\Презентация\img\shopping_cart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281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2201" y="3501008"/>
            <a:ext cx="864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Объекты папок могут итерировать свои дочерние элементы, а объекты</a:t>
            </a:r>
          </a:p>
          <a:p>
            <a:r>
              <a:rPr lang="ru-RU" dirty="0" smtClean="0"/>
              <a:t>файлов </a:t>
            </a:r>
            <a:r>
              <a:rPr lang="ru-RU" dirty="0" smtClean="0"/>
              <a:t>– свои потоки. Для этого они создают объекты итераторов и передают</a:t>
            </a:r>
          </a:p>
          <a:p>
            <a:r>
              <a:rPr lang="ru-RU" dirty="0" smtClean="0"/>
              <a:t>вызывающей стороне соответствующий интерфейс.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427531"/>
            <a:ext cx="772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Каждый элемент может определить, является ли он дочерним (любой</a:t>
            </a:r>
          </a:p>
          <a:p>
            <a:r>
              <a:rPr lang="ru-RU" dirty="0" smtClean="0"/>
              <a:t>вложенности) относительно заданного элемента с помощью функции</a:t>
            </a:r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IsRootOf</a:t>
            </a:r>
            <a:r>
              <a:rPr lang="en-US" dirty="0" smtClean="0"/>
              <a:t>(</a:t>
            </a:r>
            <a:r>
              <a:rPr lang="en-US" dirty="0" err="1" smtClean="0"/>
              <a:t>IContainerElement</a:t>
            </a:r>
            <a:r>
              <a:rPr lang="en-US" dirty="0" smtClean="0"/>
              <a:t> *)</a:t>
            </a:r>
            <a:r>
              <a:rPr lang="ru-R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378" y="4576738"/>
            <a:ext cx="806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Каждый элемент контейнера может быть получен по его пути с помощью</a:t>
            </a:r>
          </a:p>
          <a:p>
            <a:r>
              <a:rPr lang="ru-RU" dirty="0" smtClean="0"/>
              <a:t>соответствующей функции интерфейса </a:t>
            </a:r>
            <a:r>
              <a:rPr lang="en-US" dirty="0" err="1" smtClean="0"/>
              <a:t>IContainer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2201" y="5375469"/>
            <a:ext cx="8242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Возвращенный указатель типа </a:t>
            </a:r>
            <a:r>
              <a:rPr lang="en-US" dirty="0" err="1" smtClean="0"/>
              <a:t>IContainerElement</a:t>
            </a:r>
            <a:r>
              <a:rPr lang="en-US" dirty="0" smtClean="0"/>
              <a:t> </a:t>
            </a:r>
            <a:r>
              <a:rPr lang="ru-RU" dirty="0" smtClean="0"/>
              <a:t>может быть динамически</a:t>
            </a:r>
          </a:p>
          <a:p>
            <a:r>
              <a:rPr lang="ru-RU" dirty="0" smtClean="0"/>
              <a:t>преобразован в указатель типа «своего»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29476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7536" y="152718"/>
            <a:ext cx="5090864" cy="1371600"/>
          </a:xfrm>
        </p:spPr>
        <p:txBody>
          <a:bodyPr anchor="ctr"/>
          <a:lstStyle/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ru-RU" dirty="0"/>
          </a:p>
        </p:txBody>
      </p:sp>
      <p:pic>
        <p:nvPicPr>
          <p:cNvPr id="1026" name="Picture 2" descr="R:\Apriorit\1stProject\Презентация\img\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\Apriorit\1stProject\Презентация\img\user_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3" y="177281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1119" y="1830650"/>
            <a:ext cx="686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Локальные приложения, хранящие данные в зашифрованном</a:t>
            </a:r>
          </a:p>
          <a:p>
            <a:r>
              <a:rPr lang="ru-RU" dirty="0" smtClean="0"/>
              <a:t>виде.</a:t>
            </a:r>
            <a:endParaRPr lang="ru-RU" dirty="0"/>
          </a:p>
        </p:txBody>
      </p:sp>
      <p:pic>
        <p:nvPicPr>
          <p:cNvPr id="1029" name="Picture 5" descr="R:\Apriorit\1stProject\Презентация\img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3360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:\Apriorit\1stProject\Презентация\img\up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20" y="293360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95036" y="2852936"/>
            <a:ext cx="679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Приложения на серверах, хранящие «в облаке» конфиденциальную информацию своих пользователей в естественной форме дерева папок и файлов.</a:t>
            </a:r>
          </a:p>
        </p:txBody>
      </p:sp>
      <p:pic>
        <p:nvPicPr>
          <p:cNvPr id="1031" name="Picture 7" descr="R:\Apriorit\1stProject\Презентация\img\ipo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695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51720" y="4127430"/>
            <a:ext cx="679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Приложения на съёмных носителях или других устройствах с ПЗУ, хранящие конфиденциальные данные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8204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 anchor="ctr">
            <a:noAutofit/>
          </a:bodyPr>
          <a:lstStyle/>
          <a:p>
            <a:pPr algn="ctr"/>
            <a:r>
              <a:rPr lang="en-US" sz="9600" dirty="0" smtClean="0"/>
              <a:t>fin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149853"/>
            <a:ext cx="46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Спасибо за внимание, доклад окончен</a:t>
            </a:r>
            <a:endParaRPr lang="ru-RU" b="1" dirty="0"/>
          </a:p>
        </p:txBody>
      </p:sp>
      <p:pic>
        <p:nvPicPr>
          <p:cNvPr id="2050" name="Picture 2" descr="R:\Apriorit\1stProject\Презентация\img\smi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26" y="295351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pic>
        <p:nvPicPr>
          <p:cNvPr id="2050" name="Picture 2" descr="R:\Apriorit\1stProject\Презентация\img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912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R:\Apriorit\1stProject\Презентация\img\file_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1280"/>
            <a:ext cx="1023156" cy="10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1395" y="134494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База</a:t>
            </a:r>
            <a:r>
              <a:rPr lang="ru-RU" dirty="0" smtClean="0"/>
              <a:t> </a:t>
            </a:r>
            <a:r>
              <a:rPr lang="ru-RU" dirty="0" smtClean="0">
                <a:latin typeface="+mj-lt"/>
              </a:rPr>
              <a:t>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4005" y="134494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Бинарный файл</a:t>
            </a:r>
          </a:p>
        </p:txBody>
      </p:sp>
      <p:pic>
        <p:nvPicPr>
          <p:cNvPr id="9" name="Picture 7" descr="R:\Apriorit\1stProject\Презентация\img\recycle_b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4056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:\Apriorit\1stProject\Презентация\img\file_ad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9427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:\Apriorit\1stProject\Презентация\img\folder_ad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1839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R:\Apriorit\1stProject\Презентация\img\Programm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33" y="3573016"/>
            <a:ext cx="903287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:\Apriorit\1stProject\Презентация\img\arrow_left_right&amp;45_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56" y="285586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R:\Apriorit\1stProject\Презентация\img\arrow_left_right&amp;45_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28" y="285607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17719" y="4471237"/>
            <a:ext cx="19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Библиотека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2348880"/>
            <a:ext cx="0" cy="345638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547664" y="2348880"/>
            <a:ext cx="0" cy="345638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23528" y="2348880"/>
            <a:ext cx="12241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08484" y="5805264"/>
            <a:ext cx="12241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030189" y="2372320"/>
            <a:ext cx="0" cy="345638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8254325" y="2372320"/>
            <a:ext cx="0" cy="345638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030189" y="2372320"/>
            <a:ext cx="12241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015145" y="5828704"/>
            <a:ext cx="12241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6" name="Picture 8" descr="R:\Apriorit\1stProject\Презентация\img\file_edi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13" y="29735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R:\Apriorit\1stProject\Презентация\img\todo_lis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13" y="439022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:\Apriorit\1stProject\Презентация\img\arrow_left_righ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04" y="3837890"/>
            <a:ext cx="1283196" cy="3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661535" y="550553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Файловая система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64710" y="550553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Данные файлов</a:t>
            </a:r>
          </a:p>
        </p:txBody>
      </p:sp>
      <p:pic>
        <p:nvPicPr>
          <p:cNvPr id="31" name="Picture 10" descr="R:\Apriorit\1stProject\Презентация\img\arrow_left_righ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3" y="3873873"/>
            <a:ext cx="1283196" cy="3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	</a:t>
            </a:r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6" name="Picture 15" descr="R:\Apriorit\1stProject\Презентация\img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9552" y="2837327"/>
            <a:ext cx="175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Мобильность</a:t>
            </a:r>
            <a:endParaRPr lang="ru-RU" b="1" dirty="0"/>
          </a:p>
        </p:txBody>
      </p:sp>
      <p:pic>
        <p:nvPicPr>
          <p:cNvPr id="3074" name="Picture 2" descr="R:\Apriorit\1stProject\Презентация\img\sqli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1268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243685" y="2481816"/>
            <a:ext cx="30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∙ </a:t>
            </a:r>
            <a:r>
              <a:rPr lang="ru-RU" b="1" dirty="0" smtClean="0"/>
              <a:t>Запросы транзакциями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25924" y="3212030"/>
            <a:ext cx="415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∙ </a:t>
            </a:r>
            <a:r>
              <a:rPr lang="ru-RU" b="1" dirty="0" smtClean="0"/>
              <a:t>Минимальный размер исходника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25924" y="3593010"/>
            <a:ext cx="513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∙ </a:t>
            </a:r>
            <a:r>
              <a:rPr lang="ru-RU" b="1" dirty="0" smtClean="0"/>
              <a:t>Низкое потребление системных ресурсов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60513" y="1714629"/>
            <a:ext cx="157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Надежность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46885" y="2097782"/>
            <a:ext cx="2222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∙ </a:t>
            </a:r>
            <a:r>
              <a:rPr lang="ru-RU" b="1" dirty="0" err="1" smtClean="0"/>
              <a:t>Портабельность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81116" y="4108844"/>
            <a:ext cx="126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Удобство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315072" y="4881612"/>
            <a:ext cx="326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∙ </a:t>
            </a:r>
            <a:r>
              <a:rPr lang="ru-RU" b="1" dirty="0"/>
              <a:t>Обратная </a:t>
            </a:r>
            <a:r>
              <a:rPr lang="ru-RU" b="1" dirty="0" smtClean="0"/>
              <a:t>совместимость</a:t>
            </a:r>
            <a:endParaRPr lang="ru-RU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18272" y="4497578"/>
            <a:ext cx="309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∙ </a:t>
            </a:r>
            <a:r>
              <a:rPr lang="ru-RU" b="1" dirty="0" smtClean="0"/>
              <a:t>Запросы стандарта </a:t>
            </a:r>
            <a:r>
              <a:rPr lang="en-US" b="1" dirty="0" smtClean="0"/>
              <a:t>SQL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4640" y="5488131"/>
            <a:ext cx="8096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Примечание:</a:t>
            </a:r>
          </a:p>
          <a:p>
            <a:r>
              <a:rPr lang="ru-RU" sz="1400" dirty="0" smtClean="0"/>
              <a:t>Библиотека может быть быстро переделана для использования альтернативной СУБД, которая выполняет запросы стандарта </a:t>
            </a:r>
            <a:r>
              <a:rPr lang="en-US" sz="1400" dirty="0" smtClean="0"/>
              <a:t>SQL</a:t>
            </a:r>
            <a:r>
              <a:rPr lang="ru-RU" sz="1400" dirty="0" smtClean="0"/>
              <a:t>.</a:t>
            </a:r>
            <a:r>
              <a:rPr lang="en-US" sz="1400" dirty="0" smtClean="0"/>
              <a:t> </a:t>
            </a:r>
            <a:r>
              <a:rPr lang="ru-RU" sz="1400" dirty="0" smtClean="0"/>
              <a:t>«Чистый» код, использующий функции </a:t>
            </a:r>
            <a:r>
              <a:rPr lang="en-US" sz="1400" dirty="0" smtClean="0"/>
              <a:t>API SQLite </a:t>
            </a:r>
            <a:r>
              <a:rPr lang="ru-RU" sz="1400" dirty="0" smtClean="0"/>
              <a:t>инкапсулирован в классе </a:t>
            </a:r>
            <a:r>
              <a:rPr lang="en-US" sz="1400" dirty="0" smtClean="0"/>
              <a:t>Connection </a:t>
            </a:r>
            <a:r>
              <a:rPr lang="ru-RU" sz="1400" dirty="0" smtClean="0"/>
              <a:t>и </a:t>
            </a:r>
            <a:r>
              <a:rPr lang="en-US" sz="1400" dirty="0" err="1" smtClean="0"/>
              <a:t>SQLQuery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1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 </a:t>
            </a:r>
            <a:r>
              <a:rPr lang="ru-RU" dirty="0" smtClean="0"/>
              <a:t>         шифрование</a:t>
            </a:r>
            <a:endParaRPr lang="ru-RU" dirty="0"/>
          </a:p>
        </p:txBody>
      </p:sp>
      <p:pic>
        <p:nvPicPr>
          <p:cNvPr id="4098" name="Picture 2" descr="R:\Apriorit\1stProject\Презентация\img\US D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9206"/>
            <a:ext cx="1368152" cy="13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916832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Advanced Encryption Standard</a:t>
            </a:r>
            <a:r>
              <a:rPr lang="en-US" dirty="0"/>
              <a:t> (</a:t>
            </a:r>
            <a:r>
              <a:rPr lang="en-US" b="1" dirty="0"/>
              <a:t>AES</a:t>
            </a:r>
            <a:r>
              <a:rPr lang="en-US" dirty="0" smtClean="0"/>
              <a:t>)</a:t>
            </a:r>
            <a:r>
              <a:rPr lang="ru-RU" dirty="0" smtClean="0"/>
              <a:t> или </a:t>
            </a:r>
            <a:r>
              <a:rPr lang="en-US" b="1" dirty="0" err="1"/>
              <a:t>Rijndael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375" y="3501008"/>
            <a:ext cx="714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128-битный блок, </a:t>
            </a:r>
            <a:r>
              <a:rPr lang="ru-RU" b="1" dirty="0"/>
              <a:t>128-битный </a:t>
            </a:r>
            <a:r>
              <a:rPr lang="ru-RU" b="1" dirty="0" smtClean="0"/>
              <a:t>ключ + вектор инициализации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4077072"/>
            <a:ext cx="80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Выбран режим шифрования </a:t>
            </a:r>
            <a:r>
              <a:rPr lang="en-US" b="1" dirty="0" smtClean="0"/>
              <a:t>OFB</a:t>
            </a:r>
            <a:r>
              <a:rPr lang="ru-RU" b="1" dirty="0" smtClean="0"/>
              <a:t> (режим обратной связи вывода):</a:t>
            </a:r>
            <a:endParaRPr lang="en-US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66375" y="256490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Симметричный </a:t>
            </a:r>
            <a:r>
              <a:rPr lang="ru-RU" dirty="0"/>
              <a:t>алгоритм блочного </a:t>
            </a:r>
            <a:r>
              <a:rPr lang="ru-RU" dirty="0" smtClean="0"/>
              <a:t>шифрования, </a:t>
            </a:r>
            <a:r>
              <a:rPr lang="ru-RU" dirty="0"/>
              <a:t>принятый в качестве стандарта шифрования правительством </a:t>
            </a:r>
            <a:r>
              <a:rPr lang="ru-RU" dirty="0" smtClean="0"/>
              <a:t>США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085184"/>
            <a:ext cx="7215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Выравнивание длины выходного сообщения под размер блока</a:t>
            </a:r>
          </a:p>
          <a:p>
            <a:r>
              <a:rPr lang="ru-RU" dirty="0"/>
              <a:t> </a:t>
            </a:r>
            <a:r>
              <a:rPr lang="ru-RU" dirty="0" smtClean="0"/>
              <a:t>   необязательно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4581128"/>
            <a:ext cx="427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Создает непрерывный </a:t>
            </a:r>
            <a:r>
              <a:rPr lang="ru-RU" dirty="0" err="1" smtClean="0"/>
              <a:t>шифропоток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6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 </a:t>
            </a:r>
            <a:r>
              <a:rPr lang="ru-RU" dirty="0" smtClean="0"/>
              <a:t>        Контейнер</a:t>
            </a:r>
            <a:endParaRPr lang="ru-RU" dirty="0"/>
          </a:p>
        </p:txBody>
      </p:sp>
      <p:pic>
        <p:nvPicPr>
          <p:cNvPr id="2050" name="Picture 2" descr="R:\Apriorit\1stProject\Презентация\img\1379945950_Container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532496" y="2416406"/>
            <a:ext cx="3357437" cy="29523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66" y="282140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98" y="27495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R:\Apriorit\1stProject\Презентация\img\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7" y="355311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R:\Apriorit\1stProject\Презентация\img\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42" y="396940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40" y="42634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498" y="2003473"/>
            <a:ext cx="347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Ключевой логический элемент</a:t>
            </a:r>
            <a:endParaRPr lang="ru-RU" dirty="0"/>
          </a:p>
        </p:txBody>
      </p:sp>
      <p:pic>
        <p:nvPicPr>
          <p:cNvPr id="2052" name="Picture 4" descr="R:\Apriorit\1stProject\Презентация\img\configur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47" y="181880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26847" y="2015141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Параметры: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602711" y="3413910"/>
            <a:ext cx="397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path_sep</a:t>
            </a:r>
            <a:r>
              <a:rPr lang="en-US" dirty="0"/>
              <a:t> </a:t>
            </a:r>
            <a:r>
              <a:rPr lang="en-US" dirty="0" smtClean="0"/>
              <a:t>– (path separator)</a:t>
            </a:r>
          </a:p>
          <a:p>
            <a:r>
              <a:rPr lang="en-US" dirty="0"/>
              <a:t>	</a:t>
            </a:r>
            <a:r>
              <a:rPr lang="ru-RU" dirty="0" smtClean="0"/>
              <a:t>Разделитель в строке пути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6663" y="4279452"/>
            <a:ext cx="421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pass_hash</a:t>
            </a:r>
            <a:r>
              <a:rPr lang="en-US" dirty="0" smtClean="0"/>
              <a:t> – (password hash)</a:t>
            </a:r>
          </a:p>
          <a:p>
            <a:r>
              <a:rPr lang="ru-RU" dirty="0" smtClean="0"/>
              <a:t>	</a:t>
            </a:r>
            <a:r>
              <a:rPr lang="ru-RU" dirty="0" err="1" smtClean="0"/>
              <a:t>Хэш</a:t>
            </a:r>
            <a:r>
              <a:rPr lang="ru-RU" dirty="0" smtClean="0"/>
              <a:t> пароля, установленного</a:t>
            </a:r>
          </a:p>
          <a:p>
            <a:r>
              <a:rPr lang="ru-RU" dirty="0"/>
              <a:t>	</a:t>
            </a:r>
            <a:r>
              <a:rPr lang="ru-RU" dirty="0" smtClean="0"/>
              <a:t>пользователем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247987" y="2761238"/>
            <a:ext cx="29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Находятся в таблице </a:t>
            </a:r>
            <a:r>
              <a:rPr lang="en-US" dirty="0" smtClean="0"/>
              <a:t>Sets</a:t>
            </a:r>
            <a:endParaRPr lang="ru-RU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6012" y="5589239"/>
            <a:ext cx="859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Физический контейнер (база данных и бинарный файл) </a:t>
            </a:r>
            <a:r>
              <a:rPr lang="ru-RU" dirty="0" smtClean="0"/>
              <a:t>создается </a:t>
            </a:r>
            <a:r>
              <a:rPr lang="ru-RU" dirty="0" smtClean="0"/>
              <a:t>с помощью</a:t>
            </a:r>
          </a:p>
          <a:p>
            <a:pPr algn="ctr"/>
            <a:r>
              <a:rPr lang="ru-RU" dirty="0" smtClean="0"/>
              <a:t>открытого метода</a:t>
            </a:r>
            <a:r>
              <a:rPr lang="en-US" dirty="0" smtClean="0"/>
              <a:t> </a:t>
            </a:r>
            <a:r>
              <a:rPr lang="ru-RU" dirty="0" smtClean="0"/>
              <a:t>библиотеки </a:t>
            </a:r>
            <a:r>
              <a:rPr lang="en-US" dirty="0" err="1" smtClean="0"/>
              <a:t>CreateContainer</a:t>
            </a:r>
            <a:r>
              <a:rPr lang="ru-RU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         контейнер</a:t>
            </a:r>
            <a:endParaRPr lang="ru-RU" dirty="0"/>
          </a:p>
        </p:txBody>
      </p:sp>
      <p:pic>
        <p:nvPicPr>
          <p:cNvPr id="4" name="Picture 2" descr="R:\Apriorit\1stProject\Презентация\img\1379945950_Container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9427" y="1988840"/>
            <a:ext cx="260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b="1" dirty="0" smtClean="0"/>
              <a:t>Container</a:t>
            </a:r>
          </a:p>
          <a:p>
            <a:r>
              <a:rPr lang="ru-RU" dirty="0" smtClean="0"/>
              <a:t>Интерфейс </a:t>
            </a:r>
            <a:r>
              <a:rPr lang="en-US" b="1" dirty="0" err="1" smtClean="0"/>
              <a:t>IContainer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9426" y="3759259"/>
            <a:ext cx="7090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Назначение:</a:t>
            </a:r>
          </a:p>
          <a:p>
            <a:r>
              <a:rPr lang="ru-RU" dirty="0"/>
              <a:t> </a:t>
            </a:r>
            <a:r>
              <a:rPr lang="ru-RU" dirty="0" smtClean="0"/>
              <a:t> ∙ Присоединение/отсоединение от базы данных</a:t>
            </a:r>
            <a:endParaRPr lang="ru-RU" b="1" dirty="0" smtClean="0"/>
          </a:p>
          <a:p>
            <a:r>
              <a:rPr lang="ru-RU" dirty="0"/>
              <a:t> </a:t>
            </a:r>
            <a:r>
              <a:rPr lang="ru-RU" dirty="0" smtClean="0"/>
              <a:t> ∙ Изменение настроек контейнера (пароль, разделитель пути)</a:t>
            </a:r>
          </a:p>
          <a:p>
            <a:r>
              <a:rPr lang="ru-RU" dirty="0" smtClean="0"/>
              <a:t>  </a:t>
            </a:r>
            <a:r>
              <a:rPr lang="ru-RU" dirty="0"/>
              <a:t>∙ </a:t>
            </a:r>
            <a:r>
              <a:rPr lang="ru-RU" dirty="0" smtClean="0"/>
              <a:t>Очистка контейнера (файловой системы и данных)</a:t>
            </a:r>
          </a:p>
          <a:p>
            <a:r>
              <a:rPr lang="ru-RU" dirty="0"/>
              <a:t> </a:t>
            </a:r>
            <a:r>
              <a:rPr lang="ru-RU" dirty="0" smtClean="0"/>
              <a:t> ∙ Возврат объекта корня файловой системы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9583" y="5589240"/>
            <a:ext cx="8234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Класс </a:t>
            </a:r>
            <a:r>
              <a:rPr lang="en-US" sz="1400" b="1" dirty="0" smtClean="0"/>
              <a:t>Container</a:t>
            </a:r>
            <a:r>
              <a:rPr lang="en-US" sz="1400" dirty="0" smtClean="0"/>
              <a:t> </a:t>
            </a:r>
            <a:r>
              <a:rPr lang="ru-RU" sz="1400" dirty="0" smtClean="0"/>
              <a:t>не владеет объектами файловой системы, но</a:t>
            </a:r>
            <a:r>
              <a:rPr lang="en-US" sz="1400" dirty="0" smtClean="0"/>
              <a:t> </a:t>
            </a:r>
            <a:r>
              <a:rPr lang="ru-RU" sz="1400" dirty="0" smtClean="0"/>
              <a:t>имеет указатель на базу данных,</a:t>
            </a:r>
          </a:p>
          <a:p>
            <a:r>
              <a:rPr lang="ru-RU" sz="1400" dirty="0" smtClean="0"/>
              <a:t>являясь, таким образом, владельцем соединения. Пользователь </a:t>
            </a:r>
            <a:r>
              <a:rPr lang="en-US" sz="1400" dirty="0" smtClean="0"/>
              <a:t>API </a:t>
            </a:r>
            <a:r>
              <a:rPr lang="ru-RU" sz="1400" dirty="0" smtClean="0"/>
              <a:t>библиотеки ничего об этом</a:t>
            </a:r>
          </a:p>
          <a:p>
            <a:r>
              <a:rPr lang="ru-RU" sz="1400" dirty="0" smtClean="0"/>
              <a:t>не знает.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82" y="2852936"/>
            <a:ext cx="857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Открытый метод </a:t>
            </a:r>
            <a:r>
              <a:rPr lang="en-US" dirty="0" smtClean="0"/>
              <a:t>Connect</a:t>
            </a:r>
            <a:r>
              <a:rPr lang="ru-RU" dirty="0" smtClean="0"/>
              <a:t>() библиотеки возвращает указатель на интерфейс</a:t>
            </a:r>
          </a:p>
          <a:p>
            <a:r>
              <a:rPr lang="en-US" b="1" dirty="0" err="1" smtClean="0"/>
              <a:t>IContainer</a:t>
            </a:r>
            <a:r>
              <a:rPr lang="ru-RU" dirty="0" smtClean="0"/>
              <a:t>, который является базовым элементом в управлении контейнером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7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 anchor="ctr"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04837" y="2247443"/>
            <a:ext cx="2592288" cy="1656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7" y="26890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89" y="269453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48" y="19270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66" y="269146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23" y="334416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14" y="269146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58" y="334416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48" y="26995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48" y="27186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00093" y="214074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78648" y="2159804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2895" y="1462843"/>
            <a:ext cx="326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Элемент файловой системы</a:t>
            </a:r>
          </a:p>
          <a:p>
            <a:pPr algn="ctr"/>
            <a:r>
              <a:rPr lang="en-US" b="1" dirty="0" err="1" smtClean="0"/>
              <a:t>ContainerElement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51267" y="1448803"/>
            <a:ext cx="374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Обычная древовидная структура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54038" y="4106163"/>
            <a:ext cx="428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Каждый элемент имеет параметры: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69952" y="4659740"/>
            <a:ext cx="474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 </a:t>
            </a:r>
            <a:r>
              <a:rPr lang="en-US" dirty="0" smtClean="0"/>
              <a:t>– </a:t>
            </a:r>
            <a:r>
              <a:rPr lang="ru-RU" dirty="0" smtClean="0"/>
              <a:t>уникальный идентификатор элемента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69952" y="5029072"/>
            <a:ext cx="583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parent_id</a:t>
            </a:r>
            <a:r>
              <a:rPr lang="ru-RU" b="1" dirty="0" smtClean="0"/>
              <a:t> </a:t>
            </a:r>
            <a:r>
              <a:rPr lang="ru-RU" dirty="0" smtClean="0"/>
              <a:t>– идентификатор родительского элемента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59995" y="5445224"/>
            <a:ext cx="262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</a:t>
            </a:r>
            <a:r>
              <a:rPr lang="ru-RU" b="1" dirty="0" smtClean="0"/>
              <a:t> </a:t>
            </a:r>
            <a:r>
              <a:rPr lang="ru-RU" dirty="0" smtClean="0"/>
              <a:t>– имя</a:t>
            </a:r>
            <a:r>
              <a:rPr lang="en-US" dirty="0" smtClean="0"/>
              <a:t> </a:t>
            </a:r>
            <a:r>
              <a:rPr lang="ru-RU" dirty="0" smtClean="0"/>
              <a:t>элемента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82832" y="5831187"/>
            <a:ext cx="38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type</a:t>
            </a:r>
            <a:r>
              <a:rPr lang="ru-RU" b="1" dirty="0" smtClean="0"/>
              <a:t> </a:t>
            </a:r>
            <a:r>
              <a:rPr lang="ru-RU" dirty="0" smtClean="0"/>
              <a:t>– тип элемента (папка/файл)</a:t>
            </a:r>
            <a:endParaRPr lang="ru-RU" dirty="0"/>
          </a:p>
        </p:txBody>
      </p:sp>
      <p:pic>
        <p:nvPicPr>
          <p:cNvPr id="35" name="Picture 4" descr="R:\Apriorit\1stProject\Презентация\img\configur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6" y="39133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ru-RU" dirty="0"/>
              <a:t>Элементы файловой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556792"/>
            <a:ext cx="7019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+mj-lt"/>
              </a:rPr>
              <a:t>Структура наследования классов</a:t>
            </a:r>
            <a:endParaRPr lang="ru-RU" sz="28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2" descr="R:\Apriorit\1stProject\Презентация\img\new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96" y="442418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4" y="536685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96" y="536685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7168" y="4945478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193527" y="4945478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:\Apriorit\1stProject\Презентация\img\Inew_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45" y="2441101"/>
            <a:ext cx="834901" cy="8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R:\Apriorit\1stProject\Презентация\img\I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24" y="3427622"/>
            <a:ext cx="888520" cy="8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:\Apriorit\1stProject\Презентация\img\Ifol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36" y="3427622"/>
            <a:ext cx="888520" cy="8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298" y="2996473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R:\Apriorit\1stProject\Презентация\img\arrow_up&amp;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178657" y="2996473"/>
            <a:ext cx="559058" cy="5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75779" y="4518384"/>
            <a:ext cx="432410" cy="6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86291" y="4491711"/>
            <a:ext cx="432410" cy="60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R:\Apriorit\1stProject\Презентация\img\arrow_down_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83891" y="3427622"/>
            <a:ext cx="432410" cy="5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431781" y="4385318"/>
            <a:ext cx="82545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4" descr="R:\Apriorit\1stProject\Презентация\img\Ifol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2" y="2903431"/>
            <a:ext cx="564082" cy="56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:\Apriorit\1stProject\Презентация\img\Inew_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1" y="2139582"/>
            <a:ext cx="579183" cy="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R:\Apriorit\1stProject\Презентация\img\I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7" y="3594174"/>
            <a:ext cx="658955" cy="6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:\Apriorit\1stProject\Презентация\img\new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5" y="4530531"/>
            <a:ext cx="567359" cy="56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:\Apriorit\1stProject\Презентация\img\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1" y="5875353"/>
            <a:ext cx="602654" cy="6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R:\Apriorit\1stProject\Презентация\img\fol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5" y="5187694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7781" y="224450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IContainerElement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067781" y="295155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IContainerFolder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67781" y="37389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IContainerFile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69625" y="463132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ContainerElement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73923" y="528807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ContainerFolder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60193" y="599201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ContainerFile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92151" y="3036680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доступно</a:t>
            </a:r>
            <a:r>
              <a:rPr lang="ru-RU" dirty="0" smtClean="0"/>
              <a:t> через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135103" y="4995171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недоступно</a:t>
            </a:r>
            <a:r>
              <a:rPr lang="ru-RU" dirty="0" smtClean="0"/>
              <a:t> через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1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527</TotalTime>
  <Words>1490</Words>
  <Application>Microsoft Office PowerPoint</Application>
  <PresentationFormat>Экран (4:3)</PresentationFormat>
  <Paragraphs>241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Главная</vt:lpstr>
      <vt:lpstr>Библиотека контейнера с шифрованными данными файловой системы</vt:lpstr>
      <vt:lpstr>Суть</vt:lpstr>
      <vt:lpstr>Как это работает</vt:lpstr>
      <vt:lpstr> База данных</vt:lpstr>
      <vt:lpstr>          шифрование</vt:lpstr>
      <vt:lpstr>         Контейнер</vt:lpstr>
      <vt:lpstr>         контейнер</vt:lpstr>
      <vt:lpstr>Файловая система</vt:lpstr>
      <vt:lpstr>Элементы файловой системы</vt:lpstr>
      <vt:lpstr>Элементы файловой системы</vt:lpstr>
      <vt:lpstr>Элементы файловой системы</vt:lpstr>
      <vt:lpstr>Элементы файловой системы</vt:lpstr>
      <vt:lpstr>Элементы файловой системы</vt:lpstr>
      <vt:lpstr>Элементы данных</vt:lpstr>
      <vt:lpstr>     Работа с потоками</vt:lpstr>
      <vt:lpstr>      Исключения</vt:lpstr>
      <vt:lpstr>      Исключения</vt:lpstr>
      <vt:lpstr>      Исключения</vt:lpstr>
      <vt:lpstr>Дополнительный функционал</vt:lpstr>
      <vt:lpstr>Дополнительный функционал</vt:lpstr>
      <vt:lpstr>Дополнительный функционал</vt:lpstr>
      <vt:lpstr>Use cases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контейнера с шифрованными данными</dc:title>
  <dc:creator>DEN</dc:creator>
  <cp:lastModifiedBy>DEN</cp:lastModifiedBy>
  <cp:revision>45</cp:revision>
  <dcterms:created xsi:type="dcterms:W3CDTF">2013-09-22T14:35:36Z</dcterms:created>
  <dcterms:modified xsi:type="dcterms:W3CDTF">2013-09-23T22:41:51Z</dcterms:modified>
</cp:coreProperties>
</file>