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 id="261" r:id="rId7"/>
    <p:sldId id="262" r:id="rId8"/>
    <p:sldId id="263" r:id="rId9"/>
    <p:sldId id="264" r:id="rId10"/>
    <p:sldId id="265" r:id="rId11"/>
    <p:sldId id="287" r:id="rId12"/>
    <p:sldId id="289" r:id="rId13"/>
    <p:sldId id="266" r:id="rId14"/>
    <p:sldId id="288" r:id="rId15"/>
    <p:sldId id="267" r:id="rId16"/>
    <p:sldId id="290" r:id="rId17"/>
    <p:sldId id="291" r:id="rId18"/>
    <p:sldId id="268" r:id="rId19"/>
    <p:sldId id="269" r:id="rId20"/>
    <p:sldId id="270" r:id="rId21"/>
    <p:sldId id="271" r:id="rId22"/>
    <p:sldId id="272" r:id="rId23"/>
    <p:sldId id="273" r:id="rId24"/>
    <p:sldId id="274" r:id="rId25"/>
    <p:sldId id="275" r:id="rId26"/>
    <p:sldId id="276" r:id="rId27"/>
    <p:sldId id="284" r:id="rId28"/>
    <p:sldId id="277" r:id="rId29"/>
    <p:sldId id="283" r:id="rId30"/>
    <p:sldId id="278" r:id="rId31"/>
    <p:sldId id="282" r:id="rId32"/>
    <p:sldId id="279" r:id="rId33"/>
    <p:sldId id="280" r:id="rId34"/>
    <p:sldId id="281"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CA9C2371-109E-4775-8F0A-18FDCEAFEA78}" type="datetimeFigureOut">
              <a:rPr lang="fr-FR" smtClean="0"/>
              <a:pPr/>
              <a:t>07/10/2015</a:t>
            </a:fld>
            <a:endParaRPr lang="fr-FR" dirty="0"/>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lang="fr-FR" dirty="0"/>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E361CC8-7CE5-4AD9-A975-DDB488CA01DF}"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A9C2371-109E-4775-8F0A-18FDCEAFEA78}" type="datetimeFigureOut">
              <a:rPr lang="fr-FR" smtClean="0"/>
              <a:pPr/>
              <a:t>07/10/2015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361CC8-7CE5-4AD9-A975-DDB488CA01DF}"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A9C2371-109E-4775-8F0A-18FDCEAFEA78}" type="datetimeFigureOut">
              <a:rPr lang="fr-FR" smtClean="0"/>
              <a:pPr/>
              <a:t>07/10/2015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361CC8-7CE5-4AD9-A975-DDB488CA01DF}"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CA9C2371-109E-4775-8F0A-18FDCEAFEA78}" type="datetimeFigureOut">
              <a:rPr lang="fr-FR" smtClean="0"/>
              <a:pPr/>
              <a:t>07/10/2015</a:t>
            </a:fld>
            <a:endParaRPr lang="fr-FR" dirty="0"/>
          </a:p>
        </p:txBody>
      </p:sp>
      <p:sp>
        <p:nvSpPr>
          <p:cNvPr id="5" name="Espace réservé du pied de page 4"/>
          <p:cNvSpPr>
            <a:spLocks noGrp="1"/>
          </p:cNvSpPr>
          <p:nvPr>
            <p:ph type="ftr" sz="quarter" idx="11"/>
          </p:nvPr>
        </p:nvSpPr>
        <p:spPr>
          <a:xfrm>
            <a:off x="457200" y="6480969"/>
            <a:ext cx="4260056" cy="300831"/>
          </a:xfrm>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361CC8-7CE5-4AD9-A975-DDB488CA01DF}"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CA9C2371-109E-4775-8F0A-18FDCEAFEA78}" type="datetimeFigureOut">
              <a:rPr lang="fr-FR" smtClean="0"/>
              <a:pPr/>
              <a:t>07/10/2015</a:t>
            </a:fld>
            <a:endParaRPr lang="fr-FR" dirty="0"/>
          </a:p>
        </p:txBody>
      </p:sp>
      <p:sp>
        <p:nvSpPr>
          <p:cNvPr id="5" name="Espace réservé du pied de page 4"/>
          <p:cNvSpPr>
            <a:spLocks noGrp="1"/>
          </p:cNvSpPr>
          <p:nvPr>
            <p:ph type="ftr" sz="quarter" idx="11"/>
          </p:nvPr>
        </p:nvSpPr>
        <p:spPr>
          <a:xfrm>
            <a:off x="2619376" y="6480969"/>
            <a:ext cx="4260056" cy="300831"/>
          </a:xfrm>
        </p:spPr>
        <p:txBody>
          <a:bodyPr/>
          <a:lstStyle/>
          <a:p>
            <a:endParaRPr lang="fr-FR" dirty="0"/>
          </a:p>
        </p:txBody>
      </p:sp>
      <p:sp>
        <p:nvSpPr>
          <p:cNvPr id="6" name="Espace réservé du numéro de diapositive 5"/>
          <p:cNvSpPr>
            <a:spLocks noGrp="1"/>
          </p:cNvSpPr>
          <p:nvPr>
            <p:ph type="sldNum" sz="quarter" idx="12"/>
          </p:nvPr>
        </p:nvSpPr>
        <p:spPr>
          <a:xfrm>
            <a:off x="8451056" y="809624"/>
            <a:ext cx="502920" cy="300831"/>
          </a:xfrm>
        </p:spPr>
        <p:txBody>
          <a:bodyPr/>
          <a:lstStyle/>
          <a:p>
            <a:fld id="{EE361CC8-7CE5-4AD9-A975-DDB488CA01DF}" type="slidenum">
              <a:rPr lang="fr-FR" smtClean="0"/>
              <a:pPr/>
              <a:t>‹N°›</a:t>
            </a:fld>
            <a:endParaRPr lang="fr-FR" dirty="0"/>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CA9C2371-109E-4775-8F0A-18FDCEAFEA78}" type="datetimeFigureOut">
              <a:rPr lang="fr-FR" smtClean="0"/>
              <a:pPr/>
              <a:t>07/10/2015</a:t>
            </a:fld>
            <a:endParaRPr lang="fr-FR" dirty="0"/>
          </a:p>
        </p:txBody>
      </p:sp>
      <p:sp>
        <p:nvSpPr>
          <p:cNvPr id="6" name="Espace réservé du pied de page 5"/>
          <p:cNvSpPr>
            <a:spLocks noGrp="1"/>
          </p:cNvSpPr>
          <p:nvPr>
            <p:ph type="ftr" sz="quarter" idx="11"/>
          </p:nvPr>
        </p:nvSpPr>
        <p:spPr>
          <a:xfrm>
            <a:off x="457200" y="6480969"/>
            <a:ext cx="4260056" cy="301752"/>
          </a:xfrm>
        </p:spPr>
        <p:txBody>
          <a:bodyPr/>
          <a:lstStyle/>
          <a:p>
            <a:endParaRPr lang="fr-FR" dirty="0"/>
          </a:p>
        </p:txBody>
      </p:sp>
      <p:sp>
        <p:nvSpPr>
          <p:cNvPr id="7" name="Espace réservé du numéro de diapositive 6"/>
          <p:cNvSpPr>
            <a:spLocks noGrp="1"/>
          </p:cNvSpPr>
          <p:nvPr>
            <p:ph type="sldNum" sz="quarter" idx="12"/>
          </p:nvPr>
        </p:nvSpPr>
        <p:spPr>
          <a:xfrm>
            <a:off x="7589520" y="6480969"/>
            <a:ext cx="502920" cy="301752"/>
          </a:xfrm>
        </p:spPr>
        <p:txBody>
          <a:bodyPr/>
          <a:lstStyle/>
          <a:p>
            <a:fld id="{EE361CC8-7CE5-4AD9-A975-DDB488CA01DF}"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CA9C2371-109E-4775-8F0A-18FDCEAFEA78}" type="datetimeFigureOut">
              <a:rPr lang="fr-FR" smtClean="0"/>
              <a:pPr/>
              <a:t>07/10/2015</a:t>
            </a:fld>
            <a:endParaRPr lang="fr-FR" dirty="0"/>
          </a:p>
        </p:txBody>
      </p:sp>
      <p:sp>
        <p:nvSpPr>
          <p:cNvPr id="8" name="Espace réservé du pied de page 7"/>
          <p:cNvSpPr>
            <a:spLocks noGrp="1"/>
          </p:cNvSpPr>
          <p:nvPr>
            <p:ph type="ftr" sz="quarter" idx="11"/>
          </p:nvPr>
        </p:nvSpPr>
        <p:spPr>
          <a:xfrm>
            <a:off x="457200" y="6480969"/>
            <a:ext cx="4261104" cy="301752"/>
          </a:xfrm>
        </p:spPr>
        <p:txBody>
          <a:bodyPr/>
          <a:lstStyle/>
          <a:p>
            <a:endParaRPr lang="fr-FR" dirty="0"/>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EE361CC8-7CE5-4AD9-A975-DDB488CA01DF}"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A9C2371-109E-4775-8F0A-18FDCEAFEA78}" type="datetimeFigureOut">
              <a:rPr lang="fr-FR" smtClean="0"/>
              <a:pPr/>
              <a:t>07/10/2015</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EE361CC8-7CE5-4AD9-A975-DDB488CA01DF}"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CA9C2371-109E-4775-8F0A-18FDCEAFEA78}" type="datetimeFigureOut">
              <a:rPr lang="fr-FR" smtClean="0"/>
              <a:pPr/>
              <a:t>07/10/2015</a:t>
            </a:fld>
            <a:endParaRPr lang="fr-FR" dirty="0"/>
          </a:p>
        </p:txBody>
      </p:sp>
      <p:sp>
        <p:nvSpPr>
          <p:cNvPr id="3" name="Espace réservé du pied de page 2"/>
          <p:cNvSpPr>
            <a:spLocks noGrp="1"/>
          </p:cNvSpPr>
          <p:nvPr>
            <p:ph type="ftr" sz="quarter" idx="11"/>
          </p:nvPr>
        </p:nvSpPr>
        <p:spPr>
          <a:xfrm>
            <a:off x="457200" y="6481890"/>
            <a:ext cx="4260056" cy="300831"/>
          </a:xfrm>
        </p:spPr>
        <p:txBody>
          <a:bodyPr/>
          <a:lstStyle/>
          <a:p>
            <a:endParaRPr lang="fr-FR" dirty="0"/>
          </a:p>
        </p:txBody>
      </p:sp>
      <p:sp>
        <p:nvSpPr>
          <p:cNvPr id="4" name="Espace réservé du numéro de diapositive 3"/>
          <p:cNvSpPr>
            <a:spLocks noGrp="1"/>
          </p:cNvSpPr>
          <p:nvPr>
            <p:ph type="sldNum" sz="quarter" idx="12"/>
          </p:nvPr>
        </p:nvSpPr>
        <p:spPr>
          <a:xfrm>
            <a:off x="7589520" y="6480969"/>
            <a:ext cx="502920" cy="301752"/>
          </a:xfrm>
        </p:spPr>
        <p:txBody>
          <a:bodyPr/>
          <a:lstStyle/>
          <a:p>
            <a:fld id="{EE361CC8-7CE5-4AD9-A975-DDB488CA01DF}"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CA9C2371-109E-4775-8F0A-18FDCEAFEA78}" type="datetimeFigureOut">
              <a:rPr lang="fr-FR" smtClean="0"/>
              <a:pPr/>
              <a:t>07/10/2015</a:t>
            </a:fld>
            <a:endParaRPr lang="fr-FR" dirty="0"/>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lang="fr-FR" dirty="0"/>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EE361CC8-7CE5-4AD9-A975-DDB488CA01DF}"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CA9C2371-109E-4775-8F0A-18FDCEAFEA78}" type="datetimeFigureOut">
              <a:rPr lang="fr-FR" smtClean="0"/>
              <a:pPr/>
              <a:t>07/10/2015</a:t>
            </a:fld>
            <a:endParaRPr lang="fr-FR" dirty="0"/>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lang="fr-FR" dirty="0"/>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EE361CC8-7CE5-4AD9-A975-DDB488CA01DF}"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A9C2371-109E-4775-8F0A-18FDCEAFEA78}" type="datetimeFigureOut">
              <a:rPr lang="fr-FR" smtClean="0"/>
              <a:pPr/>
              <a:t>07/10/2015</a:t>
            </a:fld>
            <a:endParaRPr lang="fr-FR" dirty="0"/>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fr-FR" dirty="0"/>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E361CC8-7CE5-4AD9-A975-DDB488CA01DF}" type="slidenum">
              <a:rPr lang="fr-FR" smtClean="0"/>
              <a:pPr/>
              <a:t>‹N°›</a:t>
            </a:fld>
            <a:endParaRPr lang="fr-FR"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i="1" dirty="0" smtClean="0">
                <a:solidFill>
                  <a:srgbClr val="FF0000"/>
                </a:solidFill>
                <a:latin typeface="Andalus" pitchFamily="18" charset="-78"/>
                <a:cs typeface="Andalus" pitchFamily="18" charset="-78"/>
              </a:rPr>
              <a:t>La Propriété Intellectuelle</a:t>
            </a:r>
            <a:endParaRPr lang="fr-FR" b="1" i="1" dirty="0">
              <a:solidFill>
                <a:srgbClr val="FF0000"/>
              </a:solidFill>
              <a:latin typeface="Andalus" pitchFamily="18" charset="-78"/>
              <a:cs typeface="Andalus" pitchFamily="18" charset="-78"/>
            </a:endParaRPr>
          </a:p>
        </p:txBody>
      </p:sp>
      <p:sp>
        <p:nvSpPr>
          <p:cNvPr id="3" name="Sous-titre 2"/>
          <p:cNvSpPr>
            <a:spLocks noGrp="1"/>
          </p:cNvSpPr>
          <p:nvPr>
            <p:ph type="subTitle" idx="1"/>
          </p:nvPr>
        </p:nvSpPr>
        <p:spPr/>
        <p:txBody>
          <a:bodyPr>
            <a:normAutofit/>
          </a:bodyPr>
          <a:lstStyle/>
          <a:p>
            <a:endParaRPr lang="fr-FR" sz="20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i="1" dirty="0" smtClean="0">
                <a:solidFill>
                  <a:srgbClr val="FF0000"/>
                </a:solidFill>
              </a:rPr>
              <a:t>Objet de la protection</a:t>
            </a:r>
            <a:endParaRPr lang="fr-FR" sz="4000" i="1" dirty="0">
              <a:solidFill>
                <a:srgbClr val="FF0000"/>
              </a:solidFill>
            </a:endParaRPr>
          </a:p>
        </p:txBody>
      </p:sp>
      <p:sp>
        <p:nvSpPr>
          <p:cNvPr id="3" name="Espace réservé du contenu 2"/>
          <p:cNvSpPr>
            <a:spLocks noGrp="1"/>
          </p:cNvSpPr>
          <p:nvPr>
            <p:ph idx="1"/>
          </p:nvPr>
        </p:nvSpPr>
        <p:spPr/>
        <p:txBody>
          <a:bodyPr>
            <a:normAutofit/>
          </a:bodyPr>
          <a:lstStyle/>
          <a:p>
            <a:endParaRPr lang="fr-FR" sz="2400" dirty="0" smtClean="0"/>
          </a:p>
          <a:p>
            <a:r>
              <a:rPr lang="fr-FR" sz="2800" dirty="0" smtClean="0"/>
              <a:t>Exceptionnellement, le logiciel peut être protégé par le droit des brevets :</a:t>
            </a:r>
          </a:p>
          <a:p>
            <a:r>
              <a:rPr lang="fr-FR" sz="2800" dirty="0" smtClean="0"/>
              <a:t>Si une invention brevetée comprend un logiciel, alors ce logiciel est indirectement protégé par le brevet.</a:t>
            </a:r>
          </a:p>
          <a:p>
            <a:r>
              <a:rPr lang="fr-FR" sz="2800" dirty="0" smtClean="0"/>
              <a:t>Si le logiciel produit des effets techniques tangibles, c'est-à-dire s'il permet la réalisation d'un produit ou d'un procédé et si les critères de brevetabilité sont remplis, alors il peut être breveté.</a:t>
            </a:r>
          </a:p>
          <a:p>
            <a:endParaRPr lang="fr-F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a:t>Les éléments du logiciel non protégés sont les fonctionnalités, les algorithmes, les interfaces, les langages de programmation.</a:t>
            </a:r>
          </a:p>
          <a:p>
            <a:r>
              <a:rPr lang="fr-FR" sz="2800" dirty="0"/>
              <a:t>Les éléments protégés sont l'architecture des programmes, le code source et le code objet, le matériel de conception préparatoire les ébauches, les maquettes, les dossiers d'analyses fonctionnelles, la documentation de conception intégrée au logiciel, les prototypes.</a:t>
            </a:r>
          </a:p>
          <a:p>
            <a:endParaRPr lang="fr-FR" sz="2800" dirty="0"/>
          </a:p>
        </p:txBody>
      </p:sp>
    </p:spTree>
    <p:extLst>
      <p:ext uri="{BB962C8B-B14F-4D97-AF65-F5344CB8AC3E}">
        <p14:creationId xmlns="" xmlns:p14="http://schemas.microsoft.com/office/powerpoint/2010/main" val="3615144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 logiciel protégé peut être un programme de base, d'exploitation ou d'application. Cela peut être un logiciel général ou réalisé sur commande. La protection par le droit d'auteur porte sur l'architecture du logiciel, l'enchaînement des instructions, le code objet et le code source, les interfaces logiques.</a:t>
            </a: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Début de la protection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La protection s'acquiert dès la création du logiciel sans aucune formalité. La seule condition requise est l'originalité. Le logiciel original porte sur la marque de l'apport intellectuel de son auteur et résulte d'un effort personnalisé allant au-delà de la simple mise en œuvre d'une logique automatique et contraignante. Un effort personnalisé peut se caractériser par une structure individualisée du logiciel, des choix personnels, une inventivité.</a:t>
            </a:r>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solidFill>
                  <a:schemeClr val="accent2">
                    <a:lumMod val="75000"/>
                  </a:schemeClr>
                </a:solidFill>
              </a:rPr>
              <a:t>Le </a:t>
            </a:r>
            <a:r>
              <a:rPr lang="fr-FR" dirty="0">
                <a:solidFill>
                  <a:schemeClr val="accent2">
                    <a:lumMod val="75000"/>
                  </a:schemeClr>
                </a:solidFill>
              </a:rPr>
              <a:t>dépôt en vue de l'acquisition de droit d'auteurs n'est pas obligatoire mais il est recommandé afin d'établir la preuve de la date de création du logiciel.</a:t>
            </a:r>
          </a:p>
          <a:p>
            <a:endParaRPr lang="fr-FR" dirty="0">
              <a:solidFill>
                <a:schemeClr val="accent2">
                  <a:lumMod val="75000"/>
                </a:schemeClr>
              </a:solidFill>
            </a:endParaRPr>
          </a:p>
        </p:txBody>
      </p:sp>
    </p:spTree>
    <p:extLst>
      <p:ext uri="{BB962C8B-B14F-4D97-AF65-F5344CB8AC3E}">
        <p14:creationId xmlns="" xmlns:p14="http://schemas.microsoft.com/office/powerpoint/2010/main" val="324827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rgbClr val="C00000"/>
                </a:solidFill>
              </a:rPr>
              <a:t>Durée de la protection</a:t>
            </a:r>
            <a:endParaRPr lang="fr-FR" sz="4000" dirty="0">
              <a:solidFill>
                <a:srgbClr val="C00000"/>
              </a:solidFill>
            </a:endParaRPr>
          </a:p>
        </p:txBody>
      </p:sp>
      <p:sp>
        <p:nvSpPr>
          <p:cNvPr id="3" name="Espace réservé du contenu 2"/>
          <p:cNvSpPr>
            <a:spLocks noGrp="1"/>
          </p:cNvSpPr>
          <p:nvPr>
            <p:ph idx="1"/>
          </p:nvPr>
        </p:nvSpPr>
        <p:spPr/>
        <p:txBody>
          <a:bodyPr/>
          <a:lstStyle/>
          <a:p>
            <a:r>
              <a:rPr lang="fr-FR" dirty="0" smtClean="0"/>
              <a:t>La protection des droits patrimoniaux de l’auteur dure pendant toute sa vie, le restant de l’année de son décès et les cinquante années, à compter du premier janvier de l’année suivant celle de son décès ou de la date retenue par le jugement déclaratif de son décès, en cas d’absence ou de disparition.</a:t>
            </a:r>
            <a:r>
              <a:rPr lang="fr-FR" b="1" dirty="0" smtClean="0"/>
              <a:t>.</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rgbClr val="FF0000"/>
                </a:solidFill>
              </a:rPr>
              <a:t>BÉNÉFICIAIRES DE LA PROTECTION</a:t>
            </a:r>
            <a:endParaRPr lang="fr-FR" sz="3200" dirty="0">
              <a:solidFill>
                <a:srgbClr val="FF0000"/>
              </a:solidFill>
            </a:endParaRPr>
          </a:p>
        </p:txBody>
      </p:sp>
      <p:sp>
        <p:nvSpPr>
          <p:cNvPr id="3" name="Espace réservé du contenu 2"/>
          <p:cNvSpPr>
            <a:spLocks noGrp="1"/>
          </p:cNvSpPr>
          <p:nvPr>
            <p:ph idx="1"/>
          </p:nvPr>
        </p:nvSpPr>
        <p:spPr>
          <a:xfrm>
            <a:off x="457200" y="1340768"/>
            <a:ext cx="8229600" cy="4785395"/>
          </a:xfrm>
        </p:spPr>
        <p:txBody>
          <a:bodyPr>
            <a:normAutofit/>
          </a:bodyPr>
          <a:lstStyle/>
          <a:p>
            <a:r>
              <a:rPr lang="fr-FR" sz="2800" b="1" dirty="0" smtClean="0"/>
              <a:t> logiciels créés par des salariés</a:t>
            </a:r>
            <a:endParaRPr lang="fr-FR" sz="2800" dirty="0" smtClean="0"/>
          </a:p>
          <a:p>
            <a:r>
              <a:rPr lang="fr-FR" sz="2800" dirty="0" smtClean="0"/>
              <a:t>Le législateur accorde le bénéfice de “tous les droits reconnus aux auteurs” à l’organisme employeur lorsque le logiciel est créé par un ou plusieurs salariés de cet organisme dans l’exercice de leur profession, à moins d’une clause contraire. Il en est de même lorsque le logiciel est créé par des agents de l’État, des collectivités publiques locales et des établissements publics</a:t>
            </a:r>
            <a:endParaRPr lang="fr-F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b="1" dirty="0" smtClean="0"/>
              <a:t> logiciels de commande:</a:t>
            </a:r>
          </a:p>
          <a:p>
            <a:r>
              <a:rPr lang="fr-FR" sz="2800" dirty="0" smtClean="0"/>
              <a:t> le logiciel réalisé sur commande et la documentation ayant servi à sa réalisation demeurent la propriété du producteur”. La loi semble viser le cas des logiciels créés par des sociétés de service et d’ingénierie en informatique</a:t>
            </a:r>
          </a:p>
          <a:p>
            <a:r>
              <a:rPr lang="fr-FR" sz="2800" dirty="0" smtClean="0"/>
              <a:t>La règle de droit commun de la propriété littéraire et artistique a repris ici son empire : les droits restent à l’entreprise qui a créé le logiciel.</a:t>
            </a:r>
          </a:p>
          <a:p>
            <a:endParaRPr lang="fr-F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rgbClr val="C00000"/>
                </a:solidFill>
              </a:rPr>
              <a:t>Etendue de la protection</a:t>
            </a:r>
            <a:endParaRPr lang="fr-FR" sz="4000" dirty="0">
              <a:solidFill>
                <a:srgbClr val="C00000"/>
              </a:solidFill>
            </a:endParaRPr>
          </a:p>
        </p:txBody>
      </p:sp>
      <p:sp>
        <p:nvSpPr>
          <p:cNvPr id="3" name="Espace réservé du contenu 2"/>
          <p:cNvSpPr>
            <a:spLocks noGrp="1"/>
          </p:cNvSpPr>
          <p:nvPr>
            <p:ph idx="1"/>
          </p:nvPr>
        </p:nvSpPr>
        <p:spPr/>
        <p:txBody>
          <a:bodyPr>
            <a:normAutofit fontScale="92500" lnSpcReduction="10000"/>
          </a:bodyPr>
          <a:lstStyle/>
          <a:p>
            <a:r>
              <a:rPr lang="fr-FR" dirty="0" smtClean="0"/>
              <a:t>La protection du droit d'auteur confère au titulaire du logiciel un droit exclusif sur la reproduction, la traduction, l'adaptation, l'arrangement et la distribution. </a:t>
            </a:r>
          </a:p>
          <a:p>
            <a:r>
              <a:rPr lang="fr-FR" dirty="0" smtClean="0"/>
              <a:t>L'interdiction de reproduction des logiciels est très stricte. Il est interdit de reproduire en partie ou en totalité le logiciel que ce soit de façon permanente ou provisoire sous quelque forme que ce soit. La reproduction même à des fins personnelles ou pédagogiques est interdite.</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lnSpcReduction="10000"/>
          </a:bodyPr>
          <a:lstStyle/>
          <a:p>
            <a:r>
              <a:rPr lang="fr-FR" dirty="0" smtClean="0"/>
              <a:t>Toutefois, l'utilisateur peut effectuer une copie de sauvegarde du logiciel. Il possède le droit de décompiler une partie du logiciel pour permettre son interopérabilité entre tous ses logiciels.</a:t>
            </a:r>
          </a:p>
          <a:p>
            <a:r>
              <a:rPr lang="fr-FR" dirty="0" smtClean="0"/>
              <a:t>Par ailleurs le titulaire du droit d'auteur sur le logiciel est libre de concéder les licences d'utilisation ou d'exploitation à titre gracieux ou payant.</a:t>
            </a:r>
          </a:p>
          <a:p>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395536" y="1600200"/>
            <a:ext cx="7992888" cy="4925144"/>
          </a:xfrm>
        </p:spPr>
        <p:txBody>
          <a:bodyPr>
            <a:noAutofit/>
          </a:bodyPr>
          <a:lstStyle/>
          <a:p>
            <a:r>
              <a:rPr lang="fr-FR" sz="2800" dirty="0" smtClean="0"/>
              <a:t>Le terme “propriété intellectuelle” (P.I) désigne les créations de l’esprit, à savoir les inventions, les œuvres littéraires et artistiques et les symboles, noms, images et dessins et modèles utilisés dans le commerce.</a:t>
            </a:r>
          </a:p>
          <a:p>
            <a:r>
              <a:rPr lang="fr-FR" sz="2800" dirty="0" smtClean="0"/>
              <a:t>La propriété intellectuelle se divise en deux branches :</a:t>
            </a:r>
          </a:p>
          <a:p>
            <a:r>
              <a:rPr lang="fr-FR" sz="2800" dirty="0"/>
              <a:t>*</a:t>
            </a:r>
            <a:r>
              <a:rPr lang="fr-FR" sz="2800" dirty="0" smtClean="0"/>
              <a:t> la propriété industrielle, qui comprend les inventions (brevets), les marques, les dessins et modèles industriels et les indications géographiques;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solidFill>
                  <a:srgbClr val="FF0000"/>
                </a:solidFill>
              </a:rPr>
              <a:t>Protection des bases de données</a:t>
            </a:r>
            <a:endParaRPr lang="fr-FR" b="1" i="1" dirty="0">
              <a:solidFill>
                <a:srgbClr val="FF0000"/>
              </a:solidFill>
            </a:endParaRPr>
          </a:p>
        </p:txBody>
      </p:sp>
      <p:sp>
        <p:nvSpPr>
          <p:cNvPr id="3" name="Espace réservé du contenu 2"/>
          <p:cNvSpPr>
            <a:spLocks noGrp="1"/>
          </p:cNvSpPr>
          <p:nvPr>
            <p:ph idx="1"/>
          </p:nvPr>
        </p:nvSpPr>
        <p:spPr/>
        <p:txBody>
          <a:bodyPr>
            <a:normAutofit fontScale="92500" lnSpcReduction="10000"/>
          </a:bodyPr>
          <a:lstStyle/>
          <a:p>
            <a:endParaRPr lang="fr-FR" dirty="0" smtClean="0"/>
          </a:p>
          <a:p>
            <a:r>
              <a:rPr lang="fr-FR" dirty="0" smtClean="0"/>
              <a:t>Une base de données est un recueil d'</a:t>
            </a:r>
            <a:r>
              <a:rPr lang="fr-FR" dirty="0" err="1" smtClean="0"/>
              <a:t>oeuvres</a:t>
            </a:r>
            <a:r>
              <a:rPr lang="fr-FR" dirty="0" smtClean="0"/>
              <a:t>, de données, ou d'autres éléments indépendants, disposés de manière systématique ou méthodique, et individuellement accessibles par des moyens électroniques ou par tout autre moyen. Par exemple, cela peut être une base de données bibliographique.</a:t>
            </a:r>
          </a:p>
          <a:p>
            <a:pPr>
              <a:buNone/>
            </a:pP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rgbClr val="C00000"/>
                </a:solidFill>
              </a:rPr>
              <a:t>Objet de la protection</a:t>
            </a:r>
            <a:endParaRPr lang="fr-FR" sz="4000" dirty="0">
              <a:solidFill>
                <a:srgbClr val="C00000"/>
              </a:solidFill>
            </a:endParaRPr>
          </a:p>
        </p:txBody>
      </p:sp>
      <p:sp>
        <p:nvSpPr>
          <p:cNvPr id="3" name="Espace réservé du contenu 2"/>
          <p:cNvSpPr>
            <a:spLocks noGrp="1"/>
          </p:cNvSpPr>
          <p:nvPr>
            <p:ph idx="1"/>
          </p:nvPr>
        </p:nvSpPr>
        <p:spPr/>
        <p:txBody>
          <a:bodyPr>
            <a:normAutofit/>
          </a:bodyPr>
          <a:lstStyle/>
          <a:p>
            <a:r>
              <a:rPr lang="fr-FR" sz="2800" dirty="0" smtClean="0"/>
              <a:t>Le droit des producteurs de base de données protège le contenu de la base de données dès sa création. La constitution de la base de données ou la présentation de son contenu doit attester d'un investissement financier, matériel ou humain substantiel, sans préjudice des droits des auteurs des œuvres originelles.</a:t>
            </a:r>
            <a:endParaRPr lang="fr-FR"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Etendue de  la protection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 producteur de la base de données a le droit d'interdire :</a:t>
            </a:r>
          </a:p>
          <a:p>
            <a:r>
              <a:rPr lang="fr-FR" dirty="0" smtClean="0"/>
              <a:t>La réutilisation, par la mise à disposition du public, de la totalité ou d'une partie substantielle de la base.</a:t>
            </a:r>
          </a:p>
          <a:p>
            <a:r>
              <a:rPr lang="fr-FR" dirty="0" smtClean="0"/>
              <a:t>l'extraction répétée et systématique d'une partie non substantielle de la base.</a:t>
            </a:r>
          </a:p>
          <a:p>
            <a:r>
              <a:rPr lang="fr-FR" dirty="0" smtClean="0"/>
              <a:t>Le producteur de la base de données est libre de concéder des droits de manière gracieuse ou payante.</a:t>
            </a:r>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 condition d'être originale, l'architecture de la base de données, c'est-à-dire la structure, l'agencement et la forme de la base de données, est protégée par le droit d'auteur, ce qui octroie une protection plus faible que celle prévue pour le producteur. Le droit d'auteur protège l'architecture de la base de données pendant 50 ans à compter de sa création ou de sa première mise à disposition du public.</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Propriété</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intellectuelle</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et</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applications</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sur</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mobile</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un</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régime</a:t>
            </a:r>
            <a:r>
              <a:rPr lang="fr-FR" sz="3600" b="1" i="1" dirty="0" smtClean="0">
                <a:solidFill>
                  <a:srgbClr val="FF0000"/>
                </a:solidFill>
              </a:rPr>
              <a:t> </a:t>
            </a:r>
            <a:r>
              <a:rPr lang="fr-FR" sz="36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spécifique </a:t>
            </a:r>
            <a:r>
              <a:rPr lang="fr-FR" sz="3600" b="1" i="1" dirty="0" smtClean="0">
                <a:solidFill>
                  <a:srgbClr val="FF0000"/>
                </a:solidFill>
              </a:rPr>
              <a:t>?</a:t>
            </a:r>
            <a:endParaRPr lang="fr-FR" sz="3600" b="1" i="1" dirty="0">
              <a:solidFill>
                <a:srgbClr val="FF0000"/>
              </a:solidFill>
            </a:endParaRPr>
          </a:p>
        </p:txBody>
      </p:sp>
      <p:sp>
        <p:nvSpPr>
          <p:cNvPr id="3" name="Espace réservé du contenu 2"/>
          <p:cNvSpPr>
            <a:spLocks noGrp="1"/>
          </p:cNvSpPr>
          <p:nvPr>
            <p:ph idx="1"/>
          </p:nvPr>
        </p:nvSpPr>
        <p:spPr/>
        <p:txBody>
          <a:bodyPr>
            <a:normAutofit/>
          </a:bodyPr>
          <a:lstStyle/>
          <a:p>
            <a:r>
              <a:rPr lang="fr-FR" sz="2800" dirty="0" smtClean="0">
                <a:solidFill>
                  <a:srgbClr val="002060"/>
                </a:solidFill>
              </a:rPr>
              <a:t>Les applications sur mobile peuvent être protégées par différents droits de propriété intellectuelle.</a:t>
            </a:r>
            <a:endParaRPr lang="fr-FR" sz="2800" dirty="0">
              <a:solidFill>
                <a:srgbClr val="002060"/>
              </a:solidFill>
            </a:endParaRPr>
          </a:p>
          <a:p>
            <a:r>
              <a:rPr lang="fr-FR" sz="2800" dirty="0" smtClean="0"/>
              <a:t>En particulier, les interfaces graphiques et le code source des applications logicielles sont protégés par le droit d’auteur et/ou les dessins et modèles.</a:t>
            </a:r>
          </a:p>
          <a:p>
            <a:r>
              <a:rPr lang="fr-FR" sz="2800" dirty="0" smtClean="0"/>
              <a:t>Le contenu des bases de données bénéficie d’une protection par le droit spécifique des producteurs de base de données.</a:t>
            </a:r>
            <a:endParaRPr lang="fr-FR"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Le droit d’auteur/ droit des producteurs de base de données naît de la création ou lors de la constitution de la base sans qu’aucune formalité ne soit obligatoire. </a:t>
            </a:r>
          </a:p>
          <a:p>
            <a:r>
              <a:rPr lang="fr-FR" sz="2800" i="1" u="sng" dirty="0" smtClean="0">
                <a:solidFill>
                  <a:srgbClr val="002060"/>
                </a:solidFill>
              </a:rPr>
              <a:t>Remarque:</a:t>
            </a:r>
            <a:r>
              <a:rPr lang="fr-FR" sz="2800" dirty="0" smtClean="0"/>
              <a:t> Il convient toutefois d’envisager la mise en place de procédures simples visant à constituer des moyens de preuve dans le cas où il faudrait faire reconnaître un droit d’auteur ou des droits de producteurs de bases de données. </a:t>
            </a:r>
            <a:endParaRPr lang="fr-FR"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Enfin, si l’application comprend une combinaison de caractéristiques techniques nouvelles apportant un effet technique particulier, </a:t>
            </a:r>
            <a:r>
              <a:rPr lang="fr-FR" dirty="0" smtClean="0">
                <a:solidFill>
                  <a:srgbClr val="002060"/>
                </a:solidFill>
              </a:rPr>
              <a:t>une protection par brevet est possible</a:t>
            </a:r>
            <a:r>
              <a:rPr lang="fr-FR"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solidFill>
                  <a:srgbClr val="C00000"/>
                </a:solidFill>
              </a:rPr>
              <a:t>Les droits d’auteurs attachés au code source sont la propriété du développeur ou de la société qui l’emploie</a:t>
            </a:r>
            <a:r>
              <a:rPr lang="fr-FR" dirty="0"/>
              <a:t>. </a:t>
            </a:r>
            <a:endParaRPr lang="fr-FR" dirty="0" smtClean="0"/>
          </a:p>
          <a:p>
            <a:r>
              <a:rPr lang="fr-FR" dirty="0" smtClean="0"/>
              <a:t>le </a:t>
            </a:r>
            <a:r>
              <a:rPr lang="fr-FR" dirty="0"/>
              <a:t>cas d’un développement sur commande, les droits peuvent être cédés partiellement ou totalement au donneur d’ordre moyennant un prix qui est à discuter entre les parties. </a:t>
            </a:r>
            <a:endParaRPr lang="fr-FR" dirty="0" smtClean="0"/>
          </a:p>
          <a:p>
            <a:r>
              <a:rPr lang="fr-FR" dirty="0" smtClean="0"/>
              <a:t>le </a:t>
            </a:r>
            <a:r>
              <a:rPr lang="fr-FR" dirty="0"/>
              <a:t>cas d’un développement sur mesure, ce prix peut correspondre à un temps passé pour développer l’application.</a:t>
            </a:r>
          </a:p>
          <a:p>
            <a:endParaRPr lang="fr-FR" dirty="0"/>
          </a:p>
        </p:txBody>
      </p:sp>
    </p:spTree>
    <p:extLst>
      <p:ext uri="{BB962C8B-B14F-4D97-AF65-F5344CB8AC3E}">
        <p14:creationId xmlns="" xmlns:p14="http://schemas.microsoft.com/office/powerpoint/2010/main" val="2034895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sz="2800" dirty="0" smtClean="0"/>
          </a:p>
          <a:p>
            <a:r>
              <a:rPr lang="fr-FR" sz="2800" dirty="0" smtClean="0"/>
              <a:t>Il est à noter que rien n’oblige le prestataire à céder l’ensemble des droits d’auteurs attachés au code source. Toutefois, le contenu du contrat liant le donneur d’ordre et le prestataire dépend d’une négociation entre ces parties.</a:t>
            </a:r>
            <a:br>
              <a:rPr lang="fr-FR" sz="2800" dirty="0" smtClean="0"/>
            </a:br>
            <a:endParaRPr lang="fr-FR"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Il est à noter que les droits d’auteurs sont attachés à la forme, c’est-à-dire au contenu du code source développé. </a:t>
            </a:r>
            <a:endParaRPr lang="fr-FR" dirty="0" smtClean="0"/>
          </a:p>
          <a:p>
            <a:r>
              <a:rPr lang="fr-FR" u="sng" dirty="0" smtClean="0">
                <a:solidFill>
                  <a:srgbClr val="FF0000"/>
                </a:solidFill>
              </a:rPr>
              <a:t>Important:</a:t>
            </a:r>
            <a:r>
              <a:rPr lang="fr-FR" dirty="0" smtClean="0">
                <a:solidFill>
                  <a:srgbClr val="FF0000"/>
                </a:solidFill>
              </a:rPr>
              <a:t> Le </a:t>
            </a:r>
            <a:r>
              <a:rPr lang="fr-FR" dirty="0">
                <a:solidFill>
                  <a:srgbClr val="FF0000"/>
                </a:solidFill>
              </a:rPr>
              <a:t>fait pour un développeur de céder les droits d’auteur sur le code source ou sur une partie du code source ne l’empêche pas de développer une nouvelle application similaire pour un autre client, en redéveloppant un nouveau code source. Il ne peut en revanche pas se resservir substantiellement du même code</a:t>
            </a:r>
          </a:p>
          <a:p>
            <a:endParaRPr lang="fr-FR" dirty="0"/>
          </a:p>
        </p:txBody>
      </p:sp>
    </p:spTree>
    <p:extLst>
      <p:ext uri="{BB962C8B-B14F-4D97-AF65-F5344CB8AC3E}">
        <p14:creationId xmlns="" xmlns:p14="http://schemas.microsoft.com/office/powerpoint/2010/main" val="29038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*et le droit d’auteur, qui se rapporte aux œuvres littéraires et artistiques telles que romans, poèmes et pièces de théâtre, œuvres cinématographiques et musicales ou encore œuvres relevant des arts plastiques comme les dessins, les peintures, les photographies et les sculptures ainsi que les dessins et modèles architecturaux et logiciel.</a:t>
            </a:r>
          </a:p>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sz="2800" dirty="0" smtClean="0"/>
          </a:p>
          <a:p>
            <a:r>
              <a:rPr lang="fr-FR" sz="2800" dirty="0" smtClean="0"/>
              <a:t>Dans le cas ou l’application comprend une innovation technique susceptible de faire l’objet d’une protection par brevet, il conviendra de préciser de la même façon entre le donneur d’ordre et le développeur lequel aura droit à déposer en son nom et à son bénéfice la demande de brevet.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smtClean="0"/>
          </a:p>
          <a:p>
            <a:r>
              <a:rPr lang="fr-FR" dirty="0" smtClean="0"/>
              <a:t>Le </a:t>
            </a:r>
            <a:r>
              <a:rPr lang="fr-FR" dirty="0"/>
              <a:t>fait de céder un brevet à un tiers, par exemple à un donneur d’ordre, implique de ne plus pouvoir exploiter l’invention réalisée pour éviter de se trouver en situation de contrefaçon. Cette cession est donc plus contraignante qu’une cession de code source.</a:t>
            </a:r>
          </a:p>
          <a:p>
            <a:endParaRPr lang="fr-FR" dirty="0"/>
          </a:p>
        </p:txBody>
      </p:sp>
    </p:spTree>
    <p:extLst>
      <p:ext uri="{BB962C8B-B14F-4D97-AF65-F5344CB8AC3E}">
        <p14:creationId xmlns="" xmlns:p14="http://schemas.microsoft.com/office/powerpoint/2010/main" val="3772583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r>
              <a:rPr lang="fr-FR" sz="2800" dirty="0" smtClean="0"/>
              <a:t>Le fait de développer une application sur la base de composants préexistants développés par des tiers n’empêche pas de déposer une demande de brevet portant sur une combinaison spécifique de ces composants permettant d’obtenir un nouvel effet technique.</a:t>
            </a:r>
          </a:p>
          <a:p>
            <a:r>
              <a:rPr lang="fr-FR" sz="2800" dirty="0" smtClean="0"/>
              <a:t>Il convient toutefois de bien examiner les termes des licences attachées à l’utilisation de ces composants destinés à être intégrés dans une application. </a:t>
            </a:r>
            <a:endParaRPr lang="fr-FR"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sz="2800" dirty="0" smtClean="0"/>
          </a:p>
          <a:p>
            <a:r>
              <a:rPr lang="fr-FR" sz="2800" dirty="0" smtClean="0"/>
              <a:t>dans le cas de composants diffusés sous une licence open source, certaines de ces licences imposent de concéder une licence gratuite des brevets pour l’utilisation de ces composants. En outre, des contraintes sur la non commercialisation des solutions logicielles basées sur l’utilisation des composants open source peuvent représenter un frein à leur utilisation.</a:t>
            </a:r>
            <a:br>
              <a:rPr lang="fr-FR" sz="2800" dirty="0" smtClean="0"/>
            </a:br>
            <a:endParaRPr lang="fr-FR"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t>Étant donné les différents types de licences existantes, il convient de réaliser une étude au cas par cas, et surtout de se pencher sur cette question avant de commencer à développer une application commerciale sur la base de ces composants</a:t>
            </a:r>
          </a:p>
        </p:txBody>
      </p:sp>
    </p:spTree>
    <p:extLst>
      <p:ext uri="{BB962C8B-B14F-4D97-AF65-F5344CB8AC3E}">
        <p14:creationId xmlns="" xmlns:p14="http://schemas.microsoft.com/office/powerpoint/2010/main" val="401510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i="1" dirty="0" smtClean="0">
                <a:solidFill>
                  <a:srgbClr val="7030A0"/>
                </a:solidFill>
              </a:rPr>
              <a:t>Propriété littéraire et artistique</a:t>
            </a:r>
            <a:br>
              <a:rPr lang="fr-FR" b="1" i="1" dirty="0" smtClean="0">
                <a:solidFill>
                  <a:srgbClr val="7030A0"/>
                </a:solidFill>
              </a:rPr>
            </a:br>
            <a:endParaRPr lang="fr-FR" dirty="0">
              <a:solidFill>
                <a:srgbClr val="7030A0"/>
              </a:solidFill>
            </a:endParaRPr>
          </a:p>
        </p:txBody>
      </p:sp>
      <p:sp>
        <p:nvSpPr>
          <p:cNvPr id="3" name="Espace réservé du contenu 2"/>
          <p:cNvSpPr>
            <a:spLocks noGrp="1"/>
          </p:cNvSpPr>
          <p:nvPr>
            <p:ph idx="1"/>
          </p:nvPr>
        </p:nvSpPr>
        <p:spPr/>
        <p:txBody>
          <a:bodyPr>
            <a:normAutofit lnSpcReduction="10000"/>
          </a:bodyPr>
          <a:lstStyle/>
          <a:p>
            <a:r>
              <a:rPr lang="fr-FR" i="1" dirty="0"/>
              <a:t>Le droit de la propriété littéraire et artistique ou droit d’auteur au sens large protège les œuvres littéraires, musicales, graphiques, plastiques mais aussi les logiciels, les créations de l’art appliqué, les créations de mode, etc</a:t>
            </a:r>
            <a:r>
              <a:rPr lang="fr-FR" i="1" dirty="0" smtClean="0"/>
              <a:t>..</a:t>
            </a:r>
            <a:endParaRPr lang="fr-FR" dirty="0"/>
          </a:p>
          <a:p>
            <a:r>
              <a:rPr lang="fr-FR" i="1" dirty="0"/>
              <a:t>Le droit d’auteur s’acquiert sans formalités, du fait même de la création, de l’exécution ou de la fixation de </a:t>
            </a:r>
            <a:r>
              <a:rPr lang="fr-FR" i="1" dirty="0" smtClean="0"/>
              <a:t>l’œuvre. De ce fait découle deux droits</a:t>
            </a:r>
            <a:endParaRPr lang="fr-FR" dirty="0"/>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i="1" cap="all" dirty="0">
                <a:solidFill>
                  <a:srgbClr val="002060"/>
                </a:solidFill>
              </a:rPr>
              <a:t>Le droit moral</a:t>
            </a:r>
            <a:r>
              <a:rPr lang="fr-FR" dirty="0">
                <a:solidFill>
                  <a:srgbClr val="002060"/>
                </a:solidFill>
              </a:rPr>
              <a:t/>
            </a:r>
            <a:br>
              <a:rPr lang="fr-FR" dirty="0">
                <a:solidFill>
                  <a:srgbClr val="002060"/>
                </a:solidFill>
              </a:rPr>
            </a:br>
            <a:endParaRPr lang="fr-FR" dirty="0">
              <a:solidFill>
                <a:srgbClr val="002060"/>
              </a:solidFill>
            </a:endParaRPr>
          </a:p>
        </p:txBody>
      </p:sp>
      <p:sp>
        <p:nvSpPr>
          <p:cNvPr id="3" name="Espace réservé du contenu 2"/>
          <p:cNvSpPr>
            <a:spLocks noGrp="1"/>
          </p:cNvSpPr>
          <p:nvPr>
            <p:ph idx="1"/>
          </p:nvPr>
        </p:nvSpPr>
        <p:spPr/>
        <p:txBody>
          <a:bodyPr>
            <a:normAutofit fontScale="85000" lnSpcReduction="10000"/>
          </a:bodyPr>
          <a:lstStyle/>
          <a:p>
            <a:r>
              <a:rPr lang="fr-FR" i="1" dirty="0"/>
              <a:t>Il est attaché à la personne. </a:t>
            </a:r>
            <a:endParaRPr lang="fr-FR" dirty="0"/>
          </a:p>
          <a:p>
            <a:r>
              <a:rPr lang="fr-FR" i="1" dirty="0"/>
              <a:t>Il est inaliénable, à la différence des droits patrimoniaux qui peuvent être cédés. </a:t>
            </a:r>
            <a:endParaRPr lang="fr-FR" dirty="0"/>
          </a:p>
          <a:p>
            <a:r>
              <a:rPr lang="fr-FR" i="1" dirty="0"/>
              <a:t>Il est perpétuel et </a:t>
            </a:r>
            <a:r>
              <a:rPr lang="fr-FR" i="1" dirty="0" smtClean="0"/>
              <a:t>imprescriptible</a:t>
            </a:r>
          </a:p>
          <a:p>
            <a:r>
              <a:rPr lang="fr-FR" i="1" dirty="0"/>
              <a:t>Il comporte :</a:t>
            </a:r>
            <a:endParaRPr lang="fr-FR" dirty="0"/>
          </a:p>
          <a:p>
            <a:pPr lvl="0"/>
            <a:r>
              <a:rPr lang="fr-FR" i="1" dirty="0"/>
              <a:t>Le droit de divulgation, c’est-à-dire de décider de faire connaître ou non l’œuvre au public. </a:t>
            </a:r>
            <a:endParaRPr lang="fr-FR" dirty="0"/>
          </a:p>
          <a:p>
            <a:pPr lvl="0"/>
            <a:r>
              <a:rPr lang="fr-FR" i="1" dirty="0"/>
              <a:t>Le droit au nom, c’est-à-dire le droit d’exiger que l’œuvre soit publiée sous le nom de l’auteur, sauf s’il choisit l’anonymat ou un pseudonyme. </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85000" lnSpcReduction="10000"/>
          </a:bodyPr>
          <a:lstStyle/>
          <a:p>
            <a:pPr lvl="0"/>
            <a:r>
              <a:rPr lang="fr-FR" i="1" dirty="0" smtClean="0"/>
              <a:t>Le droit au respect de l’œuvre, c’est-à-dire l’interdiction de modifier l’œuvre dans sa forme ou son esprit sans le consentement de l’auteur. </a:t>
            </a:r>
            <a:endParaRPr lang="fr-FR" dirty="0" smtClean="0"/>
          </a:p>
          <a:p>
            <a:r>
              <a:rPr lang="fr-FR" i="1" dirty="0" smtClean="0"/>
              <a:t>Le droit de repentir ou de retrait, c’est-à-dire le droit pour l’auteur de retirer du marché une œuvre déjà divulguée, dans l’hypothèse où il ne retrouverait plus la marque de sa personnalité dans cette œuvre. L’exercice de ce droit est cependant soumis à la réparation du préjudice causé au cessionnaire du droit d’exploitation de l’œuvre</a:t>
            </a:r>
            <a:endParaRPr lang="fr-FR" dirty="0" smtClean="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i="1" cap="all" dirty="0">
                <a:solidFill>
                  <a:srgbClr val="002060"/>
                </a:solidFill>
              </a:rPr>
              <a:t>Le droit patrimonial</a:t>
            </a:r>
            <a:r>
              <a:rPr lang="fr-FR" dirty="0">
                <a:solidFill>
                  <a:srgbClr val="002060"/>
                </a:solidFill>
              </a:rPr>
              <a:t/>
            </a:r>
            <a:br>
              <a:rPr lang="fr-FR" dirty="0">
                <a:solidFill>
                  <a:srgbClr val="002060"/>
                </a:solidFill>
              </a:rPr>
            </a:br>
            <a:endParaRPr lang="fr-FR" dirty="0">
              <a:solidFill>
                <a:srgbClr val="002060"/>
              </a:solidFill>
            </a:endParaRPr>
          </a:p>
        </p:txBody>
      </p:sp>
      <p:sp>
        <p:nvSpPr>
          <p:cNvPr id="3" name="Espace réservé du contenu 2"/>
          <p:cNvSpPr>
            <a:spLocks noGrp="1"/>
          </p:cNvSpPr>
          <p:nvPr>
            <p:ph idx="1"/>
          </p:nvPr>
        </p:nvSpPr>
        <p:spPr/>
        <p:txBody>
          <a:bodyPr/>
          <a:lstStyle/>
          <a:p>
            <a:r>
              <a:rPr lang="fr-FR" i="1" dirty="0"/>
              <a:t>Comporte :</a:t>
            </a:r>
            <a:endParaRPr lang="fr-FR" dirty="0"/>
          </a:p>
          <a:p>
            <a:pPr lvl="0"/>
            <a:r>
              <a:rPr lang="fr-FR" i="1" dirty="0"/>
              <a:t>Le droit de reproduction par tout procédé (impression, photographie, photocopie…). </a:t>
            </a:r>
            <a:endParaRPr lang="fr-FR" dirty="0"/>
          </a:p>
          <a:p>
            <a:pPr lvl="0"/>
            <a:r>
              <a:rPr lang="fr-FR" i="1" dirty="0"/>
              <a:t>Le droit de représentation par un procédé quelconque (récitation publique, projection, télédiffusion). </a:t>
            </a:r>
            <a:endParaRPr lang="fr-FR" dirty="0"/>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i="1" cap="all" dirty="0">
                <a:solidFill>
                  <a:srgbClr val="002060"/>
                </a:solidFill>
              </a:rPr>
              <a:t>La durée des droits</a:t>
            </a:r>
            <a:r>
              <a:rPr lang="fr-FR" dirty="0">
                <a:solidFill>
                  <a:srgbClr val="002060"/>
                </a:solidFill>
              </a:rPr>
              <a:t/>
            </a:r>
            <a:br>
              <a:rPr lang="fr-FR" dirty="0">
                <a:solidFill>
                  <a:srgbClr val="002060"/>
                </a:solidFill>
              </a:rPr>
            </a:br>
            <a:endParaRPr lang="fr-FR" dirty="0">
              <a:solidFill>
                <a:srgbClr val="002060"/>
              </a:solidFill>
            </a:endParaRPr>
          </a:p>
        </p:txBody>
      </p:sp>
      <p:sp>
        <p:nvSpPr>
          <p:cNvPr id="3" name="Espace réservé du contenu 2"/>
          <p:cNvSpPr>
            <a:spLocks noGrp="1"/>
          </p:cNvSpPr>
          <p:nvPr>
            <p:ph idx="1"/>
          </p:nvPr>
        </p:nvSpPr>
        <p:spPr/>
        <p:txBody>
          <a:bodyPr/>
          <a:lstStyle/>
          <a:p>
            <a:r>
              <a:rPr lang="fr-FR" i="1" dirty="0"/>
              <a:t>Les droits patrimoniaux appartiennent à l’auteur de l’œuvre pendant toute sa vie, et persistent, au profit des héritiers, pendant les </a:t>
            </a:r>
            <a:r>
              <a:rPr lang="fr-FR" i="1" dirty="0" smtClean="0"/>
              <a:t>50 </a:t>
            </a:r>
            <a:r>
              <a:rPr lang="fr-FR" i="1" dirty="0"/>
              <a:t>années qui suivent son décès.</a:t>
            </a:r>
            <a:br>
              <a:rPr lang="fr-FR" i="1" dirty="0"/>
            </a:br>
            <a:r>
              <a:rPr lang="fr-FR" i="1" dirty="0"/>
              <a:t>En revanche, le droit moral est </a:t>
            </a:r>
            <a:r>
              <a:rPr lang="fr-FR" i="1" dirty="0" smtClean="0"/>
              <a:t>perpétuel.</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solidFill>
                  <a:srgbClr val="C00000"/>
                </a:solidFill>
              </a:rPr>
              <a:t>La Protection des logiciels</a:t>
            </a:r>
            <a:endParaRPr lang="fr-FR" sz="4000" b="1" i="1" dirty="0">
              <a:solidFill>
                <a:srgbClr val="C00000"/>
              </a:solidFill>
            </a:endParaRPr>
          </a:p>
        </p:txBody>
      </p:sp>
      <p:sp>
        <p:nvSpPr>
          <p:cNvPr id="3" name="Espace réservé du contenu 2"/>
          <p:cNvSpPr>
            <a:spLocks noGrp="1"/>
          </p:cNvSpPr>
          <p:nvPr>
            <p:ph idx="1"/>
          </p:nvPr>
        </p:nvSpPr>
        <p:spPr/>
        <p:txBody>
          <a:bodyPr>
            <a:normAutofit/>
          </a:bodyPr>
          <a:lstStyle/>
          <a:p>
            <a:r>
              <a:rPr lang="fr-FR" dirty="0" smtClean="0"/>
              <a:t>Le logiciel est constitué de l'ensemble des programmes, des procédés et des règles, et éventuellement de la documentation, relatifs au fonctionnement d'un ensemble de données. Le logiciel est protégé par le droit d'auteur adapté aux spécificités techniques des programmes d'ordinateur. </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258</TotalTime>
  <Words>1841</Words>
  <Application>Microsoft Office PowerPoint</Application>
  <PresentationFormat>Affichage à l'écran (4:3)</PresentationFormat>
  <Paragraphs>86</Paragraphs>
  <Slides>34</Slides>
  <Notes>0</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Verve</vt:lpstr>
      <vt:lpstr>La Propriété Intellectuelle</vt:lpstr>
      <vt:lpstr>Diapositive 2</vt:lpstr>
      <vt:lpstr>Diapositive 3</vt:lpstr>
      <vt:lpstr>Propriété littéraire et artistique </vt:lpstr>
      <vt:lpstr>Le droit moral </vt:lpstr>
      <vt:lpstr>Diapositive 6</vt:lpstr>
      <vt:lpstr>Le droit patrimonial </vt:lpstr>
      <vt:lpstr>La durée des droits </vt:lpstr>
      <vt:lpstr>La Protection des logiciels</vt:lpstr>
      <vt:lpstr>Objet de la protection</vt:lpstr>
      <vt:lpstr>Diapositive 11</vt:lpstr>
      <vt:lpstr>Diapositive 12</vt:lpstr>
      <vt:lpstr>Début de la protection</vt:lpstr>
      <vt:lpstr>Diapositive 14</vt:lpstr>
      <vt:lpstr>Durée de la protection</vt:lpstr>
      <vt:lpstr>BÉNÉFICIAIRES DE LA PROTECTION</vt:lpstr>
      <vt:lpstr>Diapositive 17</vt:lpstr>
      <vt:lpstr>Etendue de la protection</vt:lpstr>
      <vt:lpstr>Diapositive 19</vt:lpstr>
      <vt:lpstr>Protection des bases de données</vt:lpstr>
      <vt:lpstr>Objet de la protection</vt:lpstr>
      <vt:lpstr>Etendue de  la protection</vt:lpstr>
      <vt:lpstr>Diapositive 23</vt:lpstr>
      <vt:lpstr>Propriété intellectuelle et applications sur mobile: un régime spécifique ?</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Propriété Intellectuelle</dc:title>
  <dc:creator>esprit</dc:creator>
  <cp:lastModifiedBy>esprit</cp:lastModifiedBy>
  <cp:revision>24</cp:revision>
  <dcterms:created xsi:type="dcterms:W3CDTF">2012-12-10T08:39:45Z</dcterms:created>
  <dcterms:modified xsi:type="dcterms:W3CDTF">2015-10-07T13:36:44Z</dcterms:modified>
</cp:coreProperties>
</file>