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68" r:id="rId28"/>
    <p:sldId id="269" r:id="rId29"/>
  </p:sldIdLst>
  <p:sldSz cx="18288000" cy="10287000"/>
  <p:notesSz cx="6858000" cy="9144000"/>
  <p:embeddedFontLst>
    <p:embeddedFont>
      <p:font typeface="Raleway" charset="1" panose="020B0503030101060003"/>
      <p:regular r:id="rId6"/>
    </p:embeddedFont>
    <p:embeddedFont>
      <p:font typeface="Raleway Bold" charset="1" panose="020B0803030101060003"/>
      <p:regular r:id="rId7"/>
    </p:embeddedFont>
    <p:embeddedFont>
      <p:font typeface="Arimo" charset="1" panose="020B0604020202020204"/>
      <p:regular r:id="rId8"/>
    </p:embeddedFont>
    <p:embeddedFont>
      <p:font typeface="Arimo Bold" charset="1" panose="020B0704020202020204"/>
      <p:regular r:id="rId9"/>
    </p:embeddedFont>
    <p:embeddedFont>
      <p:font typeface="Arimo Italics" charset="1" panose="020B0604020202090204"/>
      <p:regular r:id="rId10"/>
    </p:embeddedFont>
    <p:embeddedFont>
      <p:font typeface="Arimo Bold Italics" charset="1" panose="020B0704020202090204"/>
      <p:regular r:id="rId11"/>
    </p:embeddedFont>
    <p:embeddedFont>
      <p:font typeface="DM Sans" charset="1" panose="00000000000000000000"/>
      <p:regular r:id="rId12"/>
    </p:embeddedFont>
    <p:embeddedFont>
      <p:font typeface="DM Sans Bold" charset="1" panose="00000000000000000000"/>
      <p:regular r:id="rId13"/>
    </p:embeddedFont>
    <p:embeddedFont>
      <p:font typeface="DM Sans Italics" charset="1" panose="00000000000000000000"/>
      <p:regular r:id="rId14"/>
    </p:embeddedFont>
    <p:embeddedFont>
      <p:font typeface="DM Sans Bold Italics" charset="1" panose="000000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slides/slide1.xml" Type="http://schemas.openxmlformats.org/officeDocument/2006/relationships/slide"/><Relationship Id="rId17" Target="slides/slide2.xml" Type="http://schemas.openxmlformats.org/officeDocument/2006/relationships/slide"/><Relationship Id="rId18" Target="slides/slide3.xml" Type="http://schemas.openxmlformats.org/officeDocument/2006/relationships/slide"/><Relationship Id="rId19" Target="slides/slide4.xml" Type="http://schemas.openxmlformats.org/officeDocument/2006/relationships/slide"/><Relationship Id="rId2" Target="presProps.xml" Type="http://schemas.openxmlformats.org/officeDocument/2006/relationships/presProps"/><Relationship Id="rId20" Target="slides/slide5.xml" Type="http://schemas.openxmlformats.org/officeDocument/2006/relationships/slide"/><Relationship Id="rId21" Target="slides/slide6.xml" Type="http://schemas.openxmlformats.org/officeDocument/2006/relationships/slide"/><Relationship Id="rId22" Target="slides/slide7.xml" Type="http://schemas.openxmlformats.org/officeDocument/2006/relationships/slide"/><Relationship Id="rId23" Target="slides/slide8.xml" Type="http://schemas.openxmlformats.org/officeDocument/2006/relationships/slide"/><Relationship Id="rId24" Target="slides/slide9.xml" Type="http://schemas.openxmlformats.org/officeDocument/2006/relationships/slide"/><Relationship Id="rId25" Target="slides/slide10.xml" Type="http://schemas.openxmlformats.org/officeDocument/2006/relationships/slide"/><Relationship Id="rId26" Target="slides/slide11.xml" Type="http://schemas.openxmlformats.org/officeDocument/2006/relationships/slide"/><Relationship Id="rId27" Target="slides/slide12.xml" Type="http://schemas.openxmlformats.org/officeDocument/2006/relationships/slide"/><Relationship Id="rId28" Target="slides/slide13.xml" Type="http://schemas.openxmlformats.org/officeDocument/2006/relationships/slide"/><Relationship Id="rId29" Target="slides/slide14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5.pn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1.jpeg" Type="http://schemas.openxmlformats.org/officeDocument/2006/relationships/image"/><Relationship Id="rId5" Target="../media/image22.png" Type="http://schemas.openxmlformats.org/officeDocument/2006/relationships/image"/><Relationship Id="rId6" Target="../media/image23.png" Type="http://schemas.openxmlformats.org/officeDocument/2006/relationships/image"/><Relationship Id="rId7" Target="../media/image24.png" Type="http://schemas.openxmlformats.org/officeDocument/2006/relationships/image"/><Relationship Id="rId8" Target="../media/image25.svg" Type="http://schemas.openxmlformats.org/officeDocument/2006/relationships/image"/><Relationship Id="rId9" Target="../media/image5.pn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5.png" Type="http://schemas.openxmlformats.org/officeDocument/2006/relationships/image"/><Relationship Id="rId5" Target="../media/image1.png" Type="http://schemas.openxmlformats.org/officeDocument/2006/relationships/image"/><Relationship Id="rId6" Target="../media/image2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Relationship Id="rId5" Target="../media/image12.png" Type="http://schemas.openxmlformats.org/officeDocument/2006/relationships/image"/><Relationship Id="rId6" Target="../media/image13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4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5.png" Type="http://schemas.openxmlformats.org/officeDocument/2006/relationships/image"/><Relationship Id="rId4" Target="../media/image16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9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528" y="3019224"/>
            <a:ext cx="18243472" cy="10033909"/>
          </a:xfrm>
          <a:custGeom>
            <a:avLst/>
            <a:gdLst/>
            <a:ahLst/>
            <a:cxnLst/>
            <a:rect r="r" b="b" t="t" l="l"/>
            <a:pathLst>
              <a:path h="10033909" w="18243472">
                <a:moveTo>
                  <a:pt x="0" y="0"/>
                </a:moveTo>
                <a:lnTo>
                  <a:pt x="18243472" y="0"/>
                </a:lnTo>
                <a:lnTo>
                  <a:pt x="18243472" y="10033910"/>
                </a:lnTo>
                <a:lnTo>
                  <a:pt x="0" y="10033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12426325" y="4425325"/>
            <a:ext cx="7909400" cy="7909400"/>
          </a:xfrm>
          <a:custGeom>
            <a:avLst/>
            <a:gdLst/>
            <a:ahLst/>
            <a:cxnLst/>
            <a:rect r="r" b="b" t="t" l="l"/>
            <a:pathLst>
              <a:path h="7909400" w="7909400">
                <a:moveTo>
                  <a:pt x="0" y="0"/>
                </a:moveTo>
                <a:lnTo>
                  <a:pt x="7909400" y="0"/>
                </a:lnTo>
                <a:lnTo>
                  <a:pt x="7909400" y="7909400"/>
                </a:lnTo>
                <a:lnTo>
                  <a:pt x="0" y="7909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12036025" y="1833515"/>
            <a:ext cx="2649366" cy="2649366"/>
          </a:xfrm>
          <a:custGeom>
            <a:avLst/>
            <a:gdLst/>
            <a:ahLst/>
            <a:cxnLst/>
            <a:rect r="r" b="b" t="t" l="l"/>
            <a:pathLst>
              <a:path h="2649366" w="2649366">
                <a:moveTo>
                  <a:pt x="0" y="2649366"/>
                </a:moveTo>
                <a:lnTo>
                  <a:pt x="2649366" y="2649366"/>
                </a:lnTo>
                <a:lnTo>
                  <a:pt x="2649366" y="0"/>
                </a:lnTo>
                <a:lnTo>
                  <a:pt x="0" y="0"/>
                </a:lnTo>
                <a:lnTo>
                  <a:pt x="0" y="2649366"/>
                </a:lnTo>
                <a:close/>
              </a:path>
            </a:pathLst>
          </a:custGeom>
          <a:blipFill>
            <a:blip r:embed="rId4">
              <a:alphaModFix amt="78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5156950" y="421891"/>
            <a:ext cx="1626418" cy="1626418"/>
          </a:xfrm>
          <a:custGeom>
            <a:avLst/>
            <a:gdLst/>
            <a:ahLst/>
            <a:cxnLst/>
            <a:rect r="r" b="b" t="t" l="l"/>
            <a:pathLst>
              <a:path h="1626418" w="1626418">
                <a:moveTo>
                  <a:pt x="1626418" y="1626418"/>
                </a:moveTo>
                <a:lnTo>
                  <a:pt x="0" y="1626418"/>
                </a:lnTo>
                <a:lnTo>
                  <a:pt x="0" y="0"/>
                </a:lnTo>
                <a:lnTo>
                  <a:pt x="1626418" y="0"/>
                </a:lnTo>
                <a:lnTo>
                  <a:pt x="1626418" y="1626418"/>
                </a:lnTo>
                <a:close/>
              </a:path>
            </a:pathLst>
          </a:custGeom>
          <a:blipFill>
            <a:blip r:embed="rId4">
              <a:alphaModFix amt="4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4948768" y="7004924"/>
            <a:ext cx="2864515" cy="2864503"/>
            <a:chOff x="0" y="0"/>
            <a:chExt cx="6350000" cy="634997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6"/>
              <a:stretch>
                <a:fillRect l="-12075" t="0" r="-12075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1633828" y="4244350"/>
            <a:ext cx="8704043" cy="2500593"/>
            <a:chOff x="0" y="0"/>
            <a:chExt cx="11605390" cy="3334124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123825"/>
              <a:ext cx="11605390" cy="141837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8959"/>
                </a:lnSpc>
                <a:spcBef>
                  <a:spcPct val="0"/>
                </a:spcBef>
              </a:pPr>
              <a:r>
                <a:rPr lang="en-US" sz="6399">
                  <a:solidFill>
                    <a:srgbClr val="FFFFFF"/>
                  </a:solidFill>
                  <a:latin typeface="DM Sans"/>
                </a:rPr>
                <a:t>Work Bruh: Taskini App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1173430"/>
              <a:ext cx="8572151" cy="21606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3579"/>
                </a:lnSpc>
                <a:spcBef>
                  <a:spcPct val="0"/>
                </a:spcBef>
              </a:pPr>
              <a:r>
                <a:rPr lang="en-US" sz="9699">
                  <a:solidFill>
                    <a:srgbClr val="5CE1E6"/>
                  </a:solidFill>
                  <a:latin typeface="Raleway Bold"/>
                </a:rPr>
                <a:t>Pitch Deck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633828" y="7324647"/>
            <a:ext cx="4417236" cy="1406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DM Sans Bold"/>
              </a:rPr>
              <a:t>Created By : Hack Savvy Team:</a:t>
            </a:r>
          </a:p>
          <a:p>
            <a:pPr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DM Sans Bold"/>
              </a:rPr>
              <a:t>Ahmed Dhia Labidi</a:t>
            </a:r>
          </a:p>
          <a:p>
            <a:pPr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DM Sans Bold"/>
              </a:rPr>
              <a:t>Elyes Khechine</a:t>
            </a:r>
          </a:p>
          <a:p>
            <a:pPr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DM Sans Bold"/>
              </a:rPr>
              <a:t>Omar Letaief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9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3305596" y="2314575"/>
            <a:ext cx="10287000" cy="5657850"/>
          </a:xfrm>
          <a:custGeom>
            <a:avLst/>
            <a:gdLst/>
            <a:ahLst/>
            <a:cxnLst/>
            <a:rect r="r" b="b" t="t" l="l"/>
            <a:pathLst>
              <a:path h="5657850" w="10287000">
                <a:moveTo>
                  <a:pt x="0" y="0"/>
                </a:moveTo>
                <a:lnTo>
                  <a:pt x="10287000" y="0"/>
                </a:lnTo>
                <a:lnTo>
                  <a:pt x="10287000" y="5657850"/>
                </a:lnTo>
                <a:lnTo>
                  <a:pt x="0" y="56578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04632" y="3737758"/>
            <a:ext cx="666545" cy="666545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FFF2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392406" y="1556390"/>
            <a:ext cx="465586" cy="465586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FFF2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9392406" y="4383401"/>
            <a:ext cx="465586" cy="465586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FFF2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2505845" y="2752770"/>
            <a:ext cx="5532581" cy="2503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080"/>
              </a:lnSpc>
              <a:spcBef>
                <a:spcPct val="0"/>
              </a:spcBef>
            </a:pPr>
            <a:r>
              <a:rPr lang="en-US" sz="7200">
                <a:solidFill>
                  <a:srgbClr val="FFFFFF"/>
                </a:solidFill>
                <a:latin typeface="DM Sans Bold"/>
              </a:rPr>
              <a:t>Revenue Projection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505845" y="5737815"/>
            <a:ext cx="6424671" cy="12437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DM Sans"/>
              </a:rPr>
              <a:t>Projected revenue growth based on market size, pricing structure, and expected user adoption.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191367" y="1465717"/>
            <a:ext cx="6210240" cy="5802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28CEF1"/>
                </a:solidFill>
                <a:latin typeface="DM Sans Bold"/>
              </a:rPr>
              <a:t>Total Attainable Market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191367" y="4292728"/>
            <a:ext cx="7067933" cy="5802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28CEF1"/>
                </a:solidFill>
                <a:latin typeface="DM Sans Bold"/>
              </a:rPr>
              <a:t>Serviceable Attainable Market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9392406" y="7226032"/>
            <a:ext cx="465586" cy="465586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FFF2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0191367" y="7120886"/>
            <a:ext cx="7067933" cy="5802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28CEF1"/>
                </a:solidFill>
                <a:latin typeface="DM Sans Bold"/>
              </a:rPr>
              <a:t>Serviceable Obtainable Market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191367" y="2244054"/>
            <a:ext cx="6424671" cy="12437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DM Sans"/>
              </a:rPr>
              <a:t>The global market is estimated to reach US$12.7 Billion by 2030 based on finance.yahoo.com.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191367" y="5099504"/>
            <a:ext cx="6424671" cy="1243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DM Sans"/>
              </a:rPr>
              <a:t>Based on Start.io and Statista.com, there are around 3M employees with smartphones.</a:t>
            </a:r>
          </a:p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DM Sans"/>
              </a:rPr>
              <a:t>900M TND for 25TND per App/User per year.</a:t>
            </a:r>
          </a:p>
        </p:txBody>
      </p:sp>
      <p:grpSp>
        <p:nvGrpSpPr>
          <p:cNvPr name="Group 22" id="22"/>
          <p:cNvGrpSpPr>
            <a:grpSpLocks noChangeAspect="true"/>
          </p:cNvGrpSpPr>
          <p:nvPr/>
        </p:nvGrpSpPr>
        <p:grpSpPr>
          <a:xfrm rot="0">
            <a:off x="16773112" y="-114300"/>
            <a:ext cx="1591088" cy="1591082"/>
            <a:chOff x="0" y="0"/>
            <a:chExt cx="6350000" cy="6349975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 l="-21646" t="-7709" r="-21646" b="-7709"/>
              </a:stretch>
            </a:blipFill>
          </p:spPr>
        </p:sp>
      </p:grpSp>
      <p:sp>
        <p:nvSpPr>
          <p:cNvPr name="TextBox 24" id="24"/>
          <p:cNvSpPr txBox="true"/>
          <p:nvPr/>
        </p:nvSpPr>
        <p:spPr>
          <a:xfrm rot="0">
            <a:off x="10191367" y="7929743"/>
            <a:ext cx="6424671" cy="824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DM Sans"/>
              </a:rPr>
              <a:t>If only 10% of the market buys the App: 90M TND for 25TND per App/User per year.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9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3305596" y="2314575"/>
            <a:ext cx="10287000" cy="5657850"/>
          </a:xfrm>
          <a:custGeom>
            <a:avLst/>
            <a:gdLst/>
            <a:ahLst/>
            <a:cxnLst/>
            <a:rect r="r" b="b" t="t" l="l"/>
            <a:pathLst>
              <a:path h="5657850" w="10287000">
                <a:moveTo>
                  <a:pt x="0" y="0"/>
                </a:moveTo>
                <a:lnTo>
                  <a:pt x="10287000" y="0"/>
                </a:lnTo>
                <a:lnTo>
                  <a:pt x="10287000" y="5657850"/>
                </a:lnTo>
                <a:lnTo>
                  <a:pt x="0" y="56578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58066" y="1346840"/>
            <a:ext cx="465586" cy="465586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FFF2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28700" y="4579305"/>
            <a:ext cx="465586" cy="465586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FFF2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857027" y="1256167"/>
            <a:ext cx="621024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28CEF1"/>
                </a:solidFill>
                <a:latin typeface="DM Sans Bold"/>
              </a:rPr>
              <a:t>Digital marketing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827661" y="4488631"/>
            <a:ext cx="7067933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28CEF1"/>
                </a:solidFill>
                <a:latin typeface="DM Sans Bold"/>
              </a:rPr>
              <a:t>App store optimization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058066" y="7016482"/>
            <a:ext cx="465586" cy="465586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FF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857027" y="6911336"/>
            <a:ext cx="7067933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28CEF1"/>
                </a:solidFill>
                <a:latin typeface="DM Sans Bold"/>
              </a:rPr>
              <a:t>User referrals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857027" y="2034504"/>
            <a:ext cx="6424671" cy="2082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DM Sans"/>
              </a:rPr>
              <a:t>Social media campaigns, content marketing, and influencer partnerships.</a:t>
            </a:r>
          </a:p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DM Sans"/>
              </a:rPr>
              <a:t>We can promote our solution through YouTube Channels Social Media Stories, and Pages.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827661" y="5295408"/>
            <a:ext cx="6424671" cy="1243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DM Sans"/>
              </a:rPr>
              <a:t>Optimize Taskini's visibility on popular app stores through effective keyword targeting.</a:t>
            </a:r>
          </a:p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DM Sans"/>
              </a:rPr>
              <a:t>We can work on both Android and IOS.</a:t>
            </a:r>
          </a:p>
        </p:txBody>
      </p:sp>
      <p:grpSp>
        <p:nvGrpSpPr>
          <p:cNvPr name="Group 17" id="17"/>
          <p:cNvGrpSpPr>
            <a:grpSpLocks noChangeAspect="true"/>
          </p:cNvGrpSpPr>
          <p:nvPr/>
        </p:nvGrpSpPr>
        <p:grpSpPr>
          <a:xfrm rot="0">
            <a:off x="16773112" y="-114300"/>
            <a:ext cx="1591088" cy="1591082"/>
            <a:chOff x="0" y="0"/>
            <a:chExt cx="6350000" cy="6349975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 l="-21646" t="-7709" r="-21646" b="-7709"/>
              </a:stretch>
            </a:blipFill>
          </p:spPr>
        </p:sp>
      </p:grpSp>
      <p:sp>
        <p:nvSpPr>
          <p:cNvPr name="TextBox 19" id="19"/>
          <p:cNvSpPr txBox="true"/>
          <p:nvPr/>
        </p:nvSpPr>
        <p:spPr>
          <a:xfrm rot="0">
            <a:off x="1857027" y="7720193"/>
            <a:ext cx="6424671" cy="1243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DM Sans"/>
              </a:rPr>
              <a:t>Encourage users to refer Taskini to colleagues and friends for organic growth.</a:t>
            </a:r>
          </a:p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DM Sans"/>
              </a:rPr>
              <a:t>For this, we can offer rewards and discounts.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10239317" y="4810227"/>
            <a:ext cx="666545" cy="666545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FFF2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0730481" y="3825240"/>
            <a:ext cx="5532581" cy="2503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  <a:spcBef>
                <a:spcPct val="0"/>
              </a:spcBef>
            </a:pPr>
            <a:r>
              <a:rPr lang="en-US" sz="7200">
                <a:solidFill>
                  <a:srgbClr val="FFFFFF"/>
                </a:solidFill>
                <a:latin typeface="DM Sans Bold"/>
              </a:rPr>
              <a:t>Marketing Strategy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16106567" y="4812164"/>
            <a:ext cx="666545" cy="666545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FFF2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C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580558" y="7492093"/>
            <a:ext cx="5038442" cy="4288974"/>
          </a:xfrm>
          <a:custGeom>
            <a:avLst/>
            <a:gdLst/>
            <a:ahLst/>
            <a:cxnLst/>
            <a:rect r="r" b="b" t="t" l="l"/>
            <a:pathLst>
              <a:path h="4288974" w="5038442">
                <a:moveTo>
                  <a:pt x="0" y="0"/>
                </a:moveTo>
                <a:lnTo>
                  <a:pt x="5038442" y="0"/>
                </a:lnTo>
                <a:lnTo>
                  <a:pt x="5038442" y="4288974"/>
                </a:lnTo>
                <a:lnTo>
                  <a:pt x="0" y="42889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895350"/>
            <a:ext cx="6424671" cy="12267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080"/>
              </a:lnSpc>
              <a:spcBef>
                <a:spcPct val="0"/>
              </a:spcBef>
            </a:pPr>
            <a:r>
              <a:rPr lang="en-US" sz="7200">
                <a:solidFill>
                  <a:srgbClr val="000914"/>
                </a:solidFill>
                <a:latin typeface="DM Sans Bold"/>
              </a:rPr>
              <a:t>Next Steps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900393" y="2363740"/>
            <a:ext cx="16487214" cy="5948820"/>
            <a:chOff x="0" y="0"/>
            <a:chExt cx="21982952" cy="793176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673863" y="0"/>
              <a:ext cx="19823410" cy="4509826"/>
            </a:xfrm>
            <a:custGeom>
              <a:avLst/>
              <a:gdLst/>
              <a:ahLst/>
              <a:cxnLst/>
              <a:rect r="r" b="b" t="t" l="l"/>
              <a:pathLst>
                <a:path h="4509826" w="19823410">
                  <a:moveTo>
                    <a:pt x="0" y="0"/>
                  </a:moveTo>
                  <a:lnTo>
                    <a:pt x="19823410" y="0"/>
                  </a:lnTo>
                  <a:lnTo>
                    <a:pt x="19823410" y="4509826"/>
                  </a:lnTo>
                  <a:lnTo>
                    <a:pt x="0" y="45098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6" id="6"/>
            <p:cNvSpPr txBox="true"/>
            <p:nvPr/>
          </p:nvSpPr>
          <p:spPr>
            <a:xfrm rot="0">
              <a:off x="0" y="3576295"/>
              <a:ext cx="2576588" cy="10839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DM Sans Bold"/>
                </a:rPr>
                <a:t>Upgrade </a:t>
              </a:r>
            </a:p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DM Sans Bold"/>
                </a:rPr>
                <a:t>the AI Model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7926554" y="2738095"/>
              <a:ext cx="2988719" cy="27603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DM Sans Bold"/>
                </a:rPr>
                <a:t>Integrate an intelligent conflict and discrimination issues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12592870" y="4612615"/>
              <a:ext cx="4609769" cy="3319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DM Sans Bold"/>
                </a:rPr>
                <a:t>Integrate health care reminder system that can be linked to a smartwatch to use sensors for later data analysis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18224921" y="3576295"/>
              <a:ext cx="3758031" cy="27603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DM Sans Bold"/>
                </a:rPr>
                <a:t>Make an AI-based task manager that is more adequate for  personal chores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6379931" y="-1368006"/>
            <a:ext cx="3086100" cy="3086100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914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16773112" y="-114300"/>
            <a:ext cx="1591088" cy="1591082"/>
            <a:chOff x="0" y="0"/>
            <a:chExt cx="6350000" cy="634997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6"/>
              <a:stretch>
                <a:fillRect l="-21646" t="-7709" r="-21646" b="-7709"/>
              </a:stretch>
            </a:blipFill>
          </p:spPr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9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528" y="3019224"/>
            <a:ext cx="18243472" cy="10033909"/>
          </a:xfrm>
          <a:custGeom>
            <a:avLst/>
            <a:gdLst/>
            <a:ahLst/>
            <a:cxnLst/>
            <a:rect r="r" b="b" t="t" l="l"/>
            <a:pathLst>
              <a:path h="10033909" w="18243472">
                <a:moveTo>
                  <a:pt x="0" y="0"/>
                </a:moveTo>
                <a:lnTo>
                  <a:pt x="18243472" y="0"/>
                </a:lnTo>
                <a:lnTo>
                  <a:pt x="18243472" y="10033910"/>
                </a:lnTo>
                <a:lnTo>
                  <a:pt x="0" y="10033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3424200" y="4402732"/>
            <a:ext cx="2845722" cy="2834606"/>
            <a:chOff x="0" y="0"/>
            <a:chExt cx="6502400" cy="6477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-23042" y="119185"/>
              <a:ext cx="6542159" cy="6244242"/>
            </a:xfrm>
            <a:custGeom>
              <a:avLst/>
              <a:gdLst/>
              <a:ahLst/>
              <a:cxnLst/>
              <a:rect r="r" b="b" t="t" l="l"/>
              <a:pathLst>
                <a:path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4"/>
              <a:stretch>
                <a:fillRect l="223" t="0" r="223" b="-12521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73038" y="66269"/>
              <a:ext cx="6350000" cy="6349987"/>
            </a:xfrm>
            <a:custGeom>
              <a:avLst/>
              <a:gdLst/>
              <a:ahLst/>
              <a:cxnLst/>
              <a:rect r="r" b="b" t="t" l="l"/>
              <a:pathLst>
                <a:path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00FFF2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7509110" y="4402732"/>
            <a:ext cx="2845722" cy="2834606"/>
            <a:chOff x="0" y="0"/>
            <a:chExt cx="6502400" cy="6477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-23042" y="119185"/>
              <a:ext cx="6542159" cy="6244242"/>
            </a:xfrm>
            <a:custGeom>
              <a:avLst/>
              <a:gdLst/>
              <a:ahLst/>
              <a:cxnLst/>
              <a:rect r="r" b="b" t="t" l="l"/>
              <a:pathLst>
                <a:path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223" t="-6973" r="223" b="-15954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73038" y="66269"/>
              <a:ext cx="6350000" cy="6349987"/>
            </a:xfrm>
            <a:custGeom>
              <a:avLst/>
              <a:gdLst/>
              <a:ahLst/>
              <a:cxnLst/>
              <a:rect r="r" b="b" t="t" l="l"/>
              <a:pathLst>
                <a:path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00FFF2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5708378" y="3049580"/>
            <a:ext cx="666545" cy="666545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FFF2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1551127" y="3049580"/>
            <a:ext cx="666545" cy="666545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FFF2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3175514" y="7472705"/>
            <a:ext cx="3343094" cy="5802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FFFFFF"/>
                </a:solidFill>
                <a:latin typeface="DM Sans Bold"/>
              </a:rPr>
              <a:t>Elyes Khechine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106631" y="7472705"/>
            <a:ext cx="3657944" cy="1180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FFFFFF"/>
                </a:solidFill>
                <a:latin typeface="DM Sans Bold"/>
              </a:rPr>
              <a:t>Ahmed Dhia Labidi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424200" y="8201519"/>
            <a:ext cx="2852986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DM Sans"/>
              </a:rPr>
              <a:t>AI Engineer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509110" y="8900556"/>
            <a:ext cx="2852986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DM Sans"/>
              </a:rPr>
              <a:t>Project Manager</a:t>
            </a:r>
          </a:p>
        </p:txBody>
      </p:sp>
      <p:grpSp>
        <p:nvGrpSpPr>
          <p:cNvPr name="Group 19" id="19"/>
          <p:cNvGrpSpPr>
            <a:grpSpLocks noChangeAspect="true"/>
          </p:cNvGrpSpPr>
          <p:nvPr/>
        </p:nvGrpSpPr>
        <p:grpSpPr>
          <a:xfrm rot="0">
            <a:off x="11594021" y="4402732"/>
            <a:ext cx="2845722" cy="2834606"/>
            <a:chOff x="0" y="0"/>
            <a:chExt cx="6502400" cy="64770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-23042" y="119185"/>
              <a:ext cx="6542159" cy="6244242"/>
            </a:xfrm>
            <a:custGeom>
              <a:avLst/>
              <a:gdLst/>
              <a:ahLst/>
              <a:cxnLst/>
              <a:rect r="r" b="b" t="t" l="l"/>
              <a:pathLst>
                <a:path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223" t="0" r="223" b="0"/>
              </a:stretch>
            </a:blip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73038" y="66269"/>
              <a:ext cx="6350000" cy="6349987"/>
            </a:xfrm>
            <a:custGeom>
              <a:avLst/>
              <a:gdLst/>
              <a:ahLst/>
              <a:cxnLst/>
              <a:rect r="r" b="b" t="t" l="l"/>
              <a:pathLst>
                <a:path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00FFF2"/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0928542" y="7472705"/>
            <a:ext cx="4183944" cy="5802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FFFFFF"/>
                </a:solidFill>
                <a:latin typeface="DM Sans Bold"/>
              </a:rPr>
              <a:t>Omar Letaief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1594021" y="8201519"/>
            <a:ext cx="2852986" cy="976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DM Sans"/>
              </a:rPr>
              <a:t>Mobile App Developer</a:t>
            </a:r>
          </a:p>
        </p:txBody>
      </p:sp>
      <p:sp>
        <p:nvSpPr>
          <p:cNvPr name="Freeform 24" id="24"/>
          <p:cNvSpPr/>
          <p:nvPr/>
        </p:nvSpPr>
        <p:spPr>
          <a:xfrm flipH="false" flipV="false" rot="2163992">
            <a:off x="-356949" y="-11277"/>
            <a:ext cx="2981137" cy="3795428"/>
          </a:xfrm>
          <a:custGeom>
            <a:avLst/>
            <a:gdLst/>
            <a:ahLst/>
            <a:cxnLst/>
            <a:rect r="r" b="b" t="t" l="l"/>
            <a:pathLst>
              <a:path h="3795428" w="2981137">
                <a:moveTo>
                  <a:pt x="0" y="0"/>
                </a:moveTo>
                <a:lnTo>
                  <a:pt x="2981137" y="0"/>
                </a:lnTo>
                <a:lnTo>
                  <a:pt x="2981137" y="3795428"/>
                </a:lnTo>
                <a:lnTo>
                  <a:pt x="0" y="379542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44999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-2071946">
            <a:off x="15768732" y="-11277"/>
            <a:ext cx="2981137" cy="3795428"/>
          </a:xfrm>
          <a:custGeom>
            <a:avLst/>
            <a:gdLst/>
            <a:ahLst/>
            <a:cxnLst/>
            <a:rect r="r" b="b" t="t" l="l"/>
            <a:pathLst>
              <a:path h="3795428" w="2981137">
                <a:moveTo>
                  <a:pt x="0" y="0"/>
                </a:moveTo>
                <a:lnTo>
                  <a:pt x="2981136" y="0"/>
                </a:lnTo>
                <a:lnTo>
                  <a:pt x="2981136" y="3795428"/>
                </a:lnTo>
                <a:lnTo>
                  <a:pt x="0" y="379542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44999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6251166" y="2702767"/>
            <a:ext cx="5299961" cy="12266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  <a:spcBef>
                <a:spcPct val="0"/>
              </a:spcBef>
            </a:pPr>
            <a:r>
              <a:rPr lang="en-US" sz="7200">
                <a:solidFill>
                  <a:srgbClr val="FFFFFF"/>
                </a:solidFill>
                <a:latin typeface="DM Sans Bold"/>
              </a:rPr>
              <a:t>Our Team</a:t>
            </a:r>
          </a:p>
        </p:txBody>
      </p:sp>
      <p:grpSp>
        <p:nvGrpSpPr>
          <p:cNvPr name="Group 27" id="27"/>
          <p:cNvGrpSpPr>
            <a:grpSpLocks noChangeAspect="true"/>
          </p:cNvGrpSpPr>
          <p:nvPr/>
        </p:nvGrpSpPr>
        <p:grpSpPr>
          <a:xfrm rot="0">
            <a:off x="7364079" y="154721"/>
            <a:ext cx="2864515" cy="2864503"/>
            <a:chOff x="0" y="0"/>
            <a:chExt cx="6350000" cy="6349975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9"/>
              <a:stretch>
                <a:fillRect l="-12075" t="0" r="-12075" b="0"/>
              </a:stretch>
            </a:blipFill>
          </p:spPr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9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528" y="3019224"/>
            <a:ext cx="18243472" cy="10033909"/>
          </a:xfrm>
          <a:custGeom>
            <a:avLst/>
            <a:gdLst/>
            <a:ahLst/>
            <a:cxnLst/>
            <a:rect r="r" b="b" t="t" l="l"/>
            <a:pathLst>
              <a:path h="10033909" w="18243472">
                <a:moveTo>
                  <a:pt x="0" y="0"/>
                </a:moveTo>
                <a:lnTo>
                  <a:pt x="18243472" y="0"/>
                </a:lnTo>
                <a:lnTo>
                  <a:pt x="18243472" y="10033910"/>
                </a:lnTo>
                <a:lnTo>
                  <a:pt x="0" y="10033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-837477" y="4425325"/>
            <a:ext cx="7909400" cy="7909400"/>
          </a:xfrm>
          <a:custGeom>
            <a:avLst/>
            <a:gdLst/>
            <a:ahLst/>
            <a:cxnLst/>
            <a:rect r="r" b="b" t="t" l="l"/>
            <a:pathLst>
              <a:path h="7909400" w="7909400">
                <a:moveTo>
                  <a:pt x="0" y="0"/>
                </a:moveTo>
                <a:lnTo>
                  <a:pt x="7909401" y="0"/>
                </a:lnTo>
                <a:lnTo>
                  <a:pt x="7909401" y="7909400"/>
                </a:lnTo>
                <a:lnTo>
                  <a:pt x="0" y="7909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-1227777" y="1833515"/>
            <a:ext cx="2649366" cy="2649366"/>
          </a:xfrm>
          <a:custGeom>
            <a:avLst/>
            <a:gdLst/>
            <a:ahLst/>
            <a:cxnLst/>
            <a:rect r="r" b="b" t="t" l="l"/>
            <a:pathLst>
              <a:path h="2649366" w="2649366">
                <a:moveTo>
                  <a:pt x="0" y="2649366"/>
                </a:moveTo>
                <a:lnTo>
                  <a:pt x="2649366" y="2649366"/>
                </a:lnTo>
                <a:lnTo>
                  <a:pt x="2649366" y="0"/>
                </a:lnTo>
                <a:lnTo>
                  <a:pt x="0" y="0"/>
                </a:lnTo>
                <a:lnTo>
                  <a:pt x="0" y="2649366"/>
                </a:lnTo>
                <a:close/>
              </a:path>
            </a:pathLst>
          </a:custGeom>
          <a:blipFill>
            <a:blip r:embed="rId4">
              <a:alphaModFix amt="78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893148" y="421891"/>
            <a:ext cx="1626418" cy="1626418"/>
          </a:xfrm>
          <a:custGeom>
            <a:avLst/>
            <a:gdLst/>
            <a:ahLst/>
            <a:cxnLst/>
            <a:rect r="r" b="b" t="t" l="l"/>
            <a:pathLst>
              <a:path h="1626418" w="1626418">
                <a:moveTo>
                  <a:pt x="1626418" y="1626418"/>
                </a:moveTo>
                <a:lnTo>
                  <a:pt x="0" y="1626418"/>
                </a:lnTo>
                <a:lnTo>
                  <a:pt x="0" y="0"/>
                </a:lnTo>
                <a:lnTo>
                  <a:pt x="1626418" y="0"/>
                </a:lnTo>
                <a:lnTo>
                  <a:pt x="1626418" y="1626418"/>
                </a:lnTo>
                <a:close/>
              </a:path>
            </a:pathLst>
          </a:custGeom>
          <a:blipFill>
            <a:blip r:embed="rId4">
              <a:alphaModFix amt="4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880049" y="3352264"/>
            <a:ext cx="9624305" cy="33919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579"/>
              </a:lnSpc>
              <a:spcBef>
                <a:spcPct val="0"/>
              </a:spcBef>
            </a:pPr>
            <a:r>
              <a:rPr lang="en-US" sz="9699">
                <a:solidFill>
                  <a:srgbClr val="FFFFFF"/>
                </a:solidFill>
                <a:latin typeface="Raleway Bold"/>
              </a:rPr>
              <a:t>Thank You For Your Attention</a:t>
            </a:r>
          </a:p>
        </p:txBody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1684966" y="6947774"/>
            <a:ext cx="2864515" cy="2864503"/>
            <a:chOff x="0" y="0"/>
            <a:chExt cx="6350000" cy="634997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6"/>
              <a:stretch>
                <a:fillRect l="-12075" t="0" r="-12075" b="0"/>
              </a:stretch>
            </a:blip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9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528" y="3019224"/>
            <a:ext cx="18243472" cy="10033909"/>
          </a:xfrm>
          <a:custGeom>
            <a:avLst/>
            <a:gdLst/>
            <a:ahLst/>
            <a:cxnLst/>
            <a:rect r="r" b="b" t="t" l="l"/>
            <a:pathLst>
              <a:path h="10033909" w="18243472">
                <a:moveTo>
                  <a:pt x="0" y="0"/>
                </a:moveTo>
                <a:lnTo>
                  <a:pt x="18243472" y="0"/>
                </a:lnTo>
                <a:lnTo>
                  <a:pt x="18243472" y="10033910"/>
                </a:lnTo>
                <a:lnTo>
                  <a:pt x="0" y="10033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135301" y="1658355"/>
            <a:ext cx="6017399" cy="1226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  <a:spcBef>
                <a:spcPct val="0"/>
              </a:spcBef>
            </a:pPr>
            <a:r>
              <a:rPr lang="en-US" sz="7200">
                <a:solidFill>
                  <a:srgbClr val="FFFFFF"/>
                </a:solidFill>
                <a:latin typeface="DM Sans Bold"/>
              </a:rPr>
              <a:t>Problems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504299" y="3344498"/>
            <a:ext cx="11279402" cy="1662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DM Sans"/>
              </a:rPr>
              <a:t>Employees struggle with task management.</a:t>
            </a:r>
          </a:p>
          <a:p>
            <a:pPr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DM Sans"/>
              </a:rPr>
              <a:t>Eventually: mis</a:t>
            </a:r>
            <a:r>
              <a:rPr lang="en-US" sz="2400">
                <a:solidFill>
                  <a:srgbClr val="FFFFFF"/>
                </a:solidFill>
                <a:latin typeface="DM Sans"/>
              </a:rPr>
              <a:t>sed deadlines, decreased productivity, and increased stress.</a:t>
            </a:r>
          </a:p>
          <a:p>
            <a:pPr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DM Sans"/>
              </a:rPr>
              <a:t>Ultimately: loss of money.</a:t>
            </a:r>
          </a:p>
          <a:p>
            <a:pPr marL="518160" indent="-259080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DM Sans"/>
              </a:rPr>
              <a:t>Existing task management apps lack intelligence &amp; individualization.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2949575" y="5514246"/>
            <a:ext cx="12388850" cy="2981049"/>
            <a:chOff x="0" y="0"/>
            <a:chExt cx="16518466" cy="39747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6511840" cy="3061492"/>
            </a:xfrm>
            <a:custGeom>
              <a:avLst/>
              <a:gdLst/>
              <a:ahLst/>
              <a:cxnLst/>
              <a:rect r="r" b="b" t="t" l="l"/>
              <a:pathLst>
                <a:path h="3061492" w="16511840">
                  <a:moveTo>
                    <a:pt x="0" y="0"/>
                  </a:moveTo>
                  <a:lnTo>
                    <a:pt x="16511840" y="0"/>
                  </a:lnTo>
                  <a:lnTo>
                    <a:pt x="16511840" y="3061492"/>
                  </a:lnTo>
                  <a:lnTo>
                    <a:pt x="0" y="30614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-352897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6626" y="2695608"/>
              <a:ext cx="16511840" cy="1279124"/>
            </a:xfrm>
            <a:custGeom>
              <a:avLst/>
              <a:gdLst/>
              <a:ahLst/>
              <a:cxnLst/>
              <a:rect r="r" b="b" t="t" l="l"/>
              <a:pathLst>
                <a:path h="1279124" w="16511840">
                  <a:moveTo>
                    <a:pt x="0" y="0"/>
                  </a:moveTo>
                  <a:lnTo>
                    <a:pt x="16511840" y="0"/>
                  </a:lnTo>
                  <a:lnTo>
                    <a:pt x="16511840" y="1279125"/>
                  </a:lnTo>
                  <a:lnTo>
                    <a:pt x="0" y="12791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291071" r="0" b="-692905"/>
              </a:stretch>
            </a:blipFill>
          </p:spPr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9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676954">
            <a:off x="14878477" y="-606828"/>
            <a:ext cx="3411534" cy="3455514"/>
          </a:xfrm>
          <a:custGeom>
            <a:avLst/>
            <a:gdLst/>
            <a:ahLst/>
            <a:cxnLst/>
            <a:rect r="r" b="b" t="t" l="l"/>
            <a:pathLst>
              <a:path h="3455514" w="3411534">
                <a:moveTo>
                  <a:pt x="0" y="0"/>
                </a:moveTo>
                <a:lnTo>
                  <a:pt x="3411535" y="0"/>
                </a:lnTo>
                <a:lnTo>
                  <a:pt x="3411535" y="3455514"/>
                </a:lnTo>
                <a:lnTo>
                  <a:pt x="0" y="34555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1676954">
            <a:off x="-201135" y="-606828"/>
            <a:ext cx="3411534" cy="3455514"/>
          </a:xfrm>
          <a:custGeom>
            <a:avLst/>
            <a:gdLst/>
            <a:ahLst/>
            <a:cxnLst/>
            <a:rect r="r" b="b" t="t" l="l"/>
            <a:pathLst>
              <a:path h="3455514" w="3411534">
                <a:moveTo>
                  <a:pt x="3411534" y="0"/>
                </a:moveTo>
                <a:lnTo>
                  <a:pt x="0" y="0"/>
                </a:lnTo>
                <a:lnTo>
                  <a:pt x="0" y="3455514"/>
                </a:lnTo>
                <a:lnTo>
                  <a:pt x="3411534" y="3455514"/>
                </a:lnTo>
                <a:lnTo>
                  <a:pt x="3411534" y="0"/>
                </a:lnTo>
                <a:close/>
              </a:path>
            </a:pathLst>
          </a:custGeom>
          <a:blipFill>
            <a:blip r:embed="rId2">
              <a:alphaModFix amt="4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7444846" y="1888655"/>
            <a:ext cx="3115984" cy="3115971"/>
            <a:chOff x="0" y="0"/>
            <a:chExt cx="6350000" cy="634997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 l="-21646" t="-7709" r="-21646" b="-7709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44528" y="3019224"/>
            <a:ext cx="18243472" cy="10033909"/>
          </a:xfrm>
          <a:custGeom>
            <a:avLst/>
            <a:gdLst/>
            <a:ahLst/>
            <a:cxnLst/>
            <a:rect r="r" b="b" t="t" l="l"/>
            <a:pathLst>
              <a:path h="10033909" w="18243472">
                <a:moveTo>
                  <a:pt x="0" y="0"/>
                </a:moveTo>
                <a:lnTo>
                  <a:pt x="18243472" y="0"/>
                </a:lnTo>
                <a:lnTo>
                  <a:pt x="18243472" y="10033910"/>
                </a:lnTo>
                <a:lnTo>
                  <a:pt x="0" y="1003391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899326" y="5143500"/>
            <a:ext cx="966780" cy="966780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8519449" y="5143500"/>
            <a:ext cx="966780" cy="966780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3052932" y="5331642"/>
            <a:ext cx="659566" cy="523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914"/>
                </a:solidFill>
                <a:latin typeface="DM Sans Bold"/>
              </a:rPr>
              <a:t>1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673055" y="5331642"/>
            <a:ext cx="659566" cy="523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914"/>
                </a:solidFill>
                <a:latin typeface="DM Sans Bold"/>
              </a:rPr>
              <a:t>2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530158" y="6679876"/>
            <a:ext cx="4038491" cy="2082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28CEF1"/>
                </a:solidFill>
                <a:latin typeface="DM Sans Bold"/>
              </a:rPr>
              <a:t>Personalized task management:</a:t>
            </a:r>
            <a:r>
              <a:rPr lang="en-US" sz="2400">
                <a:solidFill>
                  <a:srgbClr val="FFFFFF"/>
                </a:solidFill>
                <a:latin typeface="DM Sans"/>
              </a:rPr>
              <a:t> Taskini learns the employee's work style and adapts accordingly.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7137976" y="6748455"/>
            <a:ext cx="4038491" cy="2501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28CEF1"/>
                </a:solidFill>
                <a:latin typeface="DM Sans Bold"/>
              </a:rPr>
              <a:t>Priority setting:</a:t>
            </a:r>
            <a:r>
              <a:rPr lang="en-US" sz="2400">
                <a:solidFill>
                  <a:srgbClr val="FFFFFF"/>
                </a:solidFill>
                <a:latin typeface="DM Sans"/>
              </a:rPr>
              <a:t> Set task priorities based on urgency, importance, and personal preferences.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DM Sans"/>
              </a:rPr>
              <a:t>This can also be done manually.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4138742" y="5143500"/>
            <a:ext cx="966780" cy="966780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4293178" y="5331642"/>
            <a:ext cx="659566" cy="523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914"/>
                </a:solidFill>
                <a:latin typeface="DM Sans Bold"/>
              </a:rPr>
              <a:t>3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767142" y="6889426"/>
            <a:ext cx="4038491" cy="1663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28CEF1"/>
                </a:solidFill>
                <a:latin typeface="DM Sans Bold"/>
              </a:rPr>
              <a:t>Time counters:</a:t>
            </a:r>
            <a:r>
              <a:rPr lang="en-US" sz="2400">
                <a:solidFill>
                  <a:srgbClr val="FFFFFF"/>
                </a:solidFill>
                <a:latin typeface="DM Sans Bold"/>
              </a:rPr>
              <a:t> </a:t>
            </a:r>
            <a:r>
              <a:rPr lang="en-US" sz="2400">
                <a:solidFill>
                  <a:srgbClr val="FFFFFF"/>
                </a:solidFill>
                <a:latin typeface="DM Sans"/>
              </a:rPr>
              <a:t>Determine the estimated time needed for each task and track progress.</a:t>
            </a:r>
          </a:p>
        </p:txBody>
      </p:sp>
      <p:sp>
        <p:nvSpPr>
          <p:cNvPr name="AutoShape 22" id="22"/>
          <p:cNvSpPr/>
          <p:nvPr/>
        </p:nvSpPr>
        <p:spPr>
          <a:xfrm>
            <a:off x="6352033" y="6110280"/>
            <a:ext cx="0" cy="3268984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3" id="23"/>
          <p:cNvSpPr/>
          <p:nvPr/>
        </p:nvSpPr>
        <p:spPr>
          <a:xfrm>
            <a:off x="11971804" y="6110280"/>
            <a:ext cx="0" cy="3268984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4" id="24"/>
          <p:cNvSpPr txBox="true"/>
          <p:nvPr/>
        </p:nvSpPr>
        <p:spPr>
          <a:xfrm rot="0">
            <a:off x="6804599" y="895350"/>
            <a:ext cx="4371867" cy="1226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  <a:spcBef>
                <a:spcPct val="0"/>
              </a:spcBef>
            </a:pPr>
            <a:r>
              <a:rPr lang="en-US" sz="7200">
                <a:solidFill>
                  <a:srgbClr val="FFFFFF"/>
                </a:solidFill>
                <a:latin typeface="DM Sans Bold"/>
              </a:rPr>
              <a:t>Solution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9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528" y="3019224"/>
            <a:ext cx="18243472" cy="10033909"/>
          </a:xfrm>
          <a:custGeom>
            <a:avLst/>
            <a:gdLst/>
            <a:ahLst/>
            <a:cxnLst/>
            <a:rect r="r" b="b" t="t" l="l"/>
            <a:pathLst>
              <a:path h="10033909" w="18243472">
                <a:moveTo>
                  <a:pt x="0" y="0"/>
                </a:moveTo>
                <a:lnTo>
                  <a:pt x="18243472" y="0"/>
                </a:lnTo>
                <a:lnTo>
                  <a:pt x="18243472" y="10033910"/>
                </a:lnTo>
                <a:lnTo>
                  <a:pt x="0" y="10033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873799" y="3025618"/>
            <a:ext cx="966780" cy="96678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8493922" y="3025618"/>
            <a:ext cx="966780" cy="96678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4114045" y="3025618"/>
            <a:ext cx="966780" cy="96678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AutoShape 12" id="12"/>
          <p:cNvSpPr/>
          <p:nvPr/>
        </p:nvSpPr>
        <p:spPr>
          <a:xfrm>
            <a:off x="6326507" y="3992398"/>
            <a:ext cx="0" cy="3268984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>
            <a:off x="11946278" y="3992398"/>
            <a:ext cx="0" cy="3268984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16513120" y="0"/>
            <a:ext cx="1774880" cy="1774873"/>
            <a:chOff x="0" y="0"/>
            <a:chExt cx="6350000" cy="634997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 l="-21646" t="-7709" r="-21646" b="-7709"/>
              </a:stretch>
            </a:blip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3027406" y="3213760"/>
            <a:ext cx="659566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914"/>
                </a:solidFill>
                <a:latin typeface="DM Sans Bold"/>
              </a:rPr>
              <a:t>4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647529" y="3213760"/>
            <a:ext cx="659566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914"/>
                </a:solidFill>
                <a:latin typeface="DM Sans Bold"/>
              </a:rPr>
              <a:t>5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502203" y="4771545"/>
            <a:ext cx="4038491" cy="1663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28CEF1"/>
                </a:solidFill>
                <a:latin typeface="DM Sans Bold"/>
              </a:rPr>
              <a:t>Difficulty assessment:</a:t>
            </a:r>
            <a:r>
              <a:rPr lang="en-US" sz="2400">
                <a:solidFill>
                  <a:srgbClr val="28CEF1"/>
                </a:solidFill>
                <a:latin typeface="DM Sans"/>
              </a:rPr>
              <a:t> </a:t>
            </a:r>
            <a:r>
              <a:rPr lang="en-US" sz="2400">
                <a:solidFill>
                  <a:srgbClr val="FFFFFF"/>
                </a:solidFill>
                <a:latin typeface="DM Sans"/>
              </a:rPr>
              <a:t>Taskini evaluates task difficulty and suggests suitable approaches.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112449" y="4771545"/>
            <a:ext cx="4038491" cy="1663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28CEF1"/>
                </a:solidFill>
                <a:latin typeface="DM Sans Bold"/>
              </a:rPr>
              <a:t>Subtask generation: </a:t>
            </a:r>
            <a:r>
              <a:rPr lang="en-US" sz="2400">
                <a:solidFill>
                  <a:srgbClr val="FFFFFF"/>
                </a:solidFill>
                <a:latin typeface="DM Sans"/>
              </a:rPr>
              <a:t>Simplify complex tasks by generating subtasks with detailed instructions.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4267652" y="3213760"/>
            <a:ext cx="659566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914"/>
                </a:solidFill>
                <a:latin typeface="DM Sans Bold"/>
              </a:rPr>
              <a:t>6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741615" y="4561995"/>
            <a:ext cx="4038491" cy="2082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28CEF1"/>
                </a:solidFill>
                <a:latin typeface="DM Sans Bold"/>
              </a:rPr>
              <a:t>Intelligent suggestions:</a:t>
            </a:r>
            <a:r>
              <a:rPr lang="en-US" sz="2400">
                <a:solidFill>
                  <a:srgbClr val="FFFFFF"/>
                </a:solidFill>
                <a:latin typeface="DM Sans Bold"/>
              </a:rPr>
              <a:t> </a:t>
            </a:r>
            <a:r>
              <a:rPr lang="en-US" sz="2400">
                <a:solidFill>
                  <a:srgbClr val="FFFFFF"/>
                </a:solidFill>
                <a:latin typeface="DM Sans"/>
              </a:rPr>
              <a:t>Receive proactive recommendations to improve efficiency and overcome challenges.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9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095147" y="1555564"/>
            <a:ext cx="3252426" cy="7165662"/>
          </a:xfrm>
          <a:custGeom>
            <a:avLst/>
            <a:gdLst/>
            <a:ahLst/>
            <a:cxnLst/>
            <a:rect r="r" b="b" t="t" l="l"/>
            <a:pathLst>
              <a:path h="7165662" w="3252426">
                <a:moveTo>
                  <a:pt x="0" y="0"/>
                </a:moveTo>
                <a:lnTo>
                  <a:pt x="3252426" y="0"/>
                </a:lnTo>
                <a:lnTo>
                  <a:pt x="3252426" y="7165662"/>
                </a:lnTo>
                <a:lnTo>
                  <a:pt x="0" y="71656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64597" y="1555564"/>
            <a:ext cx="3269693" cy="7175872"/>
          </a:xfrm>
          <a:custGeom>
            <a:avLst/>
            <a:gdLst/>
            <a:ahLst/>
            <a:cxnLst/>
            <a:rect r="r" b="b" t="t" l="l"/>
            <a:pathLst>
              <a:path h="7175872" w="3269693">
                <a:moveTo>
                  <a:pt x="0" y="0"/>
                </a:moveTo>
                <a:lnTo>
                  <a:pt x="3269692" y="0"/>
                </a:lnTo>
                <a:lnTo>
                  <a:pt x="3269692" y="7175872"/>
                </a:lnTo>
                <a:lnTo>
                  <a:pt x="0" y="71758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508430" y="1555564"/>
            <a:ext cx="3214030" cy="7169759"/>
          </a:xfrm>
          <a:custGeom>
            <a:avLst/>
            <a:gdLst/>
            <a:ahLst/>
            <a:cxnLst/>
            <a:rect r="r" b="b" t="t" l="l"/>
            <a:pathLst>
              <a:path h="7169759" w="3214030">
                <a:moveTo>
                  <a:pt x="0" y="0"/>
                </a:moveTo>
                <a:lnTo>
                  <a:pt x="3214030" y="0"/>
                </a:lnTo>
                <a:lnTo>
                  <a:pt x="3214030" y="7169759"/>
                </a:lnTo>
                <a:lnTo>
                  <a:pt x="0" y="716975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884385" y="1574020"/>
            <a:ext cx="3366060" cy="7157416"/>
          </a:xfrm>
          <a:custGeom>
            <a:avLst/>
            <a:gdLst/>
            <a:ahLst/>
            <a:cxnLst/>
            <a:rect r="r" b="b" t="t" l="l"/>
            <a:pathLst>
              <a:path h="7157416" w="3366060">
                <a:moveTo>
                  <a:pt x="0" y="0"/>
                </a:moveTo>
                <a:lnTo>
                  <a:pt x="3366061" y="0"/>
                </a:lnTo>
                <a:lnTo>
                  <a:pt x="3366061" y="7157416"/>
                </a:lnTo>
                <a:lnTo>
                  <a:pt x="0" y="715741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412371" y="1555564"/>
            <a:ext cx="3325771" cy="7151187"/>
          </a:xfrm>
          <a:custGeom>
            <a:avLst/>
            <a:gdLst/>
            <a:ahLst/>
            <a:cxnLst/>
            <a:rect r="r" b="b" t="t" l="l"/>
            <a:pathLst>
              <a:path h="7151187" w="3325771">
                <a:moveTo>
                  <a:pt x="0" y="0"/>
                </a:moveTo>
                <a:lnTo>
                  <a:pt x="3325770" y="0"/>
                </a:lnTo>
                <a:lnTo>
                  <a:pt x="3325770" y="7151187"/>
                </a:lnTo>
                <a:lnTo>
                  <a:pt x="0" y="715118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C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379931" y="-1368006"/>
            <a:ext cx="3086100" cy="30861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91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16773112" y="-114300"/>
            <a:ext cx="1591088" cy="1591082"/>
            <a:chOff x="0" y="0"/>
            <a:chExt cx="6350000" cy="634997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21646" t="-7709" r="-21646" b="-7709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17233" y="924092"/>
            <a:ext cx="18053534" cy="8438817"/>
          </a:xfrm>
          <a:custGeom>
            <a:avLst/>
            <a:gdLst/>
            <a:ahLst/>
            <a:cxnLst/>
            <a:rect r="r" b="b" t="t" l="l"/>
            <a:pathLst>
              <a:path h="8438817" w="18053534">
                <a:moveTo>
                  <a:pt x="0" y="0"/>
                </a:moveTo>
                <a:lnTo>
                  <a:pt x="18053534" y="0"/>
                </a:lnTo>
                <a:lnTo>
                  <a:pt x="18053534" y="8438816"/>
                </a:lnTo>
                <a:lnTo>
                  <a:pt x="0" y="843881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C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896451"/>
            <a:ext cx="9007071" cy="1226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080"/>
              </a:lnSpc>
              <a:spcBef>
                <a:spcPct val="0"/>
              </a:spcBef>
            </a:pPr>
            <a:r>
              <a:rPr lang="en-US" sz="7200">
                <a:solidFill>
                  <a:srgbClr val="000914"/>
                </a:solidFill>
                <a:latin typeface="DM Sans Bold"/>
              </a:rPr>
              <a:t>Market Opportunity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3372082"/>
            <a:ext cx="16230600" cy="8247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914"/>
                </a:solidFill>
                <a:latin typeface="DM Sans"/>
              </a:rPr>
              <a:t>The task management software market is growing rapidly, with an increasing demand for intelligent solutions.</a:t>
            </a:r>
          </a:p>
          <a:p>
            <a:pPr marL="518160" indent="-259080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sz="2400">
                <a:solidFill>
                  <a:srgbClr val="000914"/>
                </a:solidFill>
                <a:latin typeface="DM Sans"/>
              </a:rPr>
              <a:t>Taskini differentiates itself by focusing on personalization, AI-driven assistance, and intuitive user experience.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6379931" y="-1368006"/>
            <a:ext cx="3086100" cy="3086100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914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16773112" y="-114300"/>
            <a:ext cx="1591088" cy="1591082"/>
            <a:chOff x="0" y="0"/>
            <a:chExt cx="6350000" cy="634997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21646" t="-7709" r="-21646" b="-7709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-1343740" y="7839901"/>
            <a:ext cx="3790839" cy="3790839"/>
          </a:xfrm>
          <a:custGeom>
            <a:avLst/>
            <a:gdLst/>
            <a:ahLst/>
            <a:cxnLst/>
            <a:rect r="r" b="b" t="t" l="l"/>
            <a:pathLst>
              <a:path h="3790839" w="3790839">
                <a:moveTo>
                  <a:pt x="0" y="0"/>
                </a:moveTo>
                <a:lnTo>
                  <a:pt x="3790839" y="0"/>
                </a:lnTo>
                <a:lnTo>
                  <a:pt x="3790839" y="3790839"/>
                </a:lnTo>
                <a:lnTo>
                  <a:pt x="0" y="379083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8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8700" y="4501614"/>
            <a:ext cx="9007071" cy="1226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080"/>
              </a:lnSpc>
              <a:spcBef>
                <a:spcPct val="0"/>
              </a:spcBef>
            </a:pPr>
            <a:r>
              <a:rPr lang="en-US" sz="7200">
                <a:solidFill>
                  <a:srgbClr val="000914"/>
                </a:solidFill>
                <a:latin typeface="DM Sans Bold"/>
              </a:rPr>
              <a:t>Target Market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5977245"/>
            <a:ext cx="16230600" cy="1662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914"/>
                </a:solidFill>
                <a:latin typeface="DM Sans"/>
              </a:rPr>
              <a:t>B2C: all employees with access to mobile apps, including managers.</a:t>
            </a:r>
          </a:p>
          <a:p>
            <a:pPr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914"/>
                </a:solidFill>
                <a:latin typeface="DM Sans"/>
              </a:rPr>
              <a:t>B2B: businesses who want to develop platforms empowering employees to navigate workplace challenges. These can be both in the Public and private sectors.</a:t>
            </a:r>
          </a:p>
          <a:p>
            <a:pPr marL="518160" indent="-259080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sz="2400">
                <a:solidFill>
                  <a:srgbClr val="000914"/>
                </a:solidFill>
                <a:latin typeface="DM Sans"/>
              </a:rPr>
              <a:t>Freelancers: Independent contractors and remote workers who juggle multiple projects and tasks.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C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18239" y="1560195"/>
            <a:ext cx="9007071" cy="1226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080"/>
              </a:lnSpc>
              <a:spcBef>
                <a:spcPct val="0"/>
              </a:spcBef>
            </a:pPr>
            <a:r>
              <a:rPr lang="en-US" sz="7200">
                <a:solidFill>
                  <a:srgbClr val="000914"/>
                </a:solidFill>
                <a:latin typeface="DM Sans Bold"/>
              </a:rPr>
              <a:t>Business Plan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918239" y="2739390"/>
            <a:ext cx="16451522" cy="5854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914"/>
                </a:solidFill>
                <a:latin typeface="DM Sans Bold Italics"/>
              </a:rPr>
              <a:t>1-month Free Trial for new verified users:</a:t>
            </a:r>
          </a:p>
          <a:p>
            <a:pPr marL="1036320" indent="-345440" lvl="2">
              <a:lnSpc>
                <a:spcPts val="3359"/>
              </a:lnSpc>
              <a:buFont typeface="Arial"/>
              <a:buChar char="⚬"/>
            </a:pPr>
            <a:r>
              <a:rPr lang="en-US" sz="2400">
                <a:solidFill>
                  <a:srgbClr val="000914"/>
                </a:solidFill>
                <a:latin typeface="DM Sans"/>
              </a:rPr>
              <a:t>They will have access to all of the features for each specific version.</a:t>
            </a:r>
          </a:p>
          <a:p>
            <a:pPr marL="1036320" indent="-345440" lvl="2">
              <a:lnSpc>
                <a:spcPts val="3359"/>
              </a:lnSpc>
              <a:buFont typeface="Arial"/>
              <a:buChar char="⚬"/>
            </a:pPr>
            <a:r>
              <a:rPr lang="en-US" sz="2400">
                <a:solidFill>
                  <a:srgbClr val="000914"/>
                </a:solidFill>
                <a:latin typeface="DM Sans"/>
              </a:rPr>
              <a:t>Verified through Mobile Phone Number and Email Address.</a:t>
            </a:r>
          </a:p>
          <a:p>
            <a:pPr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914"/>
                </a:solidFill>
                <a:latin typeface="DM Sans Bold Italics"/>
              </a:rPr>
              <a:t>After the Free Trial:</a:t>
            </a:r>
          </a:p>
          <a:p>
            <a:pPr marL="1036320" indent="-345440" lvl="2">
              <a:lnSpc>
                <a:spcPts val="3359"/>
              </a:lnSpc>
              <a:buFont typeface="Arial"/>
              <a:buChar char="⚬"/>
            </a:pPr>
            <a:r>
              <a:rPr lang="en-US" sz="2400">
                <a:solidFill>
                  <a:srgbClr val="000914"/>
                </a:solidFill>
                <a:latin typeface="DM Sans Bold"/>
              </a:rPr>
              <a:t>1st Version:</a:t>
            </a:r>
          </a:p>
          <a:p>
            <a:pPr marL="1554480" indent="-388620" lvl="3">
              <a:lnSpc>
                <a:spcPts val="3359"/>
              </a:lnSpc>
              <a:buFont typeface="Arial"/>
              <a:buChar char="￭"/>
            </a:pPr>
            <a:r>
              <a:rPr lang="en-US" sz="2400">
                <a:solidFill>
                  <a:srgbClr val="000914"/>
                </a:solidFill>
                <a:latin typeface="DM Sans"/>
              </a:rPr>
              <a:t>No ChatGPT 4</a:t>
            </a:r>
          </a:p>
          <a:p>
            <a:pPr marL="1554480" indent="-388620" lvl="3">
              <a:lnSpc>
                <a:spcPts val="3359"/>
              </a:lnSpc>
              <a:buFont typeface="Arial"/>
              <a:buChar char="￭"/>
            </a:pPr>
            <a:r>
              <a:rPr lang="en-US" sz="2400">
                <a:solidFill>
                  <a:srgbClr val="000914"/>
                </a:solidFill>
                <a:latin typeface="DM Sans"/>
              </a:rPr>
              <a:t>All features Included</a:t>
            </a:r>
          </a:p>
          <a:p>
            <a:pPr marL="1554480" indent="-388620" lvl="3">
              <a:lnSpc>
                <a:spcPts val="3359"/>
              </a:lnSpc>
              <a:buFont typeface="Arial"/>
              <a:buChar char="￭"/>
            </a:pPr>
            <a:r>
              <a:rPr lang="en-US" sz="2400">
                <a:solidFill>
                  <a:srgbClr val="000914"/>
                </a:solidFill>
                <a:latin typeface="DM Sans"/>
              </a:rPr>
              <a:t>Price: 25 TND per month per user (B2C).</a:t>
            </a:r>
          </a:p>
          <a:p>
            <a:pPr marL="1554480" indent="-388620" lvl="3">
              <a:lnSpc>
                <a:spcPts val="3359"/>
              </a:lnSpc>
              <a:buFont typeface="Arial"/>
              <a:buChar char="￭"/>
            </a:pPr>
            <a:r>
              <a:rPr lang="en-US" sz="2400">
                <a:solidFill>
                  <a:srgbClr val="000914"/>
                </a:solidFill>
                <a:latin typeface="DM Sans"/>
              </a:rPr>
              <a:t>Can go down to 15 TND for Businesses (B2B) with 1000+ Employees in Tunisia and abroad for later steps.</a:t>
            </a:r>
          </a:p>
          <a:p>
            <a:pPr marL="1036320" indent="-345440" lvl="2">
              <a:lnSpc>
                <a:spcPts val="3359"/>
              </a:lnSpc>
              <a:buFont typeface="Arial"/>
              <a:buChar char="⚬"/>
            </a:pPr>
            <a:r>
              <a:rPr lang="en-US" sz="2400">
                <a:solidFill>
                  <a:srgbClr val="000914"/>
                </a:solidFill>
                <a:latin typeface="DM Sans Bold"/>
              </a:rPr>
              <a:t>2nd Version:</a:t>
            </a:r>
          </a:p>
          <a:p>
            <a:pPr marL="1554480" indent="-388620" lvl="3">
              <a:lnSpc>
                <a:spcPts val="3359"/>
              </a:lnSpc>
              <a:buFont typeface="Arial"/>
              <a:buChar char="￭"/>
            </a:pPr>
            <a:r>
              <a:rPr lang="en-US" sz="2400">
                <a:solidFill>
                  <a:srgbClr val="000914"/>
                </a:solidFill>
                <a:latin typeface="DM Sans"/>
              </a:rPr>
              <a:t>With ChatGPT 4</a:t>
            </a:r>
          </a:p>
          <a:p>
            <a:pPr marL="1554480" indent="-388620" lvl="3">
              <a:lnSpc>
                <a:spcPts val="3359"/>
              </a:lnSpc>
              <a:buFont typeface="Arial"/>
              <a:buChar char="￭"/>
            </a:pPr>
            <a:r>
              <a:rPr lang="en-US" sz="2400">
                <a:solidFill>
                  <a:srgbClr val="000914"/>
                </a:solidFill>
                <a:latin typeface="DM Sans"/>
              </a:rPr>
              <a:t>All features Included</a:t>
            </a:r>
          </a:p>
          <a:p>
            <a:pPr marL="1554480" indent="-388620" lvl="3">
              <a:lnSpc>
                <a:spcPts val="3359"/>
              </a:lnSpc>
              <a:buFont typeface="Arial"/>
              <a:buChar char="￭"/>
            </a:pPr>
            <a:r>
              <a:rPr lang="en-US" sz="2400">
                <a:solidFill>
                  <a:srgbClr val="000914"/>
                </a:solidFill>
                <a:latin typeface="DM Sans"/>
              </a:rPr>
              <a:t>Price: 70 TND per month per user (B2C).</a:t>
            </a:r>
          </a:p>
          <a:p>
            <a:pPr marL="1554480" indent="-388620" lvl="3">
              <a:lnSpc>
                <a:spcPts val="3359"/>
              </a:lnSpc>
              <a:spcBef>
                <a:spcPct val="0"/>
              </a:spcBef>
              <a:buFont typeface="Arial"/>
              <a:buChar char="￭"/>
            </a:pPr>
            <a:r>
              <a:rPr lang="en-US" sz="2400">
                <a:solidFill>
                  <a:srgbClr val="000914"/>
                </a:solidFill>
                <a:latin typeface="DM Sans"/>
              </a:rPr>
              <a:t>Can go down to 60TND for Businesses (B2B) with 1000+ Employees in Tunisia and abroad for later steps.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6379931" y="-1368006"/>
            <a:ext cx="3086100" cy="3086100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914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16773112" y="-114300"/>
            <a:ext cx="1591088" cy="1591082"/>
            <a:chOff x="0" y="0"/>
            <a:chExt cx="6350000" cy="634997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21646" t="-7709" r="-21646" b="-7709"/>
              </a:stretch>
            </a:blipFill>
          </p:spPr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C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18239" y="1560195"/>
            <a:ext cx="9007071" cy="1226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080"/>
              </a:lnSpc>
              <a:spcBef>
                <a:spcPct val="0"/>
              </a:spcBef>
            </a:pPr>
            <a:r>
              <a:rPr lang="en-US" sz="7200">
                <a:solidFill>
                  <a:srgbClr val="000914"/>
                </a:solidFill>
                <a:latin typeface="DM Sans Bold"/>
              </a:rPr>
              <a:t>Competitors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918239" y="2739390"/>
            <a:ext cx="16451522" cy="3339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914"/>
                </a:solidFill>
                <a:latin typeface="DM Sans"/>
              </a:rPr>
              <a:t>Notion</a:t>
            </a:r>
          </a:p>
          <a:p>
            <a:pPr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914"/>
                </a:solidFill>
                <a:latin typeface="DM Sans"/>
              </a:rPr>
              <a:t>Jira </a:t>
            </a:r>
          </a:p>
          <a:p>
            <a:pPr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914"/>
                </a:solidFill>
                <a:latin typeface="DM Sans"/>
              </a:rPr>
              <a:t>ProProfs Project</a:t>
            </a:r>
          </a:p>
          <a:p>
            <a:pPr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914"/>
                </a:solidFill>
                <a:latin typeface="DM Sans"/>
              </a:rPr>
              <a:t>Chanty</a:t>
            </a:r>
          </a:p>
          <a:p>
            <a:pPr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914"/>
                </a:solidFill>
                <a:latin typeface="DM Sans"/>
              </a:rPr>
              <a:t>ProofHub</a:t>
            </a:r>
          </a:p>
          <a:p>
            <a:pPr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914"/>
                </a:solidFill>
                <a:latin typeface="DM Sans"/>
              </a:rPr>
              <a:t>Todoist</a:t>
            </a:r>
          </a:p>
          <a:p>
            <a:pPr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914"/>
                </a:solidFill>
                <a:latin typeface="DM Sans"/>
              </a:rPr>
              <a:t>Asana</a:t>
            </a:r>
          </a:p>
          <a:p>
            <a:pPr marL="518160" indent="-259080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sz="2400">
                <a:solidFill>
                  <a:srgbClr val="000914"/>
                </a:solidFill>
                <a:latin typeface="DM Sans"/>
              </a:rPr>
              <a:t>SmartTask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6379931" y="-1368006"/>
            <a:ext cx="3086100" cy="3086100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914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16773112" y="-114300"/>
            <a:ext cx="1591088" cy="1591082"/>
            <a:chOff x="0" y="0"/>
            <a:chExt cx="6350000" cy="634997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21646" t="-7709" r="-21646" b="-7709"/>
              </a:stretch>
            </a:blip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DAFleIPu2Ps</dc:identifier>
  <dcterms:modified xsi:type="dcterms:W3CDTF">2011-08-01T06:04:30Z</dcterms:modified>
  <cp:revision>1</cp:revision>
  <dc:title>Taskini</dc:title>
</cp:coreProperties>
</file>