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26" Target="slides/slide11.xml" Type="http://schemas.openxmlformats.org/officeDocument/2006/relationships/slide"/><Relationship Id="rId27" Target="slides/slide12.xml" Type="http://schemas.openxmlformats.org/officeDocument/2006/relationships/slide"/><Relationship Id="rId28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5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2426325" y="4425325"/>
            <a:ext cx="7909400" cy="7909400"/>
          </a:xfrm>
          <a:custGeom>
            <a:avLst/>
            <a:gdLst/>
            <a:ahLst/>
            <a:cxnLst/>
            <a:rect r="r" b="b" t="t" l="l"/>
            <a:pathLst>
              <a:path h="7909400" w="7909400">
                <a:moveTo>
                  <a:pt x="0" y="0"/>
                </a:moveTo>
                <a:lnTo>
                  <a:pt x="7909400" y="0"/>
                </a:lnTo>
                <a:lnTo>
                  <a:pt x="7909400" y="7909400"/>
                </a:lnTo>
                <a:lnTo>
                  <a:pt x="0" y="7909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2036025" y="1833515"/>
            <a:ext cx="2649366" cy="2649366"/>
          </a:xfrm>
          <a:custGeom>
            <a:avLst/>
            <a:gdLst/>
            <a:ahLst/>
            <a:cxnLst/>
            <a:rect r="r" b="b" t="t" l="l"/>
            <a:pathLst>
              <a:path h="2649366" w="2649366">
                <a:moveTo>
                  <a:pt x="0" y="2649366"/>
                </a:moveTo>
                <a:lnTo>
                  <a:pt x="2649366" y="2649366"/>
                </a:lnTo>
                <a:lnTo>
                  <a:pt x="2649366" y="0"/>
                </a:lnTo>
                <a:lnTo>
                  <a:pt x="0" y="0"/>
                </a:lnTo>
                <a:lnTo>
                  <a:pt x="0" y="2649366"/>
                </a:lnTo>
                <a:close/>
              </a:path>
            </a:pathLst>
          </a:custGeom>
          <a:blipFill>
            <a:blip r:embed="rId4">
              <a:alphaModFix amt="7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156950" y="421891"/>
            <a:ext cx="1626418" cy="1626418"/>
          </a:xfrm>
          <a:custGeom>
            <a:avLst/>
            <a:gdLst/>
            <a:ahLst/>
            <a:cxnLst/>
            <a:rect r="r" b="b" t="t" l="l"/>
            <a:pathLst>
              <a:path h="1626418" w="1626418">
                <a:moveTo>
                  <a:pt x="1626418" y="1626418"/>
                </a:moveTo>
                <a:lnTo>
                  <a:pt x="0" y="1626418"/>
                </a:lnTo>
                <a:lnTo>
                  <a:pt x="0" y="0"/>
                </a:lnTo>
                <a:lnTo>
                  <a:pt x="1626418" y="0"/>
                </a:lnTo>
                <a:lnTo>
                  <a:pt x="1626418" y="1626418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948768" y="7004924"/>
            <a:ext cx="2864515" cy="2864503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2075" t="0" r="-12075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33828" y="4244350"/>
            <a:ext cx="8704043" cy="2500593"/>
            <a:chOff x="0" y="0"/>
            <a:chExt cx="11605390" cy="333412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11605390" cy="14183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959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FFFFFF"/>
                  </a:solidFill>
                  <a:latin typeface="DM Sans"/>
                </a:rPr>
                <a:t>Work Bruh: Taskini App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73430"/>
              <a:ext cx="8572151" cy="21606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3579"/>
                </a:lnSpc>
                <a:spcBef>
                  <a:spcPct val="0"/>
                </a:spcBef>
              </a:pPr>
              <a:r>
                <a:rPr lang="en-US" sz="9699">
                  <a:solidFill>
                    <a:srgbClr val="5CE1E6"/>
                  </a:solidFill>
                  <a:latin typeface="Raleway Bold"/>
                </a:rPr>
                <a:t>Pitch Deck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33828" y="7324647"/>
            <a:ext cx="4417236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 Bold"/>
              </a:rPr>
              <a:t>Created By : Hack Savvy Team: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 Bold"/>
              </a:rPr>
              <a:t>Ahmed Dhia Labidi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 Bold"/>
              </a:rPr>
              <a:t>Elyes Khechine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DM Sans Bold"/>
              </a:rPr>
              <a:t>Omar Letaief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305596" y="2314575"/>
            <a:ext cx="10287000" cy="5657850"/>
          </a:xfrm>
          <a:custGeom>
            <a:avLst/>
            <a:gdLst/>
            <a:ahLst/>
            <a:cxnLst/>
            <a:rect r="r" b="b" t="t" l="l"/>
            <a:pathLst>
              <a:path h="5657850" w="10287000">
                <a:moveTo>
                  <a:pt x="0" y="0"/>
                </a:moveTo>
                <a:lnTo>
                  <a:pt x="10287000" y="0"/>
                </a:lnTo>
                <a:lnTo>
                  <a:pt x="10287000" y="5657850"/>
                </a:lnTo>
                <a:lnTo>
                  <a:pt x="0" y="5657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8066" y="1346840"/>
            <a:ext cx="465586" cy="4655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579305"/>
            <a:ext cx="465586" cy="46558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57027" y="1256167"/>
            <a:ext cx="62102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Digital marketing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7661" y="4488631"/>
            <a:ext cx="70679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App store optimization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58066" y="7016482"/>
            <a:ext cx="465586" cy="46558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57027" y="6911336"/>
            <a:ext cx="706793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User referrals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57027" y="2034504"/>
            <a:ext cx="6424671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Social media campaigns, content marketing, and influencer partnerships.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We can promote our solution through YouTube Channels Social Media Stories, and Pages.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27661" y="5295408"/>
            <a:ext cx="6424671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Optimize Taskini's visibility on popular app stores through effective keyword targeting.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We can work on both Android and IOS.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857027" y="7720193"/>
            <a:ext cx="6424671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Encourage users to refer Taskini to colleagues and friends for organic growth.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For this, we can offer rewards and discounts.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39317" y="4810227"/>
            <a:ext cx="666545" cy="66654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730481" y="3825240"/>
            <a:ext cx="5532581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Marketing Strategy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6106567" y="4812164"/>
            <a:ext cx="666545" cy="66654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80558" y="7492093"/>
            <a:ext cx="5038442" cy="4288974"/>
          </a:xfrm>
          <a:custGeom>
            <a:avLst/>
            <a:gdLst/>
            <a:ahLst/>
            <a:cxnLst/>
            <a:rect r="r" b="b" t="t" l="l"/>
            <a:pathLst>
              <a:path h="4288974" w="5038442">
                <a:moveTo>
                  <a:pt x="0" y="0"/>
                </a:moveTo>
                <a:lnTo>
                  <a:pt x="5038442" y="0"/>
                </a:lnTo>
                <a:lnTo>
                  <a:pt x="5038442" y="4288974"/>
                </a:lnTo>
                <a:lnTo>
                  <a:pt x="0" y="4288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6424671" cy="122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Next Steps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00393" y="2363740"/>
            <a:ext cx="16487214" cy="5948820"/>
            <a:chOff x="0" y="0"/>
            <a:chExt cx="21982952" cy="7931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73863" y="0"/>
              <a:ext cx="19823410" cy="4509826"/>
            </a:xfrm>
            <a:custGeom>
              <a:avLst/>
              <a:gdLst/>
              <a:ahLst/>
              <a:cxnLst/>
              <a:rect r="r" b="b" t="t" l="l"/>
              <a:pathLst>
                <a:path h="4509826" w="19823410">
                  <a:moveTo>
                    <a:pt x="0" y="0"/>
                  </a:moveTo>
                  <a:lnTo>
                    <a:pt x="19823410" y="0"/>
                  </a:lnTo>
                  <a:lnTo>
                    <a:pt x="19823410" y="4509826"/>
                  </a:lnTo>
                  <a:lnTo>
                    <a:pt x="0" y="4509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3576295"/>
              <a:ext cx="2576588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Upgrade 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the AI Model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7926554" y="2738095"/>
              <a:ext cx="2988719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Integrate an intelligent conflict and discrimination issues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2592870" y="4612615"/>
              <a:ext cx="4609769" cy="3319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Integrate health care reminder system that can be linked to a smartwatch to use sensors for later data analysis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8224921" y="3576295"/>
              <a:ext cx="3758031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DM Sans Bold"/>
                </a:rPr>
                <a:t>Make an AI-based task manager that is more adequate for  personal chores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1646" t="-7709" r="-21646" b="-7709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424200" y="4402732"/>
            <a:ext cx="2845722" cy="2834606"/>
            <a:chOff x="0" y="0"/>
            <a:chExt cx="6502400" cy="647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223" t="0" r="223" b="-1252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509110" y="4402732"/>
            <a:ext cx="2845722" cy="2834606"/>
            <a:chOff x="0" y="0"/>
            <a:chExt cx="6502400" cy="647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223" t="-6973" r="223" b="-15954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708378" y="3049580"/>
            <a:ext cx="666545" cy="66654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551127" y="3049580"/>
            <a:ext cx="666545" cy="66654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175514" y="7472705"/>
            <a:ext cx="3343094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DM Sans Bold"/>
              </a:rPr>
              <a:t>Elyes Khechine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06631" y="7472705"/>
            <a:ext cx="3657944" cy="118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DM Sans Bold"/>
              </a:rPr>
              <a:t>Ahmed Dhia Labidi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24200" y="8201519"/>
            <a:ext cx="28529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AI Engineer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09110" y="8900556"/>
            <a:ext cx="28529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Project Manager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1594021" y="4402732"/>
            <a:ext cx="2845722" cy="2834606"/>
            <a:chOff x="0" y="0"/>
            <a:chExt cx="6502400" cy="6477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928542" y="7472705"/>
            <a:ext cx="4183944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DM Sans Bold"/>
              </a:rPr>
              <a:t>Omar Letaief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594021" y="8201519"/>
            <a:ext cx="2852986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DM Sans"/>
              </a:rPr>
              <a:t>Mobile App Developer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2163992">
            <a:off x="-356949" y="-11277"/>
            <a:ext cx="2981137" cy="3795428"/>
          </a:xfrm>
          <a:custGeom>
            <a:avLst/>
            <a:gdLst/>
            <a:ahLst/>
            <a:cxnLst/>
            <a:rect r="r" b="b" t="t" l="l"/>
            <a:pathLst>
              <a:path h="3795428" w="2981137">
                <a:moveTo>
                  <a:pt x="0" y="0"/>
                </a:moveTo>
                <a:lnTo>
                  <a:pt x="2981137" y="0"/>
                </a:lnTo>
                <a:lnTo>
                  <a:pt x="2981137" y="3795428"/>
                </a:lnTo>
                <a:lnTo>
                  <a:pt x="0" y="3795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44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2071946">
            <a:off x="15768732" y="-11277"/>
            <a:ext cx="2981137" cy="3795428"/>
          </a:xfrm>
          <a:custGeom>
            <a:avLst/>
            <a:gdLst/>
            <a:ahLst/>
            <a:cxnLst/>
            <a:rect r="r" b="b" t="t" l="l"/>
            <a:pathLst>
              <a:path h="3795428" w="2981137">
                <a:moveTo>
                  <a:pt x="0" y="0"/>
                </a:moveTo>
                <a:lnTo>
                  <a:pt x="2981136" y="0"/>
                </a:lnTo>
                <a:lnTo>
                  <a:pt x="2981136" y="3795428"/>
                </a:lnTo>
                <a:lnTo>
                  <a:pt x="0" y="3795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44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6251166" y="2702767"/>
            <a:ext cx="5299961" cy="122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Our Team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7364079" y="154721"/>
            <a:ext cx="2864515" cy="2864503"/>
            <a:chOff x="0" y="0"/>
            <a:chExt cx="6350000" cy="634997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9"/>
              <a:stretch>
                <a:fillRect l="-12075" t="0" r="-12075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837477" y="4425325"/>
            <a:ext cx="7909400" cy="7909400"/>
          </a:xfrm>
          <a:custGeom>
            <a:avLst/>
            <a:gdLst/>
            <a:ahLst/>
            <a:cxnLst/>
            <a:rect r="r" b="b" t="t" l="l"/>
            <a:pathLst>
              <a:path h="7909400" w="7909400">
                <a:moveTo>
                  <a:pt x="0" y="0"/>
                </a:moveTo>
                <a:lnTo>
                  <a:pt x="7909401" y="0"/>
                </a:lnTo>
                <a:lnTo>
                  <a:pt x="7909401" y="7909400"/>
                </a:lnTo>
                <a:lnTo>
                  <a:pt x="0" y="7909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27777" y="1833515"/>
            <a:ext cx="2649366" cy="2649366"/>
          </a:xfrm>
          <a:custGeom>
            <a:avLst/>
            <a:gdLst/>
            <a:ahLst/>
            <a:cxnLst/>
            <a:rect r="r" b="b" t="t" l="l"/>
            <a:pathLst>
              <a:path h="2649366" w="2649366">
                <a:moveTo>
                  <a:pt x="0" y="2649366"/>
                </a:moveTo>
                <a:lnTo>
                  <a:pt x="2649366" y="2649366"/>
                </a:lnTo>
                <a:lnTo>
                  <a:pt x="2649366" y="0"/>
                </a:lnTo>
                <a:lnTo>
                  <a:pt x="0" y="0"/>
                </a:lnTo>
                <a:lnTo>
                  <a:pt x="0" y="2649366"/>
                </a:lnTo>
                <a:close/>
              </a:path>
            </a:pathLst>
          </a:custGeom>
          <a:blipFill>
            <a:blip r:embed="rId4">
              <a:alphaModFix amt="7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893148" y="421891"/>
            <a:ext cx="1626418" cy="1626418"/>
          </a:xfrm>
          <a:custGeom>
            <a:avLst/>
            <a:gdLst/>
            <a:ahLst/>
            <a:cxnLst/>
            <a:rect r="r" b="b" t="t" l="l"/>
            <a:pathLst>
              <a:path h="1626418" w="1626418">
                <a:moveTo>
                  <a:pt x="1626418" y="1626418"/>
                </a:moveTo>
                <a:lnTo>
                  <a:pt x="0" y="1626418"/>
                </a:lnTo>
                <a:lnTo>
                  <a:pt x="0" y="0"/>
                </a:lnTo>
                <a:lnTo>
                  <a:pt x="1626418" y="0"/>
                </a:lnTo>
                <a:lnTo>
                  <a:pt x="1626418" y="1626418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80049" y="3352264"/>
            <a:ext cx="9624305" cy="3391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  <a:spcBef>
                <a:spcPct val="0"/>
              </a:spcBef>
            </a:pPr>
            <a:r>
              <a:rPr lang="en-US" sz="9699">
                <a:solidFill>
                  <a:srgbClr val="FFFFFF"/>
                </a:solidFill>
                <a:latin typeface="Raleway Bold"/>
              </a:rPr>
              <a:t>Thank You For Your Attention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84966" y="6947774"/>
            <a:ext cx="2864515" cy="2864503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2075" t="0" r="-12075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35301" y="1658355"/>
            <a:ext cx="6017399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Problems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04299" y="3344498"/>
            <a:ext cx="11279402" cy="16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Employees struggle with task management.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Eventually: mis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sed deadlines, decreased productivity, and increased stress.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Ultimately: loss of money.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DM Sans"/>
              </a:rPr>
              <a:t>Existing task management apps lack intelligence &amp; individualization.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949575" y="5514246"/>
            <a:ext cx="12388850" cy="2981049"/>
            <a:chOff x="0" y="0"/>
            <a:chExt cx="16518466" cy="39747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11840" cy="3061492"/>
            </a:xfrm>
            <a:custGeom>
              <a:avLst/>
              <a:gdLst/>
              <a:ahLst/>
              <a:cxnLst/>
              <a:rect r="r" b="b" t="t" l="l"/>
              <a:pathLst>
                <a:path h="3061492" w="16511840">
                  <a:moveTo>
                    <a:pt x="0" y="0"/>
                  </a:moveTo>
                  <a:lnTo>
                    <a:pt x="16511840" y="0"/>
                  </a:lnTo>
                  <a:lnTo>
                    <a:pt x="16511840" y="3061492"/>
                  </a:lnTo>
                  <a:lnTo>
                    <a:pt x="0" y="30614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352897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626" y="2695608"/>
              <a:ext cx="16511840" cy="1279124"/>
            </a:xfrm>
            <a:custGeom>
              <a:avLst/>
              <a:gdLst/>
              <a:ahLst/>
              <a:cxnLst/>
              <a:rect r="r" b="b" t="t" l="l"/>
              <a:pathLst>
                <a:path h="1279124" w="16511840">
                  <a:moveTo>
                    <a:pt x="0" y="0"/>
                  </a:moveTo>
                  <a:lnTo>
                    <a:pt x="16511840" y="0"/>
                  </a:lnTo>
                  <a:lnTo>
                    <a:pt x="16511840" y="1279125"/>
                  </a:lnTo>
                  <a:lnTo>
                    <a:pt x="0" y="1279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91071" r="0" b="-692905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76954">
            <a:off x="14878477" y="-606828"/>
            <a:ext cx="3411534" cy="3455514"/>
          </a:xfrm>
          <a:custGeom>
            <a:avLst/>
            <a:gdLst/>
            <a:ahLst/>
            <a:cxnLst/>
            <a:rect r="r" b="b" t="t" l="l"/>
            <a:pathLst>
              <a:path h="3455514" w="3411534">
                <a:moveTo>
                  <a:pt x="0" y="0"/>
                </a:moveTo>
                <a:lnTo>
                  <a:pt x="3411535" y="0"/>
                </a:lnTo>
                <a:lnTo>
                  <a:pt x="3411535" y="3455514"/>
                </a:lnTo>
                <a:lnTo>
                  <a:pt x="0" y="345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676954">
            <a:off x="-201135" y="-606828"/>
            <a:ext cx="3411534" cy="3455514"/>
          </a:xfrm>
          <a:custGeom>
            <a:avLst/>
            <a:gdLst/>
            <a:ahLst/>
            <a:cxnLst/>
            <a:rect r="r" b="b" t="t" l="l"/>
            <a:pathLst>
              <a:path h="3455514" w="3411534">
                <a:moveTo>
                  <a:pt x="3411534" y="0"/>
                </a:moveTo>
                <a:lnTo>
                  <a:pt x="0" y="0"/>
                </a:lnTo>
                <a:lnTo>
                  <a:pt x="0" y="3455514"/>
                </a:lnTo>
                <a:lnTo>
                  <a:pt x="3411534" y="3455514"/>
                </a:lnTo>
                <a:lnTo>
                  <a:pt x="3411534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444846" y="1888655"/>
            <a:ext cx="3115984" cy="3115971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99326" y="5143500"/>
            <a:ext cx="966780" cy="96678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19449" y="5143500"/>
            <a:ext cx="966780" cy="96678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052932" y="5331642"/>
            <a:ext cx="659566" cy="52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73055" y="5331642"/>
            <a:ext cx="659566" cy="52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30158" y="6679876"/>
            <a:ext cx="4038491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Personalized task management: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 Taskini learns the employee's work style and adapts accordingly.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137976" y="6748455"/>
            <a:ext cx="4038491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Priority setting: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 Set task priorities based on urgency, importance, and personal preferences.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This can also be done manually.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4138742" y="5143500"/>
            <a:ext cx="966780" cy="96678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4293178" y="5331642"/>
            <a:ext cx="659566" cy="52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67142" y="6889426"/>
            <a:ext cx="4038491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Time counters:</a:t>
            </a:r>
            <a:r>
              <a:rPr lang="en-US" sz="240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Determine the estimated time needed for each task and track progress.</a:t>
            </a:r>
          </a:p>
        </p:txBody>
      </p:sp>
      <p:sp>
        <p:nvSpPr>
          <p:cNvPr name="AutoShape 22" id="22"/>
          <p:cNvSpPr/>
          <p:nvPr/>
        </p:nvSpPr>
        <p:spPr>
          <a:xfrm>
            <a:off x="6352033" y="6110280"/>
            <a:ext cx="0" cy="326898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11971804" y="6110280"/>
            <a:ext cx="0" cy="326898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6804599" y="895350"/>
            <a:ext cx="4371867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8" y="3019224"/>
            <a:ext cx="18243472" cy="10033909"/>
          </a:xfrm>
          <a:custGeom>
            <a:avLst/>
            <a:gdLst/>
            <a:ahLst/>
            <a:cxnLst/>
            <a:rect r="r" b="b" t="t" l="l"/>
            <a:pathLst>
              <a:path h="10033909" w="18243472">
                <a:moveTo>
                  <a:pt x="0" y="0"/>
                </a:moveTo>
                <a:lnTo>
                  <a:pt x="18243472" y="0"/>
                </a:lnTo>
                <a:lnTo>
                  <a:pt x="18243472" y="10033910"/>
                </a:lnTo>
                <a:lnTo>
                  <a:pt x="0" y="1003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73799" y="3025618"/>
            <a:ext cx="966780" cy="96678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93922" y="3025618"/>
            <a:ext cx="966780" cy="96678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114045" y="3025618"/>
            <a:ext cx="966780" cy="9667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6326507" y="3992398"/>
            <a:ext cx="0" cy="326898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1946278" y="3992398"/>
            <a:ext cx="0" cy="326898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6513120" y="0"/>
            <a:ext cx="1774880" cy="1774873"/>
            <a:chOff x="0" y="0"/>
            <a:chExt cx="6350000" cy="6349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027406" y="3213760"/>
            <a:ext cx="6595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47529" y="3213760"/>
            <a:ext cx="6595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2203" y="4771545"/>
            <a:ext cx="4038491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Difficulty assessment:</a:t>
            </a:r>
            <a:r>
              <a:rPr lang="en-US" sz="2400">
                <a:solidFill>
                  <a:srgbClr val="28CEF1"/>
                </a:solidFill>
                <a:latin typeface="DM Sans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Taskini evaluates task difficulty and suggests suitable approaches.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12449" y="4771545"/>
            <a:ext cx="4038491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Subtask generation: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Simplify complex tasks by generating subtasks with detailed instructions.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267652" y="3213760"/>
            <a:ext cx="6595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914"/>
                </a:solidFill>
                <a:latin typeface="DM Sans Bold"/>
              </a:rPr>
              <a:t>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41615" y="4561995"/>
            <a:ext cx="4038491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28CEF1"/>
                </a:solidFill>
                <a:latin typeface="DM Sans Bold"/>
              </a:rPr>
              <a:t>Intelligent suggestions:</a:t>
            </a:r>
            <a:r>
              <a:rPr lang="en-US" sz="2400">
                <a:solidFill>
                  <a:srgbClr val="FFFFFF"/>
                </a:solidFill>
                <a:latin typeface="DM Sans Bold"/>
              </a:rPr>
              <a:t> </a:t>
            </a:r>
            <a:r>
              <a:rPr lang="en-US" sz="2400">
                <a:solidFill>
                  <a:srgbClr val="FFFFFF"/>
                </a:solidFill>
                <a:latin typeface="DM Sans"/>
              </a:rPr>
              <a:t>Receive proactive recommendations to improve efficiency and overcome challenges.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7233" y="924092"/>
            <a:ext cx="18053534" cy="8438817"/>
          </a:xfrm>
          <a:custGeom>
            <a:avLst/>
            <a:gdLst/>
            <a:ahLst/>
            <a:cxnLst/>
            <a:rect r="r" b="b" t="t" l="l"/>
            <a:pathLst>
              <a:path h="8438817" w="18053534">
                <a:moveTo>
                  <a:pt x="0" y="0"/>
                </a:moveTo>
                <a:lnTo>
                  <a:pt x="18053534" y="0"/>
                </a:lnTo>
                <a:lnTo>
                  <a:pt x="18053534" y="8438816"/>
                </a:lnTo>
                <a:lnTo>
                  <a:pt x="0" y="8438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896451"/>
            <a:ext cx="9007071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Market Opportunity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72082"/>
            <a:ext cx="16230600" cy="82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The task management software market is growing rapidly, with an increasing demand for intelligent solutions.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Taskini differentiates itself by focusing on personalization, AI-driven assistance, and intuitive user experience.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343740" y="7839901"/>
            <a:ext cx="3790839" cy="3790839"/>
          </a:xfrm>
          <a:custGeom>
            <a:avLst/>
            <a:gdLst/>
            <a:ahLst/>
            <a:cxnLst/>
            <a:rect r="r" b="b" t="t" l="l"/>
            <a:pathLst>
              <a:path h="3790839" w="3790839">
                <a:moveTo>
                  <a:pt x="0" y="0"/>
                </a:moveTo>
                <a:lnTo>
                  <a:pt x="3790839" y="0"/>
                </a:lnTo>
                <a:lnTo>
                  <a:pt x="3790839" y="3790839"/>
                </a:lnTo>
                <a:lnTo>
                  <a:pt x="0" y="3790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4501614"/>
            <a:ext cx="9007071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Target Market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977245"/>
            <a:ext cx="16230600" cy="16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B2C: all employees with access to mobile apps, including managers.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B2B: businesses who want to develop platforms empowering employees to navigate workplace challenges. These can be both in the Public and private sectors.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Freelancers: Independent contractors and remote workers who juggle multiple projects and tasks.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8239" y="1560195"/>
            <a:ext cx="9007071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Business Plan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8239" y="2739390"/>
            <a:ext cx="16451522" cy="585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 Bold Italics"/>
              </a:rPr>
              <a:t>1-month Free Trial for new verified users: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They will have access to all of the features for each specific version.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Verified through Mobile Phone Number and Email Address.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 Bold Italics"/>
              </a:rPr>
              <a:t>After the Free Trial: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 Bold"/>
              </a:rPr>
              <a:t>1st Version: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No ChatGPT 4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All features Included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Price: 25 TND per month per user (B2C).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Can go down to 15 TND for Businesses (B2B) with 1000+ Employees in Tunisia and abroad for later steps.</a:t>
            </a:r>
          </a:p>
          <a:p>
            <a:pPr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00914"/>
                </a:solidFill>
                <a:latin typeface="DM Sans Bold"/>
              </a:rPr>
              <a:t>2nd Version: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With ChatGPT 4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All features Included</a:t>
            </a:r>
          </a:p>
          <a:p>
            <a:pPr marL="1554480" indent="-388620" lvl="3">
              <a:lnSpc>
                <a:spcPts val="3359"/>
              </a:lnSpc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Price: 70 TND per month per user (B2C).</a:t>
            </a:r>
          </a:p>
          <a:p>
            <a:pPr marL="1554480" indent="-388620" lvl="3">
              <a:lnSpc>
                <a:spcPts val="3359"/>
              </a:lnSpc>
              <a:spcBef>
                <a:spcPct val="0"/>
              </a:spcBef>
              <a:buFont typeface="Arial"/>
              <a:buChar char="￭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Can go down to 60TND for Businesses (B2B) with 1000+ Employees in Tunisia and abroad for later steps.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C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8239" y="1560195"/>
            <a:ext cx="9007071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914"/>
                </a:solidFill>
                <a:latin typeface="DM Sans Bold"/>
              </a:rPr>
              <a:t>Competitors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8239" y="2739390"/>
            <a:ext cx="16451522" cy="33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Notion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Jira 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ProProfs Project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Chanty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ProofHub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Todoist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Asana</a:t>
            </a:r>
          </a:p>
          <a:p>
            <a:pPr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914"/>
                </a:solidFill>
                <a:latin typeface="DM Sans"/>
              </a:rPr>
              <a:t>SmartTask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79931" y="-1368006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91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1646" t="-7709" r="-21646" b="-7709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9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305596" y="2314575"/>
            <a:ext cx="10287000" cy="5657850"/>
          </a:xfrm>
          <a:custGeom>
            <a:avLst/>
            <a:gdLst/>
            <a:ahLst/>
            <a:cxnLst/>
            <a:rect r="r" b="b" t="t" l="l"/>
            <a:pathLst>
              <a:path h="5657850" w="10287000">
                <a:moveTo>
                  <a:pt x="0" y="0"/>
                </a:moveTo>
                <a:lnTo>
                  <a:pt x="10287000" y="0"/>
                </a:lnTo>
                <a:lnTo>
                  <a:pt x="10287000" y="5657850"/>
                </a:lnTo>
                <a:lnTo>
                  <a:pt x="0" y="5657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04632" y="3737758"/>
            <a:ext cx="666545" cy="66654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392406" y="1556390"/>
            <a:ext cx="465586" cy="46558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92406" y="4383401"/>
            <a:ext cx="465586" cy="46558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05845" y="2752770"/>
            <a:ext cx="5532581" cy="250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FFFFFF"/>
                </a:solidFill>
                <a:latin typeface="DM Sans Bold"/>
              </a:rPr>
              <a:t>Revenue Projection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5845" y="5737815"/>
            <a:ext cx="6424671" cy="124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Projected revenue growth based on market size, pricing structure, and expected user adoption.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91367" y="1465717"/>
            <a:ext cx="6210240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Total Attainable Market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91367" y="4292728"/>
            <a:ext cx="7067933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Serviceable Attainable Market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392406" y="7226032"/>
            <a:ext cx="465586" cy="46558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FFF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191367" y="7120886"/>
            <a:ext cx="7067933" cy="58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8CEF1"/>
                </a:solidFill>
                <a:latin typeface="DM Sans Bold"/>
              </a:rPr>
              <a:t>Serviceable Obtainable Market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191367" y="2244054"/>
            <a:ext cx="6424671" cy="124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The global market is estimated to reach US$12.7 Billion by 2030 based on finance.yahoo.com.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191367" y="5099504"/>
            <a:ext cx="6424671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</a:rPr>
              <a:t>Based on Start.io and Statista.com, there are around 3M employees with smartphones.</a:t>
            </a:r>
          </a:p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900M TND for 25TND per App/User per year.</a:t>
            </a:r>
          </a:p>
        </p:txBody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6773112" y="-114300"/>
            <a:ext cx="1591088" cy="1591082"/>
            <a:chOff x="0" y="0"/>
            <a:chExt cx="6350000" cy="63499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1646" t="-7709" r="-21646" b="-7709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191367" y="7929743"/>
            <a:ext cx="6424671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DM Sans"/>
              </a:rPr>
              <a:t>If only 10% of the market buys the App: 90M TND for 25TND per App/User per year.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DAFleIPu2Ps</dc:identifier>
  <dcterms:modified xsi:type="dcterms:W3CDTF">2011-08-01T06:04:30Z</dcterms:modified>
  <cp:revision>1</cp:revision>
  <dc:title>Taskini</dc:title>
</cp:coreProperties>
</file>