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2c22f67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2c22f67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2c22f67a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2c22f67a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2c22f67a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2c22f67a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3b2710c4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3b2710c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3b2710c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3b2710c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3b2710c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3b2710c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5c925fd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5c925fd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2c22f6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2c22f6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3b2710c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3b2710c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3b2710c4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3b2710c4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2c22f67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2c22f67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2c22f67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2c22f67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2c22f67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2c22f67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2c22f67a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2c22f67a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2c22f67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2c22f67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poweruk.com/bms.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atteryuniversity.com/learn/article/how_to_monitor_a_batter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rbin.com/products/battery-test-equipment/pack-testing/" TargetMode="External"/><Relationship Id="rId4" Type="http://schemas.openxmlformats.org/officeDocument/2006/relationships/hyperlink" Target="https://www.arbin.com/softwa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log.epectec.com/battery-charging-and-discharging-at-high-and-low-temperatur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idx="1" type="body"/>
          </p:nvPr>
        </p:nvSpPr>
        <p:spPr>
          <a:xfrm>
            <a:off x="282025" y="255150"/>
            <a:ext cx="8756100" cy="4619700"/>
          </a:xfrm>
          <a:prstGeom prst="rect">
            <a:avLst/>
          </a:prstGeom>
        </p:spPr>
        <p:txBody>
          <a:bodyPr anchorCtr="0" anchor="t" bIns="91425" lIns="91425" spcFirstLastPara="1" rIns="91425" wrap="square" tIns="91425">
            <a:noAutofit/>
          </a:bodyPr>
          <a:lstStyle/>
          <a:p>
            <a:pPr indent="0" lvl="0" marL="0" rtl="0" algn="l">
              <a:lnSpc>
                <a:spcPct val="110000"/>
              </a:lnSpc>
              <a:spcBef>
                <a:spcPts val="900"/>
              </a:spcBef>
              <a:spcAft>
                <a:spcPts val="0"/>
              </a:spcAft>
              <a:buClr>
                <a:schemeClr val="dk1"/>
              </a:buClr>
              <a:buSzPts val="1100"/>
              <a:buFont typeface="Arial"/>
              <a:buNone/>
            </a:pPr>
            <a:r>
              <a:rPr b="1" lang="fr" sz="2550">
                <a:solidFill>
                  <a:schemeClr val="dk1"/>
                </a:solidFill>
              </a:rPr>
              <a:t>BMS Critical Components</a:t>
            </a:r>
            <a:endParaRPr b="1" sz="2550">
              <a:solidFill>
                <a:schemeClr val="dk1"/>
              </a:solidFill>
            </a:endParaRPr>
          </a:p>
          <a:p>
            <a:pPr indent="0" lvl="0" marL="0" marR="114300" rtl="0" algn="l">
              <a:lnSpc>
                <a:spcPct val="150000"/>
              </a:lnSpc>
              <a:spcBef>
                <a:spcPts val="900"/>
              </a:spcBef>
              <a:spcAft>
                <a:spcPts val="0"/>
              </a:spcAft>
              <a:buClr>
                <a:schemeClr val="dk1"/>
              </a:buClr>
              <a:buSzPts val="1100"/>
              <a:buFont typeface="Arial"/>
              <a:buNone/>
            </a:pPr>
            <a:r>
              <a:rPr lang="fr" sz="1900">
                <a:solidFill>
                  <a:schemeClr val="dk1"/>
                </a:solidFill>
              </a:rPr>
              <a:t>Every BMS performs 3 critical functions for every application.</a:t>
            </a:r>
            <a:endParaRPr sz="1900">
              <a:solidFill>
                <a:schemeClr val="dk1"/>
              </a:solidFill>
            </a:endParaRPr>
          </a:p>
          <a:p>
            <a:pPr indent="-349250" lvl="0" marL="647700" rtl="0" algn="l">
              <a:lnSpc>
                <a:spcPct val="150000"/>
              </a:lnSpc>
              <a:spcBef>
                <a:spcPts val="900"/>
              </a:spcBef>
              <a:spcAft>
                <a:spcPts val="0"/>
              </a:spcAft>
              <a:buClr>
                <a:schemeClr val="dk1"/>
              </a:buClr>
              <a:buSzPts val="1900"/>
              <a:buChar char="●"/>
            </a:pPr>
            <a:r>
              <a:rPr lang="fr" sz="1900">
                <a:solidFill>
                  <a:schemeClr val="dk1"/>
                </a:solidFill>
              </a:rPr>
              <a:t>Provides protection for the cells, the battery pack and the pieces of equipment that it is powering as a thermal runaway in a battery pack can cause significant damage.</a:t>
            </a:r>
            <a:endParaRPr sz="1900">
              <a:solidFill>
                <a:schemeClr val="dk1"/>
              </a:solidFill>
            </a:endParaRPr>
          </a:p>
          <a:p>
            <a:pPr indent="-349250" lvl="0" marL="647700" rtl="0" algn="l">
              <a:lnSpc>
                <a:spcPct val="150000"/>
              </a:lnSpc>
              <a:spcBef>
                <a:spcPts val="0"/>
              </a:spcBef>
              <a:spcAft>
                <a:spcPts val="0"/>
              </a:spcAft>
              <a:buClr>
                <a:schemeClr val="dk1"/>
              </a:buClr>
              <a:buSzPts val="1900"/>
              <a:buChar char="●"/>
            </a:pPr>
            <a:r>
              <a:rPr lang="fr" sz="1900">
                <a:solidFill>
                  <a:schemeClr val="dk1"/>
                </a:solidFill>
              </a:rPr>
              <a:t>Extends the life of the battery by managing how and when it is used which minimizes the number or charge/discharge cycles.</a:t>
            </a:r>
            <a:endParaRPr sz="1900">
              <a:solidFill>
                <a:schemeClr val="dk1"/>
              </a:solidFill>
            </a:endParaRPr>
          </a:p>
          <a:p>
            <a:pPr indent="-349250" lvl="0" marL="647700" rtl="0" algn="l">
              <a:lnSpc>
                <a:spcPct val="150000"/>
              </a:lnSpc>
              <a:spcBef>
                <a:spcPts val="0"/>
              </a:spcBef>
              <a:spcAft>
                <a:spcPts val="0"/>
              </a:spcAft>
              <a:buClr>
                <a:schemeClr val="dk1"/>
              </a:buClr>
              <a:buSzPts val="1900"/>
              <a:buChar char="●"/>
            </a:pPr>
            <a:r>
              <a:rPr lang="fr" sz="1900">
                <a:solidFill>
                  <a:schemeClr val="dk1"/>
                </a:solidFill>
              </a:rPr>
              <a:t>Keeps the battery in a state so that it is constantly prepared to power the application the moment it becomes necessary.</a:t>
            </a:r>
            <a:endParaRPr sz="1900">
              <a:solidFill>
                <a:schemeClr val="dk1"/>
              </a:solidFill>
            </a:endParaRPr>
          </a:p>
          <a:p>
            <a:pPr indent="0" lvl="0" marL="0" rtl="0" algn="l">
              <a:spcBef>
                <a:spcPts val="1800"/>
              </a:spcBef>
              <a:spcAft>
                <a:spcPts val="12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idx="1" type="body"/>
          </p:nvPr>
        </p:nvSpPr>
        <p:spPr>
          <a:xfrm>
            <a:off x="167100" y="402900"/>
            <a:ext cx="8809800" cy="4740600"/>
          </a:xfrm>
          <a:prstGeom prst="rect">
            <a:avLst/>
          </a:prstGeom>
        </p:spPr>
        <p:txBody>
          <a:bodyPr anchorCtr="0" anchor="t" bIns="91425" lIns="91425" spcFirstLastPara="1" rIns="91425" wrap="square" tIns="91425">
            <a:noAutofit/>
          </a:bodyPr>
          <a:lstStyle/>
          <a:p>
            <a:pPr indent="0" lvl="0" marL="0" rtl="0" algn="l">
              <a:lnSpc>
                <a:spcPct val="90000"/>
              </a:lnSpc>
              <a:spcBef>
                <a:spcPts val="900"/>
              </a:spcBef>
              <a:spcAft>
                <a:spcPts val="0"/>
              </a:spcAft>
              <a:buClr>
                <a:schemeClr val="dk1"/>
              </a:buClr>
              <a:buSzPts val="1100"/>
              <a:buFont typeface="Arial"/>
              <a:buNone/>
            </a:pPr>
            <a:r>
              <a:rPr b="1" lang="fr" sz="2050">
                <a:solidFill>
                  <a:schemeClr val="dk1"/>
                </a:solidFill>
              </a:rPr>
              <a:t>Additional BMS Functions That Can Be Incorporated</a:t>
            </a:r>
            <a:endParaRPr b="1" sz="2050">
              <a:solidFill>
                <a:schemeClr val="dk1"/>
              </a:solidFill>
            </a:endParaRPr>
          </a:p>
          <a:p>
            <a:pPr indent="-317500" lvl="0" marL="647700" rtl="0" algn="l">
              <a:lnSpc>
                <a:spcPct val="130000"/>
              </a:lnSpc>
              <a:spcBef>
                <a:spcPts val="900"/>
              </a:spcBef>
              <a:spcAft>
                <a:spcPts val="0"/>
              </a:spcAft>
              <a:buClr>
                <a:schemeClr val="dk1"/>
              </a:buClr>
              <a:buSzPts val="1400"/>
              <a:buChar char="●"/>
            </a:pPr>
            <a:r>
              <a:rPr b="1" lang="fr" sz="1400">
                <a:solidFill>
                  <a:schemeClr val="dk1"/>
                </a:solidFill>
              </a:rPr>
              <a:t>Cell Protection:</a:t>
            </a:r>
            <a:r>
              <a:rPr lang="fr" sz="1400">
                <a:solidFill>
                  <a:schemeClr val="dk1"/>
                </a:solidFill>
              </a:rPr>
              <a:t> Lithium ion cells have two critical design issues; if you overcharge them you can damage them and cause overheating and even explosion or flame so it is important to have a battery management system to provide overvoltage protection and they can also be damaged if they're discharged below a certain threshold, approximately 5 percent of total capacity. If the cells are discharged below this threshold their capacity can become permanently reduced.</a:t>
            </a:r>
            <a:br>
              <a:rPr lang="fr" sz="1400">
                <a:solidFill>
                  <a:schemeClr val="dk1"/>
                </a:solidFill>
              </a:rPr>
            </a:br>
            <a:endParaRPr sz="1400">
              <a:solidFill>
                <a:schemeClr val="dk1"/>
              </a:solidFill>
            </a:endParaRPr>
          </a:p>
          <a:p>
            <a:pPr indent="-317500" lvl="0" marL="647700" rtl="0" algn="l">
              <a:lnSpc>
                <a:spcPct val="130000"/>
              </a:lnSpc>
              <a:spcBef>
                <a:spcPts val="0"/>
              </a:spcBef>
              <a:spcAft>
                <a:spcPts val="0"/>
              </a:spcAft>
              <a:buClr>
                <a:schemeClr val="dk1"/>
              </a:buClr>
              <a:buSzPts val="1400"/>
              <a:buChar char="●"/>
            </a:pPr>
            <a:r>
              <a:rPr b="1" lang="fr" sz="1400">
                <a:solidFill>
                  <a:schemeClr val="dk1"/>
                </a:solidFill>
              </a:rPr>
              <a:t>Charge control:</a:t>
            </a:r>
            <a:r>
              <a:rPr lang="fr" sz="1400">
                <a:solidFill>
                  <a:schemeClr val="dk1"/>
                </a:solidFill>
              </a:rPr>
              <a:t> All batteries have a useful number of charge/recharge cycles so managing this function efficiently is critical to the life of the battery back. Along with that, overcharging is the most harmful thing that can happen to any battery.</a:t>
            </a:r>
            <a:br>
              <a:rPr lang="fr" sz="1400">
                <a:solidFill>
                  <a:schemeClr val="dk1"/>
                </a:solidFill>
              </a:rPr>
            </a:br>
            <a:endParaRPr sz="1400">
              <a:solidFill>
                <a:schemeClr val="dk1"/>
              </a:solidFill>
            </a:endParaRPr>
          </a:p>
          <a:p>
            <a:pPr indent="-317500" lvl="0" marL="647700" rtl="0" algn="l">
              <a:lnSpc>
                <a:spcPct val="130000"/>
              </a:lnSpc>
              <a:spcBef>
                <a:spcPts val="0"/>
              </a:spcBef>
              <a:spcAft>
                <a:spcPts val="0"/>
              </a:spcAft>
              <a:buClr>
                <a:schemeClr val="dk1"/>
              </a:buClr>
              <a:buSzPts val="1400"/>
              <a:buChar char="●"/>
            </a:pPr>
            <a:r>
              <a:rPr b="1" lang="fr" sz="1400">
                <a:solidFill>
                  <a:schemeClr val="dk1"/>
                </a:solidFill>
              </a:rPr>
              <a:t>Demand Management:</a:t>
            </a:r>
            <a:r>
              <a:rPr lang="fr" sz="1400">
                <a:solidFill>
                  <a:schemeClr val="dk1"/>
                </a:solidFill>
              </a:rPr>
              <a:t> The objective of any battery pack design is to minimize the current drain on the battery to lengthen the battery life by implementing power saving techniques into the BMS circuitry. This requires a many years of design experience and a library of designs to pick and choose the right tools from.</a:t>
            </a:r>
            <a:br>
              <a:rPr lang="fr" sz="1400">
                <a:solidFill>
                  <a:schemeClr val="dk1"/>
                </a:solidFill>
              </a:rPr>
            </a:br>
            <a:endParaRPr sz="1400">
              <a:solidFill>
                <a:schemeClr val="dk1"/>
              </a:solidFill>
            </a:endParaRPr>
          </a:p>
          <a:p>
            <a:pPr indent="0" lvl="0" marL="0" rtl="0" algn="l">
              <a:lnSpc>
                <a:spcPct val="95000"/>
              </a:lnSpc>
              <a:spcBef>
                <a:spcPts val="0"/>
              </a:spcBef>
              <a:spcAft>
                <a:spcPts val="120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4"/>
          <p:cNvSpPr txBox="1"/>
          <p:nvPr>
            <p:ph idx="1" type="body"/>
          </p:nvPr>
        </p:nvSpPr>
        <p:spPr>
          <a:xfrm>
            <a:off x="0" y="118425"/>
            <a:ext cx="8927700" cy="4622100"/>
          </a:xfrm>
          <a:prstGeom prst="rect">
            <a:avLst/>
          </a:prstGeom>
        </p:spPr>
        <p:txBody>
          <a:bodyPr anchorCtr="0" anchor="t" bIns="91425" lIns="91425" spcFirstLastPara="1" rIns="91425" wrap="square" tIns="91425">
            <a:noAutofit/>
          </a:bodyPr>
          <a:lstStyle/>
          <a:p>
            <a:pPr indent="-311785" lvl="0" marL="647700" rtl="0" algn="l">
              <a:lnSpc>
                <a:spcPct val="150000"/>
              </a:lnSpc>
              <a:spcBef>
                <a:spcPts val="0"/>
              </a:spcBef>
              <a:spcAft>
                <a:spcPts val="0"/>
              </a:spcAft>
              <a:buClr>
                <a:schemeClr val="dk1"/>
              </a:buClr>
              <a:buSzPts val="1310"/>
              <a:buChar char="●"/>
            </a:pPr>
            <a:r>
              <a:rPr b="1" lang="fr" sz="1310">
                <a:solidFill>
                  <a:schemeClr val="dk1"/>
                </a:solidFill>
              </a:rPr>
              <a:t>SOC Determination:</a:t>
            </a:r>
            <a:r>
              <a:rPr lang="fr" sz="1310">
                <a:solidFill>
                  <a:schemeClr val="dk1"/>
                </a:solidFill>
              </a:rPr>
              <a:t> Many applications require knowledge of the State of Charge (SOC) of the battery or of the individual cells in the battery chain. This may simply be for providing the user with an indication of the capacity left in the battery, or it could be needed in a control circuit to ensure optimum control of the charging process. In many applications this is the first reading to the control board as a device may have a minimum SOC for effective use.</a:t>
            </a:r>
            <a:br>
              <a:rPr lang="fr" sz="1310">
                <a:solidFill>
                  <a:schemeClr val="dk1"/>
                </a:solidFill>
              </a:rPr>
            </a:br>
            <a:endParaRPr sz="1310">
              <a:solidFill>
                <a:schemeClr val="dk1"/>
              </a:solidFill>
            </a:endParaRPr>
          </a:p>
          <a:p>
            <a:pPr indent="-311785" lvl="0" marL="647700" rtl="0" algn="l">
              <a:lnSpc>
                <a:spcPct val="150000"/>
              </a:lnSpc>
              <a:spcBef>
                <a:spcPts val="0"/>
              </a:spcBef>
              <a:spcAft>
                <a:spcPts val="0"/>
              </a:spcAft>
              <a:buClr>
                <a:schemeClr val="dk1"/>
              </a:buClr>
              <a:buSzPts val="1310"/>
              <a:buChar char="●"/>
            </a:pPr>
            <a:r>
              <a:rPr b="1" lang="fr" sz="1310">
                <a:solidFill>
                  <a:schemeClr val="dk1"/>
                </a:solidFill>
              </a:rPr>
              <a:t>SOH Determination:</a:t>
            </a:r>
            <a:r>
              <a:rPr lang="fr" sz="1310">
                <a:solidFill>
                  <a:schemeClr val="dk1"/>
                </a:solidFill>
              </a:rPr>
              <a:t> An important aspect of battery diagnostics is the battery state of health (SOH) determination which is a qualitative measure of the battery’s ability to store energy and deliver power. Battery diagnostics track the degradation of battery’s performance to estimate battery SOH.</a:t>
            </a:r>
            <a:br>
              <a:rPr lang="fr" sz="1310">
                <a:solidFill>
                  <a:schemeClr val="dk1"/>
                </a:solidFill>
              </a:rPr>
            </a:br>
            <a:endParaRPr sz="1310">
              <a:solidFill>
                <a:schemeClr val="dk1"/>
              </a:solidFill>
            </a:endParaRPr>
          </a:p>
          <a:p>
            <a:pPr indent="-311785" lvl="0" marL="647700" rtl="0" algn="l">
              <a:lnSpc>
                <a:spcPct val="150000"/>
              </a:lnSpc>
              <a:spcBef>
                <a:spcPts val="0"/>
              </a:spcBef>
              <a:spcAft>
                <a:spcPts val="0"/>
              </a:spcAft>
              <a:buClr>
                <a:schemeClr val="dk1"/>
              </a:buClr>
              <a:buSzPts val="1310"/>
              <a:buChar char="●"/>
            </a:pPr>
            <a:r>
              <a:rPr b="1" lang="fr" sz="1310">
                <a:solidFill>
                  <a:schemeClr val="dk1"/>
                </a:solidFill>
              </a:rPr>
              <a:t>Cell Balancing:</a:t>
            </a:r>
            <a:r>
              <a:rPr lang="fr" sz="1310">
                <a:solidFill>
                  <a:schemeClr val="dk1"/>
                </a:solidFill>
              </a:rPr>
              <a:t> A battery pack usually consists of several individual cells that work together in combination. Ideally, all the cells in a battery pack should be kept at the same state of charge. If the cells go out of balance, individual cells can get stressed and lead to premature charge termination and a reduction in the overall cycle life of the battery. The cell balancing function extends the life of the battery by preventing this imbalance of charge in individual cells from occurring. While this functionality is not necessary in every application as it adds cost, we make it standard in all of our designs.</a:t>
            </a:r>
            <a:br>
              <a:rPr lang="fr" sz="1310">
                <a:solidFill>
                  <a:schemeClr val="dk1"/>
                </a:solidFill>
              </a:rPr>
            </a:br>
            <a:endParaRPr sz="171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idx="1" type="body"/>
          </p:nvPr>
        </p:nvSpPr>
        <p:spPr>
          <a:xfrm>
            <a:off x="311700" y="74960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10">
              <a:solidFill>
                <a:schemeClr val="dk1"/>
              </a:solidFill>
            </a:endParaRPr>
          </a:p>
          <a:p>
            <a:pPr indent="-330835" lvl="0" marL="647700" rtl="0" algn="l">
              <a:lnSpc>
                <a:spcPct val="150000"/>
              </a:lnSpc>
              <a:spcBef>
                <a:spcPts val="0"/>
              </a:spcBef>
              <a:spcAft>
                <a:spcPts val="0"/>
              </a:spcAft>
              <a:buClr>
                <a:schemeClr val="dk1"/>
              </a:buClr>
              <a:buSzPts val="1610"/>
              <a:buChar char="●"/>
            </a:pPr>
            <a:r>
              <a:rPr b="1" lang="fr" sz="1610">
                <a:solidFill>
                  <a:schemeClr val="dk1"/>
                </a:solidFill>
              </a:rPr>
              <a:t>History - (Log Book Function):</a:t>
            </a:r>
            <a:r>
              <a:rPr lang="fr" sz="1610">
                <a:solidFill>
                  <a:schemeClr val="dk1"/>
                </a:solidFill>
              </a:rPr>
              <a:t> Being able to write data about the performance of the battery pack is another possible function of the BMS. This is an important tool in determining state of health (SOH) of the battery, usage data for next generation designs and in assessing warranty claims.</a:t>
            </a:r>
            <a:br>
              <a:rPr lang="fr" sz="1610">
                <a:solidFill>
                  <a:schemeClr val="dk1"/>
                </a:solidFill>
              </a:rPr>
            </a:br>
            <a:endParaRPr sz="1610">
              <a:solidFill>
                <a:schemeClr val="dk1"/>
              </a:solidFill>
            </a:endParaRPr>
          </a:p>
          <a:p>
            <a:pPr indent="-330835" lvl="0" marL="647700" rtl="0" algn="l">
              <a:lnSpc>
                <a:spcPct val="150000"/>
              </a:lnSpc>
              <a:spcBef>
                <a:spcPts val="0"/>
              </a:spcBef>
              <a:spcAft>
                <a:spcPts val="0"/>
              </a:spcAft>
              <a:buClr>
                <a:schemeClr val="dk1"/>
              </a:buClr>
              <a:buSzPts val="1610"/>
              <a:buChar char="●"/>
            </a:pPr>
            <a:r>
              <a:rPr b="1" lang="fr" sz="1610">
                <a:solidFill>
                  <a:schemeClr val="dk1"/>
                </a:solidFill>
              </a:rPr>
              <a:t>Authentication and Identification:</a:t>
            </a:r>
            <a:r>
              <a:rPr lang="fr" sz="1610">
                <a:solidFill>
                  <a:schemeClr val="dk1"/>
                </a:solidFill>
              </a:rPr>
              <a:t> Being able to write information to the battery pack hardware allows OEM’s to serialize, lot number control, and provide any other traceability that an application requires.</a:t>
            </a:r>
            <a:endParaRPr sz="1610">
              <a:solidFill>
                <a:schemeClr val="dk1"/>
              </a:solidFill>
            </a:endParaRPr>
          </a:p>
          <a:p>
            <a:pPr indent="0" lvl="0" marL="0" rtl="0" algn="l">
              <a:spcBef>
                <a:spcPts val="0"/>
              </a:spcBef>
              <a:spcAft>
                <a:spcPts val="0"/>
              </a:spcAft>
              <a:buClr>
                <a:schemeClr val="dk1"/>
              </a:buClr>
              <a:buSzPts val="770"/>
              <a:buFont typeface="Arial"/>
              <a:buNone/>
            </a:pPr>
            <a:r>
              <a:t/>
            </a:r>
            <a:endParaRPr sz="1960"/>
          </a:p>
          <a:p>
            <a:pPr indent="0" lvl="0" marL="0" rtl="0" algn="l">
              <a:spcBef>
                <a:spcPts val="1200"/>
              </a:spcBef>
              <a:spcAft>
                <a:spcPts val="1200"/>
              </a:spcAft>
              <a:buNone/>
            </a:pPr>
            <a:r>
              <a:t/>
            </a:r>
            <a:endParaRPr sz="2500"/>
          </a:p>
        </p:txBody>
      </p:sp>
      <p:sp>
        <p:nvSpPr>
          <p:cNvPr id="120" name="Google Shape;120;p25"/>
          <p:cNvSpPr txBox="1"/>
          <p:nvPr/>
        </p:nvSpPr>
        <p:spPr>
          <a:xfrm>
            <a:off x="980300" y="4609000"/>
            <a:ext cx="824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https://www.epectec.com/batteries/battery-management-systems.html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500"/>
              </a:spcBef>
              <a:spcAft>
                <a:spcPts val="0"/>
              </a:spcAft>
              <a:buClr>
                <a:schemeClr val="dk1"/>
              </a:buClr>
              <a:buSzPct val="50000"/>
              <a:buFont typeface="Arial"/>
              <a:buNone/>
            </a:pPr>
            <a:r>
              <a:rPr lang="fr" sz="2200">
                <a:solidFill>
                  <a:schemeClr val="dk1"/>
                </a:solidFill>
              </a:rPr>
              <a:t>Un BMS est un élément indispensable sur tous les packs batteries.Il surveille l'état de différents éléments de la batterie, tels que :</a:t>
            </a:r>
            <a:endParaRPr sz="2200">
              <a:solidFill>
                <a:schemeClr val="dk1"/>
              </a:solidFill>
            </a:endParaRPr>
          </a:p>
          <a:p>
            <a:pPr indent="0" lvl="0" marL="0" rtl="0" algn="l">
              <a:spcBef>
                <a:spcPts val="500"/>
              </a:spcBef>
              <a:spcAft>
                <a:spcPts val="0"/>
              </a:spcAft>
              <a:buClr>
                <a:schemeClr val="dk1"/>
              </a:buClr>
              <a:buSzPct val="50000"/>
              <a:buFont typeface="Arial"/>
              <a:buNone/>
            </a:pPr>
            <a:r>
              <a:rPr lang="fr" sz="2200">
                <a:solidFill>
                  <a:schemeClr val="dk1"/>
                </a:solidFill>
              </a:rPr>
              <a:t>•tension : totale ou des cellules individuelles ;</a:t>
            </a:r>
            <a:endParaRPr sz="2200">
              <a:solidFill>
                <a:schemeClr val="dk1"/>
              </a:solidFill>
            </a:endParaRPr>
          </a:p>
          <a:p>
            <a:pPr indent="0" lvl="0" marL="0" rtl="0" algn="l">
              <a:spcBef>
                <a:spcPts val="500"/>
              </a:spcBef>
              <a:spcAft>
                <a:spcPts val="0"/>
              </a:spcAft>
              <a:buClr>
                <a:schemeClr val="dk1"/>
              </a:buClr>
              <a:buSzPct val="50000"/>
              <a:buFont typeface="Arial"/>
              <a:buNone/>
            </a:pPr>
            <a:r>
              <a:rPr lang="fr" sz="2200">
                <a:solidFill>
                  <a:schemeClr val="dk1"/>
                </a:solidFill>
              </a:rPr>
              <a:t>•température : température moyenne, température d'admission de liquide de refroidissement, température de sortie de liquide de refroidissement, ou températures des cellules individuelles ;</a:t>
            </a:r>
            <a:endParaRPr sz="2200">
              <a:solidFill>
                <a:schemeClr val="dk1"/>
              </a:solidFill>
            </a:endParaRPr>
          </a:p>
          <a:p>
            <a:pPr indent="0" lvl="0" marL="0" rtl="0" algn="l">
              <a:spcBef>
                <a:spcPts val="500"/>
              </a:spcBef>
              <a:spcAft>
                <a:spcPts val="0"/>
              </a:spcAft>
              <a:buClr>
                <a:schemeClr val="dk1"/>
              </a:buClr>
              <a:buSzPct val="50000"/>
              <a:buFont typeface="Arial"/>
              <a:buNone/>
            </a:pPr>
            <a:r>
              <a:rPr lang="fr" sz="2200">
                <a:solidFill>
                  <a:schemeClr val="dk1"/>
                </a:solidFill>
              </a:rPr>
              <a:t>•état de charge (</a:t>
            </a:r>
            <a:r>
              <a:rPr b="1" lang="fr" sz="2200">
                <a:solidFill>
                  <a:schemeClr val="dk1"/>
                </a:solidFill>
              </a:rPr>
              <a:t>SOC</a:t>
            </a:r>
            <a:r>
              <a:rPr lang="fr" sz="2200">
                <a:solidFill>
                  <a:schemeClr val="dk1"/>
                </a:solidFill>
              </a:rPr>
              <a:t> pour State Of Charge) ou la profondeur de décharge (</a:t>
            </a:r>
            <a:r>
              <a:rPr b="1" lang="fr" sz="2200">
                <a:solidFill>
                  <a:schemeClr val="dk1"/>
                </a:solidFill>
              </a:rPr>
              <a:t>DOD</a:t>
            </a:r>
            <a:r>
              <a:rPr lang="fr" sz="2200">
                <a:solidFill>
                  <a:schemeClr val="dk1"/>
                </a:solidFill>
              </a:rPr>
              <a:t> pour Depth Of Decharge) : indique le niveau de charge de la batterie ;</a:t>
            </a:r>
            <a:endParaRPr sz="2200">
              <a:solidFill>
                <a:schemeClr val="dk1"/>
              </a:solidFill>
            </a:endParaRPr>
          </a:p>
          <a:p>
            <a:pPr indent="0" lvl="0" marL="0" rtl="0" algn="l">
              <a:spcBef>
                <a:spcPts val="500"/>
              </a:spcBef>
              <a:spcAft>
                <a:spcPts val="0"/>
              </a:spcAft>
              <a:buClr>
                <a:schemeClr val="dk1"/>
              </a:buClr>
              <a:buSzPct val="50000"/>
              <a:buFont typeface="Arial"/>
              <a:buNone/>
            </a:pPr>
            <a:r>
              <a:rPr lang="fr" sz="2200">
                <a:solidFill>
                  <a:schemeClr val="dk1"/>
                </a:solidFill>
              </a:rPr>
              <a:t>•état de santé (</a:t>
            </a:r>
            <a:r>
              <a:rPr b="1" lang="fr" sz="2200">
                <a:solidFill>
                  <a:schemeClr val="dk1"/>
                </a:solidFill>
              </a:rPr>
              <a:t>SOH</a:t>
            </a:r>
            <a:r>
              <a:rPr lang="fr" sz="2200">
                <a:solidFill>
                  <a:schemeClr val="dk1"/>
                </a:solidFill>
              </a:rPr>
              <a:t> pour State Of Health) : mesure définie de l'état général de la batterie ;</a:t>
            </a:r>
            <a:endParaRPr sz="2200">
              <a:solidFill>
                <a:schemeClr val="dk1"/>
              </a:solidFill>
            </a:endParaRPr>
          </a:p>
          <a:p>
            <a:pPr indent="0" lvl="0" marL="0" rtl="0" algn="l">
              <a:spcBef>
                <a:spcPts val="500"/>
              </a:spcBef>
              <a:spcAft>
                <a:spcPts val="0"/>
              </a:spcAft>
              <a:buClr>
                <a:schemeClr val="dk1"/>
              </a:buClr>
              <a:buSzPct val="50000"/>
              <a:buFont typeface="Arial"/>
              <a:buNone/>
            </a:pPr>
            <a:r>
              <a:rPr lang="fr" sz="2200">
                <a:solidFill>
                  <a:schemeClr val="dk1"/>
                </a:solidFill>
              </a:rPr>
              <a:t>•débit du réfrigérant : air ou fluides batteries ;</a:t>
            </a:r>
            <a:endParaRPr sz="2200">
              <a:solidFill>
                <a:schemeClr val="dk1"/>
              </a:solidFill>
            </a:endParaRPr>
          </a:p>
          <a:p>
            <a:pPr indent="0" lvl="0" marL="0" rtl="0" algn="l">
              <a:spcBef>
                <a:spcPts val="500"/>
              </a:spcBef>
              <a:spcAft>
                <a:spcPts val="0"/>
              </a:spcAft>
              <a:buClr>
                <a:schemeClr val="dk1"/>
              </a:buClr>
              <a:buSzPct val="50000"/>
              <a:buFont typeface="Arial"/>
              <a:buNone/>
            </a:pPr>
            <a:r>
              <a:rPr lang="fr" sz="2200">
                <a:solidFill>
                  <a:schemeClr val="dk1"/>
                </a:solidFill>
              </a:rPr>
              <a:t>•courant : dans ou hors batterie.</a:t>
            </a:r>
            <a:endParaRPr sz="2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https://www.sciencedirect.com/topics/engineering/battery-management-system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fr" sz="1500">
                <a:solidFill>
                  <a:schemeClr val="dk1"/>
                </a:solidFill>
                <a:highlight>
                  <a:srgbClr val="FFFFFF"/>
                </a:highlight>
              </a:rPr>
              <a:t>There are also secondary functions that the BMS performs:</a:t>
            </a:r>
            <a:endParaRPr sz="1500">
              <a:solidFill>
                <a:schemeClr val="dk1"/>
              </a:solidFill>
              <a:highlight>
                <a:srgbClr val="FFFFFF"/>
              </a:highlight>
            </a:endParaRPr>
          </a:p>
          <a:p>
            <a:pPr indent="-323850" lvl="0" marL="457200" rtl="0" algn="l">
              <a:spcBef>
                <a:spcPts val="1000"/>
              </a:spcBef>
              <a:spcAft>
                <a:spcPts val="0"/>
              </a:spcAft>
              <a:buClr>
                <a:schemeClr val="dk1"/>
              </a:buClr>
              <a:buSzPts val="1500"/>
              <a:buChar char="■"/>
            </a:pPr>
            <a:r>
              <a:rPr lang="fr" sz="1500">
                <a:solidFill>
                  <a:schemeClr val="dk1"/>
                </a:solidFill>
                <a:highlight>
                  <a:srgbClr val="FFFFFF"/>
                </a:highlight>
              </a:rPr>
              <a:t>Balances all the cells in the battery pack by intelligently bleeding off excess energy from cells that are charged more than others. This provides the maximum amount of usable energy (capacity) from the battery pack since the pack is only as strong as the weakest cell.</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fr" sz="1500">
                <a:solidFill>
                  <a:schemeClr val="dk1"/>
                </a:solidFill>
                <a:highlight>
                  <a:srgbClr val="FFFFFF"/>
                </a:highlight>
              </a:rPr>
              <a:t>Monitors the temperature of the battery pack and controls a battery fan to regulate the temperature of the pack. Additionally, it constantly monitors the output of the fan to make sure it is working properly.</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fr" sz="1500">
                <a:solidFill>
                  <a:schemeClr val="dk1"/>
                </a:solidFill>
                <a:highlight>
                  <a:srgbClr val="FFFFFF"/>
                </a:highlight>
              </a:rPr>
              <a:t>Provides real-time information and values to other devices such as motor controllers, chargers, displays and data loggers using several different methods (CANBUS, analog outputs, and digital outputs).</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fr" sz="1500">
                <a:solidFill>
                  <a:schemeClr val="dk1"/>
                </a:solidFill>
                <a:highlight>
                  <a:srgbClr val="FFFFFF"/>
                </a:highlight>
              </a:rPr>
              <a:t>Stores error codes and comprehensive diagnostic information to aide in fixing problems with the battery pack should any issues arise.</a:t>
            </a:r>
            <a:endParaRPr sz="1500">
              <a:solidFill>
                <a:schemeClr val="dk1"/>
              </a:solidFill>
              <a:highlight>
                <a:srgbClr val="FFFFFF"/>
              </a:highlight>
            </a:endParaRPr>
          </a:p>
          <a:p>
            <a:pPr indent="0" lvl="0" marL="0" rtl="0" algn="l">
              <a:spcBef>
                <a:spcPts val="10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823275"/>
            <a:ext cx="8520600" cy="115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fr" sz="2000">
                <a:solidFill>
                  <a:schemeClr val="dk1"/>
                </a:solidFill>
                <a:highlight>
                  <a:srgbClr val="FFFFFF"/>
                </a:highlight>
              </a:rPr>
              <a:t>A battery management system allows users to monitor individual cells within a battery pack. As cells work together to release energy to the load, it is crucial to maintain stability throughout the whole pack.</a:t>
            </a:r>
            <a:endParaRPr sz="2000">
              <a:solidFill>
                <a:schemeClr val="dk1"/>
              </a:solidFill>
              <a:highlight>
                <a:srgbClr val="FFFFFF"/>
              </a:highlight>
            </a:endParaRPr>
          </a:p>
          <a:p>
            <a:pPr indent="0" lvl="0" marL="0" rtl="0" algn="l">
              <a:lnSpc>
                <a:spcPct val="95000"/>
              </a:lnSpc>
              <a:spcBef>
                <a:spcPts val="3000"/>
              </a:spcBef>
              <a:spcAft>
                <a:spcPts val="1200"/>
              </a:spcAft>
              <a:buSzPts val="770"/>
              <a:buNone/>
            </a:pPr>
            <a:r>
              <a:t/>
            </a:r>
            <a:endParaRPr sz="1860"/>
          </a:p>
        </p:txBody>
      </p:sp>
      <p:sp>
        <p:nvSpPr>
          <p:cNvPr id="61" name="Google Shape;61;p14"/>
          <p:cNvSpPr txBox="1"/>
          <p:nvPr/>
        </p:nvSpPr>
        <p:spPr>
          <a:xfrm>
            <a:off x="244575" y="1853250"/>
            <a:ext cx="8832300" cy="190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lang="fr" sz="2000">
                <a:solidFill>
                  <a:schemeClr val="dk1"/>
                </a:solidFill>
              </a:rPr>
              <a:t>•The battery management system monitors individual cells in the battery pack. It then </a:t>
            </a:r>
            <a:r>
              <a:rPr b="1" lang="fr" sz="2000">
                <a:solidFill>
                  <a:schemeClr val="dk1"/>
                </a:solidFill>
              </a:rPr>
              <a:t>calculates how much current can safely go in (charge) and come out (discharge) without damaging the battery</a:t>
            </a:r>
            <a:r>
              <a:rPr lang="fr" sz="2000">
                <a:solidFill>
                  <a:schemeClr val="dk1"/>
                </a:solidFill>
              </a:rPr>
              <a:t>. ... This protects the battery pack from cell voltages getting too high or low, which helps increase the battery's longevity.</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311700" y="1222075"/>
            <a:ext cx="8520600" cy="235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None/>
            </a:pPr>
            <a:r>
              <a:rPr lang="fr" sz="2000">
                <a:solidFill>
                  <a:schemeClr val="dk1"/>
                </a:solidFill>
              </a:rPr>
              <a:t>•What is lithium ion battery management system?</a:t>
            </a:r>
            <a:endParaRPr sz="2000">
              <a:solidFill>
                <a:schemeClr val="dk1"/>
              </a:solidFill>
            </a:endParaRPr>
          </a:p>
          <a:p>
            <a:pPr indent="0" lvl="0" marL="0" rtl="0" algn="l">
              <a:lnSpc>
                <a:spcPct val="115000"/>
              </a:lnSpc>
              <a:spcBef>
                <a:spcPts val="700"/>
              </a:spcBef>
              <a:spcAft>
                <a:spcPts val="0"/>
              </a:spcAft>
              <a:buNone/>
            </a:pPr>
            <a:r>
              <a:rPr lang="fr" sz="2000">
                <a:solidFill>
                  <a:schemeClr val="dk1"/>
                </a:solidFill>
              </a:rPr>
              <a:t>•Battery-Management-System-Lithium-Ion. A BMS (Battery Management System) is essential in a Lithium-Ion battery system. This </a:t>
            </a:r>
            <a:r>
              <a:rPr b="1" lang="fr" sz="2000">
                <a:solidFill>
                  <a:schemeClr val="dk1"/>
                </a:solidFill>
              </a:rPr>
              <a:t>device manages a real-time control of each battery cell</a:t>
            </a:r>
            <a:r>
              <a:rPr lang="fr" sz="2000">
                <a:solidFill>
                  <a:schemeClr val="dk1"/>
                </a:solidFill>
              </a:rPr>
              <a:t>, communicates with external devices, manages SOC calculation, measures temperature and voltage, etc. (see key features on the right bar).</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750">
                <a:solidFill>
                  <a:srgbClr val="333333"/>
                </a:solidFill>
                <a:highlight>
                  <a:schemeClr val="lt1"/>
                </a:highlight>
              </a:rPr>
              <a:t>This is where a battery management system (BMS) comes into play. A BMS allows for constant monitoring, gathering, and communicating information to an external interface where users can observe the status of each cell and the health of the battery pack as a whole. The BMS monitors and manages a battery pack in order to </a:t>
            </a:r>
            <a:r>
              <a:rPr b="1" lang="fr" sz="1750">
                <a:solidFill>
                  <a:srgbClr val="1D3D81"/>
                </a:solidFill>
                <a:highlight>
                  <a:schemeClr val="lt1"/>
                </a:highlight>
                <a:uFill>
                  <a:noFill/>
                </a:uFill>
                <a:hlinkClick r:id="rId3">
                  <a:extLst>
                    <a:ext uri="{A12FA001-AC4F-418D-AE19-62706E023703}">
                      <ahyp:hlinkClr val="tx"/>
                    </a:ext>
                  </a:extLst>
                </a:hlinkClick>
              </a:rPr>
              <a:t>protect it from damage, prolong its life, and keep the battery operating within its safety limits.</a:t>
            </a:r>
            <a:r>
              <a:rPr lang="fr" sz="1750">
                <a:solidFill>
                  <a:srgbClr val="333333"/>
                </a:solidFill>
                <a:highlight>
                  <a:schemeClr val="lt1"/>
                </a:highlight>
              </a:rPr>
              <a:t> These functions are key to efficiency, reliability, and safety. </a:t>
            </a:r>
            <a:endParaRPr sz="1750">
              <a:solidFill>
                <a:srgbClr val="333333"/>
              </a:solidFill>
              <a:highlight>
                <a:schemeClr val="lt1"/>
              </a:highlight>
            </a:endParaRPr>
          </a:p>
          <a:p>
            <a:pPr indent="0" lvl="0" marL="0" rtl="0" algn="l">
              <a:spcBef>
                <a:spcPts val="3000"/>
              </a:spcBef>
              <a:spcAft>
                <a:spcPts val="0"/>
              </a:spcAft>
              <a:buClr>
                <a:schemeClr val="dk1"/>
              </a:buClr>
              <a:buSzPts val="1100"/>
              <a:buFont typeface="Arial"/>
              <a:buNone/>
            </a:pPr>
            <a:r>
              <a:t/>
            </a:r>
            <a:endParaRPr sz="1750">
              <a:solidFill>
                <a:srgbClr val="333333"/>
              </a:solidFill>
              <a:highlight>
                <a:schemeClr val="lt1"/>
              </a:highlight>
            </a:endParaRPr>
          </a:p>
          <a:p>
            <a:pPr indent="0" lvl="0" marL="0" rtl="0" algn="l">
              <a:spcBef>
                <a:spcPts val="3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0" y="145275"/>
            <a:ext cx="8984400" cy="48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fr" sz="1350">
                <a:solidFill>
                  <a:srgbClr val="333333"/>
                </a:solidFill>
                <a:highlight>
                  <a:srgbClr val="FFFFFF"/>
                </a:highlight>
              </a:rPr>
              <a:t>What does a BMS measure?</a:t>
            </a:r>
            <a:endParaRPr b="1" sz="1350">
              <a:solidFill>
                <a:srgbClr val="333333"/>
              </a:solidFill>
              <a:highlight>
                <a:srgbClr val="FFFFFF"/>
              </a:highlight>
            </a:endParaRPr>
          </a:p>
          <a:p>
            <a:pPr indent="0" lvl="0" marL="0" rtl="0" algn="l">
              <a:spcBef>
                <a:spcPts val="3000"/>
              </a:spcBef>
              <a:spcAft>
                <a:spcPts val="0"/>
              </a:spcAft>
              <a:buClr>
                <a:schemeClr val="dk1"/>
              </a:buClr>
              <a:buSzPts val="1100"/>
              <a:buFont typeface="Arial"/>
              <a:buNone/>
            </a:pPr>
            <a:r>
              <a:rPr lang="fr" sz="1350">
                <a:solidFill>
                  <a:srgbClr val="333333"/>
                </a:solidFill>
                <a:highlight>
                  <a:srgbClr val="FFFFFF"/>
                </a:highlight>
              </a:rPr>
              <a:t>A BMS can measure different figures such as </a:t>
            </a:r>
            <a:r>
              <a:rPr b="1" lang="fr" sz="1350">
                <a:solidFill>
                  <a:srgbClr val="1D3D81"/>
                </a:solidFill>
                <a:highlight>
                  <a:srgbClr val="FFFFFF"/>
                </a:highlight>
                <a:uFill>
                  <a:noFill/>
                </a:uFill>
                <a:hlinkClick r:id="rId3">
                  <a:extLst>
                    <a:ext uri="{A12FA001-AC4F-418D-AE19-62706E023703}">
                      <ahyp:hlinkClr val="tx"/>
                    </a:ext>
                  </a:extLst>
                </a:hlinkClick>
              </a:rPr>
              <a:t>current, voltage, temperature, and coulomb count</a:t>
            </a:r>
            <a:r>
              <a:rPr b="1" lang="fr" sz="1350">
                <a:solidFill>
                  <a:srgbClr val="333333"/>
                </a:solidFill>
                <a:highlight>
                  <a:srgbClr val="FFFFFF"/>
                </a:highlight>
              </a:rPr>
              <a:t>.</a:t>
            </a:r>
            <a:r>
              <a:rPr lang="fr" sz="1350">
                <a:solidFill>
                  <a:srgbClr val="333333"/>
                </a:solidFill>
                <a:highlight>
                  <a:srgbClr val="FFFFFF"/>
                </a:highlight>
              </a:rPr>
              <a:t> With these measurements the system can assess the health of the battery and readjust operations as needed to protect the pack. </a:t>
            </a:r>
            <a:endParaRPr sz="1350">
              <a:solidFill>
                <a:srgbClr val="333333"/>
              </a:solidFill>
              <a:highlight>
                <a:srgbClr val="FFFFFF"/>
              </a:highlight>
            </a:endParaRPr>
          </a:p>
          <a:p>
            <a:pPr indent="0" lvl="0" marL="0" rtl="0" algn="l">
              <a:spcBef>
                <a:spcPts val="3000"/>
              </a:spcBef>
              <a:spcAft>
                <a:spcPts val="0"/>
              </a:spcAft>
              <a:buClr>
                <a:schemeClr val="dk1"/>
              </a:buClr>
              <a:buSzPts val="1100"/>
              <a:buFont typeface="Arial"/>
              <a:buNone/>
            </a:pPr>
            <a:r>
              <a:rPr lang="fr" sz="1350">
                <a:solidFill>
                  <a:srgbClr val="333333"/>
                </a:solidFill>
                <a:highlight>
                  <a:srgbClr val="FFFFFF"/>
                </a:highlight>
              </a:rPr>
              <a:t>For instance, a drop in cell voltage at a given load can indicate an increase in internal resistance. This then can point toward dry-out, corrosion, plate separation, or other diagnoses. </a:t>
            </a:r>
            <a:endParaRPr sz="1350">
              <a:solidFill>
                <a:srgbClr val="333333"/>
              </a:solidFill>
              <a:highlight>
                <a:srgbClr val="FFFFFF"/>
              </a:highlight>
            </a:endParaRPr>
          </a:p>
          <a:p>
            <a:pPr indent="0" lvl="0" marL="0" rtl="0" algn="l">
              <a:spcBef>
                <a:spcPts val="3000"/>
              </a:spcBef>
              <a:spcAft>
                <a:spcPts val="0"/>
              </a:spcAft>
              <a:buClr>
                <a:schemeClr val="dk1"/>
              </a:buClr>
              <a:buSzPts val="1100"/>
              <a:buFont typeface="Arial"/>
              <a:buNone/>
            </a:pPr>
            <a:r>
              <a:rPr lang="fr" sz="1350">
                <a:solidFill>
                  <a:srgbClr val="333333"/>
                </a:solidFill>
                <a:highlight>
                  <a:srgbClr val="FFFFFF"/>
                </a:highlight>
              </a:rPr>
              <a:t>A sudden increase in the temperature of one cell could indicate the possibility of a thermal runaway event within the whole battery pack. The BMS could then stop the flow of energy and alert the user to a potential problem so that it can be contained before it gets out of control.</a:t>
            </a:r>
            <a:endParaRPr sz="1350">
              <a:solidFill>
                <a:srgbClr val="333333"/>
              </a:solidFill>
              <a:highlight>
                <a:srgbClr val="FFFFFF"/>
              </a:highlight>
            </a:endParaRPr>
          </a:p>
          <a:p>
            <a:pPr indent="0" lvl="0" marL="0" rtl="0" algn="l">
              <a:spcBef>
                <a:spcPts val="3000"/>
              </a:spcBef>
              <a:spcAft>
                <a:spcPts val="0"/>
              </a:spcAft>
              <a:buClr>
                <a:schemeClr val="dk1"/>
              </a:buClr>
              <a:buSzPts val="1100"/>
              <a:buFont typeface="Arial"/>
              <a:buNone/>
            </a:pPr>
            <a:r>
              <a:rPr lang="fr" sz="1350">
                <a:solidFill>
                  <a:srgbClr val="333333"/>
                </a:solidFill>
                <a:highlight>
                  <a:srgbClr val="FFFFFF"/>
                </a:highlight>
              </a:rPr>
              <a:t>Coulomb counting can help to estimate the available capacity of a battery. This is done by measuring the amount of energy leaving and entering the battery during charge/discharge cycles. A decrease in coulomb count during a full cycle when compared to a new battery cell indicates a drop in battery capacity.</a:t>
            </a:r>
            <a:endParaRPr sz="1350">
              <a:solidFill>
                <a:srgbClr val="333333"/>
              </a:solidFill>
              <a:highlight>
                <a:srgbClr val="FFFFFF"/>
              </a:highlight>
            </a:endParaRPr>
          </a:p>
          <a:p>
            <a:pPr indent="0" lvl="0" marL="0" rtl="0" algn="l">
              <a:spcBef>
                <a:spcPts val="3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255150" y="295450"/>
            <a:ext cx="8755800" cy="478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fr" sz="1350">
                <a:solidFill>
                  <a:srgbClr val="333333"/>
                </a:solidFill>
                <a:highlight>
                  <a:srgbClr val="FFFFFF"/>
                </a:highlight>
              </a:rPr>
              <a:t>Why is a BMS important?</a:t>
            </a:r>
            <a:endParaRPr b="1" sz="1350">
              <a:solidFill>
                <a:srgbClr val="333333"/>
              </a:solidFill>
              <a:highlight>
                <a:srgbClr val="FFFFFF"/>
              </a:highlight>
            </a:endParaRPr>
          </a:p>
          <a:p>
            <a:pPr indent="0" lvl="0" marL="0" rtl="0" algn="l">
              <a:spcBef>
                <a:spcPts val="3000"/>
              </a:spcBef>
              <a:spcAft>
                <a:spcPts val="0"/>
              </a:spcAft>
              <a:buClr>
                <a:schemeClr val="dk1"/>
              </a:buClr>
              <a:buSzPts val="1100"/>
              <a:buFont typeface="Arial"/>
              <a:buNone/>
            </a:pPr>
            <a:r>
              <a:rPr lang="fr" sz="1350">
                <a:solidFill>
                  <a:srgbClr val="333333"/>
                </a:solidFill>
                <a:highlight>
                  <a:srgbClr val="FFFFFF"/>
                </a:highlight>
              </a:rPr>
              <a:t>Not only is a BMS important in indicating the health of a battery, but it also functions to protect the battery while in operation. </a:t>
            </a:r>
            <a:endParaRPr sz="1350">
              <a:solidFill>
                <a:srgbClr val="333333"/>
              </a:solidFill>
              <a:highlight>
                <a:srgbClr val="FFFFFF"/>
              </a:highlight>
            </a:endParaRPr>
          </a:p>
          <a:p>
            <a:pPr indent="0" lvl="0" marL="0" rtl="0" algn="l">
              <a:spcBef>
                <a:spcPts val="3000"/>
              </a:spcBef>
              <a:spcAft>
                <a:spcPts val="0"/>
              </a:spcAft>
              <a:buClr>
                <a:schemeClr val="dk1"/>
              </a:buClr>
              <a:buSzPts val="1100"/>
              <a:buFont typeface="Arial"/>
              <a:buNone/>
            </a:pPr>
            <a:r>
              <a:rPr lang="fr" sz="1350">
                <a:solidFill>
                  <a:srgbClr val="333333"/>
                </a:solidFill>
                <a:highlight>
                  <a:srgbClr val="FFFFFF"/>
                </a:highlight>
              </a:rPr>
              <a:t>Each battery cell and chemistry has voltage, temperature, and current range within which it can safely operate. When a cell drops below or exceeds these ranges, it can be detected and controlled by the BMS. For instance, lithium is a highly reactive substance; thus the BMS should monitor each lithium cell to ensure that it remains operating within predefined limits. This keeps the battery safe and preserves it in the long run.</a:t>
            </a:r>
            <a:endParaRPr sz="1350">
              <a:solidFill>
                <a:srgbClr val="333333"/>
              </a:solidFill>
              <a:highlight>
                <a:srgbClr val="FFFFFF"/>
              </a:highlight>
            </a:endParaRPr>
          </a:p>
          <a:p>
            <a:pPr indent="0" lvl="0" marL="0" rtl="0" algn="l">
              <a:spcBef>
                <a:spcPts val="3000"/>
              </a:spcBef>
              <a:spcAft>
                <a:spcPts val="3000"/>
              </a:spcAft>
              <a:buNone/>
            </a:pPr>
            <a:r>
              <a:rPr lang="fr" sz="1350">
                <a:solidFill>
                  <a:srgbClr val="333333"/>
                </a:solidFill>
                <a:highlight>
                  <a:srgbClr val="FFFFFF"/>
                </a:highlight>
              </a:rPr>
              <a:t>Another important safety feature of a BMS is cell balancing. Individual cells within a battery pack do not operate equally. One cell may be weaker or stronger than the other, charging or discharging faster than others within the chain. Without proper compensation, this could degrade the health of the overall pack. If one cell short circuits or fails, this affects the stability of the whole pack. Cell balancing equalizes the charge between individual cells based on each cell’s capability. The BMS helps to monitor and control the charge demanded from each cell in the chain, ensuring that SoC remains evenly distributed. </a:t>
            </a:r>
            <a:endParaRPr/>
          </a:p>
        </p:txBody>
      </p:sp>
      <p:sp>
        <p:nvSpPr>
          <p:cNvPr id="83" name="Google Shape;83;p18"/>
          <p:cNvSpPr txBox="1"/>
          <p:nvPr/>
        </p:nvSpPr>
        <p:spPr>
          <a:xfrm>
            <a:off x="328900" y="4722250"/>
            <a:ext cx="9199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fr" sz="1100">
                <a:solidFill>
                  <a:schemeClr val="dk2"/>
                </a:solidFill>
              </a:rPr>
              <a:t>https://www.arbin.com/why-is-it-important-to-have-a-battery-management-system/</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46200" y="993800"/>
            <a:ext cx="9051600" cy="22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350">
                <a:solidFill>
                  <a:srgbClr val="333333"/>
                </a:solidFill>
                <a:highlight>
                  <a:srgbClr val="FFFFFF"/>
                </a:highlight>
              </a:rPr>
              <a:t>The role of a BMS in battery testing </a:t>
            </a:r>
            <a:endParaRPr b="1" sz="1350">
              <a:solidFill>
                <a:srgbClr val="333333"/>
              </a:solidFill>
              <a:highlight>
                <a:srgbClr val="FFFFFF"/>
              </a:highlight>
            </a:endParaRPr>
          </a:p>
          <a:p>
            <a:pPr indent="0" lvl="0" marL="0" rtl="0" algn="l">
              <a:lnSpc>
                <a:spcPct val="115000"/>
              </a:lnSpc>
              <a:spcBef>
                <a:spcPts val="3000"/>
              </a:spcBef>
              <a:spcAft>
                <a:spcPts val="3000"/>
              </a:spcAft>
              <a:buNone/>
            </a:pPr>
            <a:r>
              <a:rPr lang="fr" sz="1350">
                <a:solidFill>
                  <a:srgbClr val="333333"/>
                </a:solidFill>
                <a:highlight>
                  <a:srgbClr val="FFFFFF"/>
                </a:highlight>
              </a:rPr>
              <a:t>A BMS has a key role in </a:t>
            </a:r>
            <a:r>
              <a:rPr b="1" lang="fr" sz="1350">
                <a:solidFill>
                  <a:srgbClr val="1D3D81"/>
                </a:solidFill>
                <a:highlight>
                  <a:srgbClr val="FFFFFF"/>
                </a:highlight>
                <a:uFill>
                  <a:noFill/>
                </a:uFill>
                <a:hlinkClick r:id="rId3">
                  <a:extLst>
                    <a:ext uri="{A12FA001-AC4F-418D-AE19-62706E023703}">
                      <ahyp:hlinkClr val="tx"/>
                    </a:ext>
                  </a:extLst>
                </a:hlinkClick>
              </a:rPr>
              <a:t>battery pack testing</a:t>
            </a:r>
            <a:r>
              <a:rPr lang="fr" sz="1350">
                <a:solidFill>
                  <a:srgbClr val="333333"/>
                </a:solidFill>
                <a:highlight>
                  <a:srgbClr val="FFFFFF"/>
                </a:highlight>
              </a:rPr>
              <a:t> to monitor the status of each individual cell and its operation with the pack as a whole. It can help detect the faults and weaknesses of a cell within the pack, as well as better monitor how current, voltage, temperature, and other parameters change throughout the testing process. SoC and SoH are important indicators in testing to see how the battery fares throughout charge/discharge cycles. Good </a:t>
            </a:r>
            <a:r>
              <a:rPr b="1" lang="fr" sz="1350">
                <a:solidFill>
                  <a:srgbClr val="1D3D81"/>
                </a:solidFill>
                <a:highlight>
                  <a:srgbClr val="FFFFFF"/>
                </a:highlight>
                <a:uFill>
                  <a:noFill/>
                </a:uFill>
                <a:hlinkClick r:id="rId4">
                  <a:extLst>
                    <a:ext uri="{A12FA001-AC4F-418D-AE19-62706E023703}">
                      <ahyp:hlinkClr val="tx"/>
                    </a:ext>
                  </a:extLst>
                </a:hlinkClick>
              </a:rPr>
              <a:t>battery testing software</a:t>
            </a:r>
            <a:r>
              <a:rPr lang="fr" sz="1350">
                <a:solidFill>
                  <a:srgbClr val="333333"/>
                </a:solidFill>
                <a:highlight>
                  <a:srgbClr val="FFFFFF"/>
                </a:highlight>
              </a:rPr>
              <a:t> will be able to communicate these statistics with external interfaces to give researchers a good understanding of the battery pack’s operations.</a:t>
            </a:r>
            <a:endParaRPr sz="1350">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709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highlight>
                  <a:srgbClr val="FFFFFF"/>
                </a:highlight>
              </a:rPr>
              <a:t>The monitoring circuits would normally provide inputs to protection devices which would generate alarms or disconnect the battery from the load or charger should any of the parameters become out of limits.</a:t>
            </a:r>
            <a:endParaRPr>
              <a:solidFill>
                <a:schemeClr val="dk1"/>
              </a:solidFill>
              <a:highlight>
                <a:srgbClr val="FFFFFF"/>
              </a:highlight>
            </a:endParaRPr>
          </a:p>
          <a:p>
            <a:pPr indent="0" lvl="0" marL="0" rtl="0" algn="l">
              <a:spcBef>
                <a:spcPts val="1200"/>
              </a:spcBef>
              <a:spcAft>
                <a:spcPts val="1200"/>
              </a:spcAft>
              <a:buNone/>
            </a:pPr>
            <a:r>
              <a:rPr lang="fr">
                <a:solidFill>
                  <a:schemeClr val="dk1"/>
                </a:solidFill>
                <a:highlight>
                  <a:srgbClr val="FFFFFF"/>
                </a:highlight>
              </a:rPr>
              <a:t>This includes everything from controlling the charging regime to planned maintenance.</a:t>
            </a:r>
            <a:endParaRPr>
              <a:solidFill>
                <a:schemeClr val="dk1"/>
              </a:solidFill>
              <a:highlight>
                <a:srgbClr val="FFFFFF"/>
              </a:highlight>
            </a:endParaRPr>
          </a:p>
        </p:txBody>
      </p:sp>
      <p:sp>
        <p:nvSpPr>
          <p:cNvPr id="94" name="Google Shape;94;p20"/>
          <p:cNvSpPr txBox="1"/>
          <p:nvPr/>
        </p:nvSpPr>
        <p:spPr>
          <a:xfrm>
            <a:off x="671500" y="4190000"/>
            <a:ext cx="7037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700">
                <a:solidFill>
                  <a:srgbClr val="FF0000"/>
                </a:solidFill>
              </a:rPr>
              <a:t>https://www.mpoweruk.com/bms.htm</a:t>
            </a:r>
            <a:endParaRPr sz="27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241725"/>
            <a:ext cx="8832300" cy="4327200"/>
          </a:xfrm>
          <a:prstGeom prst="rect">
            <a:avLst/>
          </a:prstGeom>
        </p:spPr>
        <p:txBody>
          <a:bodyPr anchorCtr="0" anchor="t" bIns="91425" lIns="91425" spcFirstLastPara="1" rIns="91425" wrap="square" tIns="91425">
            <a:noAutofit/>
          </a:bodyPr>
          <a:lstStyle/>
          <a:p>
            <a:pPr indent="0" lvl="0" marL="0" marR="114300" rtl="0" algn="l">
              <a:lnSpc>
                <a:spcPct val="150000"/>
              </a:lnSpc>
              <a:spcBef>
                <a:spcPts val="0"/>
              </a:spcBef>
              <a:spcAft>
                <a:spcPts val="0"/>
              </a:spcAft>
              <a:buClr>
                <a:schemeClr val="dk1"/>
              </a:buClr>
              <a:buSzPts val="1100"/>
              <a:buFont typeface="Arial"/>
              <a:buNone/>
            </a:pPr>
            <a:r>
              <a:rPr lang="fr" sz="1700">
                <a:solidFill>
                  <a:schemeClr val="dk1"/>
                </a:solidFill>
              </a:rPr>
              <a:t>Battery management systems (BMS) mean different things to different people. At Epec BMS is simply constant monitoring of key operational parameters during charging and discharging using outputs from sensors which give the actual status of voltages, currents, and temperatures within the battery as well as the state of charge.</a:t>
            </a:r>
            <a:endParaRPr sz="1700">
              <a:solidFill>
                <a:schemeClr val="dk1"/>
              </a:solidFill>
            </a:endParaRPr>
          </a:p>
          <a:p>
            <a:pPr indent="0" lvl="0" marL="0" rtl="0" algn="l">
              <a:spcBef>
                <a:spcPts val="90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rPr lang="fr" sz="1500">
                <a:solidFill>
                  <a:schemeClr val="dk1"/>
                </a:solidFill>
                <a:highlight>
                  <a:srgbClr val="FFFFFF"/>
                </a:highlight>
              </a:rPr>
              <a:t>Our state of the art BMS integrates a precise battery gauge, cell balancing, protection circuitry, system control firmware and other safety features like temperature protections that will not allow </a:t>
            </a:r>
            <a:r>
              <a:rPr lang="fr" sz="1500">
                <a:solidFill>
                  <a:srgbClr val="3366CC"/>
                </a:solidFill>
                <a:highlight>
                  <a:srgbClr val="FFFFFF"/>
                </a:highlight>
                <a:uFill>
                  <a:noFill/>
                </a:uFill>
                <a:hlinkClick r:id="rId3">
                  <a:extLst>
                    <a:ext uri="{A12FA001-AC4F-418D-AE19-62706E023703}">
                      <ahyp:hlinkClr val="tx"/>
                    </a:ext>
                  </a:extLst>
                </a:hlinkClick>
              </a:rPr>
              <a:t>charging outside of a specified temperature range</a:t>
            </a:r>
            <a:r>
              <a:rPr lang="fr" sz="1500">
                <a:solidFill>
                  <a:schemeClr val="dk1"/>
                </a:solidFill>
                <a:highlight>
                  <a:srgbClr val="FFFFFF"/>
                </a:highlight>
              </a:rPr>
              <a:t>.</a:t>
            </a:r>
            <a:endParaRPr sz="1500">
              <a:solidFill>
                <a:schemeClr val="dk1"/>
              </a:solidFill>
              <a:highlight>
                <a:srgbClr val="FFFFFF"/>
              </a:highlight>
            </a:endParaRPr>
          </a:p>
          <a:p>
            <a:pPr indent="0" lvl="0" marL="0" rtl="0" algn="l">
              <a:spcBef>
                <a:spcPts val="1200"/>
              </a:spcBef>
              <a:spcAft>
                <a:spcPts val="1200"/>
              </a:spcAft>
              <a:buNone/>
            </a:pPr>
            <a:r>
              <a:rPr lang="fr" sz="1500">
                <a:solidFill>
                  <a:schemeClr val="dk1"/>
                </a:solidFill>
                <a:highlight>
                  <a:srgbClr val="FFFFFF"/>
                </a:highlight>
              </a:rPr>
              <a:t>This is done by utilizing a microcontroller to manage information from the sensing circuitry and then make decisions with the received information using application specific algorithms that are digitally encoded into the microcontroller. Working closely with some of the key integrated circuit (IC) manufactures in the industry such as Texas Instruments (TI), Linear Technologies and Sieko, we safely and cost effectively build some of the most creative designs in the industry.</a:t>
            </a:r>
            <a:endParaRPr sz="15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