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c9cd969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c9cd969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c9cd969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c9cd96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c9cd96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c9cd96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c9cd969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c9cd969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c9cd969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c9cd969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324dc313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324dc313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324dc31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324dc31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24dc31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24dc31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24dc31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24dc31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24dc31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24dc31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24dc31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24dc31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5c9cd969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5c9cd969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2a25cd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2a25cd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2a25cd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2a25cd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2a25cd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62a25cd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2a25cd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2a25cd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62a25cd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62a25cd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2a25cda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2a25cda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2a25cda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2a25cd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2a25cd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2a25cd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2a25cd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2a25cd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2a25cd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2a25cd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5c9cd96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5c9cd96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2a25cd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2a25cd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c9cd969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c9cd969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c9cd96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5c9cd96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c9cd96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c9cd96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324dc313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324dc31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c9cd969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c9cd96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c9cd96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c9cd96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gif"/><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ntegrasources.com/services/embedded-hardware-design-and-developme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dvanceseng.com/state-charge-state-health-estimation-lithium-ion-battery-guided-wav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integrasources.com/services/power-electronics-desig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56125" y="1008050"/>
            <a:ext cx="8520600" cy="35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350">
                <a:solidFill>
                  <a:srgbClr val="5E6063"/>
                </a:solidFill>
              </a:rPr>
              <a:t>Battery chemistry has a wider spectrum of combinations, and each type has its features and characteristics. The best thing is to choose a battery that fully meets your BESS specifications. For example, the system’s operating conditions mean a lot because battery chemistries have varying thermal tolerance. Thus,</a:t>
            </a:r>
            <a:r>
              <a:rPr lang="fr" sz="1350">
                <a:solidFill>
                  <a:schemeClr val="dk1"/>
                </a:solidFill>
              </a:rPr>
              <a:t> </a:t>
            </a:r>
            <a:r>
              <a:rPr b="1" lang="fr" sz="1350">
                <a:solidFill>
                  <a:srgbClr val="5E6063"/>
                </a:solidFill>
              </a:rPr>
              <a:t>lithium-ion </a:t>
            </a:r>
            <a:r>
              <a:rPr lang="fr" sz="1350">
                <a:solidFill>
                  <a:srgbClr val="5E6063"/>
                </a:solidFill>
              </a:rPr>
              <a:t>batteries are not resistant to extreme temperatures—they can operate properly in the range between 10</a:t>
            </a:r>
            <a:r>
              <a:rPr baseline="30000" lang="fr" sz="1100">
                <a:solidFill>
                  <a:srgbClr val="5E6063"/>
                </a:solidFill>
              </a:rPr>
              <a:t>o</a:t>
            </a:r>
            <a:r>
              <a:rPr lang="fr" sz="1350">
                <a:solidFill>
                  <a:srgbClr val="5E6063"/>
                </a:solidFill>
              </a:rPr>
              <a:t>C and 40</a:t>
            </a:r>
            <a:r>
              <a:rPr baseline="30000" lang="fr" sz="1100">
                <a:solidFill>
                  <a:srgbClr val="5E6063"/>
                </a:solidFill>
              </a:rPr>
              <a:t>o</a:t>
            </a:r>
            <a:r>
              <a:rPr lang="fr" sz="1350">
                <a:solidFill>
                  <a:srgbClr val="5E6063"/>
                </a:solidFill>
              </a:rPr>
              <a:t>C.</a:t>
            </a:r>
            <a:endParaRPr sz="1350">
              <a:solidFill>
                <a:srgbClr val="5E6063"/>
              </a:solidFill>
            </a:endParaRPr>
          </a:p>
          <a:p>
            <a:pPr indent="0" lvl="0" marL="0" rtl="0" algn="l">
              <a:spcBef>
                <a:spcPts val="1200"/>
              </a:spcBef>
              <a:spcAft>
                <a:spcPts val="1200"/>
              </a:spcAft>
              <a:buClr>
                <a:schemeClr val="dk1"/>
              </a:buClr>
              <a:buSzPts val="1100"/>
              <a:buFont typeface="Arial"/>
              <a:buNone/>
            </a:pPr>
            <a:r>
              <a:rPr lang="fr" sz="1350">
                <a:solidFill>
                  <a:srgbClr val="5E6063"/>
                </a:solidFill>
              </a:rPr>
              <a:t>For example, it is best to recharge lithium-ion batteries even after a minor discharge—say 30% of capacity—and avoid complete energy drain or over discharge that would destroy the battery. </a:t>
            </a:r>
            <a:r>
              <a:rPr b="1" lang="fr" sz="1350">
                <a:solidFill>
                  <a:srgbClr val="5E6063"/>
                </a:solidFill>
              </a:rPr>
              <a:t>Nickel-metal hydride (Ni-MH)</a:t>
            </a:r>
            <a:r>
              <a:rPr lang="fr" sz="1350">
                <a:solidFill>
                  <a:srgbClr val="5E6063"/>
                </a:solidFill>
              </a:rPr>
              <a:t> batteries can be safely recharged irrespective of the capacity level, but regular recharging is a must for them if stored or left unused for a long time.</a:t>
            </a:r>
            <a:r>
              <a:rPr lang="fr" sz="1350">
                <a:solidFill>
                  <a:schemeClr val="dk1"/>
                </a:solidFill>
              </a:rPr>
              <a:t> </a:t>
            </a:r>
            <a:r>
              <a:rPr b="1" lang="fr" sz="1350">
                <a:solidFill>
                  <a:srgbClr val="5E6063"/>
                </a:solidFill>
              </a:rPr>
              <a:t>Lead-acid </a:t>
            </a:r>
            <a:r>
              <a:rPr lang="fr" sz="1350">
                <a:solidFill>
                  <a:srgbClr val="5E6063"/>
                </a:solidFill>
              </a:rPr>
              <a:t>batteries must be stored at full charge, otherwise, they would become sulfated and lose their capacity.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a:t>The evaluation platform is composed of a hardware system including an MCU and required interfaces and peripherals, embedded software for the SOC and SOH algorithm implementation, and a PC-based application software as a user interface for system configuration, and data display and analysis. The evaluation platform periodically measures the voltage value of each cell and the battery pack’s current and voltage, by means of appropriate ADCs and sensors, and will run the SOC estimation algorithm in real time. This algorithm will use measured voltage and current values and some other data collected by temperature sensors, and/or given by PC-based software application (such as constructor specifications from a database). The SOC estimation algorithm output will be sent to the PC graphical user interface for dynamic display and database updating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fr" sz="2200">
                <a:solidFill>
                  <a:schemeClr val="dk2"/>
                </a:solidFill>
              </a:rPr>
              <a:t>SOC and SOH Estimation Methods Overview </a:t>
            </a:r>
            <a:endParaRPr b="1" sz="2811"/>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fr"/>
              <a:t>Regarding SOC and SOH estimation methods, three approaches are mainly being used: a coulomb counting method, voltage method, and Kalman filter method. These methods can be applied for all battery systems, especially HEV, EV, and PV, and each method is discussed in the next few sections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848251" y="1228725"/>
            <a:ext cx="4119225" cy="3326000"/>
          </a:xfrm>
          <a:prstGeom prst="rect">
            <a:avLst/>
          </a:prstGeom>
          <a:noFill/>
          <a:ln>
            <a:noFill/>
          </a:ln>
        </p:spPr>
      </p:pic>
      <p:pic>
        <p:nvPicPr>
          <p:cNvPr id="116" name="Google Shape;116;p24"/>
          <p:cNvPicPr preferRelativeResize="0"/>
          <p:nvPr/>
        </p:nvPicPr>
        <p:blipFill>
          <a:blip r:embed="rId4">
            <a:alphaModFix/>
          </a:blip>
          <a:stretch>
            <a:fillRect/>
          </a:stretch>
        </p:blipFill>
        <p:spPr>
          <a:xfrm>
            <a:off x="0" y="330125"/>
            <a:ext cx="9276076" cy="836325"/>
          </a:xfrm>
          <a:prstGeom prst="rect">
            <a:avLst/>
          </a:prstGeom>
          <a:noFill/>
          <a:ln>
            <a:noFill/>
          </a:ln>
        </p:spPr>
      </p:pic>
      <p:sp>
        <p:nvSpPr>
          <p:cNvPr id="117" name="Google Shape;117;p24"/>
          <p:cNvSpPr txBox="1"/>
          <p:nvPr/>
        </p:nvSpPr>
        <p:spPr>
          <a:xfrm>
            <a:off x="1644200" y="4554725"/>
            <a:ext cx="6498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a:solidFill>
                  <a:srgbClr val="333333"/>
                </a:solidFill>
                <a:highlight>
                  <a:srgbClr val="FFFFFF"/>
                </a:highlight>
                <a:latin typeface="Roboto"/>
                <a:ea typeface="Roboto"/>
                <a:cs typeface="Roboto"/>
                <a:sym typeface="Roboto"/>
              </a:rPr>
              <a:t>Figure 1: Evolution of the </a:t>
            </a:r>
            <a:r>
              <a:rPr lang="fr" sz="1200">
                <a:solidFill>
                  <a:srgbClr val="333333"/>
                </a:solidFill>
                <a:highlight>
                  <a:srgbClr val="FFFFFF"/>
                </a:highlight>
                <a:latin typeface="Roboto"/>
                <a:ea typeface="Roboto"/>
                <a:cs typeface="Roboto"/>
                <a:sym typeface="Roboto"/>
              </a:rPr>
              <a:t>S0C0</a:t>
            </a:r>
            <a:r>
              <a:rPr b="1" lang="fr" sz="1200">
                <a:solidFill>
                  <a:srgbClr val="333333"/>
                </a:solidFill>
                <a:highlight>
                  <a:srgbClr val="FFFFFF"/>
                </a:highlight>
                <a:latin typeface="Roboto"/>
                <a:ea typeface="Roboto"/>
                <a:cs typeface="Roboto"/>
                <a:sym typeface="Roboto"/>
              </a:rPr>
              <a:t> of a battery during charge and discharge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55525" y="228975"/>
            <a:ext cx="10058076" cy="1151675"/>
          </a:xfrm>
          <a:prstGeom prst="rect">
            <a:avLst/>
          </a:prstGeom>
          <a:noFill/>
          <a:ln>
            <a:noFill/>
          </a:ln>
        </p:spPr>
      </p:pic>
      <p:pic>
        <p:nvPicPr>
          <p:cNvPr id="123" name="Google Shape;123;p25"/>
          <p:cNvPicPr preferRelativeResize="0"/>
          <p:nvPr/>
        </p:nvPicPr>
        <p:blipFill>
          <a:blip r:embed="rId4">
            <a:alphaModFix/>
          </a:blip>
          <a:stretch>
            <a:fillRect/>
          </a:stretch>
        </p:blipFill>
        <p:spPr>
          <a:xfrm>
            <a:off x="0" y="1644150"/>
            <a:ext cx="10113600" cy="297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nvSpPr>
        <p:spPr>
          <a:xfrm>
            <a:off x="0" y="155525"/>
            <a:ext cx="9144000" cy="7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700">
                <a:solidFill>
                  <a:srgbClr val="4A4A4A"/>
                </a:solidFill>
                <a:highlight>
                  <a:srgbClr val="FFFFFF"/>
                </a:highlight>
                <a:latin typeface="Roboto"/>
                <a:ea typeface="Roboto"/>
                <a:cs typeface="Roboto"/>
                <a:sym typeface="Roboto"/>
              </a:rPr>
              <a:t>The discharge profile of a secondary battery is affected by its state of health. The lower the </a:t>
            </a:r>
            <a:r>
              <a:rPr lang="fr" sz="1900">
                <a:solidFill>
                  <a:srgbClr val="4A4A4A"/>
                </a:solidFill>
                <a:highlight>
                  <a:srgbClr val="FFFFFF"/>
                </a:highlight>
                <a:latin typeface="Roboto"/>
                <a:ea typeface="Roboto"/>
                <a:cs typeface="Roboto"/>
                <a:sym typeface="Roboto"/>
              </a:rPr>
              <a:t>SoH</a:t>
            </a:r>
            <a:r>
              <a:rPr lang="fr" sz="1700">
                <a:solidFill>
                  <a:srgbClr val="4A4A4A"/>
                </a:solidFill>
                <a:highlight>
                  <a:srgbClr val="FFFFFF"/>
                </a:highlight>
                <a:latin typeface="Roboto"/>
                <a:ea typeface="Roboto"/>
                <a:cs typeface="Roboto"/>
                <a:sym typeface="Roboto"/>
              </a:rPr>
              <a:t>, the faster the battery is discharged as it is illustrated in the Figure 3 below.</a:t>
            </a:r>
            <a:endParaRPr sz="1900"/>
          </a:p>
        </p:txBody>
      </p:sp>
      <p:pic>
        <p:nvPicPr>
          <p:cNvPr id="129" name="Google Shape;129;p26"/>
          <p:cNvPicPr preferRelativeResize="0"/>
          <p:nvPr/>
        </p:nvPicPr>
        <p:blipFill>
          <a:blip r:embed="rId3">
            <a:alphaModFix/>
          </a:blip>
          <a:stretch>
            <a:fillRect/>
          </a:stretch>
        </p:blipFill>
        <p:spPr>
          <a:xfrm>
            <a:off x="2828925" y="1341625"/>
            <a:ext cx="3486150" cy="2266950"/>
          </a:xfrm>
          <a:prstGeom prst="rect">
            <a:avLst/>
          </a:prstGeom>
          <a:noFill/>
          <a:ln>
            <a:noFill/>
          </a:ln>
        </p:spPr>
      </p:pic>
      <p:sp>
        <p:nvSpPr>
          <p:cNvPr id="130" name="Google Shape;130;p26"/>
          <p:cNvSpPr txBox="1"/>
          <p:nvPr/>
        </p:nvSpPr>
        <p:spPr>
          <a:xfrm>
            <a:off x="1932975" y="3443800"/>
            <a:ext cx="674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a:solidFill>
                  <a:srgbClr val="333333"/>
                </a:solidFill>
                <a:highlight>
                  <a:srgbClr val="FFFFFF"/>
                </a:highlight>
                <a:latin typeface="Roboto"/>
                <a:ea typeface="Roboto"/>
                <a:cs typeface="Roboto"/>
                <a:sym typeface="Roboto"/>
              </a:rPr>
              <a:t>Figure 3: </a:t>
            </a:r>
            <a:r>
              <a:rPr lang="fr">
                <a:solidFill>
                  <a:srgbClr val="333333"/>
                </a:solidFill>
                <a:highlight>
                  <a:srgbClr val="FFFFFF"/>
                </a:highlight>
                <a:latin typeface="Roboto"/>
                <a:ea typeface="Roboto"/>
                <a:cs typeface="Roboto"/>
                <a:sym typeface="Roboto"/>
              </a:rPr>
              <a:t>U </a:t>
            </a:r>
            <a:r>
              <a:rPr b="1" i="1" lang="fr" sz="1200">
                <a:solidFill>
                  <a:srgbClr val="333333"/>
                </a:solidFill>
                <a:highlight>
                  <a:srgbClr val="FFFFFF"/>
                </a:highlight>
                <a:latin typeface="Roboto"/>
                <a:ea typeface="Roboto"/>
                <a:cs typeface="Roboto"/>
                <a:sym typeface="Roboto"/>
              </a:rPr>
              <a:t>vs</a:t>
            </a:r>
            <a:r>
              <a:rPr b="1" lang="fr" sz="1200">
                <a:solidFill>
                  <a:srgbClr val="333333"/>
                </a:solidFill>
                <a:highlight>
                  <a:srgbClr val="FFFFFF"/>
                </a:highlight>
                <a:latin typeface="Roboto"/>
                <a:ea typeface="Roboto"/>
                <a:cs typeface="Roboto"/>
                <a:sym typeface="Roboto"/>
              </a:rPr>
              <a:t>. </a:t>
            </a:r>
            <a:r>
              <a:rPr lang="fr">
                <a:solidFill>
                  <a:srgbClr val="333333"/>
                </a:solidFill>
                <a:highlight>
                  <a:srgbClr val="FFFFFF"/>
                </a:highlight>
                <a:latin typeface="Roboto"/>
                <a:ea typeface="Roboto"/>
                <a:cs typeface="Roboto"/>
                <a:sym typeface="Roboto"/>
              </a:rPr>
              <a:t>t </a:t>
            </a:r>
            <a:r>
              <a:rPr b="1" lang="fr" sz="1200">
                <a:solidFill>
                  <a:srgbClr val="333333"/>
                </a:solidFill>
                <a:highlight>
                  <a:srgbClr val="FFFFFF"/>
                </a:highlight>
                <a:latin typeface="Roboto"/>
                <a:ea typeface="Roboto"/>
                <a:cs typeface="Roboto"/>
                <a:sym typeface="Roboto"/>
              </a:rPr>
              <a:t>during battery charge and discharge cycles for different </a:t>
            </a:r>
            <a:r>
              <a:rPr lang="fr">
                <a:solidFill>
                  <a:srgbClr val="333333"/>
                </a:solidFill>
                <a:highlight>
                  <a:srgbClr val="FFFFFF"/>
                </a:highlight>
                <a:latin typeface="Roboto"/>
                <a:ea typeface="Roboto"/>
                <a:cs typeface="Roboto"/>
                <a:sym typeface="Roboto"/>
              </a:rPr>
              <a:t>SoH</a:t>
            </a:r>
            <a:endParaRPr>
              <a:solidFill>
                <a:srgbClr val="333333"/>
              </a:solidFill>
              <a:highlight>
                <a:srgbClr val="FFFFFF"/>
              </a:highlight>
              <a:latin typeface="Roboto"/>
              <a:ea typeface="Roboto"/>
              <a:cs typeface="Roboto"/>
              <a:sym typeface="Roboto"/>
            </a:endParaRPr>
          </a:p>
        </p:txBody>
      </p:sp>
      <p:sp>
        <p:nvSpPr>
          <p:cNvPr id="131" name="Google Shape;131;p26"/>
          <p:cNvSpPr txBox="1"/>
          <p:nvPr/>
        </p:nvSpPr>
        <p:spPr>
          <a:xfrm>
            <a:off x="89550" y="4534375"/>
            <a:ext cx="89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https://www.biologic.net/topics/battery-states-state-of-charge-soc-state-of-health-soh/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0" y="0"/>
            <a:ext cx="8831700" cy="47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rgbClr val="081120"/>
                </a:solidFill>
              </a:rPr>
              <a:t>Open Circuit Voltage (OCV) Method</a:t>
            </a:r>
            <a:endParaRPr>
              <a:solidFill>
                <a:srgbClr val="081120"/>
              </a:solidFill>
            </a:endParaRPr>
          </a:p>
          <a:p>
            <a:pPr indent="0" lvl="0" marL="0" rtl="0" algn="l">
              <a:lnSpc>
                <a:spcPct val="167000"/>
              </a:lnSpc>
              <a:spcBef>
                <a:spcPts val="1800"/>
              </a:spcBef>
              <a:spcAft>
                <a:spcPts val="0"/>
              </a:spcAft>
              <a:buClr>
                <a:schemeClr val="dk1"/>
              </a:buClr>
              <a:buSzPts val="1100"/>
              <a:buFont typeface="Arial"/>
              <a:buNone/>
            </a:pPr>
            <a:r>
              <a:rPr lang="fr" sz="1350">
                <a:solidFill>
                  <a:srgbClr val="5E6063"/>
                </a:solidFill>
              </a:rPr>
              <a:t>This method rests on the variation in the battery’s remaining capacity or SOC to the open-circuit voltage—voltage with the disconnected current load. The relationship between these parameters is reflected in a look-up table as the </a:t>
            </a:r>
            <a:r>
              <a:rPr b="1" lang="fr" sz="1350">
                <a:solidFill>
                  <a:srgbClr val="5E6063"/>
                </a:solidFill>
              </a:rPr>
              <a:t>discharge curve</a:t>
            </a:r>
            <a:r>
              <a:rPr lang="fr" sz="1350">
                <a:solidFill>
                  <a:srgbClr val="5E6063"/>
                </a:solidFill>
              </a:rPr>
              <a:t>. Manufacturers can provide such a table in battery datasheets or you can create it yourself by experimental measurements.</a:t>
            </a:r>
            <a:endParaRPr sz="1350">
              <a:solidFill>
                <a:srgbClr val="5E6063"/>
              </a:solidFill>
            </a:endParaRPr>
          </a:p>
          <a:p>
            <a:pPr indent="0" lvl="0" marL="0" rtl="0" algn="l">
              <a:spcBef>
                <a:spcPts val="2100"/>
              </a:spcBef>
              <a:spcAft>
                <a:spcPts val="1200"/>
              </a:spcAft>
              <a:buNone/>
            </a:pPr>
            <a:r>
              <a:t/>
            </a:r>
            <a:endParaRPr/>
          </a:p>
        </p:txBody>
      </p:sp>
      <p:pic>
        <p:nvPicPr>
          <p:cNvPr id="137" name="Google Shape;137;p27"/>
          <p:cNvPicPr preferRelativeResize="0"/>
          <p:nvPr/>
        </p:nvPicPr>
        <p:blipFill>
          <a:blip r:embed="rId3">
            <a:alphaModFix/>
          </a:blip>
          <a:stretch>
            <a:fillRect/>
          </a:stretch>
        </p:blipFill>
        <p:spPr>
          <a:xfrm>
            <a:off x="3088324" y="1673125"/>
            <a:ext cx="5341075" cy="339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188850" y="411025"/>
            <a:ext cx="8765100" cy="434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350">
                <a:solidFill>
                  <a:srgbClr val="5E6063"/>
                </a:solidFill>
              </a:rPr>
              <a:t>Although it varies with the battery chemistry, the dependence between voltage and SOC can be quite clear and the margin of error in the OCV method can be low enough. Nevertheless, </a:t>
            </a:r>
            <a:r>
              <a:rPr b="1" lang="fr" sz="1350">
                <a:solidFill>
                  <a:srgbClr val="FF0000"/>
                </a:solidFill>
              </a:rPr>
              <a:t>this method is rarely applied in the real world</a:t>
            </a:r>
            <a:r>
              <a:rPr lang="fr" sz="1350">
                <a:solidFill>
                  <a:srgbClr val="5E6063"/>
                </a:solidFill>
              </a:rPr>
              <a:t>. </a:t>
            </a:r>
            <a:r>
              <a:rPr b="1" lang="fr" sz="1350">
                <a:solidFill>
                  <a:srgbClr val="FF0000"/>
                </a:solidFill>
              </a:rPr>
              <a:t>To use it, you need to cut off the current feed completely and give your battery a rest for some time—2 or 3 hours at the very minimum and 8+ hours in the ideal case</a:t>
            </a:r>
            <a:r>
              <a:rPr lang="fr" sz="1350">
                <a:solidFill>
                  <a:srgbClr val="5E6063"/>
                </a:solidFill>
              </a:rPr>
              <a:t>. </a:t>
            </a:r>
            <a:r>
              <a:rPr b="1" lang="fr" sz="1350">
                <a:solidFill>
                  <a:srgbClr val="FF0000"/>
                </a:solidFill>
              </a:rPr>
              <a:t>And only after all chemical reactions subside, you can gauge the battery’s voltage</a:t>
            </a:r>
            <a:r>
              <a:rPr lang="fr" sz="1350">
                <a:solidFill>
                  <a:srgbClr val="5E6063"/>
                </a:solidFill>
              </a:rPr>
              <a:t>. </a:t>
            </a:r>
            <a:r>
              <a:rPr lang="fr" sz="1350">
                <a:solidFill>
                  <a:srgbClr val="FF0000"/>
                </a:solidFill>
              </a:rPr>
              <a:t>That means the OCV technique cannot measure the SOC of a battery while in operation unless the power consumption is very low and we’re talking about microamps</a:t>
            </a:r>
            <a:r>
              <a:rPr lang="fr" sz="1350">
                <a:solidFill>
                  <a:srgbClr val="5E6063"/>
                </a:solidFill>
              </a:rPr>
              <a:t>.</a:t>
            </a:r>
            <a:endParaRPr sz="1350">
              <a:solidFill>
                <a:srgbClr val="5E6063"/>
              </a:solidFill>
            </a:endParaRPr>
          </a:p>
          <a:p>
            <a:pPr indent="0" lvl="0" marL="0" rtl="0" algn="l">
              <a:spcBef>
                <a:spcPts val="1200"/>
              </a:spcBef>
              <a:spcAft>
                <a:spcPts val="0"/>
              </a:spcAft>
              <a:buNone/>
            </a:pPr>
            <a:r>
              <a:rPr lang="fr" sz="1350">
                <a:solidFill>
                  <a:srgbClr val="5E6063"/>
                </a:solidFill>
              </a:rPr>
              <a:t> When your BESS or another battery-powered system is at work, it needs a constant electric power supply, and the current load can alter during operation. After a while, you’ll have to charge the battery, and that makes the OCV method an impossible task. </a:t>
            </a:r>
            <a:r>
              <a:rPr b="1" lang="fr" sz="1350">
                <a:solidFill>
                  <a:srgbClr val="6AA84F"/>
                </a:solidFill>
              </a:rPr>
              <a:t>The open circuit voltage technique is well suited to determine the initial SOC battery characteristic.</a:t>
            </a:r>
            <a:r>
              <a:rPr lang="fr" sz="1350">
                <a:solidFill>
                  <a:srgbClr val="5E6063"/>
                </a:solidFill>
              </a:rPr>
              <a:t> For example, you can use it to calculate the state-of-charge after extended storage of a battery or if your system was powered off for a time. After measuring the OCV, you can find out the initial SOC from the voltage-capacity chart.   </a:t>
            </a:r>
            <a:endParaRPr sz="1350">
              <a:solidFill>
                <a:srgbClr val="5E6063"/>
              </a:solidFill>
            </a:endParaRPr>
          </a:p>
          <a:p>
            <a:pPr indent="0" lvl="0" marL="0" rtl="0" algn="l">
              <a:lnSpc>
                <a:spcPct val="167000"/>
              </a:lnSpc>
              <a:spcBef>
                <a:spcPts val="1200"/>
              </a:spcBef>
              <a:spcAft>
                <a:spcPts val="2100"/>
              </a:spcAft>
              <a:buNone/>
            </a:pPr>
            <a:r>
              <a:rPr lang="fr" sz="1350">
                <a:solidFill>
                  <a:srgbClr val="FF0000"/>
                </a:solidFill>
              </a:rPr>
              <a:t>Calculating the state-of-charge with the OCV method is not a good fit for lithium-based batteries that have a rather flat discharge curve</a:t>
            </a:r>
            <a:r>
              <a:rPr lang="fr" sz="1350">
                <a:solidFill>
                  <a:srgbClr val="5E6063"/>
                </a:solidFill>
              </a:rPr>
              <a:t>. The voltage value of Li-ion cells may not fluctuate through much of the capacity range, especially at some temperatures. That’s why we always combine the OCV technique with other measurement practices for the SOC estimation in lithium battery management systems.</a:t>
            </a:r>
            <a:endParaRPr sz="1350">
              <a:solidFill>
                <a:srgbClr val="5E60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77775" y="155525"/>
            <a:ext cx="9066300" cy="4677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fr">
                <a:solidFill>
                  <a:srgbClr val="081120"/>
                </a:solidFill>
              </a:rPr>
              <a:t>Coulomb counting (Current integration)</a:t>
            </a:r>
            <a:endParaRPr>
              <a:solidFill>
                <a:srgbClr val="081120"/>
              </a:solidFill>
            </a:endParaRPr>
          </a:p>
          <a:p>
            <a:pPr indent="0" lvl="0" marL="0" rtl="0" algn="l">
              <a:lnSpc>
                <a:spcPct val="167000"/>
              </a:lnSpc>
              <a:spcBef>
                <a:spcPts val="1800"/>
              </a:spcBef>
              <a:spcAft>
                <a:spcPts val="0"/>
              </a:spcAft>
              <a:buClr>
                <a:schemeClr val="dk1"/>
              </a:buClr>
              <a:buSzPts val="1100"/>
              <a:buFont typeface="Arial"/>
              <a:buNone/>
            </a:pPr>
            <a:r>
              <a:rPr lang="fr" sz="1350">
                <a:solidFill>
                  <a:srgbClr val="5E6063"/>
                </a:solidFill>
              </a:rPr>
              <a:t>As the name suggests, this method is aimed at calculating coulombs or the quantity of electric charge, which </a:t>
            </a:r>
            <a:r>
              <a:rPr b="1" lang="fr" sz="1350">
                <a:solidFill>
                  <a:srgbClr val="0000FF"/>
                </a:solidFill>
              </a:rPr>
              <a:t>is derived from current multiplied by the time necessary for the charge to flow</a:t>
            </a:r>
            <a:r>
              <a:rPr lang="fr" sz="1350">
                <a:solidFill>
                  <a:srgbClr val="5E6063"/>
                </a:solidFill>
              </a:rPr>
              <a:t>. To measure the remaining capacity or SOC of a battery, you can add coulombs to the initial capacity in case of charging or take them away when you discharge the battery.</a:t>
            </a:r>
            <a:endParaRPr sz="1350">
              <a:solidFill>
                <a:srgbClr val="5E6063"/>
              </a:solidFill>
            </a:endParaRPr>
          </a:p>
          <a:p>
            <a:pPr indent="0" lvl="0" marL="0" rtl="0" algn="l">
              <a:lnSpc>
                <a:spcPct val="167000"/>
              </a:lnSpc>
              <a:spcBef>
                <a:spcPts val="2100"/>
              </a:spcBef>
              <a:spcAft>
                <a:spcPts val="2100"/>
              </a:spcAft>
              <a:buNone/>
            </a:pPr>
            <a:r>
              <a:t/>
            </a:r>
            <a:endParaRPr/>
          </a:p>
        </p:txBody>
      </p:sp>
      <p:pic>
        <p:nvPicPr>
          <p:cNvPr id="148" name="Google Shape;148;p29"/>
          <p:cNvPicPr preferRelativeResize="0"/>
          <p:nvPr/>
        </p:nvPicPr>
        <p:blipFill>
          <a:blip r:embed="rId3">
            <a:alphaModFix/>
          </a:blip>
          <a:stretch>
            <a:fillRect/>
          </a:stretch>
        </p:blipFill>
        <p:spPr>
          <a:xfrm>
            <a:off x="2999448" y="1986973"/>
            <a:ext cx="4299825" cy="315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nvSpPr>
        <p:spPr>
          <a:xfrm>
            <a:off x="233300" y="266625"/>
            <a:ext cx="8809500" cy="4470600"/>
          </a:xfrm>
          <a:prstGeom prst="rect">
            <a:avLst/>
          </a:prstGeom>
          <a:noFill/>
          <a:ln>
            <a:noFill/>
          </a:ln>
        </p:spPr>
        <p:txBody>
          <a:bodyPr anchorCtr="0" anchor="t" bIns="91425" lIns="91425" spcFirstLastPara="1" rIns="91425" wrap="square" tIns="91425">
            <a:spAutoFit/>
          </a:bodyPr>
          <a:lstStyle/>
          <a:p>
            <a:pPr indent="0" lvl="0" marL="0" rtl="0" algn="l">
              <a:lnSpc>
                <a:spcPct val="167000"/>
              </a:lnSpc>
              <a:spcBef>
                <a:spcPts val="0"/>
              </a:spcBef>
              <a:spcAft>
                <a:spcPts val="0"/>
              </a:spcAft>
              <a:buNone/>
            </a:pPr>
            <a:r>
              <a:rPr lang="fr" sz="1350">
                <a:solidFill>
                  <a:srgbClr val="5E6063"/>
                </a:solidFill>
              </a:rPr>
              <a:t>Current integration is a widespread method, but its accuracy depends on some factors. First off, you </a:t>
            </a:r>
            <a:r>
              <a:rPr b="1" lang="fr" sz="1350">
                <a:solidFill>
                  <a:srgbClr val="0000FF"/>
                </a:solidFill>
              </a:rPr>
              <a:t>should know the correct measure of the initial SOC that serves as a reference point</a:t>
            </a:r>
            <a:r>
              <a:rPr lang="fr" sz="1350">
                <a:solidFill>
                  <a:srgbClr val="5E6063"/>
                </a:solidFill>
              </a:rPr>
              <a:t>. You can get this by fully charging or discharging a battery. So if you want to use this technique, you </a:t>
            </a:r>
            <a:r>
              <a:rPr b="1" lang="fr" sz="1350">
                <a:solidFill>
                  <a:srgbClr val="0000FF"/>
                </a:solidFill>
              </a:rPr>
              <a:t>need to allow for regular resetting of the battery SOC to 100% in your BMS design.</a:t>
            </a:r>
            <a:endParaRPr b="1" sz="1350">
              <a:solidFill>
                <a:srgbClr val="0000FF"/>
              </a:solidFill>
            </a:endParaRPr>
          </a:p>
          <a:p>
            <a:pPr indent="0" lvl="0" marL="0" rtl="0" algn="l">
              <a:lnSpc>
                <a:spcPct val="167000"/>
              </a:lnSpc>
              <a:spcBef>
                <a:spcPts val="2100"/>
              </a:spcBef>
              <a:spcAft>
                <a:spcPts val="0"/>
              </a:spcAft>
              <a:buNone/>
            </a:pPr>
            <a:r>
              <a:rPr lang="fr" sz="1350">
                <a:solidFill>
                  <a:srgbClr val="5E6063"/>
                </a:solidFill>
              </a:rPr>
              <a:t>Another </a:t>
            </a:r>
            <a:r>
              <a:rPr b="1" lang="fr" sz="1350">
                <a:solidFill>
                  <a:srgbClr val="0000FF"/>
                </a:solidFill>
              </a:rPr>
              <a:t>important condition</a:t>
            </a:r>
            <a:r>
              <a:rPr lang="fr" sz="1350">
                <a:solidFill>
                  <a:srgbClr val="5E6063"/>
                </a:solidFill>
              </a:rPr>
              <a:t> for the accurate state-of-charge estimation with coulomb </a:t>
            </a:r>
            <a:r>
              <a:rPr b="1" lang="fr" sz="1350">
                <a:solidFill>
                  <a:srgbClr val="0000FF"/>
                </a:solidFill>
              </a:rPr>
              <a:t>counting is the correct current measurement. </a:t>
            </a:r>
            <a:r>
              <a:rPr lang="fr" sz="1350">
                <a:solidFill>
                  <a:srgbClr val="5E6063"/>
                </a:solidFill>
              </a:rPr>
              <a:t>You can achieve this by </a:t>
            </a:r>
            <a:r>
              <a:rPr lang="fr" sz="1350">
                <a:solidFill>
                  <a:srgbClr val="0000FF"/>
                </a:solidFill>
              </a:rPr>
              <a:t>increasing the amplitude and time resolution of an analog-to-digital converter (ADC) in your current sensor</a:t>
            </a:r>
            <a:r>
              <a:rPr lang="fr" sz="1350">
                <a:solidFill>
                  <a:srgbClr val="5E6063"/>
                </a:solidFill>
              </a:rPr>
              <a:t>. However,</a:t>
            </a:r>
            <a:r>
              <a:rPr lang="fr" sz="1350">
                <a:solidFill>
                  <a:srgbClr val="FF0000"/>
                </a:solidFill>
              </a:rPr>
              <a:t> this can add to the sensor’s cost,</a:t>
            </a:r>
            <a:r>
              <a:rPr lang="fr" sz="1350">
                <a:solidFill>
                  <a:srgbClr val="5E6063"/>
                </a:solidFill>
              </a:rPr>
              <a:t> so in most cases, BMS designers use inexpensive ADCs with </a:t>
            </a:r>
            <a:r>
              <a:rPr b="1" lang="fr" sz="1350">
                <a:solidFill>
                  <a:srgbClr val="5E6063"/>
                </a:solidFill>
              </a:rPr>
              <a:t>14-</a:t>
            </a:r>
            <a:r>
              <a:rPr lang="fr" sz="1350">
                <a:solidFill>
                  <a:srgbClr val="5E6063"/>
                </a:solidFill>
              </a:rPr>
              <a:t> and </a:t>
            </a:r>
            <a:r>
              <a:rPr b="1" lang="fr" sz="1350">
                <a:solidFill>
                  <a:srgbClr val="5E6063"/>
                </a:solidFill>
              </a:rPr>
              <a:t>16-bit</a:t>
            </a:r>
            <a:r>
              <a:rPr lang="fr" sz="1350">
                <a:solidFill>
                  <a:srgbClr val="5E6063"/>
                </a:solidFill>
              </a:rPr>
              <a:t> resolution and average measured data afterwards. Then, engineers process data by applying more advanced estimators, such as  Kalman filtering or neural networks. </a:t>
            </a:r>
            <a:endParaRPr sz="1350">
              <a:solidFill>
                <a:srgbClr val="5E6063"/>
              </a:solidFill>
            </a:endParaRPr>
          </a:p>
          <a:p>
            <a:pPr indent="0" lvl="0" marL="0" rtl="0" algn="l">
              <a:lnSpc>
                <a:spcPct val="167000"/>
              </a:lnSpc>
              <a:spcBef>
                <a:spcPts val="2100"/>
              </a:spcBef>
              <a:spcAft>
                <a:spcPts val="210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344375"/>
            <a:ext cx="8453400" cy="422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fr">
                <a:solidFill>
                  <a:srgbClr val="081120"/>
                </a:solidFill>
              </a:rPr>
              <a:t>Kalman filtering</a:t>
            </a:r>
            <a:endParaRPr>
              <a:solidFill>
                <a:srgbClr val="081120"/>
              </a:solidFill>
            </a:endParaRPr>
          </a:p>
          <a:p>
            <a:pPr indent="0" lvl="0" marL="0" rtl="0" algn="l">
              <a:lnSpc>
                <a:spcPct val="167000"/>
              </a:lnSpc>
              <a:spcBef>
                <a:spcPts val="1800"/>
              </a:spcBef>
              <a:spcAft>
                <a:spcPts val="0"/>
              </a:spcAft>
              <a:buNone/>
            </a:pPr>
            <a:r>
              <a:rPr lang="fr" sz="1350">
                <a:solidFill>
                  <a:srgbClr val="5E6063"/>
                </a:solidFill>
              </a:rPr>
              <a:t>This method banks on the measurements and analysis of the battery’s input and output data, such as current, voltage, temperature, internal resistance, and other parameters. Based on this data, you can use the Kalman filtering algorithm to build an electrical model of a battery, simulate its behavior along with operating conditions, and estimate the state-of-charge. </a:t>
            </a:r>
            <a:endParaRPr sz="1350">
              <a:solidFill>
                <a:srgbClr val="5E6063"/>
              </a:solidFill>
            </a:endParaRPr>
          </a:p>
          <a:p>
            <a:pPr indent="0" lvl="0" marL="0" rtl="0" algn="l">
              <a:lnSpc>
                <a:spcPct val="167000"/>
              </a:lnSpc>
              <a:spcBef>
                <a:spcPts val="2100"/>
              </a:spcBef>
              <a:spcAft>
                <a:spcPts val="0"/>
              </a:spcAft>
              <a:buClr>
                <a:schemeClr val="dk1"/>
              </a:buClr>
              <a:buSzPts val="1100"/>
              <a:buFont typeface="Arial"/>
              <a:buNone/>
            </a:pPr>
            <a:r>
              <a:rPr lang="fr" sz="1350">
                <a:solidFill>
                  <a:srgbClr val="5E6063"/>
                </a:solidFill>
              </a:rPr>
              <a:t>This method consists of two major steps. For starters, you enter the input data into the model and represent the physical processes running in a battery as mathematical equations. Thus, you predict the behavior of the battery and its output data by drawing on theoretical calculations. </a:t>
            </a:r>
            <a:endParaRPr sz="1350">
              <a:solidFill>
                <a:srgbClr val="5E6063"/>
              </a:solidFill>
            </a:endParaRPr>
          </a:p>
          <a:p>
            <a:pPr indent="0" lvl="0" marL="0" rtl="0" algn="l">
              <a:spcBef>
                <a:spcPts val="21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202700" y="539550"/>
            <a:ext cx="8740200" cy="438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350">
                <a:solidFill>
                  <a:srgbClr val="5E6063"/>
                </a:solidFill>
              </a:rPr>
              <a:t>A BESS is an electrochemical energy storage solution with a rechargeable battery lying at the core. The system can either store or feed power as needed by </a:t>
            </a:r>
            <a:r>
              <a:rPr lang="fr" sz="1492">
                <a:solidFill>
                  <a:srgbClr val="5E6063"/>
                </a:solidFill>
              </a:rPr>
              <a:t>charging and discharging its battery at the right time.</a:t>
            </a:r>
            <a:endParaRPr sz="1492">
              <a:solidFill>
                <a:srgbClr val="5E6063"/>
              </a:solidFill>
            </a:endParaRPr>
          </a:p>
          <a:p>
            <a:pPr indent="0" lvl="0" marL="0" rtl="0" algn="just">
              <a:lnSpc>
                <a:spcPct val="167000"/>
              </a:lnSpc>
              <a:spcBef>
                <a:spcPts val="1200"/>
              </a:spcBef>
              <a:spcAft>
                <a:spcPts val="0"/>
              </a:spcAft>
              <a:buClr>
                <a:schemeClr val="dk1"/>
              </a:buClr>
              <a:buSzPct val="73684"/>
              <a:buFont typeface="Arial"/>
              <a:buNone/>
            </a:pPr>
            <a:r>
              <a:rPr lang="fr" sz="1492">
                <a:solidFill>
                  <a:srgbClr val="5E6063"/>
                </a:solidFill>
              </a:rPr>
              <a:t>The first thing you need to consider when developing a BMS is the battery technology your BESS is going to use. Battery energy storage solutions can have the following battery cells configurations:</a:t>
            </a:r>
            <a:endParaRPr sz="1492">
              <a:solidFill>
                <a:srgbClr val="5E6063"/>
              </a:solidFill>
            </a:endParaRPr>
          </a:p>
          <a:p>
            <a:pPr indent="-316286" lvl="0" marL="698500" rtl="0" algn="l">
              <a:lnSpc>
                <a:spcPct val="167000"/>
              </a:lnSpc>
              <a:spcBef>
                <a:spcPts val="3600"/>
              </a:spcBef>
              <a:spcAft>
                <a:spcPts val="0"/>
              </a:spcAft>
              <a:buClr>
                <a:srgbClr val="5E6063"/>
              </a:buClr>
              <a:buSzPct val="100000"/>
              <a:buChar char="●"/>
            </a:pPr>
            <a:r>
              <a:rPr b="1" lang="fr" sz="1492">
                <a:solidFill>
                  <a:srgbClr val="5E6063"/>
                </a:solidFill>
              </a:rPr>
              <a:t>Lithium nickel manganese cobalt oxide </a:t>
            </a:r>
            <a:endParaRPr b="1" sz="1492">
              <a:solidFill>
                <a:srgbClr val="5E6063"/>
              </a:solidFill>
            </a:endParaRPr>
          </a:p>
          <a:p>
            <a:pPr indent="-316286" lvl="0" marL="698500" rtl="0" algn="l">
              <a:lnSpc>
                <a:spcPct val="167000"/>
              </a:lnSpc>
              <a:spcBef>
                <a:spcPts val="0"/>
              </a:spcBef>
              <a:spcAft>
                <a:spcPts val="0"/>
              </a:spcAft>
              <a:buClr>
                <a:srgbClr val="5E6063"/>
              </a:buClr>
              <a:buSzPct val="100000"/>
              <a:buChar char="●"/>
            </a:pPr>
            <a:r>
              <a:rPr b="1" lang="fr" sz="1492">
                <a:solidFill>
                  <a:srgbClr val="5E6063"/>
                </a:solidFill>
              </a:rPr>
              <a:t>Lead-acid</a:t>
            </a:r>
            <a:endParaRPr b="1" sz="1492">
              <a:solidFill>
                <a:srgbClr val="5E6063"/>
              </a:solidFill>
            </a:endParaRPr>
          </a:p>
          <a:p>
            <a:pPr indent="-316286" lvl="0" marL="698500" rtl="0" algn="l">
              <a:lnSpc>
                <a:spcPct val="167000"/>
              </a:lnSpc>
              <a:spcBef>
                <a:spcPts val="0"/>
              </a:spcBef>
              <a:spcAft>
                <a:spcPts val="0"/>
              </a:spcAft>
              <a:buClr>
                <a:srgbClr val="5E6063"/>
              </a:buClr>
              <a:buSzPct val="100000"/>
              <a:buChar char="●"/>
            </a:pPr>
            <a:r>
              <a:rPr b="1" lang="fr" sz="1492">
                <a:solidFill>
                  <a:srgbClr val="5E6063"/>
                </a:solidFill>
              </a:rPr>
              <a:t>Nickel-cadmium</a:t>
            </a:r>
            <a:endParaRPr b="1" sz="1492">
              <a:solidFill>
                <a:srgbClr val="5E6063"/>
              </a:solidFill>
            </a:endParaRPr>
          </a:p>
          <a:p>
            <a:pPr indent="-316286" lvl="0" marL="698500" rtl="0" algn="l">
              <a:lnSpc>
                <a:spcPct val="167000"/>
              </a:lnSpc>
              <a:spcBef>
                <a:spcPts val="0"/>
              </a:spcBef>
              <a:spcAft>
                <a:spcPts val="0"/>
              </a:spcAft>
              <a:buClr>
                <a:srgbClr val="5E6063"/>
              </a:buClr>
              <a:buSzPct val="100000"/>
              <a:buChar char="●"/>
            </a:pPr>
            <a:r>
              <a:rPr b="1" lang="fr" sz="1492">
                <a:solidFill>
                  <a:srgbClr val="5E6063"/>
                </a:solidFill>
              </a:rPr>
              <a:t>Sodium-sulfur  </a:t>
            </a:r>
            <a:endParaRPr b="1" sz="1492">
              <a:solidFill>
                <a:srgbClr val="5E6063"/>
              </a:solidFill>
            </a:endParaRPr>
          </a:p>
          <a:p>
            <a:pPr indent="-316286" lvl="0" marL="698500" rtl="0" algn="l">
              <a:lnSpc>
                <a:spcPct val="167000"/>
              </a:lnSpc>
              <a:spcBef>
                <a:spcPts val="0"/>
              </a:spcBef>
              <a:spcAft>
                <a:spcPts val="0"/>
              </a:spcAft>
              <a:buClr>
                <a:srgbClr val="5E6063"/>
              </a:buClr>
              <a:buSzPct val="100000"/>
              <a:buChar char="●"/>
            </a:pPr>
            <a:r>
              <a:rPr b="1" lang="fr" sz="1492">
                <a:solidFill>
                  <a:srgbClr val="5E6063"/>
                </a:solidFill>
              </a:rPr>
              <a:t>Zinc-bromine</a:t>
            </a:r>
            <a:endParaRPr b="1" sz="1492">
              <a:solidFill>
                <a:srgbClr val="5E6063"/>
              </a:solidFill>
            </a:endParaRPr>
          </a:p>
          <a:p>
            <a:pPr indent="0" lvl="0" marL="0" rtl="0" algn="l">
              <a:lnSpc>
                <a:spcPct val="167000"/>
              </a:lnSpc>
              <a:spcBef>
                <a:spcPts val="5300"/>
              </a:spcBef>
              <a:spcAft>
                <a:spcPts val="2100"/>
              </a:spcAft>
              <a:buNone/>
            </a:pPr>
            <a:r>
              <a:t/>
            </a:r>
            <a:endParaRPr sz="1350">
              <a:solidFill>
                <a:srgbClr val="5E60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211075" y="511025"/>
            <a:ext cx="8621100" cy="4057800"/>
          </a:xfrm>
          <a:prstGeom prst="rect">
            <a:avLst/>
          </a:prstGeom>
        </p:spPr>
        <p:txBody>
          <a:bodyPr anchorCtr="0" anchor="t" bIns="91425" lIns="91425" spcFirstLastPara="1" rIns="91425" wrap="square" tIns="91425">
            <a:normAutofit lnSpcReduction="10000"/>
          </a:bodyPr>
          <a:lstStyle/>
          <a:p>
            <a:pPr indent="0" lvl="0" marL="0" rtl="0" algn="l">
              <a:lnSpc>
                <a:spcPct val="167000"/>
              </a:lnSpc>
              <a:spcBef>
                <a:spcPts val="0"/>
              </a:spcBef>
              <a:spcAft>
                <a:spcPts val="0"/>
              </a:spcAft>
              <a:buClr>
                <a:schemeClr val="dk1"/>
              </a:buClr>
              <a:buSzPts val="1100"/>
              <a:buFont typeface="Arial"/>
              <a:buNone/>
            </a:pPr>
            <a:r>
              <a:rPr lang="fr" sz="1350">
                <a:solidFill>
                  <a:srgbClr val="5E6063"/>
                </a:solidFill>
              </a:rPr>
              <a:t>In the second step, you measure the actual battery parameters, such as voltage and current, and compare them with the predicted values. After that, the algorithm filters or corrects the model to reduce any possible deviations. Kalman filter can take the measurements every second throughout the entire discharge or charge cycle of a battery and predict the SOC at each iteration, every time minimizing the margin of error.</a:t>
            </a:r>
            <a:endParaRPr sz="1350">
              <a:solidFill>
                <a:srgbClr val="5E6063"/>
              </a:solidFill>
            </a:endParaRPr>
          </a:p>
          <a:p>
            <a:pPr indent="0" lvl="0" marL="0" rtl="0" algn="l">
              <a:lnSpc>
                <a:spcPct val="167000"/>
              </a:lnSpc>
              <a:spcBef>
                <a:spcPts val="2100"/>
              </a:spcBef>
              <a:spcAft>
                <a:spcPts val="0"/>
              </a:spcAft>
              <a:buClr>
                <a:schemeClr val="dk1"/>
              </a:buClr>
              <a:buSzPts val="1100"/>
              <a:buFont typeface="Arial"/>
              <a:buNone/>
            </a:pPr>
            <a:r>
              <a:rPr lang="fr" sz="1350">
                <a:solidFill>
                  <a:srgbClr val="5E6063"/>
                </a:solidFill>
              </a:rPr>
              <a:t>Kalman filter is one of the most high-end and precise estimators used by modern battery management systems. To apply this practice, you don’t need to know the whole history of battery charging and discharging. You can only draw on the previous iteration to calculate the current battery state. The reliability of this method directly depends on the accuracy of the electrical model, including mathematical equations and the parameters you choose for these equations. </a:t>
            </a:r>
            <a:endParaRPr sz="1350">
              <a:solidFill>
                <a:srgbClr val="5E6063"/>
              </a:solidFill>
            </a:endParaRPr>
          </a:p>
          <a:p>
            <a:pPr indent="0" lvl="0" marL="0" rtl="0" algn="l">
              <a:spcBef>
                <a:spcPts val="21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7000"/>
              </a:lnSpc>
              <a:spcBef>
                <a:spcPts val="0"/>
              </a:spcBef>
              <a:spcAft>
                <a:spcPts val="0"/>
              </a:spcAft>
              <a:buClr>
                <a:schemeClr val="dk1"/>
              </a:buClr>
              <a:buSzPts val="1100"/>
              <a:buFont typeface="Arial"/>
              <a:buNone/>
            </a:pPr>
            <a:r>
              <a:rPr lang="fr" sz="1350">
                <a:solidFill>
                  <a:srgbClr val="5E6063"/>
                </a:solidFill>
              </a:rPr>
              <a:t>The classic Kalman filter algorithm works for systems described by linear ordinary differential equations (ODEs). For non-linear systems, you can use an </a:t>
            </a:r>
            <a:r>
              <a:rPr b="1" lang="fr" sz="1350">
                <a:solidFill>
                  <a:srgbClr val="5E6063"/>
                </a:solidFill>
              </a:rPr>
              <a:t>extended Kalman filter (EKF)</a:t>
            </a:r>
            <a:r>
              <a:rPr lang="fr" sz="1350">
                <a:solidFill>
                  <a:srgbClr val="5E6063"/>
                </a:solidFill>
              </a:rPr>
              <a:t> that approximates non-linearity using the first-order partial derivatives. This is an upgraded version of the algorithm that needs </a:t>
            </a:r>
            <a:r>
              <a:rPr lang="fr" sz="1350">
                <a:solidFill>
                  <a:schemeClr val="hlink"/>
                </a:solidFill>
                <a:uFill>
                  <a:noFill/>
                </a:uFill>
                <a:hlinkClick r:id="rId3"/>
              </a:rPr>
              <a:t>hardware</a:t>
            </a:r>
            <a:r>
              <a:rPr lang="fr" sz="1350">
                <a:solidFill>
                  <a:srgbClr val="5E6063"/>
                </a:solidFill>
              </a:rPr>
              <a:t> with a higher level of performance. </a:t>
            </a:r>
            <a:endParaRPr sz="1350">
              <a:solidFill>
                <a:srgbClr val="5E6063"/>
              </a:solidFill>
            </a:endParaRPr>
          </a:p>
          <a:p>
            <a:pPr indent="0" lvl="0" marL="0" rtl="0" algn="just">
              <a:lnSpc>
                <a:spcPct val="167000"/>
              </a:lnSpc>
              <a:spcBef>
                <a:spcPts val="2100"/>
              </a:spcBef>
              <a:spcAft>
                <a:spcPts val="0"/>
              </a:spcAft>
              <a:buClr>
                <a:schemeClr val="dk1"/>
              </a:buClr>
              <a:buSzPts val="1100"/>
              <a:buFont typeface="Arial"/>
              <a:buNone/>
            </a:pPr>
            <a:r>
              <a:rPr lang="fr" sz="1350">
                <a:solidFill>
                  <a:srgbClr val="5E6063"/>
                </a:solidFill>
              </a:rPr>
              <a:t>The </a:t>
            </a:r>
            <a:r>
              <a:rPr b="1" lang="fr" sz="1350">
                <a:solidFill>
                  <a:srgbClr val="5E6063"/>
                </a:solidFill>
              </a:rPr>
              <a:t>unscented Kalman filter (UKF)</a:t>
            </a:r>
            <a:r>
              <a:rPr lang="fr" sz="1350">
                <a:solidFill>
                  <a:srgbClr val="5E6063"/>
                </a:solidFill>
              </a:rPr>
              <a:t> and central </a:t>
            </a:r>
            <a:r>
              <a:rPr b="1" lang="fr" sz="1350">
                <a:solidFill>
                  <a:srgbClr val="5E6063"/>
                </a:solidFill>
              </a:rPr>
              <a:t>difference Kalman filter (CDKF)</a:t>
            </a:r>
            <a:r>
              <a:rPr lang="fr" sz="1350">
                <a:solidFill>
                  <a:srgbClr val="5E6063"/>
                </a:solidFill>
              </a:rPr>
              <a:t> are the types of a </a:t>
            </a:r>
            <a:r>
              <a:rPr b="1" lang="fr" sz="1350">
                <a:solidFill>
                  <a:srgbClr val="5E6063"/>
                </a:solidFill>
              </a:rPr>
              <a:t>sigma-point Kalman filter (SPKF)</a:t>
            </a:r>
            <a:r>
              <a:rPr lang="fr" sz="1350">
                <a:solidFill>
                  <a:srgbClr val="5E6063"/>
                </a:solidFill>
              </a:rPr>
              <a:t>, which is another modification having higher accuracy compared to EKF. For SPKF, you solve equations for a set of points offset by sigma from the initial point. </a:t>
            </a:r>
            <a:endParaRPr sz="1350">
              <a:solidFill>
                <a:srgbClr val="5E6063"/>
              </a:solidFill>
            </a:endParaRPr>
          </a:p>
          <a:p>
            <a:pPr indent="0" lvl="0" marL="0" rtl="0" algn="l">
              <a:spcBef>
                <a:spcPts val="21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167300" y="597025"/>
            <a:ext cx="8520600" cy="110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fr">
                <a:solidFill>
                  <a:srgbClr val="081120"/>
                </a:solidFill>
              </a:rPr>
              <a:t>Kalman filter is one of the most precise SOC estimators used by modern battery management systems. Building an accurate battery model is key to the reliability of this method.</a:t>
            </a:r>
            <a:endParaRPr/>
          </a:p>
        </p:txBody>
      </p:sp>
      <p:pic>
        <p:nvPicPr>
          <p:cNvPr id="174" name="Google Shape;174;p34"/>
          <p:cNvPicPr preferRelativeResize="0"/>
          <p:nvPr/>
        </p:nvPicPr>
        <p:blipFill>
          <a:blip r:embed="rId3">
            <a:alphaModFix/>
          </a:blip>
          <a:stretch>
            <a:fillRect/>
          </a:stretch>
        </p:blipFill>
        <p:spPr>
          <a:xfrm>
            <a:off x="707850" y="1763350"/>
            <a:ext cx="6905625" cy="3105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idx="1" type="body"/>
          </p:nvPr>
        </p:nvSpPr>
        <p:spPr>
          <a:xfrm>
            <a:off x="155525" y="111100"/>
            <a:ext cx="9076200" cy="50325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53448"/>
              <a:buFont typeface="Arial"/>
              <a:buNone/>
            </a:pPr>
            <a:r>
              <a:rPr b="1" lang="fr" sz="2058">
                <a:solidFill>
                  <a:srgbClr val="081120"/>
                </a:solidFill>
              </a:rPr>
              <a:t>Alternative SOC estimators</a:t>
            </a:r>
            <a:endParaRPr b="1" sz="2058">
              <a:solidFill>
                <a:srgbClr val="081120"/>
              </a:solidFill>
            </a:endParaRPr>
          </a:p>
          <a:p>
            <a:pPr indent="0" lvl="0" marL="0" rtl="0" algn="l">
              <a:lnSpc>
                <a:spcPct val="167000"/>
              </a:lnSpc>
              <a:spcBef>
                <a:spcPts val="1800"/>
              </a:spcBef>
              <a:spcAft>
                <a:spcPts val="0"/>
              </a:spcAft>
              <a:buClr>
                <a:schemeClr val="dk1"/>
              </a:buClr>
              <a:buSzPct val="81481"/>
              <a:buFont typeface="Arial"/>
              <a:buNone/>
            </a:pPr>
            <a:r>
              <a:rPr lang="fr" sz="1350">
                <a:solidFill>
                  <a:srgbClr val="5E6063"/>
                </a:solidFill>
              </a:rPr>
              <a:t>There are a host of other techniques that can estimate the SOC of battery cells. </a:t>
            </a:r>
            <a:r>
              <a:rPr b="1" lang="fr" sz="1350">
                <a:solidFill>
                  <a:srgbClr val="0000FF"/>
                </a:solidFill>
              </a:rPr>
              <a:t>Some of them have already been put into practice, the others are still in the research stage or exist as concepts.</a:t>
            </a:r>
            <a:r>
              <a:rPr lang="fr" sz="1350">
                <a:solidFill>
                  <a:srgbClr val="5E6063"/>
                </a:solidFill>
              </a:rPr>
              <a:t> When investigating the SOC determination solutions, you can come across the following methods:</a:t>
            </a:r>
            <a:endParaRPr sz="1350">
              <a:solidFill>
                <a:srgbClr val="5E6063"/>
              </a:solidFill>
            </a:endParaRPr>
          </a:p>
          <a:p>
            <a:pPr indent="-295036" lvl="0" marL="698500" rtl="0" algn="l">
              <a:lnSpc>
                <a:spcPct val="167000"/>
              </a:lnSpc>
              <a:spcBef>
                <a:spcPts val="3600"/>
              </a:spcBef>
              <a:spcAft>
                <a:spcPts val="0"/>
              </a:spcAft>
              <a:buClr>
                <a:srgbClr val="5E6063"/>
              </a:buClr>
              <a:buSzPct val="100000"/>
              <a:buChar char="●"/>
            </a:pPr>
            <a:r>
              <a:rPr b="1" lang="fr" sz="1350">
                <a:solidFill>
                  <a:srgbClr val="5E6063"/>
                </a:solidFill>
              </a:rPr>
              <a:t>Terminal voltage method</a:t>
            </a:r>
            <a:r>
              <a:rPr lang="fr" sz="1350">
                <a:solidFill>
                  <a:srgbClr val="5E6063"/>
                </a:solidFill>
              </a:rPr>
              <a:t>. This method consists in measuring the terminal voltage of a battery that decreases during discharge. The SOC is calculated based on the proportional relationships between the electromotive force (EMF) of a battery, its terminal voltage, and the state-of-charge. There can be a serious error in the calculations due to a sharp drop of the terminal voltage at the end of discharge.</a:t>
            </a:r>
            <a:endParaRPr sz="1350">
              <a:solidFill>
                <a:srgbClr val="5E6063"/>
              </a:solidFill>
            </a:endParaRPr>
          </a:p>
          <a:p>
            <a:pPr indent="-295036" lvl="0" marL="698500" rtl="0" algn="l">
              <a:lnSpc>
                <a:spcPct val="167000"/>
              </a:lnSpc>
              <a:spcBef>
                <a:spcPts val="0"/>
              </a:spcBef>
              <a:spcAft>
                <a:spcPts val="0"/>
              </a:spcAft>
              <a:buClr>
                <a:srgbClr val="5E6063"/>
              </a:buClr>
              <a:buSzPct val="100000"/>
              <a:buChar char="●"/>
            </a:pPr>
            <a:r>
              <a:rPr b="1" lang="fr" sz="1350">
                <a:solidFill>
                  <a:srgbClr val="5E6063"/>
                </a:solidFill>
              </a:rPr>
              <a:t>Impedance method</a:t>
            </a:r>
            <a:r>
              <a:rPr lang="fr" sz="1350">
                <a:solidFill>
                  <a:srgbClr val="5E6063"/>
                </a:solidFill>
              </a:rPr>
              <a:t>. This builds upon the measurements of a battery’s internal impedance that changes throughout charge and discharge cycles. The main challenges here are measuring impedance during the battery’s operation and obtaining correct data with allowances made for the temperature.</a:t>
            </a:r>
            <a:endParaRPr sz="1350">
              <a:solidFill>
                <a:srgbClr val="5E6063"/>
              </a:solidFill>
            </a:endParaRPr>
          </a:p>
          <a:p>
            <a:pPr indent="-295036" lvl="0" marL="698500" rtl="0" algn="l">
              <a:lnSpc>
                <a:spcPct val="167000"/>
              </a:lnSpc>
              <a:spcBef>
                <a:spcPts val="0"/>
              </a:spcBef>
              <a:spcAft>
                <a:spcPts val="0"/>
              </a:spcAft>
              <a:buClr>
                <a:srgbClr val="5E6063"/>
              </a:buClr>
              <a:buSzPct val="100000"/>
              <a:buChar char="●"/>
            </a:pPr>
            <a:r>
              <a:rPr b="1" lang="fr" sz="1350">
                <a:solidFill>
                  <a:srgbClr val="5E6063"/>
                </a:solidFill>
              </a:rPr>
              <a:t>Neural networks</a:t>
            </a:r>
            <a:r>
              <a:rPr lang="fr" sz="1350">
                <a:solidFill>
                  <a:srgbClr val="5E6063"/>
                </a:solidFill>
              </a:rPr>
              <a:t>. A neural network can estimate the SOC by learning from large amounts of a battery’s input data, such as voltage, current, and temperature, and reproducing the non-linear relationships between these parameters.</a:t>
            </a:r>
            <a:endParaRPr sz="1350">
              <a:solidFill>
                <a:srgbClr val="5E6063"/>
              </a:solidFill>
            </a:endParaRPr>
          </a:p>
          <a:p>
            <a:pPr indent="-295036" lvl="0" marL="698500" rtl="0" algn="l">
              <a:lnSpc>
                <a:spcPct val="167000"/>
              </a:lnSpc>
              <a:spcBef>
                <a:spcPts val="0"/>
              </a:spcBef>
              <a:spcAft>
                <a:spcPts val="0"/>
              </a:spcAft>
              <a:buClr>
                <a:srgbClr val="5E6063"/>
              </a:buClr>
              <a:buSzPct val="100000"/>
              <a:buChar char="●"/>
            </a:pPr>
            <a:r>
              <a:rPr b="1" lang="fr" sz="1350">
                <a:solidFill>
                  <a:srgbClr val="5E6063"/>
                </a:solidFill>
              </a:rPr>
              <a:t>Fuzzy logic</a:t>
            </a:r>
            <a:r>
              <a:rPr lang="fr" sz="1350">
                <a:solidFill>
                  <a:srgbClr val="5E6063"/>
                </a:solidFill>
              </a:rPr>
              <a:t>. To build a fuzzy logic model, you can use any battery data available to you even if it’s abstract and approximate. After analyzing the data, the model can determine battery characteristics, including the state-of-charge. The key requirement of both fuzzy logic and neural networks is the high performance of a microcontroller.</a:t>
            </a:r>
            <a:endParaRPr sz="1350">
              <a:solidFill>
                <a:srgbClr val="5E6063"/>
              </a:solidFill>
            </a:endParaRPr>
          </a:p>
          <a:p>
            <a:pPr indent="-295036" lvl="0" marL="457200" rtl="0" algn="l">
              <a:lnSpc>
                <a:spcPct val="167000"/>
              </a:lnSpc>
              <a:spcBef>
                <a:spcPts val="0"/>
              </a:spcBef>
              <a:spcAft>
                <a:spcPts val="0"/>
              </a:spcAft>
              <a:buClr>
                <a:srgbClr val="5E6063"/>
              </a:buClr>
              <a:buSzPct val="100000"/>
              <a:buChar char="●"/>
            </a:pPr>
            <a:r>
              <a:rPr b="1" lang="fr" sz="1350">
                <a:solidFill>
                  <a:srgbClr val="5E6063"/>
                </a:solidFill>
              </a:rPr>
              <a:t>Ultrasonic detection</a:t>
            </a:r>
            <a:r>
              <a:rPr lang="fr" sz="1350">
                <a:solidFill>
                  <a:srgbClr val="5E6063"/>
                </a:solidFill>
              </a:rPr>
              <a:t>. This method lies in </a:t>
            </a:r>
            <a:r>
              <a:rPr lang="fr" sz="1350">
                <a:solidFill>
                  <a:schemeClr val="accent5"/>
                </a:solidFill>
                <a:uFill>
                  <a:noFill/>
                </a:uFill>
                <a:hlinkClick r:id="rId3">
                  <a:extLst>
                    <a:ext uri="{A12FA001-AC4F-418D-AE19-62706E023703}">
                      <ahyp:hlinkClr val="tx"/>
                    </a:ext>
                  </a:extLst>
                </a:hlinkClick>
              </a:rPr>
              <a:t>estimating the SOC using ultrasonic guided wave technology</a:t>
            </a:r>
            <a:r>
              <a:rPr lang="fr" sz="1350">
                <a:solidFill>
                  <a:srgbClr val="5E6063"/>
                </a:solidFill>
              </a:rPr>
              <a:t>. Owing to its sensitivity, wave signals can help understand the battery structure and thus evaluate its capacity and overall condition. Implementing this practice requires significant investments of time and effort.</a:t>
            </a:r>
            <a:endParaRPr sz="1350">
              <a:solidFill>
                <a:srgbClr val="5E606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311700" y="319300"/>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67000"/>
              </a:lnSpc>
              <a:spcBef>
                <a:spcPts val="0"/>
              </a:spcBef>
              <a:spcAft>
                <a:spcPts val="0"/>
              </a:spcAft>
              <a:buClr>
                <a:schemeClr val="dk1"/>
              </a:buClr>
              <a:buSzPts val="1100"/>
              <a:buFont typeface="Arial"/>
              <a:buNone/>
            </a:pPr>
            <a:r>
              <a:rPr lang="fr" sz="1350">
                <a:solidFill>
                  <a:srgbClr val="5E6063"/>
                </a:solidFill>
              </a:rPr>
              <a:t>The application of a single SOC estimation approach is rarely found in present-day </a:t>
            </a:r>
            <a:r>
              <a:rPr lang="fr" sz="1350">
                <a:solidFill>
                  <a:schemeClr val="accent5"/>
                </a:solidFill>
                <a:uFill>
                  <a:noFill/>
                </a:uFill>
                <a:hlinkClick r:id="rId3">
                  <a:extLst>
                    <a:ext uri="{A12FA001-AC4F-418D-AE19-62706E023703}">
                      <ahyp:hlinkClr val="tx"/>
                    </a:ext>
                  </a:extLst>
                </a:hlinkClick>
              </a:rPr>
              <a:t>battery management systems</a:t>
            </a:r>
            <a:r>
              <a:rPr lang="fr" sz="1350">
                <a:solidFill>
                  <a:srgbClr val="5E6063"/>
                </a:solidFill>
              </a:rPr>
              <a:t>. To improve your calculations, you can put different techniques together using so-called hybrid methods. For example, combined with fuzzy logic or Kalman filtering, coulomb counting can better measure accuracy than the current integration method alone.</a:t>
            </a:r>
            <a:endParaRPr sz="1350">
              <a:solidFill>
                <a:srgbClr val="5E6063"/>
              </a:solidFill>
            </a:endParaRPr>
          </a:p>
          <a:p>
            <a:pPr indent="0" lvl="0" marL="139700" rtl="0" algn="just">
              <a:lnSpc>
                <a:spcPct val="175000"/>
              </a:lnSpc>
              <a:spcBef>
                <a:spcPts val="2100"/>
              </a:spcBef>
              <a:spcAft>
                <a:spcPts val="0"/>
              </a:spcAft>
              <a:buClr>
                <a:schemeClr val="dk1"/>
              </a:buClr>
              <a:buSzPts val="1100"/>
              <a:buFont typeface="Arial"/>
              <a:buNone/>
            </a:pPr>
            <a:r>
              <a:rPr i="1" lang="fr">
                <a:solidFill>
                  <a:srgbClr val="081120"/>
                </a:solidFill>
              </a:rPr>
              <a:t>Present-day battery management systems rarely apply a single SOC estimation method. Putting different techniques together can improve your calculations and increase measuring accuracy.</a:t>
            </a:r>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277725" y="288825"/>
            <a:ext cx="8698500" cy="4643700"/>
          </a:xfrm>
          <a:prstGeom prst="rect">
            <a:avLst/>
          </a:prstGeom>
        </p:spPr>
        <p:txBody>
          <a:bodyPr anchorCtr="0" anchor="t" bIns="91425" lIns="91425" spcFirstLastPara="1" rIns="91425" wrap="square" tIns="91425">
            <a:normAutofit/>
          </a:bodyPr>
          <a:lstStyle/>
          <a:p>
            <a:pPr indent="0" lvl="0" marL="0" rtl="0" algn="just">
              <a:lnSpc>
                <a:spcPct val="105000"/>
              </a:lnSpc>
              <a:spcBef>
                <a:spcPts val="2600"/>
              </a:spcBef>
              <a:spcAft>
                <a:spcPts val="0"/>
              </a:spcAft>
              <a:buClr>
                <a:schemeClr val="dk1"/>
              </a:buClr>
              <a:buSzPts val="1100"/>
              <a:buFont typeface="Arial"/>
              <a:buNone/>
            </a:pPr>
            <a:r>
              <a:rPr lang="fr" sz="2850">
                <a:solidFill>
                  <a:srgbClr val="081120"/>
                </a:solidFill>
              </a:rPr>
              <a:t>Calculating Your Battery’s State-of-Health</a:t>
            </a:r>
            <a:endParaRPr sz="2850">
              <a:solidFill>
                <a:srgbClr val="081120"/>
              </a:solidFill>
            </a:endParaRPr>
          </a:p>
          <a:p>
            <a:pPr indent="0" lvl="0" marL="0" rtl="0" algn="l">
              <a:lnSpc>
                <a:spcPct val="167000"/>
              </a:lnSpc>
              <a:spcBef>
                <a:spcPts val="1800"/>
              </a:spcBef>
              <a:spcAft>
                <a:spcPts val="0"/>
              </a:spcAft>
              <a:buClr>
                <a:schemeClr val="dk1"/>
              </a:buClr>
              <a:buSzPts val="1100"/>
              <a:buFont typeface="Arial"/>
              <a:buNone/>
            </a:pPr>
            <a:r>
              <a:rPr lang="fr" sz="1350">
                <a:solidFill>
                  <a:srgbClr val="5E6063"/>
                </a:solidFill>
              </a:rPr>
              <a:t>Even though you cannot measure the SOH battery parameter directly, you can calculate it through the measurements of related physical quantities.</a:t>
            </a:r>
            <a:endParaRPr sz="1350">
              <a:solidFill>
                <a:srgbClr val="5E6063"/>
              </a:solidFill>
            </a:endParaRPr>
          </a:p>
          <a:p>
            <a:pPr indent="0" lvl="0" marL="0" rtl="0" algn="l">
              <a:spcBef>
                <a:spcPts val="2100"/>
              </a:spcBef>
              <a:spcAft>
                <a:spcPts val="0"/>
              </a:spcAft>
              <a:buClr>
                <a:schemeClr val="dk1"/>
              </a:buClr>
              <a:buSzPts val="1100"/>
              <a:buFont typeface="Arial"/>
              <a:buNone/>
            </a:pPr>
            <a:r>
              <a:rPr lang="fr">
                <a:solidFill>
                  <a:srgbClr val="081120"/>
                </a:solidFill>
              </a:rPr>
              <a:t>Internal resistance measurement</a:t>
            </a:r>
            <a:endParaRPr>
              <a:solidFill>
                <a:srgbClr val="081120"/>
              </a:solidFill>
            </a:endParaRPr>
          </a:p>
          <a:p>
            <a:pPr indent="0" lvl="0" marL="0" rtl="0" algn="l">
              <a:lnSpc>
                <a:spcPct val="167000"/>
              </a:lnSpc>
              <a:spcBef>
                <a:spcPts val="1800"/>
              </a:spcBef>
              <a:spcAft>
                <a:spcPts val="0"/>
              </a:spcAft>
              <a:buClr>
                <a:schemeClr val="dk1"/>
              </a:buClr>
              <a:buSzPts val="1100"/>
              <a:buFont typeface="Arial"/>
              <a:buNone/>
            </a:pPr>
            <a:r>
              <a:rPr lang="fr" sz="1350">
                <a:solidFill>
                  <a:srgbClr val="5E6063"/>
                </a:solidFill>
              </a:rPr>
              <a:t>Internal resistance can be a distinct marker of the SOH that </a:t>
            </a:r>
            <a:r>
              <a:rPr b="1" lang="fr" sz="1350">
                <a:solidFill>
                  <a:srgbClr val="0000FF"/>
                </a:solidFill>
              </a:rPr>
              <a:t>is inversely related to this parameter—the higher the battery internal resistance, the lower the state-of-health.</a:t>
            </a:r>
            <a:r>
              <a:rPr lang="fr" sz="1350">
                <a:solidFill>
                  <a:srgbClr val="5E6063"/>
                </a:solidFill>
              </a:rPr>
              <a:t> Internal resistance can be calculated through the measurements of open circuit voltage and voltage with the connected current load. The difference between these two values will show the voltage drop. Then, you can calculate the internal resistance using Ohm’s law. </a:t>
            </a:r>
            <a:endParaRPr sz="1350">
              <a:solidFill>
                <a:srgbClr val="5E6063"/>
              </a:solidFill>
            </a:endParaRPr>
          </a:p>
          <a:p>
            <a:pPr indent="0" lvl="0" marL="0" rtl="0" algn="l">
              <a:spcBef>
                <a:spcPts val="21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8"/>
          <p:cNvPicPr preferRelativeResize="0"/>
          <p:nvPr/>
        </p:nvPicPr>
        <p:blipFill>
          <a:blip r:embed="rId3">
            <a:alphaModFix/>
          </a:blip>
          <a:stretch>
            <a:fillRect/>
          </a:stretch>
        </p:blipFill>
        <p:spPr>
          <a:xfrm>
            <a:off x="926338" y="970150"/>
            <a:ext cx="7291325" cy="288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idx="1" type="body"/>
          </p:nvPr>
        </p:nvSpPr>
        <p:spPr>
          <a:xfrm>
            <a:off x="144425" y="255500"/>
            <a:ext cx="8809500" cy="4643700"/>
          </a:xfrm>
          <a:prstGeom prst="rect">
            <a:avLst/>
          </a:prstGeom>
        </p:spPr>
        <p:txBody>
          <a:bodyPr anchorCtr="0" anchor="t" bIns="91425" lIns="91425" spcFirstLastPara="1" rIns="91425" wrap="square" tIns="91425">
            <a:normAutofit/>
          </a:bodyPr>
          <a:lstStyle/>
          <a:p>
            <a:pPr indent="0" lvl="0" marL="0" rtl="0" algn="just">
              <a:lnSpc>
                <a:spcPct val="167000"/>
              </a:lnSpc>
              <a:spcBef>
                <a:spcPts val="0"/>
              </a:spcBef>
              <a:spcAft>
                <a:spcPts val="0"/>
              </a:spcAft>
              <a:buClr>
                <a:schemeClr val="dk1"/>
              </a:buClr>
              <a:buSzPts val="1100"/>
              <a:buFont typeface="Arial"/>
              <a:buNone/>
            </a:pPr>
            <a:r>
              <a:rPr lang="fr" sz="1350">
                <a:solidFill>
                  <a:srgbClr val="FF0000"/>
                </a:solidFill>
              </a:rPr>
              <a:t>However, calculating the battery internal resistance this way takes time as you can only measure the OCV when the battery is at rest</a:t>
            </a:r>
            <a:r>
              <a:rPr lang="fr" sz="1350">
                <a:solidFill>
                  <a:srgbClr val="5E6063"/>
                </a:solidFill>
              </a:rPr>
              <a:t>. </a:t>
            </a:r>
            <a:r>
              <a:rPr lang="fr" sz="1350">
                <a:solidFill>
                  <a:srgbClr val="6AA84F"/>
                </a:solidFill>
              </a:rPr>
              <a:t>Alternatively, you can calculate the internal resistance through Joule’s law by measuring the energy generated by the battery during operation</a:t>
            </a:r>
            <a:r>
              <a:rPr lang="fr" sz="1350">
                <a:solidFill>
                  <a:srgbClr val="5E6063"/>
                </a:solidFill>
              </a:rPr>
              <a:t>. Or you can get the resistance value from the battery’s impedance using </a:t>
            </a:r>
            <a:r>
              <a:rPr b="1" lang="fr" sz="1350">
                <a:solidFill>
                  <a:srgbClr val="5E6063"/>
                </a:solidFill>
              </a:rPr>
              <a:t>Electrochemical Impedance Spectroscopy (EIS)</a:t>
            </a:r>
            <a:r>
              <a:rPr lang="fr" sz="1350">
                <a:solidFill>
                  <a:srgbClr val="5E6063"/>
                </a:solidFill>
              </a:rPr>
              <a:t>. </a:t>
            </a:r>
            <a:endParaRPr sz="1350">
              <a:solidFill>
                <a:srgbClr val="5E6063"/>
              </a:solidFill>
            </a:endParaRPr>
          </a:p>
          <a:p>
            <a:pPr indent="0" lvl="0" marL="0" rtl="0" algn="just">
              <a:spcBef>
                <a:spcPts val="2100"/>
              </a:spcBef>
              <a:spcAft>
                <a:spcPts val="0"/>
              </a:spcAft>
              <a:buClr>
                <a:schemeClr val="dk1"/>
              </a:buClr>
              <a:buSzPts val="1100"/>
              <a:buFont typeface="Arial"/>
              <a:buNone/>
            </a:pPr>
            <a:r>
              <a:rPr lang="fr">
                <a:solidFill>
                  <a:srgbClr val="081120"/>
                </a:solidFill>
              </a:rPr>
              <a:t>Internal impedance measurement</a:t>
            </a:r>
            <a:endParaRPr>
              <a:solidFill>
                <a:srgbClr val="081120"/>
              </a:solidFill>
            </a:endParaRPr>
          </a:p>
          <a:p>
            <a:pPr indent="0" lvl="0" marL="0" rtl="0" algn="l">
              <a:lnSpc>
                <a:spcPct val="167000"/>
              </a:lnSpc>
              <a:spcBef>
                <a:spcPts val="1800"/>
              </a:spcBef>
              <a:spcAft>
                <a:spcPts val="0"/>
              </a:spcAft>
              <a:buClr>
                <a:schemeClr val="dk1"/>
              </a:buClr>
              <a:buSzPts val="1100"/>
              <a:buFont typeface="Arial"/>
              <a:buNone/>
            </a:pPr>
            <a:r>
              <a:rPr lang="fr" sz="1350">
                <a:solidFill>
                  <a:srgbClr val="5E6063"/>
                </a:solidFill>
              </a:rPr>
              <a:t>As a battery degrades, its internal impedance increases, just like resistance. So you can also use the impedance measurement to estimate the state-of-health. As said above, the battery impedance can be measured by the EIS method that applies alternating current (AC) at different frequencies and identifies the impedance as a function of the frequency</a:t>
            </a:r>
            <a:endParaRPr sz="1350">
              <a:solidFill>
                <a:srgbClr val="5E6063"/>
              </a:solidFill>
            </a:endParaRPr>
          </a:p>
          <a:p>
            <a:pPr indent="0" lvl="0" marL="0" rtl="0" algn="l">
              <a:spcBef>
                <a:spcPts val="2100"/>
              </a:spcBef>
              <a:spcAft>
                <a:spcPts val="1200"/>
              </a:spcAft>
              <a:buNone/>
            </a:pPr>
            <a:r>
              <a:rPr lang="fr" sz="1350">
                <a:solidFill>
                  <a:srgbClr val="FF0000"/>
                </a:solidFill>
              </a:rPr>
              <a:t>However , EIS is a complex solution that cannot meet the requirements of every BMS and may not match the operating conditions of a battery</a:t>
            </a:r>
            <a:r>
              <a:rPr lang="fr" sz="1350">
                <a:solidFill>
                  <a:srgbClr val="5E6063"/>
                </a:solidFill>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idx="1" type="body"/>
          </p:nvPr>
        </p:nvSpPr>
        <p:spPr>
          <a:xfrm>
            <a:off x="355500" y="599900"/>
            <a:ext cx="8476800" cy="396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fr">
                <a:solidFill>
                  <a:srgbClr val="081120"/>
                </a:solidFill>
              </a:rPr>
              <a:t>Counting charge/discharge cycles</a:t>
            </a:r>
            <a:endParaRPr>
              <a:solidFill>
                <a:srgbClr val="081120"/>
              </a:solidFill>
            </a:endParaRPr>
          </a:p>
          <a:p>
            <a:pPr indent="0" lvl="0" marL="0" rtl="0" algn="l">
              <a:lnSpc>
                <a:spcPct val="167000"/>
              </a:lnSpc>
              <a:spcBef>
                <a:spcPts val="1800"/>
              </a:spcBef>
              <a:spcAft>
                <a:spcPts val="0"/>
              </a:spcAft>
              <a:buClr>
                <a:schemeClr val="dk1"/>
              </a:buClr>
              <a:buSzPct val="81481"/>
              <a:buFont typeface="Arial"/>
              <a:buNone/>
            </a:pPr>
            <a:r>
              <a:rPr lang="fr" sz="1350">
                <a:solidFill>
                  <a:srgbClr val="5E6063"/>
                </a:solidFill>
              </a:rPr>
              <a:t>There is a relationship between the state-of-health of Li-ion batteries and their cycle life. So </a:t>
            </a:r>
            <a:r>
              <a:rPr b="1" lang="fr" sz="1350">
                <a:solidFill>
                  <a:srgbClr val="4A86E8"/>
                </a:solidFill>
              </a:rPr>
              <a:t>calculating the remaining number of charge/discharge cycles can become the simplest and most available SOH estimator for them</a:t>
            </a:r>
            <a:r>
              <a:rPr b="1" lang="fr" sz="1350">
                <a:solidFill>
                  <a:srgbClr val="5E6063"/>
                </a:solidFill>
              </a:rPr>
              <a:t>. </a:t>
            </a:r>
            <a:r>
              <a:rPr lang="fr" sz="1350">
                <a:solidFill>
                  <a:srgbClr val="5E6063"/>
                </a:solidFill>
              </a:rPr>
              <a:t>In this case, the cycle life claimed by the battery manufacturer can serve as a reference point, and </a:t>
            </a:r>
            <a:r>
              <a:rPr b="1" lang="fr" sz="1350">
                <a:solidFill>
                  <a:schemeClr val="accent1"/>
                </a:solidFill>
              </a:rPr>
              <a:t>to count the number of cycles, you need to charge the battery to the full. </a:t>
            </a:r>
            <a:endParaRPr b="1" sz="1350">
              <a:solidFill>
                <a:schemeClr val="accent1"/>
              </a:solidFill>
            </a:endParaRPr>
          </a:p>
          <a:p>
            <a:pPr indent="0" lvl="0" marL="0" rtl="0" algn="l">
              <a:lnSpc>
                <a:spcPct val="167000"/>
              </a:lnSpc>
              <a:spcBef>
                <a:spcPts val="2100"/>
              </a:spcBef>
              <a:spcAft>
                <a:spcPts val="0"/>
              </a:spcAft>
              <a:buClr>
                <a:schemeClr val="dk1"/>
              </a:buClr>
              <a:buSzPct val="81481"/>
              <a:buFont typeface="Arial"/>
              <a:buNone/>
            </a:pPr>
            <a:r>
              <a:rPr lang="fr" sz="1350">
                <a:solidFill>
                  <a:srgbClr val="FF0000"/>
                </a:solidFill>
              </a:rPr>
              <a:t>Despite the simplicity of this practice, it can hardly provide a high level of accuracy as some significant factors, such as voltage and current, could influence the battery’s state. This method does not make allowance for these factors along with the operating conditions of a battery</a:t>
            </a:r>
            <a:endParaRPr sz="1350">
              <a:solidFill>
                <a:srgbClr val="FF0000"/>
              </a:solidFill>
            </a:endParaRPr>
          </a:p>
          <a:p>
            <a:pPr indent="0" lvl="0" marL="0" rtl="0" algn="l">
              <a:lnSpc>
                <a:spcPct val="167000"/>
              </a:lnSpc>
              <a:spcBef>
                <a:spcPts val="2100"/>
              </a:spcBef>
              <a:spcAft>
                <a:spcPts val="2100"/>
              </a:spcAft>
              <a:buClr>
                <a:schemeClr val="dk1"/>
              </a:buClr>
              <a:buSzPct val="61111"/>
              <a:buFont typeface="Arial"/>
              <a:buNone/>
            </a:pPr>
            <a:r>
              <a:rPr i="1" lang="fr">
                <a:solidFill>
                  <a:srgbClr val="081120"/>
                </a:solidFill>
              </a:rPr>
              <a:t>You can calculate the battery SOH by counting the remaining number of charge/discharge cycles or through the measurements of related physical quantities, such as internal resistance and impedance.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idx="1" type="body"/>
          </p:nvPr>
        </p:nvSpPr>
        <p:spPr>
          <a:xfrm>
            <a:off x="277725" y="333275"/>
            <a:ext cx="8809500" cy="4521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fr">
                <a:solidFill>
                  <a:srgbClr val="081120"/>
                </a:solidFill>
              </a:rPr>
              <a:t>SOC estimators working for SOH</a:t>
            </a:r>
            <a:endParaRPr>
              <a:solidFill>
                <a:srgbClr val="081120"/>
              </a:solidFill>
            </a:endParaRPr>
          </a:p>
          <a:p>
            <a:pPr indent="0" lvl="0" marL="0" rtl="0" algn="l">
              <a:lnSpc>
                <a:spcPct val="167000"/>
              </a:lnSpc>
              <a:spcBef>
                <a:spcPts val="1800"/>
              </a:spcBef>
              <a:spcAft>
                <a:spcPts val="0"/>
              </a:spcAft>
              <a:buClr>
                <a:schemeClr val="dk1"/>
              </a:buClr>
              <a:buSzPct val="81481"/>
              <a:buFont typeface="Arial"/>
              <a:buNone/>
            </a:pPr>
            <a:r>
              <a:rPr lang="fr" sz="1350">
                <a:solidFill>
                  <a:srgbClr val="5E6063"/>
                </a:solidFill>
              </a:rPr>
              <a:t>The well-known techniques used for measuring the battery state-of-charge can just as well work for the SOH estimation. These include:</a:t>
            </a:r>
            <a:endParaRPr sz="1350">
              <a:solidFill>
                <a:srgbClr val="5E6063"/>
              </a:solidFill>
            </a:endParaRPr>
          </a:p>
          <a:p>
            <a:pPr indent="-301466" lvl="0" marL="698500" rtl="0" algn="l">
              <a:lnSpc>
                <a:spcPct val="167000"/>
              </a:lnSpc>
              <a:spcBef>
                <a:spcPts val="3600"/>
              </a:spcBef>
              <a:spcAft>
                <a:spcPts val="0"/>
              </a:spcAft>
              <a:buClr>
                <a:srgbClr val="5E6063"/>
              </a:buClr>
              <a:buSzPct val="100000"/>
              <a:buChar char="●"/>
            </a:pPr>
            <a:r>
              <a:rPr b="1" lang="fr" sz="1350">
                <a:solidFill>
                  <a:srgbClr val="5E6063"/>
                </a:solidFill>
              </a:rPr>
              <a:t>Coulomb counting</a:t>
            </a:r>
            <a:r>
              <a:rPr lang="fr" sz="1350">
                <a:solidFill>
                  <a:srgbClr val="5E6063"/>
                </a:solidFill>
              </a:rPr>
              <a:t>. The decrease in the state-of-health and the loss of rated capacity occur simultaneously in a battery. Thus, you can find out the SOH once you know the rate at which the capacity fades over time. The coulomb counting method is here at your service.</a:t>
            </a:r>
            <a:endParaRPr sz="1350">
              <a:solidFill>
                <a:srgbClr val="5E6063"/>
              </a:solidFill>
            </a:endParaRPr>
          </a:p>
          <a:p>
            <a:pPr indent="-301466" lvl="0" marL="698500" rtl="0" algn="l">
              <a:lnSpc>
                <a:spcPct val="167000"/>
              </a:lnSpc>
              <a:spcBef>
                <a:spcPts val="0"/>
              </a:spcBef>
              <a:spcAft>
                <a:spcPts val="0"/>
              </a:spcAft>
              <a:buClr>
                <a:srgbClr val="5E6063"/>
              </a:buClr>
              <a:buSzPct val="100000"/>
              <a:buChar char="●"/>
            </a:pPr>
            <a:r>
              <a:rPr b="1" lang="fr" sz="1350">
                <a:solidFill>
                  <a:srgbClr val="5E6063"/>
                </a:solidFill>
              </a:rPr>
              <a:t>Kalman filtering</a:t>
            </a:r>
            <a:r>
              <a:rPr lang="fr" sz="1350">
                <a:solidFill>
                  <a:srgbClr val="5E6063"/>
                </a:solidFill>
              </a:rPr>
              <a:t>. The Kalman filter can lean on a variety of battery parameters, including internal resistance, which is essential for SOH estimation. The algorithm can track the behavior of a battery in real-time and predict its wear and aging.</a:t>
            </a:r>
            <a:endParaRPr sz="1350">
              <a:solidFill>
                <a:srgbClr val="5E6063"/>
              </a:solidFill>
            </a:endParaRPr>
          </a:p>
          <a:p>
            <a:pPr indent="-301466" lvl="0" marL="698500" rtl="0" algn="l">
              <a:lnSpc>
                <a:spcPct val="167000"/>
              </a:lnSpc>
              <a:spcBef>
                <a:spcPts val="0"/>
              </a:spcBef>
              <a:spcAft>
                <a:spcPts val="0"/>
              </a:spcAft>
              <a:buClr>
                <a:srgbClr val="5E6063"/>
              </a:buClr>
              <a:buSzPct val="100000"/>
              <a:buChar char="●"/>
            </a:pPr>
            <a:r>
              <a:rPr b="1" lang="fr" sz="1350">
                <a:solidFill>
                  <a:srgbClr val="5E6063"/>
                </a:solidFill>
              </a:rPr>
              <a:t>Neural networks</a:t>
            </a:r>
            <a:r>
              <a:rPr lang="fr" sz="1350">
                <a:solidFill>
                  <a:srgbClr val="5E6063"/>
                </a:solidFill>
              </a:rPr>
              <a:t>. Neural networks can process both linear and non-linear data. By analyzing battery internal parameters, neural networks can estimate the SOH under various conditions.</a:t>
            </a:r>
            <a:endParaRPr sz="1350">
              <a:solidFill>
                <a:srgbClr val="5E6063"/>
              </a:solidFill>
            </a:endParaRPr>
          </a:p>
          <a:p>
            <a:pPr indent="-301466" lvl="0" marL="698500" rtl="0" algn="l">
              <a:lnSpc>
                <a:spcPct val="167000"/>
              </a:lnSpc>
              <a:spcBef>
                <a:spcPts val="0"/>
              </a:spcBef>
              <a:spcAft>
                <a:spcPts val="0"/>
              </a:spcAft>
              <a:buClr>
                <a:srgbClr val="5E6063"/>
              </a:buClr>
              <a:buSzPct val="100000"/>
              <a:buChar char="●"/>
            </a:pPr>
            <a:r>
              <a:rPr b="1" lang="fr" sz="1350">
                <a:solidFill>
                  <a:srgbClr val="5E6063"/>
                </a:solidFill>
              </a:rPr>
              <a:t>Fuzzy logic</a:t>
            </a:r>
            <a:r>
              <a:rPr lang="fr" sz="1350">
                <a:solidFill>
                  <a:srgbClr val="5E6063"/>
                </a:solidFill>
              </a:rPr>
              <a:t>. Fuzzy logic models can use internal resistance, impedance, and other parameters as input data to evaluate the battery SOH. To apply the fuzzy logic method, you don’t necessarily need complete and comprehensive data about your battery.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0" y="0"/>
            <a:ext cx="9144000" cy="514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fr" sz="8000" u="sng">
                <a:solidFill>
                  <a:srgbClr val="202124"/>
                </a:solidFill>
                <a:highlight>
                  <a:srgbClr val="FFFFFF"/>
                </a:highlight>
              </a:rPr>
              <a:t>What is SOC and SOH in battery?</a:t>
            </a:r>
            <a:endParaRPr b="1" sz="8000" u="sng">
              <a:solidFill>
                <a:srgbClr val="202124"/>
              </a:solidFill>
              <a:highlight>
                <a:srgbClr val="FFFFFF"/>
              </a:highlight>
            </a:endParaRPr>
          </a:p>
          <a:p>
            <a:pPr indent="0" lvl="0" marL="0" rtl="0" algn="l">
              <a:spcBef>
                <a:spcPts val="900"/>
              </a:spcBef>
              <a:spcAft>
                <a:spcPts val="0"/>
              </a:spcAft>
              <a:buClr>
                <a:schemeClr val="dk1"/>
              </a:buClr>
              <a:buSzPts val="275"/>
              <a:buFont typeface="Arial"/>
              <a:buNone/>
            </a:pPr>
            <a:r>
              <a:t/>
            </a:r>
            <a:endParaRPr sz="6000">
              <a:solidFill>
                <a:schemeClr val="dk1"/>
              </a:solidFill>
              <a:highlight>
                <a:srgbClr val="FFFFFF"/>
              </a:highlight>
            </a:endParaRPr>
          </a:p>
          <a:p>
            <a:pPr indent="0" lvl="0" marL="0" rtl="0" algn="l">
              <a:spcBef>
                <a:spcPts val="0"/>
              </a:spcBef>
              <a:spcAft>
                <a:spcPts val="0"/>
              </a:spcAft>
              <a:buClr>
                <a:schemeClr val="dk1"/>
              </a:buClr>
              <a:buSzPts val="275"/>
              <a:buFont typeface="Arial"/>
              <a:buNone/>
            </a:pPr>
            <a:r>
              <a:rPr lang="fr" sz="6000">
                <a:solidFill>
                  <a:schemeClr val="dk1"/>
                </a:solidFill>
                <a:highlight>
                  <a:srgbClr val="FFFFFF"/>
                </a:highlight>
              </a:rPr>
              <a:t>The </a:t>
            </a:r>
            <a:r>
              <a:rPr b="1" lang="fr" sz="6000">
                <a:solidFill>
                  <a:schemeClr val="dk1"/>
                </a:solidFill>
                <a:highlight>
                  <a:srgbClr val="FFFFFF"/>
                </a:highlight>
              </a:rPr>
              <a:t>State of Charge (SOC)</a:t>
            </a:r>
            <a:r>
              <a:rPr lang="fr" sz="6000">
                <a:solidFill>
                  <a:schemeClr val="dk1"/>
                </a:solidFill>
                <a:highlight>
                  <a:srgbClr val="FFFFFF"/>
                </a:highlight>
              </a:rPr>
              <a:t> has an important role in determining the remaining ca</a:t>
            </a:r>
            <a:r>
              <a:rPr lang="fr" sz="6000">
                <a:solidFill>
                  <a:schemeClr val="dk1"/>
                </a:solidFill>
                <a:highlight>
                  <a:srgbClr val="FFFFFF"/>
                </a:highlight>
              </a:rPr>
              <a:t>pacity of the battery pack. ... Battery State of Health (SOH) is an important indicator of the battery's life. </a:t>
            </a:r>
            <a:r>
              <a:rPr lang="fr" sz="6000">
                <a:solidFill>
                  <a:schemeClr val="dk1"/>
                </a:solidFill>
                <a:highlight>
                  <a:srgbClr val="FFFFFF"/>
                </a:highlight>
              </a:rPr>
              <a:t>SOH reflects the ability of a battery to deliver and receive energy and power.</a:t>
            </a:r>
            <a:endParaRPr sz="6000">
              <a:solidFill>
                <a:schemeClr val="dk1"/>
              </a:solidFill>
              <a:highlight>
                <a:srgbClr val="FFFFFF"/>
              </a:highlight>
            </a:endParaRPr>
          </a:p>
          <a:p>
            <a:pPr indent="0" lvl="0" marL="0" rtl="0" algn="l">
              <a:spcBef>
                <a:spcPts val="0"/>
              </a:spcBef>
              <a:spcAft>
                <a:spcPts val="0"/>
              </a:spcAft>
              <a:buClr>
                <a:schemeClr val="dk1"/>
              </a:buClr>
              <a:buSzPts val="275"/>
              <a:buFont typeface="Arial"/>
              <a:buNone/>
            </a:pPr>
            <a:r>
              <a:t/>
            </a:r>
            <a:endParaRPr sz="6000">
              <a:solidFill>
                <a:schemeClr val="dk1"/>
              </a:solidFill>
              <a:highlight>
                <a:srgbClr val="FFFFFF"/>
              </a:highlight>
            </a:endParaRPr>
          </a:p>
          <a:p>
            <a:pPr indent="0" lvl="0" marL="0" rtl="0" algn="l">
              <a:spcBef>
                <a:spcPts val="0"/>
              </a:spcBef>
              <a:spcAft>
                <a:spcPts val="0"/>
              </a:spcAft>
              <a:buClr>
                <a:schemeClr val="dk1"/>
              </a:buClr>
              <a:buSzPts val="275"/>
              <a:buFont typeface="Arial"/>
              <a:buNone/>
            </a:pPr>
            <a:r>
              <a:t/>
            </a:r>
            <a:endParaRPr sz="6000">
              <a:solidFill>
                <a:schemeClr val="dk1"/>
              </a:solidFill>
              <a:highlight>
                <a:srgbClr val="FFFFFF"/>
              </a:highlight>
            </a:endParaRPr>
          </a:p>
          <a:p>
            <a:pPr indent="0" lvl="0" marL="0" rtl="0" algn="l">
              <a:spcBef>
                <a:spcPts val="0"/>
              </a:spcBef>
              <a:spcAft>
                <a:spcPts val="0"/>
              </a:spcAft>
              <a:buClr>
                <a:schemeClr val="dk1"/>
              </a:buClr>
              <a:buSzPts val="275"/>
              <a:buFont typeface="Arial"/>
              <a:buNone/>
            </a:pPr>
            <a:r>
              <a:rPr lang="fr" sz="6000">
                <a:solidFill>
                  <a:schemeClr val="dk1"/>
                </a:solidFill>
              </a:rPr>
              <a:t>Neither SOH nor SOC has equivalents among physical quantities. You’ll have to consider a whole range of factors and parameters to assess these states most accurately. Thus, calculating the SOH can rely on:</a:t>
            </a:r>
            <a:endParaRPr sz="6000">
              <a:solidFill>
                <a:schemeClr val="dk1"/>
              </a:solidFill>
              <a:highlight>
                <a:srgbClr val="FFFFFF"/>
              </a:highlight>
            </a:endParaRPr>
          </a:p>
          <a:p>
            <a:pPr indent="-314606" lvl="0" marL="1349999" rtl="0" algn="l">
              <a:lnSpc>
                <a:spcPct val="167000"/>
              </a:lnSpc>
              <a:spcBef>
                <a:spcPts val="3600"/>
              </a:spcBef>
              <a:spcAft>
                <a:spcPts val="0"/>
              </a:spcAft>
              <a:buClr>
                <a:srgbClr val="5E6063"/>
              </a:buClr>
              <a:buSzPct val="100000"/>
              <a:buChar char="●"/>
            </a:pPr>
            <a:r>
              <a:rPr b="1" lang="fr" sz="5417">
                <a:solidFill>
                  <a:srgbClr val="5E6063"/>
                </a:solidFill>
              </a:rPr>
              <a:t>Age</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Cycle life (number of charge/discharge cycles)</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Capacity</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Internal resistance </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Energy throughput</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Temperature</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Self-discharge rate</a:t>
            </a:r>
            <a:endParaRPr b="1" sz="5417">
              <a:solidFill>
                <a:srgbClr val="5E6063"/>
              </a:solidFill>
            </a:endParaRPr>
          </a:p>
          <a:p>
            <a:pPr indent="-314606" lvl="0" marL="1349999" rtl="0" algn="l">
              <a:lnSpc>
                <a:spcPct val="167000"/>
              </a:lnSpc>
              <a:spcBef>
                <a:spcPts val="0"/>
              </a:spcBef>
              <a:spcAft>
                <a:spcPts val="0"/>
              </a:spcAft>
              <a:buClr>
                <a:srgbClr val="5E6063"/>
              </a:buClr>
              <a:buSzPct val="100000"/>
              <a:buChar char="●"/>
            </a:pPr>
            <a:r>
              <a:rPr b="1" lang="fr" sz="5417">
                <a:solidFill>
                  <a:srgbClr val="5E6063"/>
                </a:solidFill>
              </a:rPr>
              <a:t>Voltage</a:t>
            </a:r>
            <a:endParaRPr b="1" sz="5417">
              <a:solidFill>
                <a:srgbClr val="5E6063"/>
              </a:solidFill>
            </a:endParaRPr>
          </a:p>
          <a:p>
            <a:pPr indent="0" lvl="0" marL="0" rtl="0" algn="l">
              <a:spcBef>
                <a:spcPts val="53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91666"/>
              <a:buFont typeface="Arial"/>
              <a:buNone/>
            </a:pPr>
            <a:r>
              <a:t/>
            </a:r>
            <a:endParaRPr sz="1200">
              <a:solidFill>
                <a:srgbClr val="202124"/>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idx="1" type="body"/>
          </p:nvPr>
        </p:nvSpPr>
        <p:spPr>
          <a:xfrm>
            <a:off x="155525" y="233300"/>
            <a:ext cx="8676900" cy="4335600"/>
          </a:xfrm>
          <a:prstGeom prst="rect">
            <a:avLst/>
          </a:prstGeom>
        </p:spPr>
        <p:txBody>
          <a:bodyPr anchorCtr="0" anchor="t" bIns="91425" lIns="91425" spcFirstLastPara="1" rIns="91425" wrap="square" tIns="91425">
            <a:normAutofit/>
          </a:bodyPr>
          <a:lstStyle/>
          <a:p>
            <a:pPr indent="0" lvl="0" marL="0" rtl="0" algn="l">
              <a:lnSpc>
                <a:spcPct val="167000"/>
              </a:lnSpc>
              <a:spcBef>
                <a:spcPts val="0"/>
              </a:spcBef>
              <a:spcAft>
                <a:spcPts val="0"/>
              </a:spcAft>
              <a:buClr>
                <a:schemeClr val="dk1"/>
              </a:buClr>
              <a:buSzPts val="1100"/>
              <a:buFont typeface="Arial"/>
              <a:buNone/>
            </a:pPr>
            <a:r>
              <a:t/>
            </a:r>
            <a:endParaRPr sz="1350">
              <a:solidFill>
                <a:srgbClr val="5E6063"/>
              </a:solidFill>
            </a:endParaRPr>
          </a:p>
          <a:p>
            <a:pPr indent="0" lvl="0" marL="0" rtl="0" algn="l">
              <a:lnSpc>
                <a:spcPct val="167000"/>
              </a:lnSpc>
              <a:spcBef>
                <a:spcPts val="2100"/>
              </a:spcBef>
              <a:spcAft>
                <a:spcPts val="0"/>
              </a:spcAft>
              <a:buClr>
                <a:schemeClr val="dk1"/>
              </a:buClr>
              <a:buSzPts val="1100"/>
              <a:buFont typeface="Arial"/>
              <a:buNone/>
            </a:pPr>
            <a:r>
              <a:rPr lang="fr" sz="1350">
                <a:solidFill>
                  <a:srgbClr val="5E6063"/>
                </a:solidFill>
              </a:rPr>
              <a:t>Also, you should bear in mind that some SOH or SOC estimation methods are not suitable for certain applications. For example, to extend the battery life in electric vehicles (EVs), it is strongly recommended not to fully charge or discharge the battery. That is why the cycle calculation and coulomb counting techniques do not fit EV battery SOH evaluation.</a:t>
            </a:r>
            <a:endParaRPr sz="1350">
              <a:solidFill>
                <a:srgbClr val="5E6063"/>
              </a:solidFill>
            </a:endParaRPr>
          </a:p>
          <a:p>
            <a:pPr indent="0" lvl="0" marL="0" rtl="0" algn="l">
              <a:spcBef>
                <a:spcPts val="2100"/>
              </a:spcBef>
              <a:spcAft>
                <a:spcPts val="1200"/>
              </a:spcAft>
              <a:buNone/>
            </a:pPr>
            <a:r>
              <a:t/>
            </a:r>
            <a:endParaRPr/>
          </a:p>
        </p:txBody>
      </p:sp>
      <p:sp>
        <p:nvSpPr>
          <p:cNvPr id="215" name="Google Shape;215;p42"/>
          <p:cNvSpPr txBox="1"/>
          <p:nvPr/>
        </p:nvSpPr>
        <p:spPr>
          <a:xfrm>
            <a:off x="188850" y="3288275"/>
            <a:ext cx="87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rPr>
              <a:t>https://www.integrasources.com/blog/battery-management-system-bms-state-charge-and-state-health/</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366600"/>
            <a:ext cx="8653200" cy="4202400"/>
          </a:xfrm>
          <a:prstGeom prst="rect">
            <a:avLst/>
          </a:prstGeom>
        </p:spPr>
        <p:txBody>
          <a:bodyPr anchorCtr="0" anchor="t" bIns="91425" lIns="91425" spcFirstLastPara="1" rIns="91425" wrap="square" tIns="91425">
            <a:normAutofit lnSpcReduction="10000"/>
          </a:bodyPr>
          <a:lstStyle/>
          <a:p>
            <a:pPr indent="0" lvl="0" marL="0" rtl="0" algn="just">
              <a:lnSpc>
                <a:spcPct val="167000"/>
              </a:lnSpc>
              <a:spcBef>
                <a:spcPts val="0"/>
              </a:spcBef>
              <a:spcAft>
                <a:spcPts val="0"/>
              </a:spcAft>
              <a:buClr>
                <a:schemeClr val="dk1"/>
              </a:buClr>
              <a:buSzPts val="1100"/>
              <a:buFont typeface="Arial"/>
              <a:buNone/>
            </a:pPr>
            <a:r>
              <a:rPr lang="fr" sz="1350">
                <a:solidFill>
                  <a:srgbClr val="5E6063"/>
                </a:solidFill>
              </a:rPr>
              <a:t>When evaluating the SOC, you can refer to the following parameters:</a:t>
            </a:r>
            <a:endParaRPr sz="1350">
              <a:solidFill>
                <a:srgbClr val="5E6063"/>
              </a:solidFill>
            </a:endParaRPr>
          </a:p>
          <a:p>
            <a:pPr indent="-314325" lvl="0" marL="698500" rtl="0" algn="l">
              <a:lnSpc>
                <a:spcPct val="167000"/>
              </a:lnSpc>
              <a:spcBef>
                <a:spcPts val="3600"/>
              </a:spcBef>
              <a:spcAft>
                <a:spcPts val="0"/>
              </a:spcAft>
              <a:buClr>
                <a:srgbClr val="5E6063"/>
              </a:buClr>
              <a:buSzPts val="1350"/>
              <a:buChar char="●"/>
            </a:pPr>
            <a:r>
              <a:rPr b="1" lang="fr" sz="1350">
                <a:solidFill>
                  <a:srgbClr val="5E6063"/>
                </a:solidFill>
              </a:rPr>
              <a:t>Battery chemistry</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Voltage</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Current</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Capacity</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Impedance</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Charging/discharging rate</a:t>
            </a:r>
            <a:endParaRPr b="1" sz="1350">
              <a:solidFill>
                <a:srgbClr val="5E6063"/>
              </a:solidFill>
            </a:endParaRPr>
          </a:p>
          <a:p>
            <a:pPr indent="-314325" lvl="0" marL="698500" rtl="0" algn="l">
              <a:lnSpc>
                <a:spcPct val="167000"/>
              </a:lnSpc>
              <a:spcBef>
                <a:spcPts val="0"/>
              </a:spcBef>
              <a:spcAft>
                <a:spcPts val="0"/>
              </a:spcAft>
              <a:buClr>
                <a:srgbClr val="5E6063"/>
              </a:buClr>
              <a:buSzPts val="1350"/>
              <a:buChar char="●"/>
            </a:pPr>
            <a:r>
              <a:rPr b="1" lang="fr" sz="1350">
                <a:solidFill>
                  <a:srgbClr val="5E6063"/>
                </a:solidFill>
              </a:rPr>
              <a:t>Temperature</a:t>
            </a:r>
            <a:endParaRPr b="1" sz="1350">
              <a:solidFill>
                <a:srgbClr val="5E6063"/>
              </a:solidFill>
            </a:endParaRPr>
          </a:p>
          <a:p>
            <a:pPr indent="0" lvl="0" marL="0" rtl="0" algn="l">
              <a:spcBef>
                <a:spcPts val="5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126175"/>
            <a:ext cx="9320499" cy="475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216975" y="355500"/>
            <a:ext cx="5183700" cy="4899000"/>
          </a:xfrm>
          <a:prstGeom prst="rect">
            <a:avLst/>
          </a:prstGeom>
        </p:spPr>
        <p:txBody>
          <a:bodyPr anchorCtr="0" anchor="t" bIns="91425" lIns="91425" spcFirstLastPara="1" rIns="91425" wrap="square" tIns="91425">
            <a:normAutofit lnSpcReduction="10000"/>
          </a:bodyPr>
          <a:lstStyle/>
          <a:p>
            <a:pPr indent="0" lvl="0" marL="0" rtl="0" algn="l">
              <a:spcBef>
                <a:spcPts val="900"/>
              </a:spcBef>
              <a:spcAft>
                <a:spcPts val="0"/>
              </a:spcAft>
              <a:buClr>
                <a:schemeClr val="dk1"/>
              </a:buClr>
              <a:buSzPts val="1100"/>
              <a:buFont typeface="Arial"/>
              <a:buNone/>
            </a:pPr>
            <a:r>
              <a:rPr b="1" lang="fr" sz="2300" u="sng">
                <a:solidFill>
                  <a:srgbClr val="202124"/>
                </a:solidFill>
                <a:highlight>
                  <a:srgbClr val="FFFFFF"/>
                </a:highlight>
              </a:rPr>
              <a:t>State of health :</a:t>
            </a:r>
            <a:endParaRPr b="1" sz="2300" u="sng">
              <a:solidFill>
                <a:srgbClr val="202124"/>
              </a:solidFill>
              <a:highlight>
                <a:srgbClr val="FFFFFF"/>
              </a:highlight>
            </a:endParaRPr>
          </a:p>
          <a:p>
            <a:pPr indent="0" lvl="0" marL="0" rtl="0" algn="l">
              <a:spcBef>
                <a:spcPts val="900"/>
              </a:spcBef>
              <a:spcAft>
                <a:spcPts val="0"/>
              </a:spcAft>
              <a:buClr>
                <a:schemeClr val="dk1"/>
              </a:buClr>
              <a:buSzPts val="1100"/>
              <a:buFont typeface="Arial"/>
              <a:buNone/>
            </a:pPr>
            <a:r>
              <a:rPr lang="fr" sz="1200">
                <a:solidFill>
                  <a:srgbClr val="202124"/>
                </a:solidFill>
                <a:highlight>
                  <a:srgbClr val="FFFFFF"/>
                </a:highlight>
              </a:rPr>
              <a:t>State of health (SoH) is a figure of merit of the condition of a battery (or a cell, or a battery pack), compared to its ideal conditions. ... Typically, a battery's SoH will be </a:t>
            </a:r>
            <a:r>
              <a:rPr b="1" lang="fr" sz="1200">
                <a:solidFill>
                  <a:srgbClr val="202124"/>
                </a:solidFill>
                <a:highlight>
                  <a:srgbClr val="FFFFFF"/>
                </a:highlight>
              </a:rPr>
              <a:t>100% at the time of manufacture and will decrease over time and use</a:t>
            </a:r>
            <a:r>
              <a:rPr lang="fr"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900"/>
              </a:spcBef>
              <a:spcAft>
                <a:spcPts val="0"/>
              </a:spcAft>
              <a:buClr>
                <a:schemeClr val="dk1"/>
              </a:buClr>
              <a:buSzPts val="1100"/>
              <a:buFont typeface="Arial"/>
              <a:buNone/>
            </a:pPr>
            <a:r>
              <a:rPr lang="fr" sz="1400">
                <a:solidFill>
                  <a:srgbClr val="38761D"/>
                </a:solidFill>
                <a:highlight>
                  <a:srgbClr val="FFFFFF"/>
                </a:highlight>
              </a:rPr>
              <a:t>When should I replace my battery state of health?</a:t>
            </a:r>
            <a:endParaRPr sz="1400">
              <a:solidFill>
                <a:srgbClr val="38761D"/>
              </a:solidFill>
              <a:highlight>
                <a:srgbClr val="FFFFFF"/>
              </a:highlight>
            </a:endParaRPr>
          </a:p>
          <a:p>
            <a:pPr indent="0" lvl="0" marL="0" rtl="0" algn="l">
              <a:spcBef>
                <a:spcPts val="900"/>
              </a:spcBef>
              <a:spcAft>
                <a:spcPts val="0"/>
              </a:spcAft>
              <a:buClr>
                <a:schemeClr val="dk1"/>
              </a:buClr>
              <a:buSzPts val="1100"/>
              <a:buFont typeface="Arial"/>
              <a:buNone/>
            </a:pPr>
            <a:r>
              <a:rPr lang="fr" sz="1200">
                <a:solidFill>
                  <a:srgbClr val="202124"/>
                </a:solidFill>
                <a:highlight>
                  <a:srgbClr val="FFFFFF"/>
                </a:highlight>
              </a:rPr>
              <a:t>New batteries operate (should operate) at a capacity of 100%; replacement typically occurs </a:t>
            </a:r>
            <a:r>
              <a:rPr b="1" lang="fr" sz="1200">
                <a:solidFill>
                  <a:srgbClr val="202124"/>
                </a:solidFill>
                <a:highlight>
                  <a:srgbClr val="FFFFFF"/>
                </a:highlight>
              </a:rPr>
              <a:t>when the packs fade to about 80%</a:t>
            </a:r>
            <a:r>
              <a:rPr lang="fr" sz="1200">
                <a:solidFill>
                  <a:srgbClr val="202124"/>
                </a:solidFill>
                <a:highlight>
                  <a:srgbClr val="FFFFFF"/>
                </a:highlight>
              </a:rPr>
              <a:t>. Environmental conditions must also be considered as cold temperature lowers the capacity, especially with Li-ion</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900"/>
              </a:spcBef>
              <a:spcAft>
                <a:spcPts val="0"/>
              </a:spcAft>
              <a:buClr>
                <a:schemeClr val="dk1"/>
              </a:buClr>
              <a:buSzPts val="1100"/>
              <a:buFont typeface="Arial"/>
              <a:buNone/>
            </a:pPr>
            <a:r>
              <a:rPr lang="fr" sz="1200">
                <a:solidFill>
                  <a:srgbClr val="38761D"/>
                </a:solidFill>
                <a:highlight>
                  <a:schemeClr val="lt1"/>
                </a:highlight>
              </a:rPr>
              <a:t>How do you find the state of battery health?</a:t>
            </a:r>
            <a:endParaRPr sz="1200">
              <a:solidFill>
                <a:srgbClr val="38761D"/>
              </a:solidFill>
              <a:highlight>
                <a:schemeClr val="lt1"/>
              </a:highlight>
            </a:endParaRPr>
          </a:p>
          <a:p>
            <a:pPr indent="0" lvl="0" marL="0" rtl="0" algn="l">
              <a:spcBef>
                <a:spcPts val="900"/>
              </a:spcBef>
              <a:spcAft>
                <a:spcPts val="0"/>
              </a:spcAft>
              <a:buClr>
                <a:schemeClr val="dk1"/>
              </a:buClr>
              <a:buSzPts val="1100"/>
              <a:buFont typeface="Arial"/>
              <a:buNone/>
            </a:pPr>
            <a:r>
              <a:rPr lang="fr" sz="1200">
                <a:solidFill>
                  <a:srgbClr val="202124"/>
                </a:solidFill>
                <a:highlight>
                  <a:schemeClr val="lt1"/>
                </a:highlight>
              </a:rPr>
              <a:t>SoH of a battery describes the difference between a battery being studied and a fresh battery and considers cell aging. It is defined as the</a:t>
            </a:r>
            <a:r>
              <a:rPr b="1" lang="fr" sz="1200">
                <a:solidFill>
                  <a:srgbClr val="202124"/>
                </a:solidFill>
                <a:highlight>
                  <a:schemeClr val="lt1"/>
                </a:highlight>
              </a:rPr>
              <a:t> </a:t>
            </a:r>
            <a:r>
              <a:rPr b="1" lang="fr" sz="1200">
                <a:solidFill>
                  <a:srgbClr val="4A86E8"/>
                </a:solidFill>
                <a:highlight>
                  <a:schemeClr val="lt1"/>
                </a:highlight>
              </a:rPr>
              <a:t>ratio of the maximum battery charge to its rated capacity</a:t>
            </a:r>
            <a:r>
              <a:rPr lang="fr" sz="1200">
                <a:solidFill>
                  <a:srgbClr val="4A86E8"/>
                </a:solidFill>
                <a:highlight>
                  <a:schemeClr val="lt1"/>
                </a:highlight>
              </a:rPr>
              <a:t>.</a:t>
            </a:r>
            <a:r>
              <a:rPr lang="fr" sz="1200">
                <a:solidFill>
                  <a:srgbClr val="202124"/>
                </a:solidFill>
                <a:highlight>
                  <a:schemeClr val="lt1"/>
                </a:highlight>
              </a:rPr>
              <a:t> It is expressed as a percentage as seen below</a:t>
            </a:r>
            <a:endParaRPr sz="1200">
              <a:solidFill>
                <a:srgbClr val="202124"/>
              </a:solidFill>
              <a:highlight>
                <a:srgbClr val="FFFFFF"/>
              </a:highlight>
            </a:endParaRPr>
          </a:p>
          <a:p>
            <a:pPr indent="0" lvl="0" marL="0" rtl="0" algn="l">
              <a:spcBef>
                <a:spcPts val="0"/>
              </a:spcBef>
              <a:spcAft>
                <a:spcPts val="1200"/>
              </a:spcAft>
              <a:buNone/>
            </a:pPr>
            <a:r>
              <a:t/>
            </a:r>
            <a:endParaRPr/>
          </a:p>
        </p:txBody>
      </p:sp>
      <p:pic>
        <p:nvPicPr>
          <p:cNvPr id="80" name="Google Shape;80;p18"/>
          <p:cNvPicPr preferRelativeResize="0"/>
          <p:nvPr/>
        </p:nvPicPr>
        <p:blipFill>
          <a:blip r:embed="rId3">
            <a:alphaModFix/>
          </a:blip>
          <a:stretch>
            <a:fillRect/>
          </a:stretch>
        </p:blipFill>
        <p:spPr>
          <a:xfrm>
            <a:off x="5456263" y="547775"/>
            <a:ext cx="3609975" cy="3038475"/>
          </a:xfrm>
          <a:prstGeom prst="rect">
            <a:avLst/>
          </a:prstGeom>
          <a:noFill/>
          <a:ln>
            <a:noFill/>
          </a:ln>
        </p:spPr>
      </p:pic>
      <p:sp>
        <p:nvSpPr>
          <p:cNvPr id="81" name="Google Shape;81;p18"/>
          <p:cNvSpPr/>
          <p:nvPr/>
        </p:nvSpPr>
        <p:spPr>
          <a:xfrm>
            <a:off x="5610075" y="2310675"/>
            <a:ext cx="1199700" cy="13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2718600" y="263475"/>
            <a:ext cx="3810424" cy="3080350"/>
          </a:xfrm>
          <a:prstGeom prst="rect">
            <a:avLst/>
          </a:prstGeom>
          <a:noFill/>
          <a:ln>
            <a:noFill/>
          </a:ln>
        </p:spPr>
      </p:pic>
      <p:sp>
        <p:nvSpPr>
          <p:cNvPr id="87" name="Google Shape;87;p19"/>
          <p:cNvSpPr txBox="1"/>
          <p:nvPr/>
        </p:nvSpPr>
        <p:spPr>
          <a:xfrm>
            <a:off x="1966325" y="3865950"/>
            <a:ext cx="576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a:solidFill>
                  <a:srgbClr val="333333"/>
                </a:solidFill>
                <a:highlight>
                  <a:srgbClr val="FFFFFF"/>
                </a:highlight>
                <a:latin typeface="Roboto"/>
                <a:ea typeface="Roboto"/>
                <a:cs typeface="Roboto"/>
                <a:sym typeface="Roboto"/>
              </a:rPr>
              <a:t>Figure 2: Evolution of the </a:t>
            </a:r>
            <a:r>
              <a:rPr lang="fr">
                <a:solidFill>
                  <a:srgbClr val="333333"/>
                </a:solidFill>
                <a:highlight>
                  <a:srgbClr val="FFFFFF"/>
                </a:highlight>
                <a:latin typeface="Roboto"/>
                <a:ea typeface="Roboto"/>
                <a:cs typeface="Roboto"/>
                <a:sym typeface="Roboto"/>
              </a:rPr>
              <a:t>So</a:t>
            </a:r>
            <a:r>
              <a:rPr lang="fr" sz="1200">
                <a:solidFill>
                  <a:srgbClr val="333333"/>
                </a:solidFill>
                <a:highlight>
                  <a:srgbClr val="FFFFFF"/>
                </a:highlight>
                <a:latin typeface="Roboto"/>
                <a:ea typeface="Roboto"/>
                <a:cs typeface="Roboto"/>
                <a:sym typeface="Roboto"/>
              </a:rPr>
              <a:t>H</a:t>
            </a:r>
            <a:r>
              <a:rPr b="1" lang="fr" sz="1200">
                <a:solidFill>
                  <a:srgbClr val="333333"/>
                </a:solidFill>
                <a:highlight>
                  <a:srgbClr val="FFFFFF"/>
                </a:highlight>
                <a:latin typeface="Roboto"/>
                <a:ea typeface="Roboto"/>
                <a:cs typeface="Roboto"/>
                <a:sym typeface="Roboto"/>
              </a:rPr>
              <a:t>  of a battery during aging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fr" sz="2466"/>
              <a:t>Coulomb Counting Method </a:t>
            </a:r>
            <a:endParaRPr b="1" sz="3466"/>
          </a:p>
        </p:txBody>
      </p:sp>
      <p:sp>
        <p:nvSpPr>
          <p:cNvPr id="93" name="Google Shape;93;p20"/>
          <p:cNvSpPr txBox="1"/>
          <p:nvPr>
            <p:ph idx="1" type="body"/>
          </p:nvPr>
        </p:nvSpPr>
        <p:spPr>
          <a:xfrm>
            <a:off x="311700" y="120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coulomb counting method, also known as ampere hour counting and current integration, is the most common technique for calculating the SOC. This method employs battery current readings mathematically integrated over the usage period to calculate SOC values given by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where SOC(t0) is the initial SOC, Crated is the rated capacity, Ib is the battery current, and Iloss is the current consumed by the loss reactions.</a:t>
            </a:r>
            <a:endParaRPr/>
          </a:p>
        </p:txBody>
      </p:sp>
      <p:pic>
        <p:nvPicPr>
          <p:cNvPr id="94" name="Google Shape;94;p20"/>
          <p:cNvPicPr preferRelativeResize="0"/>
          <p:nvPr/>
        </p:nvPicPr>
        <p:blipFill>
          <a:blip r:embed="rId3">
            <a:alphaModFix/>
          </a:blip>
          <a:stretch>
            <a:fillRect/>
          </a:stretch>
        </p:blipFill>
        <p:spPr>
          <a:xfrm>
            <a:off x="1178575" y="2722075"/>
            <a:ext cx="6904075" cy="78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159675" y="202325"/>
            <a:ext cx="8607000" cy="461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The general approach for measuring SOC is to measure very accurately both the coulombs and current flowing in and out of the cell stack under all operating conditions, and the individual cell voltages of each cell in the stack. This data is then employed with previously loaded cell pack data for the exact cells being monitored to develop an accurate SOC estimate</a:t>
            </a:r>
            <a:r>
              <a:rPr lang="fr"/>
              <a:t>.The additional data required for such a calculation includes the cell temperature, whether the cell is charging or discharging when the measurements were made, the cell age, and other relevant cell data obtained from the cell manufacturer. Sometimes it is possible to get characterization data from the manufacturer of how their Li-ion cells perform under various operating conditions. Once an SOC has been determined, it is up to the system to keep the SOC updated during subsequent operation, essentially counting the coulombs that flow in and out of the cells. The accuracy of this approach can be derailed by not knowing the initial SOC to an accurate enough state and by other factors, such as self discharge of the cells and leakage effects.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