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5972">
            <a:off x="5519840" y="917310"/>
            <a:ext cx="7368009" cy="7976194"/>
          </a:xfrm>
          <a:custGeom>
            <a:avLst/>
            <a:gdLst/>
            <a:ahLst/>
            <a:cxnLst/>
            <a:rect r="r" b="b" t="t" l="l"/>
            <a:pathLst>
              <a:path h="7976194" w="7368009">
                <a:moveTo>
                  <a:pt x="0" y="0"/>
                </a:moveTo>
                <a:lnTo>
                  <a:pt x="7368009" y="0"/>
                </a:lnTo>
                <a:lnTo>
                  <a:pt x="7368009" y="7976194"/>
                </a:lnTo>
                <a:lnTo>
                  <a:pt x="0" y="7976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3885" y="4617481"/>
            <a:ext cx="7315200" cy="1959751"/>
          </a:xfrm>
          <a:custGeom>
            <a:avLst/>
            <a:gdLst/>
            <a:ahLst/>
            <a:cxnLst/>
            <a:rect r="r" b="b" t="t" l="l"/>
            <a:pathLst>
              <a:path h="1959751" w="7315200">
                <a:moveTo>
                  <a:pt x="0" y="0"/>
                </a:moveTo>
                <a:lnTo>
                  <a:pt x="7315200" y="0"/>
                </a:lnTo>
                <a:lnTo>
                  <a:pt x="7315200" y="1959751"/>
                </a:lnTo>
                <a:lnTo>
                  <a:pt x="0" y="1959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7961" y="4617481"/>
            <a:ext cx="7315200" cy="1959751"/>
          </a:xfrm>
          <a:custGeom>
            <a:avLst/>
            <a:gdLst/>
            <a:ahLst/>
            <a:cxnLst/>
            <a:rect r="r" b="b" t="t" l="l"/>
            <a:pathLst>
              <a:path h="1959751" w="7315200">
                <a:moveTo>
                  <a:pt x="0" y="0"/>
                </a:moveTo>
                <a:lnTo>
                  <a:pt x="7315200" y="0"/>
                </a:lnTo>
                <a:lnTo>
                  <a:pt x="7315200" y="1959751"/>
                </a:lnTo>
                <a:lnTo>
                  <a:pt x="0" y="1959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84879">
            <a:off x="2337142" y="3860052"/>
            <a:ext cx="13355407" cy="2552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3"/>
              </a:lnSpc>
            </a:pPr>
            <a:r>
              <a:rPr lang="en-US" sz="7102" spc="348">
                <a:solidFill>
                  <a:srgbClr val="000000"/>
                </a:solidFill>
                <a:latin typeface="League Spartan Bold"/>
              </a:rPr>
              <a:t>LET'S HAVE A LOOK INTO</a:t>
            </a:r>
          </a:p>
          <a:p>
            <a:pPr algn="ctr">
              <a:lnSpc>
                <a:spcPts val="12138"/>
              </a:lnSpc>
            </a:pPr>
            <a:r>
              <a:rPr lang="en-US" sz="12018" spc="588">
                <a:solidFill>
                  <a:srgbClr val="000000"/>
                </a:solidFill>
                <a:latin typeface="League Spartan Bold"/>
              </a:rPr>
              <a:t>YOLOR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883963" y="5350031"/>
            <a:ext cx="2571549" cy="282587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7263" y="2302299"/>
            <a:ext cx="11658987" cy="71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675" spc="247">
                <a:solidFill>
                  <a:srgbClr val="000000"/>
                </a:solidFill>
                <a:latin typeface="League Spartan"/>
              </a:rPr>
              <a:t>CONCLUSION 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1160" y="3664319"/>
            <a:ext cx="13691192" cy="440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7"/>
              </a:lnSpc>
            </a:pPr>
            <a:r>
              <a:rPr lang="en-US" sz="2554" spc="135">
                <a:solidFill>
                  <a:srgbClr val="000000"/>
                </a:solidFill>
                <a:latin typeface="League Spartan"/>
              </a:rPr>
              <a:t>In summary you can probably understand why the title of this paper is called </a:t>
            </a:r>
            <a:r>
              <a:rPr lang="en-US" sz="2554" spc="135">
                <a:solidFill>
                  <a:srgbClr val="FF1616"/>
                </a:solidFill>
                <a:latin typeface="League Spartan"/>
              </a:rPr>
              <a:t>You Only Learn One Representation </a:t>
            </a:r>
            <a:r>
              <a:rPr lang="en-US" sz="2554" spc="135">
                <a:solidFill>
                  <a:srgbClr val="000000"/>
                </a:solidFill>
                <a:latin typeface="League Spartan"/>
              </a:rPr>
              <a:t>(YOLOR) and then the second half of the title which is</a:t>
            </a:r>
            <a:r>
              <a:rPr lang="en-US" sz="2554" spc="135">
                <a:solidFill>
                  <a:srgbClr val="FF1616"/>
                </a:solidFill>
                <a:latin typeface="League Spartan"/>
              </a:rPr>
              <a:t> Unified Network for Multiple Tasks</a:t>
            </a:r>
            <a:r>
              <a:rPr lang="en-US" sz="2554" spc="135">
                <a:solidFill>
                  <a:srgbClr val="000000"/>
                </a:solidFill>
                <a:latin typeface="League Spartan"/>
              </a:rPr>
              <a:t> (object detection as an example). </a:t>
            </a:r>
          </a:p>
          <a:p>
            <a:pPr>
              <a:lnSpc>
                <a:spcPts val="3167"/>
              </a:lnSpc>
            </a:pPr>
          </a:p>
          <a:p>
            <a:pPr>
              <a:lnSpc>
                <a:spcPts val="3167"/>
              </a:lnSpc>
            </a:pPr>
            <a:r>
              <a:rPr lang="en-US" sz="2554" spc="135">
                <a:solidFill>
                  <a:srgbClr val="000000"/>
                </a:solidFill>
                <a:latin typeface="League Spartan"/>
              </a:rPr>
              <a:t>You have also learnt how the integration of implicit knowledge along with explicit knowledge can prove very effective for multi-task learning(a machine learning approach in which we try to learn multiple tasks simultaneously, optimizing multiple loss functions at once) under a single model architecture.</a:t>
            </a:r>
          </a:p>
          <a:p>
            <a:pPr>
              <a:lnSpc>
                <a:spcPts val="316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grpSp>
        <p:nvGrpSpPr>
          <p:cNvPr name="Group 7" id="7"/>
          <p:cNvGrpSpPr/>
          <p:nvPr/>
        </p:nvGrpSpPr>
        <p:grpSpPr>
          <a:xfrm rot="-2806683">
            <a:off x="2304819" y="278978"/>
            <a:ext cx="2925694" cy="2831770"/>
            <a:chOff x="0" y="0"/>
            <a:chExt cx="3900925" cy="3775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99919" y="490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53919" y="744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07919" y="998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61919" y="1252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15919" y="1506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69919" y="1760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923919" y="2014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177919" y="2268847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3006" cy="1506847"/>
            </a:xfrm>
            <a:custGeom>
              <a:avLst/>
              <a:gdLst/>
              <a:ahLst/>
              <a:cxnLst/>
              <a:rect r="r" b="b" t="t" l="l"/>
              <a:pathLst>
                <a:path h="1506847" w="1723006">
                  <a:moveTo>
                    <a:pt x="0" y="0"/>
                  </a:moveTo>
                  <a:lnTo>
                    <a:pt x="1723006" y="0"/>
                  </a:lnTo>
                  <a:lnTo>
                    <a:pt x="1723006" y="1506847"/>
                  </a:lnTo>
                  <a:lnTo>
                    <a:pt x="0" y="150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F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111541">
            <a:off x="3741054" y="3394861"/>
            <a:ext cx="10811046" cy="379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4"/>
              </a:lnSpc>
            </a:pPr>
            <a:r>
              <a:rPr lang="en-US" sz="14701" spc="779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439865">
            <a:off x="6742361" y="6753102"/>
            <a:ext cx="7315200" cy="3750703"/>
          </a:xfrm>
          <a:custGeom>
            <a:avLst/>
            <a:gdLst/>
            <a:ahLst/>
            <a:cxnLst/>
            <a:rect r="r" b="b" t="t" l="l"/>
            <a:pathLst>
              <a:path h="3750703" w="7315200">
                <a:moveTo>
                  <a:pt x="0" y="0"/>
                </a:moveTo>
                <a:lnTo>
                  <a:pt x="7315200" y="0"/>
                </a:lnTo>
                <a:lnTo>
                  <a:pt x="7315200" y="3750702"/>
                </a:lnTo>
                <a:lnTo>
                  <a:pt x="0" y="375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APRIL,10 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4087" y="2107178"/>
            <a:ext cx="8176959" cy="7151122"/>
          </a:xfrm>
          <a:custGeom>
            <a:avLst/>
            <a:gdLst/>
            <a:ahLst/>
            <a:cxnLst/>
            <a:rect r="r" b="b" t="t" l="l"/>
            <a:pathLst>
              <a:path h="7151122" w="8176959">
                <a:moveTo>
                  <a:pt x="0" y="0"/>
                </a:moveTo>
                <a:lnTo>
                  <a:pt x="8176959" y="0"/>
                </a:lnTo>
                <a:lnTo>
                  <a:pt x="8176959" y="7151122"/>
                </a:lnTo>
                <a:lnTo>
                  <a:pt x="0" y="7151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14506" y="3924938"/>
            <a:ext cx="11658987" cy="121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875" spc="205">
                <a:solidFill>
                  <a:srgbClr val="000000"/>
                </a:solidFill>
                <a:latin typeface="League Spartan"/>
              </a:rPr>
              <a:t>YOLOR STANDS FOR : YOU ONLY LEARN ONE REPRESENTATION 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29591" y="5663689"/>
            <a:ext cx="11658987" cy="121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875" spc="205">
                <a:solidFill>
                  <a:srgbClr val="000000"/>
                </a:solidFill>
                <a:latin typeface="League Spartan"/>
              </a:rPr>
              <a:t>"  UNIFIED NETWORKS FOR MULTIPLE TASKS"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38277" y="1089369"/>
            <a:ext cx="9318155" cy="8168931"/>
          </a:xfrm>
          <a:custGeom>
            <a:avLst/>
            <a:gdLst/>
            <a:ahLst/>
            <a:cxnLst/>
            <a:rect r="r" b="b" t="t" l="l"/>
            <a:pathLst>
              <a:path h="8168931" w="9318155">
                <a:moveTo>
                  <a:pt x="0" y="0"/>
                </a:moveTo>
                <a:lnTo>
                  <a:pt x="9318155" y="0"/>
                </a:lnTo>
                <a:lnTo>
                  <a:pt x="9318155" y="8168931"/>
                </a:lnTo>
                <a:lnTo>
                  <a:pt x="0" y="8168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34" t="-619" r="-775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0167" y="1009650"/>
            <a:ext cx="2506168" cy="79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5"/>
              </a:lnSpc>
            </a:pPr>
            <a:r>
              <a:rPr lang="en-US" sz="2528" spc="134">
                <a:solidFill>
                  <a:srgbClr val="000000"/>
                </a:solidFill>
                <a:latin typeface="League Spartan"/>
              </a:rPr>
              <a:t>AUTHOR PAPER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884" y="4001801"/>
            <a:ext cx="7865450" cy="218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44251" indent="-572126" lvl="1">
              <a:lnSpc>
                <a:spcPts val="7260"/>
              </a:lnSpc>
              <a:buFont typeface="Arial"/>
              <a:buChar char="•"/>
            </a:pPr>
            <a:r>
              <a:rPr lang="en-US" sz="5299" spc="-143">
                <a:solidFill>
                  <a:srgbClr val="000000"/>
                </a:solidFill>
                <a:latin typeface="Roboto Bold"/>
              </a:rPr>
              <a:t>Explicit, &amp;</a:t>
            </a:r>
          </a:p>
          <a:p>
            <a:pPr marL="1144251" indent="-572126" lvl="1">
              <a:lnSpc>
                <a:spcPts val="7260"/>
              </a:lnSpc>
              <a:buFont typeface="Arial"/>
              <a:buChar char="•"/>
            </a:pPr>
            <a:r>
              <a:rPr lang="en-US" sz="5299" spc="-143">
                <a:solidFill>
                  <a:srgbClr val="000000"/>
                </a:solidFill>
                <a:latin typeface="Roboto Bold"/>
              </a:rPr>
              <a:t>I</a:t>
            </a:r>
            <a:r>
              <a:rPr lang="en-US" sz="5299" spc="-143">
                <a:solidFill>
                  <a:srgbClr val="000000"/>
                </a:solidFill>
                <a:latin typeface="Roboto Bold"/>
              </a:rPr>
              <a:t>mplicit Knowledge.</a:t>
            </a:r>
          </a:p>
          <a:p>
            <a:pPr>
              <a:lnSpc>
                <a:spcPts val="27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20937" y="1381099"/>
            <a:ext cx="3898623" cy="1044446"/>
          </a:xfrm>
          <a:custGeom>
            <a:avLst/>
            <a:gdLst/>
            <a:ahLst/>
            <a:cxnLst/>
            <a:rect r="r" b="b" t="t" l="l"/>
            <a:pathLst>
              <a:path h="1044446" w="3898623">
                <a:moveTo>
                  <a:pt x="0" y="0"/>
                </a:moveTo>
                <a:lnTo>
                  <a:pt x="3898623" y="0"/>
                </a:lnTo>
                <a:lnTo>
                  <a:pt x="3898623" y="1044446"/>
                </a:lnTo>
                <a:lnTo>
                  <a:pt x="0" y="1044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2133" y="1545720"/>
            <a:ext cx="7966668" cy="710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8"/>
              </a:lnSpc>
              <a:spcBef>
                <a:spcPct val="0"/>
              </a:spcBef>
            </a:pPr>
            <a:r>
              <a:rPr lang="en-US" sz="2355" spc="244">
                <a:solidFill>
                  <a:srgbClr val="000000"/>
                </a:solidFill>
                <a:latin typeface="League Spartan Bold"/>
              </a:rPr>
              <a:t>So say that you and I had to look at a person for example, as humans, we can recognize that it’s a person quite easily. Well so can a Convolutional Neural Network (CNN). </a:t>
            </a:r>
          </a:p>
          <a:p>
            <a:pPr>
              <a:lnSpc>
                <a:spcPts val="3768"/>
              </a:lnSpc>
              <a:spcBef>
                <a:spcPct val="0"/>
              </a:spcBef>
            </a:pPr>
            <a:r>
              <a:rPr lang="en-US" sz="2355" spc="244">
                <a:solidFill>
                  <a:srgbClr val="000000"/>
                </a:solidFill>
                <a:latin typeface="League Spartan Bold"/>
              </a:rPr>
              <a:t>However, both you and I can also recognize where the hands and legs are, what the person is wearing, where they are located, is it in a room or outside, are they standing or jumping or playing Fortnight.</a:t>
            </a:r>
          </a:p>
          <a:p>
            <a:pPr>
              <a:lnSpc>
                <a:spcPts val="3768"/>
              </a:lnSpc>
              <a:spcBef>
                <a:spcPct val="0"/>
              </a:spcBef>
            </a:pPr>
            <a:r>
              <a:rPr lang="en-US" sz="2355" spc="244">
                <a:solidFill>
                  <a:srgbClr val="000000"/>
                </a:solidFill>
                <a:latin typeface="League Spartan Bold"/>
              </a:rPr>
              <a:t>A CNN can only do one thing and do that one task robustly, but fail miserably at other tasks. Why is this? Well it comes down to 2 things: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5016" y="1354758"/>
            <a:ext cx="7557968" cy="7501283"/>
          </a:xfrm>
          <a:custGeom>
            <a:avLst/>
            <a:gdLst/>
            <a:ahLst/>
            <a:cxnLst/>
            <a:rect r="r" b="b" t="t" l="l"/>
            <a:pathLst>
              <a:path h="7501283" w="7557968">
                <a:moveTo>
                  <a:pt x="0" y="0"/>
                </a:moveTo>
                <a:lnTo>
                  <a:pt x="7557968" y="0"/>
                </a:lnTo>
                <a:lnTo>
                  <a:pt x="7557968" y="7501284"/>
                </a:lnTo>
                <a:lnTo>
                  <a:pt x="0" y="7501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9102" y="2300387"/>
            <a:ext cx="15600198" cy="6006076"/>
          </a:xfrm>
          <a:custGeom>
            <a:avLst/>
            <a:gdLst/>
            <a:ahLst/>
            <a:cxnLst/>
            <a:rect r="r" b="b" t="t" l="l"/>
            <a:pathLst>
              <a:path h="6006076" w="15600198">
                <a:moveTo>
                  <a:pt x="0" y="0"/>
                </a:moveTo>
                <a:lnTo>
                  <a:pt x="15600198" y="0"/>
                </a:lnTo>
                <a:lnTo>
                  <a:pt x="15600198" y="6006076"/>
                </a:lnTo>
                <a:lnTo>
                  <a:pt x="0" y="6006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96830" y="682434"/>
            <a:ext cx="7085021" cy="6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1"/>
              </a:lnSpc>
            </a:pPr>
            <a:r>
              <a:rPr lang="en-US" sz="4299" spc="227">
                <a:solidFill>
                  <a:srgbClr val="000000"/>
                </a:solidFill>
                <a:latin typeface="League Spartan"/>
              </a:rPr>
              <a:t>THE UNIFIED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 10, 2022 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3967" y="3995282"/>
            <a:ext cx="629273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 spc="254">
                <a:solidFill>
                  <a:srgbClr val="000000"/>
                </a:solidFill>
                <a:latin typeface="League Spartan Bold"/>
              </a:rPr>
              <a:t>EXPLICIT DEEP LEARNING</a:t>
            </a:r>
          </a:p>
          <a:p>
            <a:pPr>
              <a:lnSpc>
                <a:spcPts val="43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73967" y="5289372"/>
            <a:ext cx="5564321" cy="128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1"/>
              </a:lnSpc>
            </a:pPr>
            <a:r>
              <a:rPr lang="en-US" sz="3767" spc="-105">
                <a:solidFill>
                  <a:srgbClr val="000000"/>
                </a:solidFill>
                <a:latin typeface="Roboto"/>
              </a:rPr>
              <a:t>The authors essentially used Scaled YOLOv5 CSP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40761" y="5289372"/>
            <a:ext cx="6292732" cy="238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1" indent="-367026" lvl="1">
              <a:lnSpc>
                <a:spcPts val="4657"/>
              </a:lnSpc>
              <a:buFont typeface="Arial"/>
              <a:buChar char="•"/>
            </a:pPr>
            <a:r>
              <a:rPr lang="en-US" sz="3399" spc="-91">
                <a:solidFill>
                  <a:srgbClr val="000000"/>
                </a:solidFill>
                <a:latin typeface="Roboto"/>
              </a:rPr>
              <a:t>Manifold Space Reduction,</a:t>
            </a:r>
          </a:p>
          <a:p>
            <a:pPr marL="734051" indent="-367026" lvl="1">
              <a:lnSpc>
                <a:spcPts val="4657"/>
              </a:lnSpc>
              <a:buFont typeface="Arial"/>
              <a:buChar char="•"/>
            </a:pPr>
            <a:r>
              <a:rPr lang="en-US" sz="3399" spc="-91">
                <a:solidFill>
                  <a:srgbClr val="000000"/>
                </a:solidFill>
                <a:latin typeface="Roboto"/>
              </a:rPr>
              <a:t>Kernel Alignment, and</a:t>
            </a:r>
          </a:p>
          <a:p>
            <a:pPr marL="734051" indent="-367026" lvl="1">
              <a:lnSpc>
                <a:spcPts val="4657"/>
              </a:lnSpc>
              <a:buFont typeface="Arial"/>
              <a:buChar char="•"/>
            </a:pPr>
            <a:r>
              <a:rPr lang="en-US" sz="3399" spc="-91">
                <a:solidFill>
                  <a:srgbClr val="000000"/>
                </a:solidFill>
                <a:latin typeface="Roboto"/>
              </a:rPr>
              <a:t>M</a:t>
            </a:r>
            <a:r>
              <a:rPr lang="en-US" sz="3399" spc="-91">
                <a:solidFill>
                  <a:srgbClr val="000000"/>
                </a:solidFill>
                <a:latin typeface="Roboto"/>
              </a:rPr>
              <a:t>ore Functions.</a:t>
            </a:r>
          </a:p>
          <a:p>
            <a:pPr>
              <a:lnSpc>
                <a:spcPts val="493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40761" y="4004807"/>
            <a:ext cx="6292732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9"/>
              </a:lnSpc>
            </a:pPr>
            <a:r>
              <a:rPr lang="en-US" sz="2599" spc="236">
                <a:solidFill>
                  <a:srgbClr val="000000"/>
                </a:solidFill>
                <a:latin typeface="League Spartan Bold"/>
              </a:rPr>
              <a:t>IMPLICIT DEEP LEARNING</a:t>
            </a:r>
          </a:p>
          <a:p>
            <a:pPr>
              <a:lnSpc>
                <a:spcPts val="30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33609" y="9496549"/>
            <a:ext cx="3603081" cy="26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1481" spc="154">
                <a:solidFill>
                  <a:srgbClr val="000000"/>
                </a:solidFill>
                <a:latin typeface="League Spartan Bold"/>
              </a:rPr>
              <a:t>APRIL, 10 2022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573666" y="1381099"/>
            <a:ext cx="3898623" cy="1044446"/>
          </a:xfrm>
          <a:custGeom>
            <a:avLst/>
            <a:gdLst/>
            <a:ahLst/>
            <a:cxnLst/>
            <a:rect r="r" b="b" t="t" l="l"/>
            <a:pathLst>
              <a:path h="1044446" w="3898623">
                <a:moveTo>
                  <a:pt x="0" y="0"/>
                </a:moveTo>
                <a:lnTo>
                  <a:pt x="3898623" y="0"/>
                </a:lnTo>
                <a:lnTo>
                  <a:pt x="3898623" y="1044446"/>
                </a:lnTo>
                <a:lnTo>
                  <a:pt x="0" y="1044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22277" y="1584807"/>
            <a:ext cx="10182471" cy="61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3975" spc="210">
                <a:solidFill>
                  <a:srgbClr val="000000"/>
                </a:solidFill>
                <a:latin typeface="League Spartan"/>
              </a:rPr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3666" y="1333474"/>
            <a:ext cx="3898623" cy="1044446"/>
          </a:xfrm>
          <a:custGeom>
            <a:avLst/>
            <a:gdLst/>
            <a:ahLst/>
            <a:cxnLst/>
            <a:rect r="r" b="b" t="t" l="l"/>
            <a:pathLst>
              <a:path h="1044446" w="3898623">
                <a:moveTo>
                  <a:pt x="0" y="0"/>
                </a:moveTo>
                <a:lnTo>
                  <a:pt x="3898623" y="0"/>
                </a:lnTo>
                <a:lnTo>
                  <a:pt x="3898623" y="1044446"/>
                </a:lnTo>
                <a:lnTo>
                  <a:pt x="0" y="1044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2958" y="4747716"/>
            <a:ext cx="5709463" cy="1184616"/>
          </a:xfrm>
          <a:custGeom>
            <a:avLst/>
            <a:gdLst/>
            <a:ahLst/>
            <a:cxnLst/>
            <a:rect r="r" b="b" t="t" l="l"/>
            <a:pathLst>
              <a:path h="1184616" w="5709463">
                <a:moveTo>
                  <a:pt x="0" y="0"/>
                </a:moveTo>
                <a:lnTo>
                  <a:pt x="5709463" y="0"/>
                </a:lnTo>
                <a:lnTo>
                  <a:pt x="5709463" y="1184616"/>
                </a:lnTo>
                <a:lnTo>
                  <a:pt x="0" y="1184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22020" y="5522777"/>
            <a:ext cx="5950691" cy="514310"/>
          </a:xfrm>
          <a:custGeom>
            <a:avLst/>
            <a:gdLst/>
            <a:ahLst/>
            <a:cxnLst/>
            <a:rect r="r" b="b" t="t" l="l"/>
            <a:pathLst>
              <a:path h="514310" w="5950691">
                <a:moveTo>
                  <a:pt x="0" y="0"/>
                </a:moveTo>
                <a:lnTo>
                  <a:pt x="5950690" y="0"/>
                </a:lnTo>
                <a:lnTo>
                  <a:pt x="5950690" y="514310"/>
                </a:lnTo>
                <a:lnTo>
                  <a:pt x="0" y="514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26828" y="6770532"/>
            <a:ext cx="3688447" cy="613863"/>
          </a:xfrm>
          <a:custGeom>
            <a:avLst/>
            <a:gdLst/>
            <a:ahLst/>
            <a:cxnLst/>
            <a:rect r="r" b="b" t="t" l="l"/>
            <a:pathLst>
              <a:path h="613863" w="3688447">
                <a:moveTo>
                  <a:pt x="0" y="0"/>
                </a:moveTo>
                <a:lnTo>
                  <a:pt x="3688447" y="0"/>
                </a:lnTo>
                <a:lnTo>
                  <a:pt x="3688447" y="613863"/>
                </a:lnTo>
                <a:lnTo>
                  <a:pt x="0" y="6138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75805" y="2971691"/>
            <a:ext cx="6292732" cy="3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9"/>
              </a:lnSpc>
              <a:spcBef>
                <a:spcPct val="0"/>
              </a:spcBef>
            </a:pPr>
            <a:r>
              <a:rPr lang="en-US" sz="1899" spc="172">
                <a:solidFill>
                  <a:srgbClr val="000000"/>
                </a:solidFill>
                <a:latin typeface="League Spartan Bold"/>
              </a:rPr>
              <a:t>CONVENTIONAL NETWORK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5805" y="3730888"/>
            <a:ext cx="6292732" cy="6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If we had to model a Conventional N etwork it would look something like this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2020" y="3547373"/>
            <a:ext cx="6292732" cy="171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9"/>
              </a:lnSpc>
            </a:pPr>
            <a:r>
              <a:rPr lang="en-US" sz="1999" spc="-53">
                <a:solidFill>
                  <a:srgbClr val="000000"/>
                </a:solidFill>
                <a:latin typeface="Roboto"/>
              </a:rPr>
              <a:t>We can now expand our equation to incorporate the implicit model with g theta and the explicit error from observation x together with the implicit error from z which they term the hidden code : the representation of compressed data that makes up the implicit knowledge.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26828" y="2971691"/>
            <a:ext cx="6292732" cy="3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9"/>
              </a:lnSpc>
              <a:spcBef>
                <a:spcPct val="0"/>
              </a:spcBef>
            </a:pPr>
            <a:r>
              <a:rPr lang="en-US" sz="1899" spc="172">
                <a:solidFill>
                  <a:srgbClr val="000000"/>
                </a:solidFill>
                <a:latin typeface="League Spartan Bold"/>
              </a:rPr>
              <a:t>UNIFIED NETWORKS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947597" y="6966175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 TEAM 3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652198" y="6966175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APRIL, 10 2022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2277" y="1537182"/>
            <a:ext cx="10182471" cy="61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3975" spc="210">
                <a:solidFill>
                  <a:srgbClr val="000000"/>
                </a:solidFill>
                <a:latin typeface="League Spartan"/>
              </a:rPr>
              <a:t>MATHEMATICAL MODELS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73458" y="6263770"/>
            <a:ext cx="6292732" cy="206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x : the observation, for example, you see a dog. </a:t>
            </a:r>
          </a:p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Theta : the set of parameters of a neural network, </a:t>
            </a:r>
          </a:p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f_θ : the operation of the neural network,</a:t>
            </a:r>
          </a:p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ϵ : the error term. </a:t>
            </a:r>
          </a:p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=&gt; The goal is to minimize the error to make f(x) with respect to θ as close to the target y as possible.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6828" y="6254245"/>
            <a:ext cx="5741075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WE CAN FURTHER SIMPLIFY THE EQUATION TO THIS :.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22020" y="7518530"/>
            <a:ext cx="6292732" cy="103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9"/>
              </a:lnSpc>
            </a:pPr>
            <a:r>
              <a:rPr lang="en-US" sz="1999" spc="-55">
                <a:solidFill>
                  <a:srgbClr val="000000"/>
                </a:solidFill>
                <a:latin typeface="Roboto"/>
              </a:rPr>
              <a:t>With the ⋆ representing some possible operators like addition or concatenation that combines f and g or, rather the explicit with the implicit models.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2000" y="3060562"/>
            <a:ext cx="19752000" cy="4165876"/>
          </a:xfrm>
          <a:custGeom>
            <a:avLst/>
            <a:gdLst/>
            <a:ahLst/>
            <a:cxnLst/>
            <a:rect r="r" b="b" t="t" l="l"/>
            <a:pathLst>
              <a:path h="4165876" w="19752000">
                <a:moveTo>
                  <a:pt x="0" y="0"/>
                </a:moveTo>
                <a:lnTo>
                  <a:pt x="19752000" y="0"/>
                </a:lnTo>
                <a:lnTo>
                  <a:pt x="19752000" y="4165876"/>
                </a:lnTo>
                <a:lnTo>
                  <a:pt x="0" y="416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2848" y="2401678"/>
            <a:ext cx="14742304" cy="4824760"/>
          </a:xfrm>
          <a:custGeom>
            <a:avLst/>
            <a:gdLst/>
            <a:ahLst/>
            <a:cxnLst/>
            <a:rect r="r" b="b" t="t" l="l"/>
            <a:pathLst>
              <a:path h="4824760" w="14742304">
                <a:moveTo>
                  <a:pt x="0" y="0"/>
                </a:moveTo>
                <a:lnTo>
                  <a:pt x="14742304" y="0"/>
                </a:lnTo>
                <a:lnTo>
                  <a:pt x="14742304" y="4824760"/>
                </a:lnTo>
                <a:lnTo>
                  <a:pt x="0" y="4824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7" t="-17057" r="-107" b="-2801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947597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652198" y="7013800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APRIL, 10 2022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24014" y="7590238"/>
            <a:ext cx="13839973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 spc="132">
                <a:solidFill>
                  <a:srgbClr val="000000"/>
                </a:solidFill>
                <a:latin typeface="Roboto"/>
              </a:rPr>
              <a:t>=&gt; </a:t>
            </a:r>
            <a:r>
              <a:rPr lang="en-US" sz="2499" spc="132">
                <a:solidFill>
                  <a:srgbClr val="000000"/>
                </a:solidFill>
                <a:latin typeface="Roboto"/>
              </a:rPr>
              <a:t>You can see that in terms of </a:t>
            </a:r>
            <a:r>
              <a:rPr lang="en-US" sz="2499" spc="132">
                <a:solidFill>
                  <a:srgbClr val="FF1616"/>
                </a:solidFill>
                <a:latin typeface="Roboto Bold"/>
              </a:rPr>
              <a:t>accuracy</a:t>
            </a:r>
            <a:r>
              <a:rPr lang="en-US" sz="2499" spc="132">
                <a:solidFill>
                  <a:srgbClr val="000000"/>
                </a:solidFill>
                <a:latin typeface="Roboto"/>
              </a:rPr>
              <a:t> YoloR is comparable but where it shines, is in its </a:t>
            </a:r>
            <a:r>
              <a:rPr lang="en-US" sz="2499" spc="132">
                <a:solidFill>
                  <a:srgbClr val="FF1616"/>
                </a:solidFill>
                <a:latin typeface="Roboto Bold"/>
              </a:rPr>
              <a:t>frame rate</a:t>
            </a:r>
            <a:r>
              <a:rPr lang="en-US" sz="2499" spc="132">
                <a:solidFill>
                  <a:srgbClr val="000000"/>
                </a:solidFill>
                <a:latin typeface="Roboto Bold"/>
              </a:rPr>
              <a:t> : </a:t>
            </a:r>
            <a:r>
              <a:rPr lang="en-US" sz="2499" spc="132">
                <a:solidFill>
                  <a:srgbClr val="000000"/>
                </a:solidFill>
                <a:latin typeface="Roboto"/>
              </a:rPr>
              <a:t>how fast an object detection model processes and generates the desired output.</a:t>
            </a:r>
            <a:r>
              <a:rPr lang="en-US" sz="2499" spc="132">
                <a:solidFill>
                  <a:srgbClr val="000000"/>
                </a:solidFill>
                <a:latin typeface="Roboto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0402" y="1198741"/>
            <a:ext cx="16731797" cy="1532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3975" spc="210">
                <a:solidFill>
                  <a:srgbClr val="000000"/>
                </a:solidFill>
                <a:latin typeface="League Spartan"/>
              </a:rPr>
              <a:t>COMPARISON OF THE STATE OF THE ART ALGORITHMS</a:t>
            </a:r>
          </a:p>
          <a:p>
            <a:pPr algn="ctr">
              <a:lnSpc>
                <a:spcPts val="2325"/>
              </a:lnSpc>
            </a:pPr>
            <a:r>
              <a:rPr lang="en-US" sz="1875" spc="99">
                <a:solidFill>
                  <a:srgbClr val="000000"/>
                </a:solidFill>
                <a:latin typeface="League Spartan"/>
              </a:rPr>
              <a:t>(Object Detection, image classifications, and Feature Embedding* trained on the MS-COCO Dataset )</a:t>
            </a:r>
          </a:p>
          <a:p>
            <a:pPr algn="ctr">
              <a:lnSpc>
                <a:spcPts val="492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08321" y="8995664"/>
            <a:ext cx="15853878" cy="50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83"/>
              </a:lnSpc>
            </a:pPr>
            <a:r>
              <a:rPr lang="en-US" sz="1599" spc="84">
                <a:solidFill>
                  <a:srgbClr val="000000"/>
                </a:solidFill>
                <a:latin typeface="Roboto"/>
              </a:rPr>
              <a:t>*: </a:t>
            </a:r>
            <a:r>
              <a:rPr lang="en-US" sz="1599" spc="84">
                <a:solidFill>
                  <a:srgbClr val="000000"/>
                </a:solidFill>
                <a:latin typeface="Roboto Italics"/>
              </a:rPr>
              <a:t>feature embedding</a:t>
            </a:r>
            <a:r>
              <a:rPr lang="en-US" sz="1599" spc="84">
                <a:solidFill>
                  <a:srgbClr val="000000"/>
                </a:solidFill>
                <a:latin typeface="Roboto"/>
              </a:rPr>
              <a:t> appears to be a synonym for </a:t>
            </a:r>
            <a:r>
              <a:rPr lang="en-US" sz="1599" spc="84">
                <a:solidFill>
                  <a:srgbClr val="000000"/>
                </a:solidFill>
                <a:latin typeface="Roboto Italics"/>
              </a:rPr>
              <a:t>feature extraction, feature learning</a:t>
            </a:r>
            <a:r>
              <a:rPr lang="en-US" sz="1599" spc="84">
                <a:solidFill>
                  <a:srgbClr val="000000"/>
                </a:solidFill>
                <a:latin typeface="Roboto"/>
              </a:rPr>
              <a:t> etc. I.e. a form of embedding/dimension reduction (the goal may not be a lower dimensional representation but one of equal dimensionality, but more meaningfully expressed)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1072" y="3948191"/>
            <a:ext cx="7315200" cy="1959751"/>
          </a:xfrm>
          <a:custGeom>
            <a:avLst/>
            <a:gdLst/>
            <a:ahLst/>
            <a:cxnLst/>
            <a:rect r="r" b="b" t="t" l="l"/>
            <a:pathLst>
              <a:path h="1959751" w="7315200">
                <a:moveTo>
                  <a:pt x="0" y="0"/>
                </a:moveTo>
                <a:lnTo>
                  <a:pt x="7315200" y="0"/>
                </a:lnTo>
                <a:lnTo>
                  <a:pt x="7315200" y="1959751"/>
                </a:lnTo>
                <a:lnTo>
                  <a:pt x="0" y="1959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7963">
            <a:off x="6751038" y="1076662"/>
            <a:ext cx="7986879" cy="8892274"/>
          </a:xfrm>
          <a:custGeom>
            <a:avLst/>
            <a:gdLst/>
            <a:ahLst/>
            <a:cxnLst/>
            <a:rect r="r" b="b" t="t" l="l"/>
            <a:pathLst>
              <a:path h="8892274" w="7986879">
                <a:moveTo>
                  <a:pt x="0" y="0"/>
                </a:moveTo>
                <a:lnTo>
                  <a:pt x="7986879" y="0"/>
                </a:lnTo>
                <a:lnTo>
                  <a:pt x="7986879" y="8892274"/>
                </a:lnTo>
                <a:lnTo>
                  <a:pt x="0" y="8892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77787" y="1601566"/>
            <a:ext cx="11581513" cy="7083868"/>
          </a:xfrm>
          <a:custGeom>
            <a:avLst/>
            <a:gdLst/>
            <a:ahLst/>
            <a:cxnLst/>
            <a:rect r="r" b="b" t="t" l="l"/>
            <a:pathLst>
              <a:path h="7083868" w="11581513">
                <a:moveTo>
                  <a:pt x="0" y="0"/>
                </a:moveTo>
                <a:lnTo>
                  <a:pt x="11581513" y="0"/>
                </a:lnTo>
                <a:lnTo>
                  <a:pt x="11581513" y="7083868"/>
                </a:lnTo>
                <a:lnTo>
                  <a:pt x="0" y="7083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64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1947597" y="7069075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AI TEAM 3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741799" y="7069075"/>
            <a:ext cx="5098847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TUNSA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33609" y="9487024"/>
            <a:ext cx="3371902" cy="2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8"/>
              </a:lnSpc>
              <a:spcBef>
                <a:spcPct val="0"/>
              </a:spcBef>
            </a:pPr>
            <a:r>
              <a:rPr lang="en-US" sz="1386" spc="144">
                <a:solidFill>
                  <a:srgbClr val="000000"/>
                </a:solidFill>
                <a:latin typeface="League Spartan Bold"/>
              </a:rPr>
              <a:t>APRIL, 10 2022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47121"/>
            <a:ext cx="4412421" cy="546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2"/>
              </a:lnSpc>
              <a:spcBef>
                <a:spcPct val="0"/>
              </a:spcBef>
            </a:pPr>
            <a:r>
              <a:rPr lang="en-US" sz="2263" spc="235">
                <a:solidFill>
                  <a:srgbClr val="000000"/>
                </a:solidFill>
                <a:latin typeface="League Spartan Bold"/>
              </a:rPr>
              <a:t>IF YOU LOOK AT THE TEST RUN BY THE LEGEND ALEXEY BOCHKOVSKIY, THEY SHOW AN </a:t>
            </a:r>
            <a:r>
              <a:rPr lang="en-US" sz="2263" spc="235">
                <a:solidFill>
                  <a:srgbClr val="FF1616"/>
                </a:solidFill>
                <a:latin typeface="League Spartan Bold"/>
              </a:rPr>
              <a:t>88%</a:t>
            </a:r>
            <a:r>
              <a:rPr lang="en-US" sz="2263" spc="235">
                <a:solidFill>
                  <a:srgbClr val="000000"/>
                </a:solidFill>
                <a:latin typeface="League Spartan Bold"/>
              </a:rPr>
              <a:t> IN IMPROVEMENT IN SPEED WHEN COMPARED TO SCALED</a:t>
            </a:r>
            <a:r>
              <a:rPr lang="en-US" sz="2263" spc="235">
                <a:solidFill>
                  <a:srgbClr val="008037"/>
                </a:solidFill>
                <a:latin typeface="League Spartan Bold"/>
              </a:rPr>
              <a:t> YOLOV4</a:t>
            </a:r>
            <a:r>
              <a:rPr lang="en-US" sz="2263" spc="235">
                <a:solidFill>
                  <a:srgbClr val="000000"/>
                </a:solidFill>
                <a:latin typeface="League Spartan Bold"/>
              </a:rPr>
              <a:t> AND A </a:t>
            </a:r>
            <a:r>
              <a:rPr lang="en-US" sz="2263" spc="235">
                <a:solidFill>
                  <a:srgbClr val="FF1616"/>
                </a:solidFill>
                <a:latin typeface="League Spartan Bold"/>
              </a:rPr>
              <a:t>3.8%</a:t>
            </a:r>
            <a:r>
              <a:rPr lang="en-US" sz="2263" spc="235">
                <a:solidFill>
                  <a:srgbClr val="000000"/>
                </a:solidFill>
                <a:latin typeface="League Spartan Bold"/>
              </a:rPr>
              <a:t> IMPROVEMENT IN AVERAGE PRECISION COMPARED TO </a:t>
            </a:r>
            <a:r>
              <a:rPr lang="en-US" sz="2263" spc="235">
                <a:solidFill>
                  <a:srgbClr val="008037"/>
                </a:solidFill>
                <a:latin typeface="League Spartan Bold"/>
              </a:rPr>
              <a:t>PP-YOLOV2</a:t>
            </a:r>
            <a:r>
              <a:rPr lang="en-US" sz="2263" spc="235">
                <a:solidFill>
                  <a:srgbClr val="000000"/>
                </a:solidFill>
                <a:latin typeface="League Spartan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DAE9f-Tgvvs</dc:identifier>
  <dcterms:modified xsi:type="dcterms:W3CDTF">2011-08-01T06:04:30Z</dcterms:modified>
  <cp:revision>1</cp:revision>
  <dc:title>Let's have a look into YOLOR</dc:title>
</cp:coreProperties>
</file>