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edd5b99a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edd5b99a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edd5b99a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edd5b99a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edd5b99a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edd5b99a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edd5b99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edd5b99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edd5b99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edd5b99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edd5b99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edd5b99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edd5b99a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edd5b99a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edd5b99a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edd5b99a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edd5b99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edd5b99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edd5b99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edd5b99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480">
                <a:solidFill>
                  <a:srgbClr val="FF0000"/>
                </a:solidFill>
              </a:rPr>
              <a:t>Remote sensing of cyanobacterial blooms in a hypertrophic lagoon using multitemporal Sentinel-2 images</a:t>
            </a:r>
            <a:endParaRPr b="1" sz="2480">
              <a:solidFill>
                <a:srgbClr val="FF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WHO ( World Health Organisation) surveillance limits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989400" y="2725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High algal density ( phycocyanin) may cause health problems and affect aquatic life.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The </a:t>
            </a:r>
            <a:r>
              <a:rPr lang="fr" sz="1500"/>
              <a:t>developed</a:t>
            </a:r>
            <a:r>
              <a:rPr lang="fr" sz="1500"/>
              <a:t> algorithm permits a real-time monitoring in order to predict if phycocyanin concentration would reach alert levels.</a:t>
            </a:r>
            <a:endParaRPr sz="1500"/>
          </a:p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6" name="Google Shape;216;p22"/>
          <p:cNvPicPr preferRelativeResize="0"/>
          <p:nvPr/>
        </p:nvPicPr>
        <p:blipFill rotWithShape="1">
          <a:blip r:embed="rId3">
            <a:alphaModFix/>
          </a:blip>
          <a:srcRect b="24036" l="5392" r="4582" t="50000"/>
          <a:stretch/>
        </p:blipFill>
        <p:spPr>
          <a:xfrm>
            <a:off x="603850" y="1307849"/>
            <a:ext cx="8232049" cy="133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Feedback for our case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Follow the same methodology in our study : analyse observed data, establish a correlation </a:t>
            </a:r>
            <a:r>
              <a:rPr lang="fr" sz="1500"/>
              <a:t>between</a:t>
            </a:r>
            <a:r>
              <a:rPr lang="fr" sz="1500"/>
              <a:t> severity and other variables and test the correlation.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Focus on absorbance </a:t>
            </a:r>
            <a:r>
              <a:rPr lang="fr" sz="1500"/>
              <a:t>wavelength</a:t>
            </a:r>
            <a:r>
              <a:rPr lang="fr" sz="1500"/>
              <a:t> as a key feature in severity classification ( or wavelength bands).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Not to ignore density : density variation </a:t>
            </a:r>
            <a:r>
              <a:rPr lang="fr" sz="1500"/>
              <a:t>rhythm between two dates may vary between two types of Algal blooms having different severity.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/>
              <a:t>=&gt; severity may be a function of the derivative of density. ( Problem : severity is not a continuous function ( only 5 different values ranging from 1 to 5).</a:t>
            </a:r>
            <a:endParaRPr sz="1500"/>
          </a:p>
        </p:txBody>
      </p:sp>
      <p:sp>
        <p:nvSpPr>
          <p:cNvPr id="223" name="Google Shape;2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2514275" y="2105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Objectives of </a:t>
            </a:r>
            <a:r>
              <a:rPr lang="fr" sz="2600"/>
              <a:t>the study </a:t>
            </a:r>
            <a:endParaRPr sz="26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364300" y="2058025"/>
            <a:ext cx="5190300" cy="23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Develop a method or an algorithm well calibrated to estimate cyanobacteria density </a:t>
            </a:r>
            <a:r>
              <a:rPr lang="fr"/>
              <a:t>variation</a:t>
            </a:r>
            <a:r>
              <a:rPr lang="fr"/>
              <a:t> and spatial.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Evaluate the performance of the algorithm ( accuracy) with observed data ( validation).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Verify the </a:t>
            </a:r>
            <a:r>
              <a:rPr lang="fr"/>
              <a:t>correspondence between cyanobacteria density and World Health Organisation  </a:t>
            </a:r>
            <a:r>
              <a:rPr lang="fr"/>
              <a:t> policies.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Establish a protocol for regular and frequent monitoring and understand the link </a:t>
            </a:r>
            <a:r>
              <a:rPr lang="fr"/>
              <a:t>between</a:t>
            </a:r>
            <a:r>
              <a:rPr lang="fr"/>
              <a:t> cyanobacteria ( phycocyanin) growth and climate change, </a:t>
            </a:r>
            <a:r>
              <a:rPr lang="fr"/>
              <a:t>precipitation</a:t>
            </a:r>
            <a:r>
              <a:rPr lang="fr"/>
              <a:t>, </a:t>
            </a:r>
            <a:r>
              <a:rPr lang="fr"/>
              <a:t>human</a:t>
            </a:r>
            <a:r>
              <a:rPr lang="fr"/>
              <a:t> </a:t>
            </a:r>
            <a:r>
              <a:rPr lang="fr"/>
              <a:t>influence</a:t>
            </a:r>
            <a:r>
              <a:rPr lang="fr"/>
              <a:t> etc.</a:t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780">
                <a:solidFill>
                  <a:schemeClr val="dk1"/>
                </a:solidFill>
              </a:rPr>
              <a:t>(Albufera of València, Eastern Iberian Peninsula)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13" y="2266950"/>
            <a:ext cx="612457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3160800" y="919500"/>
            <a:ext cx="47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3247025" y="488500"/>
            <a:ext cx="4999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collected from seven different places within the lagoon ( picture below).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Site on interest: Albufera lake in Valencia ( Spain).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46475" y="1614375"/>
            <a:ext cx="2538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Retrieval algorithm: a satellite reflectance algorithm for estimating 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cyanobacterial total biovolume.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76 georeferenced samples were collected at 0.2 m depth.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 or calibrating set : 21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Validating : 55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124975" y="282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Observed data 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475" y="970875"/>
            <a:ext cx="3964075" cy="32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541800" y="4258900"/>
            <a:ext cx="77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334525" y="1375300"/>
            <a:ext cx="179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retrace the evolution of the phycocyanin density  in the period of 2 years for each region of the 7.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2230550" y="4337850"/>
            <a:ext cx="460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Temporal variations of the measured data in the campaigns for each sample point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6827200" y="665475"/>
            <a:ext cx="14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PC: phycocyanin density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6691625" y="1749925"/>
            <a:ext cx="155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minimums and maximums due to flooding rate and 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precipitation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365025" y="4007725"/>
            <a:ext cx="85206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508"/>
              <a:t>Retrieval algorithm:deriving a regression model for operations with bands.</a:t>
            </a:r>
            <a:endParaRPr sz="15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508"/>
              <a:t>Absorption of phycocyanin is centred at 620 nm, while the absorption on the 709 and 779 nm bands is assumed to be dominated by water alone.</a:t>
            </a:r>
            <a:endParaRPr sz="1508"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015" y="936003"/>
            <a:ext cx="4227075" cy="28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0" y="1313350"/>
            <a:ext cx="17859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FF0000"/>
                </a:solidFill>
              </a:rPr>
              <a:t>lnPC :</a:t>
            </a:r>
            <a:r>
              <a:rPr lang="fr" sz="1500">
                <a:solidFill>
                  <a:srgbClr val="FF0000"/>
                </a:solidFill>
              </a:rPr>
              <a:t> </a:t>
            </a:r>
            <a:r>
              <a:rPr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logarithm of </a:t>
            </a:r>
            <a:r>
              <a:rPr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phycocyanin </a:t>
            </a:r>
            <a:r>
              <a:rPr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density.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FF0000"/>
                </a:solidFill>
              </a:rPr>
              <a:t>R740 ( R665):</a:t>
            </a:r>
            <a:r>
              <a:rPr b="1" lang="fr" sz="1500">
                <a:solidFill>
                  <a:schemeClr val="lt1"/>
                </a:solidFill>
              </a:rPr>
              <a:t> </a:t>
            </a:r>
            <a:r>
              <a:rPr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Absorbance of the wave length </a:t>
            </a:r>
            <a:r>
              <a:rPr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740 nm</a:t>
            </a:r>
            <a:r>
              <a:rPr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( respectively 665 nm).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 rotWithShape="1">
          <a:blip r:embed="rId4">
            <a:alphaModFix/>
          </a:blip>
          <a:srcRect b="26414" l="10746" r="53586" t="58215"/>
          <a:stretch/>
        </p:blipFill>
        <p:spPr>
          <a:xfrm>
            <a:off x="6109225" y="730475"/>
            <a:ext cx="3034801" cy="7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6455850" y="215325"/>
            <a:ext cx="234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Exponential</a:t>
            </a:r>
            <a:r>
              <a:rPr b="1" lang="fr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regression</a:t>
            </a:r>
            <a:endParaRPr b="1"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6455850" y="1889900"/>
            <a:ext cx="19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RMSE=40%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R²=0.775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232350" y="123225"/>
            <a:ext cx="435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Fitting the model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After calibrating and validating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5829000" y="1116150"/>
            <a:ext cx="276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For each day,  for the observed data, we calculate the mean of  algal </a:t>
            </a:r>
            <a:r>
              <a:rPr lang="fr"/>
              <a:t>concentration</a:t>
            </a:r>
            <a:r>
              <a:rPr lang="fr"/>
              <a:t> over all regions.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PC in situ : observed data for algal density.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PC estimated : predicted data after calibration.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665450" y="447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b="25133" l="26096" r="28080" t="31770"/>
          <a:stretch/>
        </p:blipFill>
        <p:spPr>
          <a:xfrm>
            <a:off x="1162538" y="1440574"/>
            <a:ext cx="4604813" cy="24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/>
              <a:t>Applications of this study</a:t>
            </a:r>
            <a:endParaRPr sz="2400"/>
          </a:p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311700" y="445025"/>
            <a:ext cx="85206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Understand the correlation between Phycocyanin concentration and natural </a:t>
            </a:r>
            <a:r>
              <a:rPr lang="fr"/>
              <a:t>phenomenon: precipitation, climate change, human action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 b="18296" l="27093" r="28851" t="14213"/>
          <a:stretch/>
        </p:blipFill>
        <p:spPr>
          <a:xfrm>
            <a:off x="2442450" y="1666625"/>
            <a:ext cx="3836076" cy="330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0"/>
          <p:cNvCxnSpPr/>
          <p:nvPr/>
        </p:nvCxnSpPr>
        <p:spPr>
          <a:xfrm>
            <a:off x="1867750" y="3333225"/>
            <a:ext cx="18534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0"/>
          <p:cNvSpPr txBox="1"/>
          <p:nvPr/>
        </p:nvSpPr>
        <p:spPr>
          <a:xfrm>
            <a:off x="215525" y="2933025"/>
            <a:ext cx="21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canal for water renewal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6547575" y="2071125"/>
            <a:ext cx="185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Follow in real time algal density variations and assess them under WHO policies.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5603250" y="1152475"/>
            <a:ext cx="322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Link between </a:t>
            </a:r>
            <a:r>
              <a:rPr lang="fr" sz="1600">
                <a:solidFill>
                  <a:srgbClr val="FF0000"/>
                </a:solidFill>
              </a:rPr>
              <a:t>water floodings ( rice paddies), </a:t>
            </a:r>
            <a:r>
              <a:rPr lang="fr" sz="1600">
                <a:solidFill>
                  <a:srgbClr val="FF0000"/>
                </a:solidFill>
              </a:rPr>
              <a:t>precipitations</a:t>
            </a:r>
            <a:r>
              <a:rPr lang="fr" sz="1600">
                <a:solidFill>
                  <a:srgbClr val="FF0000"/>
                </a:solidFill>
              </a:rPr>
              <a:t>, water renewal and Phycocyanin concentration variations.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6121" l="24672" r="27093" t="19771"/>
          <a:stretch/>
        </p:blipFill>
        <p:spPr>
          <a:xfrm>
            <a:off x="145350" y="445025"/>
            <a:ext cx="5256750" cy="4540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